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7" r:id="rId5"/>
    <p:sldId id="2844" r:id="rId6"/>
    <p:sldId id="2852" r:id="rId7"/>
    <p:sldId id="2752" r:id="rId8"/>
    <p:sldId id="2853" r:id="rId9"/>
    <p:sldId id="2846" r:id="rId10"/>
    <p:sldId id="2845" r:id="rId11"/>
    <p:sldId id="2847" r:id="rId12"/>
    <p:sldId id="2848" r:id="rId13"/>
    <p:sldId id="2849" r:id="rId14"/>
    <p:sldId id="2850" r:id="rId15"/>
    <p:sldId id="2854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주연" initials="정" lastIdx="1" clrIdx="0">
    <p:extLst>
      <p:ext uri="{19B8F6BF-5375-455C-9EA6-DF929625EA0E}">
        <p15:presenceInfo xmlns:p15="http://schemas.microsoft.com/office/powerpoint/2012/main" userId="S::my1019157@sju.ac.kr::0dc5a7e8-0f77-45e3-8209-4eec9043df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B5FA"/>
    <a:srgbClr val="FF9D9E"/>
    <a:srgbClr val="868686"/>
    <a:srgbClr val="F4E9EC"/>
    <a:srgbClr val="63CFF6"/>
    <a:srgbClr val="CFE3FA"/>
    <a:srgbClr val="020202"/>
    <a:srgbClr val="886E13"/>
    <a:srgbClr val="C5D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335FC-048B-4B74-8838-DA57E9605671}" v="779" dt="2021-08-13T03:25:19.193"/>
    <p1510:client id="{9867298A-1E7D-46F4-B643-DE1266A544F9}" vWet="2" dt="2021-08-12T11:16:59.947"/>
    <p1510:client id="{ACFA244E-68DB-493B-861A-25F9173AEFFB}" v="272" dt="2021-08-12T16:11:23.586"/>
    <p1510:client id="{CFB12ADB-6C82-494B-B553-8B2106B14435}" v="864" vWet="866" dt="2021-08-13T02:50:31.637"/>
    <p1510:client id="{EA115229-66A0-45B5-98A1-7C7744AE2F54}" v="889" dt="2021-08-13T03:11:37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6353" autoAdjust="0"/>
  </p:normalViewPr>
  <p:slideViewPr>
    <p:cSldViewPr snapToGrid="0">
      <p:cViewPr varScale="1">
        <p:scale>
          <a:sx n="79" d="100"/>
          <a:sy n="79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F2F61-6F12-4A37-9849-275AA8BC1672}" type="datetimeFigureOut">
              <a:rPr lang="ko-KR" altLang="en-US" smtClean="0"/>
              <a:t>2022-05-24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8A9FD-DE60-4CCE-8A85-BDB74AA856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70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8A9FD-DE60-4CCE-8A85-BDB74AA8562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69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8A9FD-DE60-4CCE-8A85-BDB74AA8562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67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6470" y="1068704"/>
            <a:ext cx="8051062" cy="4929411"/>
          </a:xfrm>
        </p:spPr>
        <p:txBody>
          <a:bodyPr/>
          <a:lstStyle>
            <a:lvl1pPr marL="257175" indent="-257175">
              <a:buClr>
                <a:schemeClr val="accent4">
                  <a:lumMod val="75000"/>
                </a:schemeClr>
              </a:buClr>
              <a:buSzPct val="110000"/>
              <a:buFontTx/>
              <a:buBlip>
                <a:blip r:embed="rId2"/>
              </a:buBlip>
              <a:defRPr sz="2100"/>
            </a:lvl1pPr>
            <a:lvl2pPr marL="557213" indent="-214313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0D21FE1-5F89-497B-B61C-946ED1B73D0D}"/>
              </a:ext>
            </a:extLst>
          </p:cNvPr>
          <p:cNvSpPr/>
          <p:nvPr/>
        </p:nvSpPr>
        <p:spPr>
          <a:xfrm>
            <a:off x="6214891" y="6441961"/>
            <a:ext cx="2821606" cy="334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788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Department of Energy and Mineral Resources Engineering</a:t>
            </a:r>
          </a:p>
          <a:p>
            <a:pPr algn="r"/>
            <a:r>
              <a:rPr lang="en-US" altLang="ko-KR" sz="788" b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SEJONG UNIVERSITY, SEOUL, KOREA</a:t>
            </a:r>
            <a:endParaRPr lang="ko-KR" altLang="en-US" sz="788" b="1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A8951F3E-8138-4153-ACF8-039D5393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19" y="117310"/>
            <a:ext cx="8278738" cy="620806"/>
          </a:xfrm>
        </p:spPr>
        <p:txBody>
          <a:bodyPr>
            <a:noAutofit/>
          </a:bodyPr>
          <a:lstStyle>
            <a:lvl1pPr algn="l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17C9F10-D3B0-4FBF-B7AB-2FE5977EB79C}"/>
              </a:ext>
            </a:extLst>
          </p:cNvPr>
          <p:cNvGrpSpPr/>
          <p:nvPr/>
        </p:nvGrpSpPr>
        <p:grpSpPr>
          <a:xfrm>
            <a:off x="-9887" y="714043"/>
            <a:ext cx="9170700" cy="234350"/>
            <a:chOff x="-9887" y="4006361"/>
            <a:chExt cx="9170700" cy="668299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135F6942-1B00-4F1D-9FB5-6CD8E0200F6B}"/>
                </a:ext>
              </a:extLst>
            </p:cNvPr>
            <p:cNvSpPr/>
            <p:nvPr/>
          </p:nvSpPr>
          <p:spPr>
            <a:xfrm>
              <a:off x="-9887" y="4148452"/>
              <a:ext cx="9167326" cy="375283"/>
            </a:xfrm>
            <a:custGeom>
              <a:avLst/>
              <a:gdLst>
                <a:gd name="connsiteX0" fmla="*/ 0 w 4328160"/>
                <a:gd name="connsiteY0" fmla="*/ 711218 h 1442742"/>
                <a:gd name="connsiteX1" fmla="*/ 721360 w 4328160"/>
                <a:gd name="connsiteY1" fmla="*/ 1432578 h 1442742"/>
                <a:gd name="connsiteX2" fmla="*/ 1452880 w 4328160"/>
                <a:gd name="connsiteY2" fmla="*/ 731538 h 1442742"/>
                <a:gd name="connsiteX3" fmla="*/ 2153920 w 4328160"/>
                <a:gd name="connsiteY3" fmla="*/ 18 h 1442742"/>
                <a:gd name="connsiteX4" fmla="*/ 2875280 w 4328160"/>
                <a:gd name="connsiteY4" fmla="*/ 711218 h 1442742"/>
                <a:gd name="connsiteX5" fmla="*/ 3596640 w 4328160"/>
                <a:gd name="connsiteY5" fmla="*/ 1442738 h 1442742"/>
                <a:gd name="connsiteX6" fmla="*/ 4328160 w 4328160"/>
                <a:gd name="connsiteY6" fmla="*/ 721378 h 144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8160" h="1442742">
                  <a:moveTo>
                    <a:pt x="0" y="711218"/>
                  </a:moveTo>
                  <a:cubicBezTo>
                    <a:pt x="239606" y="1070204"/>
                    <a:pt x="479213" y="1429191"/>
                    <a:pt x="721360" y="1432578"/>
                  </a:cubicBezTo>
                  <a:cubicBezTo>
                    <a:pt x="963507" y="1435965"/>
                    <a:pt x="1214120" y="970298"/>
                    <a:pt x="1452880" y="731538"/>
                  </a:cubicBezTo>
                  <a:cubicBezTo>
                    <a:pt x="1691640" y="492778"/>
                    <a:pt x="1916853" y="3405"/>
                    <a:pt x="2153920" y="18"/>
                  </a:cubicBezTo>
                  <a:cubicBezTo>
                    <a:pt x="2390987" y="-3369"/>
                    <a:pt x="2634827" y="470765"/>
                    <a:pt x="2875280" y="711218"/>
                  </a:cubicBezTo>
                  <a:cubicBezTo>
                    <a:pt x="3115733" y="951671"/>
                    <a:pt x="3354493" y="1441045"/>
                    <a:pt x="3596640" y="1442738"/>
                  </a:cubicBezTo>
                  <a:cubicBezTo>
                    <a:pt x="3838787" y="1444431"/>
                    <a:pt x="4157133" y="924578"/>
                    <a:pt x="4328160" y="721378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EB2EF4BA-145A-4035-B3EC-AF16FEC3A336}"/>
                </a:ext>
              </a:extLst>
            </p:cNvPr>
            <p:cNvSpPr/>
            <p:nvPr/>
          </p:nvSpPr>
          <p:spPr>
            <a:xfrm flipV="1">
              <a:off x="-6513" y="4006361"/>
              <a:ext cx="9167326" cy="668299"/>
            </a:xfrm>
            <a:custGeom>
              <a:avLst/>
              <a:gdLst>
                <a:gd name="connsiteX0" fmla="*/ 0 w 6695440"/>
                <a:gd name="connsiteY0" fmla="*/ 701040 h 1432560"/>
                <a:gd name="connsiteX1" fmla="*/ 1432560 w 6695440"/>
                <a:gd name="connsiteY1" fmla="*/ 1432560 h 1432560"/>
                <a:gd name="connsiteX2" fmla="*/ 2895600 w 6695440"/>
                <a:gd name="connsiteY2" fmla="*/ 701040 h 1432560"/>
                <a:gd name="connsiteX3" fmla="*/ 4318000 w 6695440"/>
                <a:gd name="connsiteY3" fmla="*/ 0 h 1432560"/>
                <a:gd name="connsiteX4" fmla="*/ 5760720 w 6695440"/>
                <a:gd name="connsiteY4" fmla="*/ 701040 h 1432560"/>
                <a:gd name="connsiteX5" fmla="*/ 6695440 w 6695440"/>
                <a:gd name="connsiteY5" fmla="*/ 904240 h 1432560"/>
                <a:gd name="connsiteX0" fmla="*/ 0 w 6695440"/>
                <a:gd name="connsiteY0" fmla="*/ 701040 h 1432560"/>
                <a:gd name="connsiteX1" fmla="*/ 1432560 w 6695440"/>
                <a:gd name="connsiteY1" fmla="*/ 1432560 h 1432560"/>
                <a:gd name="connsiteX2" fmla="*/ 2895600 w 6695440"/>
                <a:gd name="connsiteY2" fmla="*/ 701040 h 1432560"/>
                <a:gd name="connsiteX3" fmla="*/ 4318000 w 6695440"/>
                <a:gd name="connsiteY3" fmla="*/ 0 h 1432560"/>
                <a:gd name="connsiteX4" fmla="*/ 5760720 w 6695440"/>
                <a:gd name="connsiteY4" fmla="*/ 701040 h 1432560"/>
                <a:gd name="connsiteX5" fmla="*/ 6695440 w 6695440"/>
                <a:gd name="connsiteY5" fmla="*/ 726050 h 1432560"/>
                <a:gd name="connsiteX0" fmla="*/ 0 w 6695440"/>
                <a:gd name="connsiteY0" fmla="*/ 701040 h 1432560"/>
                <a:gd name="connsiteX1" fmla="*/ 1432560 w 6695440"/>
                <a:gd name="connsiteY1" fmla="*/ 1432560 h 1432560"/>
                <a:gd name="connsiteX2" fmla="*/ 2895600 w 6695440"/>
                <a:gd name="connsiteY2" fmla="*/ 701040 h 1432560"/>
                <a:gd name="connsiteX3" fmla="*/ 4318000 w 6695440"/>
                <a:gd name="connsiteY3" fmla="*/ 0 h 1432560"/>
                <a:gd name="connsiteX4" fmla="*/ 5760720 w 6695440"/>
                <a:gd name="connsiteY4" fmla="*/ 701040 h 1432560"/>
                <a:gd name="connsiteX5" fmla="*/ 6695440 w 6695440"/>
                <a:gd name="connsiteY5" fmla="*/ 726050 h 1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5440" h="1432560">
                  <a:moveTo>
                    <a:pt x="0" y="701040"/>
                  </a:moveTo>
                  <a:cubicBezTo>
                    <a:pt x="474980" y="1066800"/>
                    <a:pt x="949960" y="1432560"/>
                    <a:pt x="1432560" y="1432560"/>
                  </a:cubicBezTo>
                  <a:cubicBezTo>
                    <a:pt x="1915160" y="1432560"/>
                    <a:pt x="2895600" y="701040"/>
                    <a:pt x="2895600" y="701040"/>
                  </a:cubicBezTo>
                  <a:cubicBezTo>
                    <a:pt x="3376507" y="462280"/>
                    <a:pt x="3840480" y="0"/>
                    <a:pt x="4318000" y="0"/>
                  </a:cubicBezTo>
                  <a:cubicBezTo>
                    <a:pt x="4795520" y="0"/>
                    <a:pt x="5364480" y="550333"/>
                    <a:pt x="5760720" y="701040"/>
                  </a:cubicBezTo>
                  <a:cubicBezTo>
                    <a:pt x="6156960" y="851747"/>
                    <a:pt x="6426200" y="833444"/>
                    <a:pt x="6695440" y="726050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31" name="타원 30">
            <a:extLst>
              <a:ext uri="{FF2B5EF4-FFF2-40B4-BE49-F238E27FC236}">
                <a16:creationId xmlns:a16="http://schemas.microsoft.com/office/drawing/2014/main" id="{16338416-B14E-4A4A-AFB0-1D02155F9BE1}"/>
              </a:ext>
            </a:extLst>
          </p:cNvPr>
          <p:cNvSpPr/>
          <p:nvPr/>
        </p:nvSpPr>
        <p:spPr>
          <a:xfrm>
            <a:off x="8459157" y="636048"/>
            <a:ext cx="248857" cy="248967"/>
          </a:xfrm>
          <a:prstGeom prst="ellipse">
            <a:avLst/>
          </a:prstGeom>
          <a:solidFill>
            <a:srgbClr val="B3A2C7">
              <a:alpha val="3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A0268566-A232-45D6-8968-2FD764039131}"/>
              </a:ext>
            </a:extLst>
          </p:cNvPr>
          <p:cNvSpPr/>
          <p:nvPr/>
        </p:nvSpPr>
        <p:spPr>
          <a:xfrm>
            <a:off x="6762044" y="774037"/>
            <a:ext cx="154521" cy="154589"/>
          </a:xfrm>
          <a:prstGeom prst="ellipse">
            <a:avLst/>
          </a:prstGeom>
          <a:solidFill>
            <a:srgbClr val="B3A2C7">
              <a:alpha val="3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3DE2945D-66CE-4BFE-AAE2-44D7E224EB81}"/>
              </a:ext>
            </a:extLst>
          </p:cNvPr>
          <p:cNvSpPr/>
          <p:nvPr/>
        </p:nvSpPr>
        <p:spPr>
          <a:xfrm>
            <a:off x="8200987" y="721994"/>
            <a:ext cx="154521" cy="154589"/>
          </a:xfrm>
          <a:prstGeom prst="ellipse">
            <a:avLst/>
          </a:prstGeom>
          <a:solidFill>
            <a:srgbClr val="523F69">
              <a:alpha val="3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89331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483D751D-FEF1-4C20-97DA-79A2D157A7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1619672" y="1219761"/>
            <a:ext cx="7344816" cy="4873065"/>
          </a:xfrm>
        </p:spPr>
        <p:txBody>
          <a:bodyPr/>
          <a:lstStyle>
            <a:lvl1pPr marL="428625" indent="-428625">
              <a:buFont typeface="+mj-lt"/>
              <a:buAutoNum type="romanUcPeriod"/>
              <a:defRPr sz="1800" b="1"/>
            </a:lvl1pPr>
            <a:lvl2pPr marL="557213" indent="-214313">
              <a:buFont typeface="Times New Roman" panose="02020603050405020304" pitchFamily="18" charset="0"/>
              <a:buChar char="–"/>
              <a:defRPr sz="1500"/>
            </a:lvl2pPr>
            <a:lvl3pPr marL="857250" indent="-171450">
              <a:buFont typeface="맑은 고딕" panose="020B0503020000020004" pitchFamily="50" charset="-127"/>
              <a:buChar char="–"/>
              <a:defRPr/>
            </a:lvl3pPr>
            <a:lvl4pPr marL="1200150" indent="-171450">
              <a:buFont typeface="Arial" panose="020B0604020202020204" pitchFamily="34" charset="0"/>
              <a:buChar char="√"/>
              <a:defRPr/>
            </a:lvl4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BC9FA20-3B2F-4CC3-9ADB-E9355AC5A25C}"/>
              </a:ext>
            </a:extLst>
          </p:cNvPr>
          <p:cNvGrpSpPr/>
          <p:nvPr/>
        </p:nvGrpSpPr>
        <p:grpSpPr>
          <a:xfrm>
            <a:off x="107505" y="-9119"/>
            <a:ext cx="799175" cy="6876000"/>
            <a:chOff x="107504" y="-43358"/>
            <a:chExt cx="799175" cy="6916487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20EAACBA-54EB-4D6F-82B8-455E288C6969}"/>
                </a:ext>
              </a:extLst>
            </p:cNvPr>
            <p:cNvSpPr/>
            <p:nvPr/>
          </p:nvSpPr>
          <p:spPr>
            <a:xfrm rot="5400000">
              <a:off x="-2723672" y="3242778"/>
              <a:ext cx="6916487" cy="344215"/>
            </a:xfrm>
            <a:custGeom>
              <a:avLst/>
              <a:gdLst>
                <a:gd name="connsiteX0" fmla="*/ 0 w 4328160"/>
                <a:gd name="connsiteY0" fmla="*/ 711218 h 1442742"/>
                <a:gd name="connsiteX1" fmla="*/ 721360 w 4328160"/>
                <a:gd name="connsiteY1" fmla="*/ 1432578 h 1442742"/>
                <a:gd name="connsiteX2" fmla="*/ 1452880 w 4328160"/>
                <a:gd name="connsiteY2" fmla="*/ 731538 h 1442742"/>
                <a:gd name="connsiteX3" fmla="*/ 2153920 w 4328160"/>
                <a:gd name="connsiteY3" fmla="*/ 18 h 1442742"/>
                <a:gd name="connsiteX4" fmla="*/ 2875280 w 4328160"/>
                <a:gd name="connsiteY4" fmla="*/ 711218 h 1442742"/>
                <a:gd name="connsiteX5" fmla="*/ 3596640 w 4328160"/>
                <a:gd name="connsiteY5" fmla="*/ 1442738 h 1442742"/>
                <a:gd name="connsiteX6" fmla="*/ 4328160 w 4328160"/>
                <a:gd name="connsiteY6" fmla="*/ 721378 h 144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8160" h="1442742">
                  <a:moveTo>
                    <a:pt x="0" y="711218"/>
                  </a:moveTo>
                  <a:cubicBezTo>
                    <a:pt x="239606" y="1070204"/>
                    <a:pt x="479213" y="1429191"/>
                    <a:pt x="721360" y="1432578"/>
                  </a:cubicBezTo>
                  <a:cubicBezTo>
                    <a:pt x="963507" y="1435965"/>
                    <a:pt x="1214120" y="970298"/>
                    <a:pt x="1452880" y="731538"/>
                  </a:cubicBezTo>
                  <a:cubicBezTo>
                    <a:pt x="1691640" y="492778"/>
                    <a:pt x="1916853" y="3405"/>
                    <a:pt x="2153920" y="18"/>
                  </a:cubicBezTo>
                  <a:cubicBezTo>
                    <a:pt x="2390987" y="-3369"/>
                    <a:pt x="2634827" y="470765"/>
                    <a:pt x="2875280" y="711218"/>
                  </a:cubicBezTo>
                  <a:cubicBezTo>
                    <a:pt x="3115733" y="951671"/>
                    <a:pt x="3354493" y="1441045"/>
                    <a:pt x="3596640" y="1442738"/>
                  </a:cubicBezTo>
                  <a:cubicBezTo>
                    <a:pt x="3838787" y="1444431"/>
                    <a:pt x="4157133" y="924578"/>
                    <a:pt x="4328160" y="721378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662AFDB6-6BD6-47F9-AC16-965CD8C93AD5}"/>
                </a:ext>
              </a:extLst>
            </p:cNvPr>
            <p:cNvSpPr/>
            <p:nvPr/>
          </p:nvSpPr>
          <p:spPr>
            <a:xfrm rot="5400000">
              <a:off x="-3044253" y="3108399"/>
              <a:ext cx="6916487" cy="612973"/>
            </a:xfrm>
            <a:custGeom>
              <a:avLst/>
              <a:gdLst>
                <a:gd name="connsiteX0" fmla="*/ 0 w 6695440"/>
                <a:gd name="connsiteY0" fmla="*/ 701040 h 1432560"/>
                <a:gd name="connsiteX1" fmla="*/ 1432560 w 6695440"/>
                <a:gd name="connsiteY1" fmla="*/ 1432560 h 1432560"/>
                <a:gd name="connsiteX2" fmla="*/ 2895600 w 6695440"/>
                <a:gd name="connsiteY2" fmla="*/ 701040 h 1432560"/>
                <a:gd name="connsiteX3" fmla="*/ 4318000 w 6695440"/>
                <a:gd name="connsiteY3" fmla="*/ 0 h 1432560"/>
                <a:gd name="connsiteX4" fmla="*/ 5760720 w 6695440"/>
                <a:gd name="connsiteY4" fmla="*/ 701040 h 1432560"/>
                <a:gd name="connsiteX5" fmla="*/ 6695440 w 6695440"/>
                <a:gd name="connsiteY5" fmla="*/ 904240 h 1432560"/>
                <a:gd name="connsiteX0" fmla="*/ 0 w 6695440"/>
                <a:gd name="connsiteY0" fmla="*/ 701040 h 1432560"/>
                <a:gd name="connsiteX1" fmla="*/ 1432560 w 6695440"/>
                <a:gd name="connsiteY1" fmla="*/ 1432560 h 1432560"/>
                <a:gd name="connsiteX2" fmla="*/ 2895600 w 6695440"/>
                <a:gd name="connsiteY2" fmla="*/ 701040 h 1432560"/>
                <a:gd name="connsiteX3" fmla="*/ 4318000 w 6695440"/>
                <a:gd name="connsiteY3" fmla="*/ 0 h 1432560"/>
                <a:gd name="connsiteX4" fmla="*/ 5760720 w 6695440"/>
                <a:gd name="connsiteY4" fmla="*/ 701040 h 1432560"/>
                <a:gd name="connsiteX5" fmla="*/ 6695440 w 6695440"/>
                <a:gd name="connsiteY5" fmla="*/ 726050 h 1432560"/>
                <a:gd name="connsiteX0" fmla="*/ 0 w 6695440"/>
                <a:gd name="connsiteY0" fmla="*/ 701040 h 1432560"/>
                <a:gd name="connsiteX1" fmla="*/ 1432560 w 6695440"/>
                <a:gd name="connsiteY1" fmla="*/ 1432560 h 1432560"/>
                <a:gd name="connsiteX2" fmla="*/ 2895600 w 6695440"/>
                <a:gd name="connsiteY2" fmla="*/ 701040 h 1432560"/>
                <a:gd name="connsiteX3" fmla="*/ 4318000 w 6695440"/>
                <a:gd name="connsiteY3" fmla="*/ 0 h 1432560"/>
                <a:gd name="connsiteX4" fmla="*/ 5760720 w 6695440"/>
                <a:gd name="connsiteY4" fmla="*/ 701040 h 1432560"/>
                <a:gd name="connsiteX5" fmla="*/ 6695440 w 6695440"/>
                <a:gd name="connsiteY5" fmla="*/ 726050 h 1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5440" h="1432560">
                  <a:moveTo>
                    <a:pt x="0" y="701040"/>
                  </a:moveTo>
                  <a:cubicBezTo>
                    <a:pt x="474980" y="1066800"/>
                    <a:pt x="949960" y="1432560"/>
                    <a:pt x="1432560" y="1432560"/>
                  </a:cubicBezTo>
                  <a:cubicBezTo>
                    <a:pt x="1915160" y="1432560"/>
                    <a:pt x="2895600" y="701040"/>
                    <a:pt x="2895600" y="701040"/>
                  </a:cubicBezTo>
                  <a:cubicBezTo>
                    <a:pt x="3376507" y="462280"/>
                    <a:pt x="3840480" y="0"/>
                    <a:pt x="4318000" y="0"/>
                  </a:cubicBezTo>
                  <a:cubicBezTo>
                    <a:pt x="4795520" y="0"/>
                    <a:pt x="5364480" y="550333"/>
                    <a:pt x="5760720" y="701040"/>
                  </a:cubicBezTo>
                  <a:cubicBezTo>
                    <a:pt x="6156960" y="851747"/>
                    <a:pt x="6426200" y="833444"/>
                    <a:pt x="6695440" y="726050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714FC2D8-1451-4BD6-BE0F-CB8B1E3B3893}"/>
                </a:ext>
              </a:extLst>
            </p:cNvPr>
            <p:cNvSpPr/>
            <p:nvPr/>
          </p:nvSpPr>
          <p:spPr>
            <a:xfrm rot="5400000" flipV="1">
              <a:off x="-2972244" y="3108399"/>
              <a:ext cx="6916487" cy="612974"/>
            </a:xfrm>
            <a:custGeom>
              <a:avLst/>
              <a:gdLst>
                <a:gd name="connsiteX0" fmla="*/ 0 w 6695440"/>
                <a:gd name="connsiteY0" fmla="*/ 701040 h 1432560"/>
                <a:gd name="connsiteX1" fmla="*/ 1432560 w 6695440"/>
                <a:gd name="connsiteY1" fmla="*/ 1432560 h 1432560"/>
                <a:gd name="connsiteX2" fmla="*/ 2895600 w 6695440"/>
                <a:gd name="connsiteY2" fmla="*/ 701040 h 1432560"/>
                <a:gd name="connsiteX3" fmla="*/ 4318000 w 6695440"/>
                <a:gd name="connsiteY3" fmla="*/ 0 h 1432560"/>
                <a:gd name="connsiteX4" fmla="*/ 5760720 w 6695440"/>
                <a:gd name="connsiteY4" fmla="*/ 701040 h 1432560"/>
                <a:gd name="connsiteX5" fmla="*/ 6695440 w 6695440"/>
                <a:gd name="connsiteY5" fmla="*/ 904240 h 1432560"/>
                <a:gd name="connsiteX0" fmla="*/ 0 w 6695440"/>
                <a:gd name="connsiteY0" fmla="*/ 701040 h 1432560"/>
                <a:gd name="connsiteX1" fmla="*/ 1432560 w 6695440"/>
                <a:gd name="connsiteY1" fmla="*/ 1432560 h 1432560"/>
                <a:gd name="connsiteX2" fmla="*/ 2895600 w 6695440"/>
                <a:gd name="connsiteY2" fmla="*/ 701040 h 1432560"/>
                <a:gd name="connsiteX3" fmla="*/ 4318000 w 6695440"/>
                <a:gd name="connsiteY3" fmla="*/ 0 h 1432560"/>
                <a:gd name="connsiteX4" fmla="*/ 5760720 w 6695440"/>
                <a:gd name="connsiteY4" fmla="*/ 701040 h 1432560"/>
                <a:gd name="connsiteX5" fmla="*/ 6695440 w 6695440"/>
                <a:gd name="connsiteY5" fmla="*/ 726050 h 1432560"/>
                <a:gd name="connsiteX0" fmla="*/ 0 w 6695440"/>
                <a:gd name="connsiteY0" fmla="*/ 701040 h 1432560"/>
                <a:gd name="connsiteX1" fmla="*/ 1432560 w 6695440"/>
                <a:gd name="connsiteY1" fmla="*/ 1432560 h 1432560"/>
                <a:gd name="connsiteX2" fmla="*/ 2895600 w 6695440"/>
                <a:gd name="connsiteY2" fmla="*/ 701040 h 1432560"/>
                <a:gd name="connsiteX3" fmla="*/ 4318000 w 6695440"/>
                <a:gd name="connsiteY3" fmla="*/ 0 h 1432560"/>
                <a:gd name="connsiteX4" fmla="*/ 5760720 w 6695440"/>
                <a:gd name="connsiteY4" fmla="*/ 701040 h 1432560"/>
                <a:gd name="connsiteX5" fmla="*/ 6695440 w 6695440"/>
                <a:gd name="connsiteY5" fmla="*/ 726050 h 1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5440" h="1432560">
                  <a:moveTo>
                    <a:pt x="0" y="701040"/>
                  </a:moveTo>
                  <a:cubicBezTo>
                    <a:pt x="474980" y="1066800"/>
                    <a:pt x="949960" y="1432560"/>
                    <a:pt x="1432560" y="1432560"/>
                  </a:cubicBezTo>
                  <a:cubicBezTo>
                    <a:pt x="1915160" y="1432560"/>
                    <a:pt x="2895600" y="701040"/>
                    <a:pt x="2895600" y="701040"/>
                  </a:cubicBezTo>
                  <a:cubicBezTo>
                    <a:pt x="3376507" y="462280"/>
                    <a:pt x="3840480" y="0"/>
                    <a:pt x="4318000" y="0"/>
                  </a:cubicBezTo>
                  <a:cubicBezTo>
                    <a:pt x="4795520" y="0"/>
                    <a:pt x="5364480" y="550333"/>
                    <a:pt x="5760720" y="701040"/>
                  </a:cubicBezTo>
                  <a:cubicBezTo>
                    <a:pt x="6156960" y="851747"/>
                    <a:pt x="6426200" y="833444"/>
                    <a:pt x="6695440" y="726050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151F50-4E90-4A18-A685-7B386B991B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8667" y="6335781"/>
            <a:ext cx="1455848" cy="334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88" b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GML</a:t>
            </a:r>
          </a:p>
          <a:p>
            <a:r>
              <a:rPr lang="en-US" altLang="ko-KR" sz="788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Geophysical Monitoring Lab.</a:t>
            </a:r>
            <a:endParaRPr lang="ko-KR" altLang="en-US" sz="788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E47C742-A16F-45FE-B751-02E121333216}"/>
              </a:ext>
            </a:extLst>
          </p:cNvPr>
          <p:cNvSpPr/>
          <p:nvPr/>
        </p:nvSpPr>
        <p:spPr>
          <a:xfrm>
            <a:off x="6215825" y="6335781"/>
            <a:ext cx="2821606" cy="334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788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Department of Energy and Mineral Resources Engineering</a:t>
            </a:r>
          </a:p>
          <a:p>
            <a:pPr algn="r"/>
            <a:r>
              <a:rPr lang="en-US" altLang="ko-KR" sz="788" b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SEJONG UNIVERSITY, SEOUL, KOREA</a:t>
            </a:r>
            <a:endParaRPr lang="ko-KR" altLang="en-US" sz="788" b="1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5EFF26B2-0616-4CC0-8D0E-701BF51E2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54" y="6237312"/>
            <a:ext cx="700295" cy="61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55577" y="111770"/>
            <a:ext cx="2520280" cy="94096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ko-KR"/>
              <a:t>CONTENTS</a:t>
            </a:r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CC7AE0DA-6B61-44FB-B195-406D88A93E0B}"/>
              </a:ext>
            </a:extLst>
          </p:cNvPr>
          <p:cNvSpPr/>
          <p:nvPr/>
        </p:nvSpPr>
        <p:spPr>
          <a:xfrm>
            <a:off x="712529" y="1305937"/>
            <a:ext cx="484953" cy="485165"/>
          </a:xfrm>
          <a:prstGeom prst="ellipse">
            <a:avLst/>
          </a:prstGeom>
          <a:solidFill>
            <a:srgbClr val="B3A2C7">
              <a:alpha val="3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01C76DB-2FCE-461C-B73D-C2C209958ADB}"/>
              </a:ext>
            </a:extLst>
          </p:cNvPr>
          <p:cNvSpPr/>
          <p:nvPr/>
        </p:nvSpPr>
        <p:spPr>
          <a:xfrm>
            <a:off x="64308" y="82894"/>
            <a:ext cx="331229" cy="331373"/>
          </a:xfrm>
          <a:prstGeom prst="ellipse">
            <a:avLst/>
          </a:prstGeom>
          <a:solidFill>
            <a:srgbClr val="B3A2C7">
              <a:alpha val="3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61869073-106C-44DC-95E7-2CF7034E1C98}"/>
              </a:ext>
            </a:extLst>
          </p:cNvPr>
          <p:cNvSpPr/>
          <p:nvPr/>
        </p:nvSpPr>
        <p:spPr>
          <a:xfrm>
            <a:off x="155264" y="2426912"/>
            <a:ext cx="533448" cy="539021"/>
          </a:xfrm>
          <a:prstGeom prst="ellipse">
            <a:avLst/>
          </a:prstGeom>
          <a:solidFill>
            <a:srgbClr val="B3A2C7">
              <a:alpha val="3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FFE39D30-F762-472E-91E9-42D7F48D4059}"/>
              </a:ext>
            </a:extLst>
          </p:cNvPr>
          <p:cNvSpPr/>
          <p:nvPr/>
        </p:nvSpPr>
        <p:spPr>
          <a:xfrm>
            <a:off x="518355" y="4599960"/>
            <a:ext cx="331229" cy="331373"/>
          </a:xfrm>
          <a:prstGeom prst="ellipse">
            <a:avLst/>
          </a:prstGeom>
          <a:solidFill>
            <a:srgbClr val="B3A2C7">
              <a:alpha val="3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A183674-CC4A-4356-9828-F58CEC8EAEDB}"/>
              </a:ext>
            </a:extLst>
          </p:cNvPr>
          <p:cNvSpPr/>
          <p:nvPr/>
        </p:nvSpPr>
        <p:spPr>
          <a:xfrm>
            <a:off x="95083" y="5881116"/>
            <a:ext cx="364352" cy="364510"/>
          </a:xfrm>
          <a:prstGeom prst="ellipse">
            <a:avLst/>
          </a:prstGeom>
          <a:solidFill>
            <a:srgbClr val="B3A2C7">
              <a:alpha val="3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52442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gradFill flip="none" rotWithShape="1">
          <a:gsLst>
            <a:gs pos="100000">
              <a:schemeClr val="accent4">
                <a:lumMod val="40000"/>
                <a:lumOff val="60000"/>
              </a:schemeClr>
            </a:gs>
            <a:gs pos="62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2D07DF73-4209-47A6-AB7D-96FF89C4123B}"/>
              </a:ext>
            </a:extLst>
          </p:cNvPr>
          <p:cNvSpPr/>
          <p:nvPr/>
        </p:nvSpPr>
        <p:spPr>
          <a:xfrm rot="701852">
            <a:off x="-23427" y="88953"/>
            <a:ext cx="9203675" cy="66533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/>
              <a:t>`</a:t>
            </a:r>
            <a:endParaRPr lang="ko-KR" altLang="en-US" sz="135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28" y="6177639"/>
            <a:ext cx="770325" cy="67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49792FA9-7B23-466D-B26D-213DF9596CD6}"/>
              </a:ext>
            </a:extLst>
          </p:cNvPr>
          <p:cNvSpPr/>
          <p:nvPr/>
        </p:nvSpPr>
        <p:spPr>
          <a:xfrm>
            <a:off x="5499922" y="6296513"/>
            <a:ext cx="2821606" cy="334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788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Department of Energy and Mineral Resources Engineering</a:t>
            </a:r>
          </a:p>
          <a:p>
            <a:pPr algn="r"/>
            <a:r>
              <a:rPr lang="en-US" altLang="ko-KR" sz="788" b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SEJONG UNIVERSITY, SEOUL, KOREA</a:t>
            </a:r>
            <a:endParaRPr lang="ko-KR" altLang="en-US" sz="788" b="1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2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D4788-2306-4253-B2B9-43C491205F43}" type="datetimeFigureOut">
              <a:rPr lang="ko-KR" altLang="en-US" smtClean="0"/>
              <a:t>2022-05-24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51F50-4E90-4A18-A685-7B386B991B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23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90.png"/><Relationship Id="rId7" Type="http://schemas.openxmlformats.org/officeDocument/2006/relationships/image" Target="../media/image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21" Type="http://schemas.openxmlformats.org/officeDocument/2006/relationships/image" Target="../media/image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15.png"/><Relationship Id="rId2" Type="http://schemas.openxmlformats.org/officeDocument/2006/relationships/image" Target="../media/image21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70.png"/><Relationship Id="rId5" Type="http://schemas.openxmlformats.org/officeDocument/2006/relationships/image" Target="../media/image24.png"/><Relationship Id="rId15" Type="http://schemas.openxmlformats.org/officeDocument/2006/relationships/image" Target="../media/image30.png"/><Relationship Id="rId10" Type="http://schemas.openxmlformats.org/officeDocument/2006/relationships/image" Target="../media/image260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4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image" Target="../media/image470.png"/><Relationship Id="rId4" Type="http://schemas.openxmlformats.org/officeDocument/2006/relationships/image" Target="../media/image44.png"/><Relationship Id="rId9" Type="http://schemas.openxmlformats.org/officeDocument/2006/relationships/image" Target="../media/image1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5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1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34" Type="http://schemas.openxmlformats.org/officeDocument/2006/relationships/image" Target="../media/image1.png"/><Relationship Id="rId7" Type="http://schemas.openxmlformats.org/officeDocument/2006/relationships/image" Target="../media/image29.png"/><Relationship Id="rId33" Type="http://schemas.openxmlformats.org/officeDocument/2006/relationships/image" Target="../media/image69.png"/><Relationship Id="rId2" Type="http://schemas.openxmlformats.org/officeDocument/2006/relationships/image" Target="../media/image50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32" Type="http://schemas.openxmlformats.org/officeDocument/2006/relationships/image" Target="../media/image68.png"/><Relationship Id="rId5" Type="http://schemas.openxmlformats.org/officeDocument/2006/relationships/image" Target="../media/image61.png"/><Relationship Id="rId28" Type="http://schemas.openxmlformats.org/officeDocument/2006/relationships/image" Target="../media/image620.png"/><Relationship Id="rId36" Type="http://schemas.openxmlformats.org/officeDocument/2006/relationships/image" Target="../media/image15.png"/><Relationship Id="rId31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Relationship Id="rId30" Type="http://schemas.openxmlformats.org/officeDocument/2006/relationships/image" Target="../media/image66.png"/><Relationship Id="rId35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4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12" Type="http://schemas.openxmlformats.org/officeDocument/2006/relationships/image" Target="../media/image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70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BF3EE8-877E-4B0A-945A-8AE4D43B6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881852"/>
            <a:ext cx="7772400" cy="1470025"/>
          </a:xfrm>
        </p:spPr>
        <p:txBody>
          <a:bodyPr>
            <a:noAutofit/>
          </a:bodyPr>
          <a:lstStyle/>
          <a:p>
            <a:r>
              <a: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Numerical analysis for dispersion characteristic </a:t>
            </a:r>
            <a:br>
              <a: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time domain induced polarization </a:t>
            </a:r>
            <a:br>
              <a: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based on laboratory measurement data of</a:t>
            </a:r>
            <a:br>
              <a: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complex resistivity</a:t>
            </a:r>
            <a:endParaRPr lang="ko-KR" altLang="en-US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C40D65D-7C7B-4930-8807-F1E7CC6A3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066" y="3726401"/>
            <a:ext cx="6875755" cy="1470025"/>
          </a:xfrm>
        </p:spPr>
        <p:txBody>
          <a:bodyPr>
            <a:normAutofit/>
          </a:bodyPr>
          <a:lstStyle/>
          <a:p>
            <a:r>
              <a:rPr lang="en-US" altLang="ko-K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Juyeon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Jeong</a:t>
            </a:r>
            <a:r>
              <a:rPr lang="en-US" altLang="ko-KR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 </a:t>
            </a:r>
            <a:r>
              <a:rPr lang="ko-KR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·</a:t>
            </a:r>
            <a:r>
              <a:rPr lang="en-US" altLang="ko-KR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TT1Do00"/>
              </a:rPr>
              <a:t>  </a:t>
            </a:r>
            <a:r>
              <a:rPr lang="en-US" altLang="ko-K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Bitnarae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Kim</a:t>
            </a:r>
            <a:r>
              <a:rPr lang="en-US" altLang="ko-KR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ko-KR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·</a:t>
            </a:r>
            <a:r>
              <a:rPr lang="en-US" altLang="ko-KR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TT1Do00"/>
              </a:rPr>
              <a:t>  </a:t>
            </a:r>
            <a:r>
              <a:rPr lang="en-US" altLang="ko-K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Desy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Caesary</a:t>
            </a:r>
            <a:r>
              <a:rPr lang="en-US" altLang="ko-KR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 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·</a:t>
            </a:r>
            <a:r>
              <a:rPr lang="en-US" altLang="ko-KR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TT1Do00"/>
              </a:rPr>
              <a:t>  </a:t>
            </a:r>
            <a:r>
              <a:rPr lang="en-US" altLang="ko-K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YoungSam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Mun</a:t>
            </a:r>
            <a:r>
              <a:rPr lang="en-US" altLang="ko-KR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ko-KR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·</a:t>
            </a:r>
            <a:r>
              <a:rPr lang="en-US" altLang="ko-KR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TT1Do00"/>
              </a:rPr>
              <a:t>  </a:t>
            </a:r>
            <a:r>
              <a:rPr lang="en-US" altLang="ko-K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Doukhee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Won</a:t>
            </a:r>
            <a:r>
              <a:rPr lang="en-US" altLang="ko-KR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·</a:t>
            </a:r>
            <a:r>
              <a:rPr lang="en-US" altLang="ko-KR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TT1Do00"/>
              </a:rPr>
              <a:t>  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Myung </a:t>
            </a:r>
            <a:r>
              <a:rPr lang="en-US" altLang="ko-K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Jin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Nam</a:t>
            </a:r>
            <a:r>
              <a:rPr lang="en-US" altLang="ko-KR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 4*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231AD-008A-C4D0-6901-D7EA3B3C2FF5}"/>
              </a:ext>
            </a:extLst>
          </p:cNvPr>
          <p:cNvSpPr txBox="1"/>
          <p:nvPr/>
        </p:nvSpPr>
        <p:spPr>
          <a:xfrm>
            <a:off x="482721" y="4576133"/>
            <a:ext cx="844044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700" baseline="300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맑은 고딕" panose="020B0503020000020004" pitchFamily="50" charset="-127"/>
              </a:rPr>
              <a:t>1</a:t>
            </a:r>
            <a:r>
              <a:rPr lang="en-US" altLang="ko-KR" sz="17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맑은 고딕" panose="020B0503020000020004" pitchFamily="50" charset="-127"/>
              </a:rPr>
              <a:t>Department of Energy and Mineral Resources Engineering, Sejong University, South Korea</a:t>
            </a:r>
          </a:p>
          <a:p>
            <a:pPr algn="ctr"/>
            <a:r>
              <a:rPr lang="en-US" altLang="ko-KR" sz="1700" baseline="300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맑은 고딕" panose="020B0503020000020004" pitchFamily="50" charset="-127"/>
              </a:rPr>
              <a:t>2</a:t>
            </a:r>
            <a:r>
              <a:rPr lang="en-US" altLang="ko-KR" sz="17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맑은 고딕" panose="020B0503020000020004" pitchFamily="50" charset="-127"/>
              </a:rPr>
              <a:t>DevBox Inc.</a:t>
            </a:r>
          </a:p>
          <a:p>
            <a:pPr algn="ctr"/>
            <a:r>
              <a:rPr lang="en-US" altLang="ko-KR" sz="1700" baseline="300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맑은 고딕" panose="020B0503020000020004" pitchFamily="50" charset="-127"/>
              </a:rPr>
              <a:t>3</a:t>
            </a:r>
            <a:r>
              <a:rPr lang="en-US" altLang="ko-KR" sz="17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맑은 고딕" panose="020B0503020000020004" pitchFamily="50" charset="-127"/>
              </a:rPr>
              <a:t>C&amp;H Inc.</a:t>
            </a:r>
          </a:p>
          <a:p>
            <a:pPr algn="ctr"/>
            <a:r>
              <a:rPr lang="en-US" altLang="ko-KR" sz="1700" baseline="300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맑은 고딕" panose="020B0503020000020004" pitchFamily="50" charset="-127"/>
              </a:rPr>
              <a:t>4</a:t>
            </a:r>
            <a:r>
              <a:rPr lang="en-US" altLang="ko-KR" sz="17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맑은 고딕" panose="020B0503020000020004" pitchFamily="50" charset="-127"/>
              </a:rPr>
              <a:t>Department of Energy Resources and Geosystems Engineering, Sejong University, South Korea</a:t>
            </a:r>
            <a:endParaRPr lang="ko-KR" altLang="en-US" sz="1700" dirty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ea typeface="맑은 고딕" panose="020B0503020000020004" pitchFamily="50" charset="-127"/>
            </a:endParaRPr>
          </a:p>
        </p:txBody>
      </p:sp>
      <p:pic>
        <p:nvPicPr>
          <p:cNvPr id="1026" name="Picture 2" descr="EGU 2022 | Events Austria Center Vienna">
            <a:extLst>
              <a:ext uri="{FF2B5EF4-FFF2-40B4-BE49-F238E27FC236}">
                <a16:creationId xmlns:a16="http://schemas.microsoft.com/office/drawing/2014/main" id="{E530FDE9-E2B2-9B04-3879-80F26BA30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4" y="6387395"/>
            <a:ext cx="1440000" cy="4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2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0F97489-08DC-3C7F-2D6A-D19E380AE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627" y="1066695"/>
            <a:ext cx="3457960" cy="1925862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2269FB2B-2F97-704C-AFDD-4D384302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200" dirty="0"/>
              <a:t>Mode2-model description</a:t>
            </a:r>
            <a:endParaRPr lang="ko-KR" alt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F0A05-0219-182E-E719-517467A06C9F}"/>
              </a:ext>
            </a:extLst>
          </p:cNvPr>
          <p:cNvSpPr txBox="1"/>
          <p:nvPr/>
        </p:nvSpPr>
        <p:spPr>
          <a:xfrm>
            <a:off x="5695584" y="2029626"/>
            <a:ext cx="2724846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600" dirty="0"/>
              <a:t>halo, overburden </a:t>
            </a:r>
          </a:p>
          <a:p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en-US" altLang="ko-KR" sz="1200" dirty="0">
                <a:sym typeface="Wingdings" panose="05000000000000000000" pitchFamily="2" charset="2"/>
              </a:rPr>
              <a:t>Kang &amp; Oldenburg et al., 2019</a:t>
            </a:r>
            <a:endParaRPr lang="ko-KR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표 8">
                <a:extLst>
                  <a:ext uri="{FF2B5EF4-FFF2-40B4-BE49-F238E27FC236}">
                    <a16:creationId xmlns:a16="http://schemas.microsoft.com/office/drawing/2014/main" id="{DA41C984-21B7-4739-A037-C05ED4E435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2370760"/>
                  </p:ext>
                </p:extLst>
              </p:nvPr>
            </p:nvGraphicFramePr>
            <p:xfrm>
              <a:off x="2639004" y="3029822"/>
              <a:ext cx="3134309" cy="16002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953171">
                      <a:extLst>
                        <a:ext uri="{9D8B030D-6E8A-4147-A177-3AD203B41FA5}">
                          <a16:colId xmlns:a16="http://schemas.microsoft.com/office/drawing/2014/main" val="224866607"/>
                        </a:ext>
                      </a:extLst>
                    </a:gridCol>
                    <a:gridCol w="519130">
                      <a:extLst>
                        <a:ext uri="{9D8B030D-6E8A-4147-A177-3AD203B41FA5}">
                          <a16:colId xmlns:a16="http://schemas.microsoft.com/office/drawing/2014/main" val="2838929672"/>
                        </a:ext>
                      </a:extLst>
                    </a:gridCol>
                    <a:gridCol w="561204">
                      <a:extLst>
                        <a:ext uri="{9D8B030D-6E8A-4147-A177-3AD203B41FA5}">
                          <a16:colId xmlns:a16="http://schemas.microsoft.com/office/drawing/2014/main" val="1355151255"/>
                        </a:ext>
                      </a:extLst>
                    </a:gridCol>
                    <a:gridCol w="582486">
                      <a:extLst>
                        <a:ext uri="{9D8B030D-6E8A-4147-A177-3AD203B41FA5}">
                          <a16:colId xmlns:a16="http://schemas.microsoft.com/office/drawing/2014/main" val="4122726059"/>
                        </a:ext>
                      </a:extLst>
                    </a:gridCol>
                    <a:gridCol w="518318">
                      <a:extLst>
                        <a:ext uri="{9D8B030D-6E8A-4147-A177-3AD203B41FA5}">
                          <a16:colId xmlns:a16="http://schemas.microsoft.com/office/drawing/2014/main" val="3421552241"/>
                        </a:ext>
                      </a:extLst>
                    </a:gridCol>
                  </a:tblGrid>
                  <a:tr h="24659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Layer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50" b="1" dirty="0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oMath>
                            </m:oMathPara>
                          </a14:m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m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tau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c</a:t>
                          </a:r>
                          <a:endParaRPr lang="ko-KR" altLang="en-US" sz="11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1652647"/>
                      </a:ext>
                    </a:extLst>
                  </a:tr>
                  <a:tr h="24659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b="1" dirty="0"/>
                            <a:t>mineral</a:t>
                          </a:r>
                          <a:endParaRPr lang="ko-KR" altLang="en-US" sz="11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414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347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0.012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0.9</a:t>
                          </a:r>
                          <a:endParaRPr lang="ko-KR" altLang="en-US" sz="11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626950"/>
                      </a:ext>
                    </a:extLst>
                  </a:tr>
                  <a:tr h="24659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b="1" dirty="0"/>
                            <a:t>Clay</a:t>
                          </a:r>
                          <a:endParaRPr lang="ko-KR" altLang="en-US" sz="11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30.6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150" dirty="0">
                              <a:solidFill>
                                <a:schemeClr val="tx1"/>
                              </a:solidFill>
                            </a:rPr>
                            <a:t>105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685800" rtl="0" eaLnBrk="1" latinLnBrk="1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5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ko-KR" sz="1150" b="0" i="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86</m:t>
                                </m:r>
                              </m:oMath>
                            </m:oMathPara>
                          </a14:m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</a:rPr>
                            <a:t>0.26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8235472"/>
                      </a:ext>
                    </a:extLst>
                  </a:tr>
                  <a:tr h="24659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b="1" dirty="0"/>
                            <a:t>background</a:t>
                          </a:r>
                          <a:endParaRPr lang="ko-KR" altLang="en-US" sz="11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773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0.01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0.1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0.36</a:t>
                          </a:r>
                          <a:endParaRPr lang="ko-KR" altLang="en-US" sz="11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1447542"/>
                      </a:ext>
                    </a:extLst>
                  </a:tr>
                  <a:tr h="24659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halo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500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0.1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0.5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0.5</a:t>
                          </a:r>
                          <a:endParaRPr lang="ko-KR" altLang="en-US" sz="11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7599660"/>
                      </a:ext>
                    </a:extLst>
                  </a:tr>
                  <a:tr h="24659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Overburden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900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0.01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0.1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1</a:t>
                          </a:r>
                          <a:endParaRPr lang="ko-KR" altLang="en-US" sz="11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5037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표 8">
                <a:extLst>
                  <a:ext uri="{FF2B5EF4-FFF2-40B4-BE49-F238E27FC236}">
                    <a16:creationId xmlns:a16="http://schemas.microsoft.com/office/drawing/2014/main" id="{DA41C984-21B7-4739-A037-C05ED4E435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2370760"/>
                  </p:ext>
                </p:extLst>
              </p:nvPr>
            </p:nvGraphicFramePr>
            <p:xfrm>
              <a:off x="2639004" y="3029822"/>
              <a:ext cx="3134309" cy="16002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953171">
                      <a:extLst>
                        <a:ext uri="{9D8B030D-6E8A-4147-A177-3AD203B41FA5}">
                          <a16:colId xmlns:a16="http://schemas.microsoft.com/office/drawing/2014/main" val="224866607"/>
                        </a:ext>
                      </a:extLst>
                    </a:gridCol>
                    <a:gridCol w="519130">
                      <a:extLst>
                        <a:ext uri="{9D8B030D-6E8A-4147-A177-3AD203B41FA5}">
                          <a16:colId xmlns:a16="http://schemas.microsoft.com/office/drawing/2014/main" val="2838929672"/>
                        </a:ext>
                      </a:extLst>
                    </a:gridCol>
                    <a:gridCol w="561204">
                      <a:extLst>
                        <a:ext uri="{9D8B030D-6E8A-4147-A177-3AD203B41FA5}">
                          <a16:colId xmlns:a16="http://schemas.microsoft.com/office/drawing/2014/main" val="1355151255"/>
                        </a:ext>
                      </a:extLst>
                    </a:gridCol>
                    <a:gridCol w="582486">
                      <a:extLst>
                        <a:ext uri="{9D8B030D-6E8A-4147-A177-3AD203B41FA5}">
                          <a16:colId xmlns:a16="http://schemas.microsoft.com/office/drawing/2014/main" val="4122726059"/>
                        </a:ext>
                      </a:extLst>
                    </a:gridCol>
                    <a:gridCol w="518318">
                      <a:extLst>
                        <a:ext uri="{9D8B030D-6E8A-4147-A177-3AD203B41FA5}">
                          <a16:colId xmlns:a16="http://schemas.microsoft.com/office/drawing/2014/main" val="3421552241"/>
                        </a:ext>
                      </a:extLst>
                    </a:gridCol>
                  </a:tblGrid>
                  <a:tr h="2667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Layer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85882" t="-4545" r="-327059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m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tau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c</a:t>
                          </a:r>
                          <a:endParaRPr lang="ko-KR" altLang="en-US" sz="11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1652647"/>
                      </a:ext>
                    </a:extLst>
                  </a:tr>
                  <a:tr h="2667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b="1" dirty="0"/>
                            <a:t>mineral</a:t>
                          </a:r>
                          <a:endParaRPr lang="ko-KR" altLang="en-US" sz="11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414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347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0.012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0.9</a:t>
                          </a:r>
                          <a:endParaRPr lang="ko-KR" altLang="en-US" sz="11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626950"/>
                      </a:ext>
                    </a:extLst>
                  </a:tr>
                  <a:tr h="2667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b="1" dirty="0"/>
                            <a:t>Clay</a:t>
                          </a:r>
                          <a:endParaRPr lang="ko-KR" altLang="en-US" sz="11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30.6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150" dirty="0">
                              <a:solidFill>
                                <a:schemeClr val="tx1"/>
                              </a:solidFill>
                            </a:rPr>
                            <a:t>105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350000" t="-204545" r="-92708" b="-3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</a:rPr>
                            <a:t>0.26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8235472"/>
                      </a:ext>
                    </a:extLst>
                  </a:tr>
                  <a:tr h="2667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b="1" dirty="0"/>
                            <a:t>background</a:t>
                          </a:r>
                          <a:endParaRPr lang="ko-KR" altLang="en-US" sz="115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773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0.01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0.1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0.36</a:t>
                          </a:r>
                          <a:endParaRPr lang="ko-KR" altLang="en-US" sz="11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1447542"/>
                      </a:ext>
                    </a:extLst>
                  </a:tr>
                  <a:tr h="2667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halo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500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0.1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0.5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0.5</a:t>
                          </a:r>
                          <a:endParaRPr lang="ko-KR" altLang="en-US" sz="11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7599660"/>
                      </a:ext>
                    </a:extLst>
                  </a:tr>
                  <a:tr h="2667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Overburden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900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0.01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50" dirty="0"/>
                            <a:t>0.1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1</a:t>
                          </a:r>
                          <a:endParaRPr lang="ko-KR" altLang="en-US" sz="11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5037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09E8B75B-FD96-CB32-6B1B-DDAC98AE9E59}"/>
              </a:ext>
            </a:extLst>
          </p:cNvPr>
          <p:cNvSpPr/>
          <p:nvPr/>
        </p:nvSpPr>
        <p:spPr>
          <a:xfrm rot="10800000">
            <a:off x="3879972" y="2595816"/>
            <a:ext cx="431831" cy="379815"/>
          </a:xfrm>
          <a:prstGeom prst="downArrow">
            <a:avLst/>
          </a:prstGeom>
          <a:gradFill>
            <a:gsLst>
              <a:gs pos="0">
                <a:srgbClr val="F4E9EC"/>
              </a:gs>
              <a:gs pos="39000">
                <a:schemeClr val="accent4">
                  <a:lumMod val="40000"/>
                  <a:lumOff val="60000"/>
                </a:schemeClr>
              </a:gs>
              <a:gs pos="71000">
                <a:schemeClr val="accent4">
                  <a:lumMod val="60000"/>
                  <a:lumOff val="40000"/>
                </a:schemeClr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38F2F0-597A-2E4E-246A-2C81AF5D5357}"/>
                  </a:ext>
                </a:extLst>
              </p:cNvPr>
              <p:cNvSpPr txBox="1"/>
              <p:nvPr/>
            </p:nvSpPr>
            <p:spPr>
              <a:xfrm>
                <a:off x="1283970" y="4917164"/>
                <a:ext cx="2860078" cy="132343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/>
                  <a:t>time-window: 14</a:t>
                </a:r>
              </a:p>
              <a:p>
                <a:r>
                  <a:rPr lang="en-US" altLang="ko-KR" sz="1600" dirty="0"/>
                  <a:t>modeling cell: 4 m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600" dirty="0"/>
                  <a:t> 4 m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600" dirty="0"/>
                  <a:t> 4 m</a:t>
                </a:r>
              </a:p>
              <a:p>
                <a:r>
                  <a:rPr lang="en-US" altLang="ko-KR" sz="1600" dirty="0"/>
                  <a:t>No.</a:t>
                </a:r>
                <a:r>
                  <a:rPr lang="ko-KR" altLang="en-US" sz="1600" dirty="0"/>
                  <a:t> </a:t>
                </a:r>
                <a:r>
                  <a:rPr lang="en-US" altLang="ko-KR" sz="1600" dirty="0"/>
                  <a:t>line:</a:t>
                </a:r>
                <a:r>
                  <a:rPr lang="ko-KR" altLang="en-US" sz="1600" dirty="0"/>
                  <a:t> </a:t>
                </a:r>
                <a:r>
                  <a:rPr lang="en-US" altLang="ko-KR" sz="1600" dirty="0"/>
                  <a:t>1</a:t>
                </a:r>
              </a:p>
              <a:p>
                <a:r>
                  <a:rPr lang="en-US" altLang="ko-KR" sz="1600" dirty="0"/>
                  <a:t>dipole spacing: 5 m</a:t>
                </a:r>
              </a:p>
              <a:p>
                <a:r>
                  <a:rPr lang="en-US" altLang="ko-KR" sz="1600" dirty="0"/>
                  <a:t>maximum receiver dipole: 19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38F2F0-597A-2E4E-246A-2C81AF5D5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970" y="4917164"/>
                <a:ext cx="2860078" cy="1323439"/>
              </a:xfrm>
              <a:prstGeom prst="rect">
                <a:avLst/>
              </a:prstGeom>
              <a:blipFill>
                <a:blip r:embed="rId4"/>
                <a:stretch>
                  <a:fillRect l="-1279" t="-1382" b="-506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DE6B428-D303-6B10-CE4E-4E2030BD25C9}"/>
              </a:ext>
            </a:extLst>
          </p:cNvPr>
          <p:cNvSpPr txBox="1"/>
          <p:nvPr/>
        </p:nvSpPr>
        <p:spPr>
          <a:xfrm>
            <a:off x="4586056" y="5375824"/>
            <a:ext cx="3459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time range: 0.16 ~ 1.6</a:t>
            </a:r>
          </a:p>
          <a:p>
            <a:r>
              <a:rPr lang="en-US" altLang="ko-KR" sz="1600" dirty="0"/>
              <a:t>     (use</a:t>
            </a:r>
            <a:r>
              <a:rPr lang="ko-KR" altLang="en-US" sz="1600" dirty="0"/>
              <a:t> </a:t>
            </a:r>
            <a:r>
              <a:rPr lang="en-US" altLang="ko-KR" sz="1600" dirty="0" err="1"/>
              <a:t>Syscal</a:t>
            </a:r>
            <a:r>
              <a:rPr lang="ko-KR" altLang="en-US" sz="1600" dirty="0"/>
              <a:t> </a:t>
            </a:r>
            <a:r>
              <a:rPr lang="en-US" altLang="ko-KR" sz="1600" dirty="0"/>
              <a:t>Pro semi log time</a:t>
            </a:r>
            <a:r>
              <a:rPr lang="ko-KR" altLang="en-US" sz="1600" dirty="0"/>
              <a:t> </a:t>
            </a:r>
            <a:r>
              <a:rPr lang="en-US" altLang="ko-KR" sz="1600" dirty="0"/>
              <a:t>range)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noise: Gaussian</a:t>
            </a:r>
            <a:r>
              <a:rPr lang="ko-KR" altLang="en-US" sz="1600" dirty="0"/>
              <a:t> </a:t>
            </a:r>
            <a:r>
              <a:rPr lang="en-US" altLang="ko-KR" sz="1600" dirty="0"/>
              <a:t>random</a:t>
            </a:r>
            <a:r>
              <a:rPr lang="ko-KR" altLang="en-US" sz="1600" dirty="0"/>
              <a:t> </a:t>
            </a:r>
            <a:r>
              <a:rPr lang="en-US" altLang="ko-KR" sz="1600" dirty="0"/>
              <a:t>2%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FEC49C34-2A19-8952-ECEA-404180C0B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870" y="4738403"/>
            <a:ext cx="5097393" cy="60363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0E39CF6E-F116-0A4C-0CBD-EE2405DFC5E2}"/>
              </a:ext>
            </a:extLst>
          </p:cNvPr>
          <p:cNvSpPr/>
          <p:nvPr/>
        </p:nvSpPr>
        <p:spPr>
          <a:xfrm>
            <a:off x="4972594" y="5181596"/>
            <a:ext cx="2843891" cy="16044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620B8E-7978-6464-8963-47B72B42E1F1}"/>
              </a:ext>
            </a:extLst>
          </p:cNvPr>
          <p:cNvSpPr txBox="1"/>
          <p:nvPr/>
        </p:nvSpPr>
        <p:spPr>
          <a:xfrm>
            <a:off x="1185935" y="3394301"/>
            <a:ext cx="1453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dk1"/>
                </a:solidFill>
              </a:rPr>
              <a:t>fitting </a:t>
            </a:r>
          </a:p>
          <a:p>
            <a:pPr algn="ctr"/>
            <a:r>
              <a:rPr lang="en-US" altLang="ko-KR" sz="1400" dirty="0">
                <a:solidFill>
                  <a:schemeClr val="dk1"/>
                </a:solidFill>
              </a:rPr>
              <a:t>parameter</a:t>
            </a:r>
            <a:endParaRPr lang="ko-KR" altLang="en-US" sz="1400" dirty="0">
              <a:solidFill>
                <a:schemeClr val="dk1"/>
              </a:solidFill>
            </a:endParaRPr>
          </a:p>
        </p:txBody>
      </p:sp>
      <p:sp>
        <p:nvSpPr>
          <p:cNvPr id="29" name="막힌 원호 28">
            <a:extLst>
              <a:ext uri="{FF2B5EF4-FFF2-40B4-BE49-F238E27FC236}">
                <a16:creationId xmlns:a16="http://schemas.microsoft.com/office/drawing/2014/main" id="{BF8A7CC8-705B-7F1E-99A0-41480B304FDE}"/>
              </a:ext>
            </a:extLst>
          </p:cNvPr>
          <p:cNvSpPr/>
          <p:nvPr/>
        </p:nvSpPr>
        <p:spPr>
          <a:xfrm rot="16529982">
            <a:off x="2337514" y="3425120"/>
            <a:ext cx="521043" cy="460850"/>
          </a:xfrm>
          <a:prstGeom prst="blockArc">
            <a:avLst>
              <a:gd name="adj1" fmla="val 11091481"/>
              <a:gd name="adj2" fmla="val 20496418"/>
              <a:gd name="adj3" fmla="val 1998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3971E7-3053-B989-1992-4579F7994D86}"/>
              </a:ext>
            </a:extLst>
          </p:cNvPr>
          <p:cNvSpPr txBox="1"/>
          <p:nvPr/>
        </p:nvSpPr>
        <p:spPr>
          <a:xfrm>
            <a:off x="5954361" y="4028654"/>
            <a:ext cx="2660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dk1"/>
                </a:solidFill>
              </a:rPr>
              <a:t>literature reference</a:t>
            </a:r>
          </a:p>
          <a:p>
            <a:pPr algn="ctr"/>
            <a:r>
              <a:rPr lang="en-US" altLang="ko-KR" sz="1400" dirty="0">
                <a:solidFill>
                  <a:schemeClr val="dk1"/>
                </a:solidFill>
              </a:rPr>
              <a:t> (</a:t>
            </a:r>
            <a:r>
              <a:rPr lang="en-US" altLang="ko-KR" sz="1400" dirty="0">
                <a:solidFill>
                  <a:schemeClr val="dk1"/>
                </a:solidFill>
                <a:sym typeface="Wingdings" panose="05000000000000000000" pitchFamily="2" charset="2"/>
              </a:rPr>
              <a:t>K</a:t>
            </a:r>
            <a:r>
              <a:rPr lang="en-US" altLang="ko-KR" sz="1400" dirty="0">
                <a:sym typeface="Wingdings" panose="05000000000000000000" pitchFamily="2" charset="2"/>
              </a:rPr>
              <a:t>ang &amp; Oldenburg et al., 2019</a:t>
            </a:r>
            <a:r>
              <a:rPr lang="en-US" altLang="ko-KR" sz="1400" dirty="0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31" name="막힌 원호 30">
            <a:extLst>
              <a:ext uri="{FF2B5EF4-FFF2-40B4-BE49-F238E27FC236}">
                <a16:creationId xmlns:a16="http://schemas.microsoft.com/office/drawing/2014/main" id="{9B678002-E00C-2055-929E-58539A8331F2}"/>
              </a:ext>
            </a:extLst>
          </p:cNvPr>
          <p:cNvSpPr/>
          <p:nvPr/>
        </p:nvSpPr>
        <p:spPr>
          <a:xfrm rot="5400000">
            <a:off x="5661653" y="4106001"/>
            <a:ext cx="411244" cy="460850"/>
          </a:xfrm>
          <a:prstGeom prst="blockArc">
            <a:avLst>
              <a:gd name="adj1" fmla="val 10332355"/>
              <a:gd name="adj2" fmla="val 21520708"/>
              <a:gd name="adj3" fmla="val 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16BD231E-BDFE-CE2B-30BF-1196C3D0D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8491" y="4398"/>
            <a:ext cx="4385508" cy="13412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148069-CE8F-37A2-1EC9-59225D220D09}"/>
              </a:ext>
            </a:extLst>
          </p:cNvPr>
          <p:cNvSpPr txBox="1"/>
          <p:nvPr/>
        </p:nvSpPr>
        <p:spPr>
          <a:xfrm>
            <a:off x="4574526" y="1973720"/>
            <a:ext cx="7532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/>
              <a:t>mineral</a:t>
            </a:r>
            <a:endParaRPr lang="ko-KR" altLang="en-US" sz="1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096D6-4C90-9646-4197-87E0D075C9E3}"/>
              </a:ext>
            </a:extLst>
          </p:cNvPr>
          <p:cNvSpPr txBox="1"/>
          <p:nvPr/>
        </p:nvSpPr>
        <p:spPr>
          <a:xfrm>
            <a:off x="4355626" y="2228087"/>
            <a:ext cx="1149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/>
              <a:t>background</a:t>
            </a:r>
            <a:endParaRPr lang="ko-KR" altLang="en-US" sz="1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95EABE-2AB6-A164-7889-E9E2A1822040}"/>
              </a:ext>
            </a:extLst>
          </p:cNvPr>
          <p:cNvSpPr txBox="1"/>
          <p:nvPr/>
        </p:nvSpPr>
        <p:spPr>
          <a:xfrm>
            <a:off x="3707941" y="1678728"/>
            <a:ext cx="6808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/>
              <a:t>clay</a:t>
            </a:r>
            <a:endParaRPr lang="ko-KR" altLang="en-US" sz="1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1129F5-6467-A0F9-1EA0-FEC2335C0494}"/>
              </a:ext>
            </a:extLst>
          </p:cNvPr>
          <p:cNvSpPr txBox="1"/>
          <p:nvPr/>
        </p:nvSpPr>
        <p:spPr>
          <a:xfrm>
            <a:off x="4427562" y="1352406"/>
            <a:ext cx="10053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/>
              <a:t>overburden</a:t>
            </a:r>
            <a:endParaRPr lang="ko-KR" altLang="en-US" sz="1300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D9DDB26A-3465-7220-BA04-CAE9F909E510}"/>
              </a:ext>
            </a:extLst>
          </p:cNvPr>
          <p:cNvCxnSpPr>
            <a:cxnSpLocks/>
          </p:cNvCxnSpPr>
          <p:nvPr/>
        </p:nvCxnSpPr>
        <p:spPr>
          <a:xfrm flipV="1">
            <a:off x="4052736" y="1614234"/>
            <a:ext cx="86304" cy="148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682495B-98AB-2C63-F584-B4C49F456F7E}"/>
              </a:ext>
            </a:extLst>
          </p:cNvPr>
          <p:cNvCxnSpPr>
            <a:cxnSpLocks/>
          </p:cNvCxnSpPr>
          <p:nvPr/>
        </p:nvCxnSpPr>
        <p:spPr>
          <a:xfrm flipH="1" flipV="1">
            <a:off x="3941840" y="1607019"/>
            <a:ext cx="44249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B193C3B-23DB-89CB-B400-C9A1235F4362}"/>
              </a:ext>
            </a:extLst>
          </p:cNvPr>
          <p:cNvCxnSpPr>
            <a:cxnSpLocks/>
          </p:cNvCxnSpPr>
          <p:nvPr/>
        </p:nvCxnSpPr>
        <p:spPr>
          <a:xfrm flipH="1" flipV="1">
            <a:off x="4818019" y="1942912"/>
            <a:ext cx="117681" cy="120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A6794F8-6BE6-51D9-A4DB-6D62EB86BCE8}"/>
              </a:ext>
            </a:extLst>
          </p:cNvPr>
          <p:cNvSpPr txBox="1"/>
          <p:nvPr/>
        </p:nvSpPr>
        <p:spPr>
          <a:xfrm>
            <a:off x="3408140" y="1904477"/>
            <a:ext cx="6423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/>
              <a:t>halo</a:t>
            </a:r>
            <a:endParaRPr lang="ko-KR" altLang="en-US" sz="13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B965BC-D5D3-F24E-3297-BBFAA7FB4B70}"/>
              </a:ext>
            </a:extLst>
          </p:cNvPr>
          <p:cNvSpPr txBox="1"/>
          <p:nvPr/>
        </p:nvSpPr>
        <p:spPr>
          <a:xfrm>
            <a:off x="5107653" y="1154427"/>
            <a:ext cx="48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460</a:t>
            </a:r>
            <a:endParaRPr lang="ko-KR" alt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6669CE-E4D7-258E-BDFA-2FA9CD142E81}"/>
              </a:ext>
            </a:extLst>
          </p:cNvPr>
          <p:cNvSpPr txBox="1"/>
          <p:nvPr/>
        </p:nvSpPr>
        <p:spPr>
          <a:xfrm>
            <a:off x="4038870" y="2506817"/>
            <a:ext cx="1453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dk1"/>
                </a:solidFill>
              </a:rPr>
              <a:t>parameter substitution</a:t>
            </a:r>
            <a:endParaRPr lang="ko-KR" altLang="en-US" sz="1400" dirty="0">
              <a:solidFill>
                <a:schemeClr val="dk1"/>
              </a:solidFill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72488DFE-11B9-9F38-19BA-23F25A414178}"/>
              </a:ext>
            </a:extLst>
          </p:cNvPr>
          <p:cNvCxnSpPr>
            <a:cxnSpLocks/>
          </p:cNvCxnSpPr>
          <p:nvPr/>
        </p:nvCxnSpPr>
        <p:spPr>
          <a:xfrm flipH="1" flipV="1">
            <a:off x="5432941" y="1932744"/>
            <a:ext cx="270291" cy="18717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화살표: 아래쪽 42">
            <a:extLst>
              <a:ext uri="{FF2B5EF4-FFF2-40B4-BE49-F238E27FC236}">
                <a16:creationId xmlns:a16="http://schemas.microsoft.com/office/drawing/2014/main" id="{9F36628B-B075-E2BE-E917-CE1C4F11F57D}"/>
              </a:ext>
            </a:extLst>
          </p:cNvPr>
          <p:cNvSpPr/>
          <p:nvPr/>
        </p:nvSpPr>
        <p:spPr>
          <a:xfrm rot="3094983">
            <a:off x="4627799" y="1006793"/>
            <a:ext cx="378674" cy="414542"/>
          </a:xfrm>
          <a:prstGeom prst="downArrow">
            <a:avLst/>
          </a:prstGeom>
          <a:gradFill>
            <a:gsLst>
              <a:gs pos="0">
                <a:srgbClr val="F4E9EC"/>
              </a:gs>
              <a:gs pos="39000">
                <a:schemeClr val="accent4">
                  <a:lumMod val="40000"/>
                  <a:lumOff val="60000"/>
                </a:schemeClr>
              </a:gs>
              <a:gs pos="71000">
                <a:schemeClr val="accent4">
                  <a:lumMod val="60000"/>
                  <a:lumOff val="40000"/>
                </a:schemeClr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내용 개체 틀 1">
            <a:extLst>
              <a:ext uri="{FF2B5EF4-FFF2-40B4-BE49-F238E27FC236}">
                <a16:creationId xmlns:a16="http://schemas.microsoft.com/office/drawing/2014/main" id="{D9B968BF-A131-4722-2EE9-EF6BF26E3345}"/>
              </a:ext>
            </a:extLst>
          </p:cNvPr>
          <p:cNvSpPr txBox="1">
            <a:spLocks/>
          </p:cNvSpPr>
          <p:nvPr/>
        </p:nvSpPr>
        <p:spPr>
          <a:xfrm>
            <a:off x="630083" y="4430797"/>
            <a:ext cx="2015463" cy="4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10000"/>
              <a:buFontTx/>
              <a:buBlip>
                <a:blip r:embed="rId7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14000"/>
              </a:lnSpc>
            </a:pPr>
            <a:r>
              <a:rPr lang="en-US" altLang="ko-KR" sz="1700" b="1" dirty="0"/>
              <a:t>Model setting</a:t>
            </a:r>
            <a:endParaRPr lang="ko-KR" altLang="en-US" sz="1700" b="1" dirty="0"/>
          </a:p>
        </p:txBody>
      </p:sp>
      <p:sp>
        <p:nvSpPr>
          <p:cNvPr id="45" name="내용 개체 틀 1">
            <a:extLst>
              <a:ext uri="{FF2B5EF4-FFF2-40B4-BE49-F238E27FC236}">
                <a16:creationId xmlns:a16="http://schemas.microsoft.com/office/drawing/2014/main" id="{F4370F55-777A-18B1-3DE6-E4F0D7AF841D}"/>
              </a:ext>
            </a:extLst>
          </p:cNvPr>
          <p:cNvSpPr txBox="1">
            <a:spLocks/>
          </p:cNvSpPr>
          <p:nvPr/>
        </p:nvSpPr>
        <p:spPr>
          <a:xfrm>
            <a:off x="461894" y="970952"/>
            <a:ext cx="2298723" cy="4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10000"/>
              <a:buFontTx/>
              <a:buBlip>
                <a:blip r:embed="rId7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14000"/>
              </a:lnSpc>
            </a:pPr>
            <a:r>
              <a:rPr lang="en-US" altLang="ko-KR" sz="1700" b="1" dirty="0"/>
              <a:t>Model description</a:t>
            </a:r>
            <a:endParaRPr lang="ko-KR" altLang="en-US" sz="1700" b="1" dirty="0"/>
          </a:p>
        </p:txBody>
      </p:sp>
      <p:pic>
        <p:nvPicPr>
          <p:cNvPr id="32" name="Picture 2" descr="EGU 2022 | Events Austria Center Vienna">
            <a:extLst>
              <a:ext uri="{FF2B5EF4-FFF2-40B4-BE49-F238E27FC236}">
                <a16:creationId xmlns:a16="http://schemas.microsoft.com/office/drawing/2014/main" id="{3BAD9F12-2EFD-639B-FB06-8BE447B96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4" y="6387395"/>
            <a:ext cx="1440000" cy="4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39DA9F72-4FA7-3181-AE4E-9ED63547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17" y="6060437"/>
            <a:ext cx="540000" cy="7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47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E7A07C8-C4C2-FE1A-A559-55A578859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7"/>
          <a:stretch/>
        </p:blipFill>
        <p:spPr bwMode="auto">
          <a:xfrm>
            <a:off x="4344620" y="4709358"/>
            <a:ext cx="2520000" cy="80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내용 개체 틀 4" descr="옅은이(가) 표시된 사진&#10;&#10;자동 생성된 설명">
            <a:extLst>
              <a:ext uri="{FF2B5EF4-FFF2-40B4-BE49-F238E27FC236}">
                <a16:creationId xmlns:a16="http://schemas.microsoft.com/office/drawing/2014/main" id="{36A86890-B7C8-336A-1E04-33E61E456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" y="1382723"/>
            <a:ext cx="1728000" cy="596363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93AF014A-7A9B-C63B-5BED-FA5F802B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200" dirty="0"/>
              <a:t>Mode2-TDIP inversion results &amp; TDIP fitting</a:t>
            </a:r>
            <a:endParaRPr lang="ko-KR" altLang="en-US" sz="2200" dirty="0"/>
          </a:p>
        </p:txBody>
      </p:sp>
      <p:pic>
        <p:nvPicPr>
          <p:cNvPr id="7" name="그림 6" descr="옅은이(가) 표시된 사진&#10;&#10;자동 생성된 설명">
            <a:extLst>
              <a:ext uri="{FF2B5EF4-FFF2-40B4-BE49-F238E27FC236}">
                <a16:creationId xmlns:a16="http://schemas.microsoft.com/office/drawing/2014/main" id="{6B4CB334-149C-8471-15C6-6C55AC9EF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" y="1930258"/>
            <a:ext cx="1728000" cy="596363"/>
          </a:xfrm>
          <a:prstGeom prst="rect">
            <a:avLst/>
          </a:prstGeom>
        </p:spPr>
      </p:pic>
      <p:pic>
        <p:nvPicPr>
          <p:cNvPr id="9" name="그림 8" descr="옅은이(가) 표시된 사진&#10;&#10;자동 생성된 설명">
            <a:extLst>
              <a:ext uri="{FF2B5EF4-FFF2-40B4-BE49-F238E27FC236}">
                <a16:creationId xmlns:a16="http://schemas.microsoft.com/office/drawing/2014/main" id="{FE338F23-C3B7-768B-414D-D2E333ACD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" y="2477793"/>
            <a:ext cx="1728000" cy="59636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D8A5945-A77A-C94A-65F7-7FECCBBFF2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" y="3025328"/>
            <a:ext cx="1728000" cy="59636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7F63ED4-DA2F-EDFE-9404-58EFBEC5B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" y="3572863"/>
            <a:ext cx="1728000" cy="59636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D88526D-321E-D93E-511F-2B78B4FA4B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" y="4120398"/>
            <a:ext cx="1728000" cy="59636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06D1C56-3E68-ADBA-C781-F505C0006C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" y="4667933"/>
            <a:ext cx="1728000" cy="59636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7A95517-EEC6-8A3E-743D-EA55DD2CA4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" y="5215468"/>
            <a:ext cx="1728000" cy="59636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AA56CDF-B3DB-8E77-57BD-252A5B4FB5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" y="5763003"/>
            <a:ext cx="1728000" cy="596363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A7993FF8-3C42-AB32-DA9B-05910BE2A0C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14410"/>
          <a:stretch/>
        </p:blipFill>
        <p:spPr>
          <a:xfrm>
            <a:off x="6871133" y="-63413"/>
            <a:ext cx="2275714" cy="130564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0DAA5B2-4697-897E-0A26-2AE26F5827B4}"/>
              </a:ext>
            </a:extLst>
          </p:cNvPr>
          <p:cNvSpPr txBox="1"/>
          <p:nvPr/>
        </p:nvSpPr>
        <p:spPr>
          <a:xfrm>
            <a:off x="4169861" y="1548946"/>
            <a:ext cx="23215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Ⅰ . </a:t>
            </a:r>
            <a:r>
              <a:rPr lang="en-US" altLang="ko-KR" sz="1500" dirty="0"/>
              <a:t>clay</a:t>
            </a:r>
            <a:endParaRPr lang="ko-KR" altLang="en-US" sz="15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3347FD5-829D-6765-5650-F980BED8757F}"/>
              </a:ext>
            </a:extLst>
          </p:cNvPr>
          <p:cNvSpPr txBox="1"/>
          <p:nvPr/>
        </p:nvSpPr>
        <p:spPr>
          <a:xfrm>
            <a:off x="6809322" y="1584509"/>
            <a:ext cx="1831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Ⅱ.</a:t>
            </a:r>
            <a:r>
              <a:rPr lang="ko-KR" altLang="en-US" sz="1600" dirty="0"/>
              <a:t> </a:t>
            </a:r>
            <a:r>
              <a:rPr lang="en-US" altLang="ko-KR" sz="1500" dirty="0"/>
              <a:t>mineral</a:t>
            </a:r>
            <a:endParaRPr lang="ko-KR" altLang="en-US" sz="15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FF182B5-7A60-B136-77AC-2806DCD8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49" y="3110305"/>
            <a:ext cx="2149895" cy="15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1EFD512-4AE8-D5C5-FB65-E938066E3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73" y="3118361"/>
            <a:ext cx="2175337" cy="15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직사각형 77">
            <a:extLst>
              <a:ext uri="{FF2B5EF4-FFF2-40B4-BE49-F238E27FC236}">
                <a16:creationId xmlns:a16="http://schemas.microsoft.com/office/drawing/2014/main" id="{D832DC7C-21E0-3683-94B7-46DD8166DBBA}"/>
              </a:ext>
            </a:extLst>
          </p:cNvPr>
          <p:cNvSpPr/>
          <p:nvPr/>
        </p:nvSpPr>
        <p:spPr>
          <a:xfrm>
            <a:off x="4002550" y="6014241"/>
            <a:ext cx="3562832" cy="655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ABBF3D1-91C5-FC05-EA01-C699813DA463}"/>
              </a:ext>
            </a:extLst>
          </p:cNvPr>
          <p:cNvSpPr txBox="1"/>
          <p:nvPr/>
        </p:nvSpPr>
        <p:spPr>
          <a:xfrm>
            <a:off x="5036726" y="6024745"/>
            <a:ext cx="1616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SIP vs. TDIP CC</a:t>
            </a:r>
            <a:endParaRPr lang="ko-KR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6D6F3E1-3FCE-DEA9-B00C-029874FAFB7D}"/>
                  </a:ext>
                </a:extLst>
              </p:cNvPr>
              <p:cNvSpPr txBox="1"/>
              <p:nvPr/>
            </p:nvSpPr>
            <p:spPr>
              <a:xfrm>
                <a:off x="4055988" y="6319280"/>
                <a:ext cx="369695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600" b="1" dirty="0"/>
                  <a:t>relative error: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𝛈</m:t>
                    </m:r>
                    <m:r>
                      <a:rPr lang="en-US" altLang="ko-KR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ko-KR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altLang="ko-KR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altLang="ko-KR" sz="1600" b="1" i="1">
                        <a:latin typeface="Cambria Math" panose="02040503050406030204" pitchFamily="18" charset="0"/>
                      </a:rPr>
                      <m:t>𝛕</m:t>
                    </m:r>
                    <m:r>
                      <a:rPr lang="en-US" altLang="ko-KR" sz="1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0" smtClean="0">
                        <a:latin typeface="Cambria Math" panose="02040503050406030204" pitchFamily="18" charset="0"/>
                      </a:rPr>
                      <m:t>𝟖𝟐</m:t>
                    </m:r>
                    <m:r>
                      <a:rPr lang="en-US" altLang="ko-KR" sz="1600" b="1" i="0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altLang="ko-KR" sz="1600" b="1" i="1"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ko-KR" altLang="en-US" sz="1600" b="1" dirty="0"/>
                  <a:t> </a:t>
                </a:r>
                <a:r>
                  <a:rPr lang="en-US" altLang="ko-KR" sz="1600" b="1" dirty="0"/>
                  <a:t>28 %</a:t>
                </a:r>
                <a:endParaRPr lang="ko-KR" altLang="en-US" sz="1600" b="1" dirty="0"/>
              </a:p>
              <a:p>
                <a:endParaRPr lang="ko-KR" altLang="en-US" sz="1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6D6F3E1-3FCE-DEA9-B00C-029874FAF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988" y="6319280"/>
                <a:ext cx="3696952" cy="615553"/>
              </a:xfrm>
              <a:prstGeom prst="rect">
                <a:avLst/>
              </a:prstGeom>
              <a:blipFill>
                <a:blip r:embed="rId15"/>
                <a:stretch>
                  <a:fillRect l="-824" t="-29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A8CF6C44-99F7-2036-9D71-944E7837AF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2370556" y="5469528"/>
            <a:ext cx="847431" cy="13228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6" name="표 21">
                <a:extLst>
                  <a:ext uri="{FF2B5EF4-FFF2-40B4-BE49-F238E27FC236}">
                    <a16:creationId xmlns:a16="http://schemas.microsoft.com/office/drawing/2014/main" id="{7E672220-8D9E-3F57-9029-BAE12B40BB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843045"/>
                  </p:ext>
                </p:extLst>
              </p:nvPr>
            </p:nvGraphicFramePr>
            <p:xfrm>
              <a:off x="3109848" y="1882129"/>
              <a:ext cx="2700000" cy="1158240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209602">
                      <a:extLst>
                        <a:ext uri="{9D8B030D-6E8A-4147-A177-3AD203B41FA5}">
                          <a16:colId xmlns:a16="http://schemas.microsoft.com/office/drawing/2014/main" val="1783672042"/>
                        </a:ext>
                      </a:extLst>
                    </a:gridCol>
                    <a:gridCol w="444137">
                      <a:extLst>
                        <a:ext uri="{9D8B030D-6E8A-4147-A177-3AD203B41FA5}">
                          <a16:colId xmlns:a16="http://schemas.microsoft.com/office/drawing/2014/main" val="2514342769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1520001255"/>
                        </a:ext>
                      </a:extLst>
                    </a:gridCol>
                    <a:gridCol w="497621">
                      <a:extLst>
                        <a:ext uri="{9D8B030D-6E8A-4147-A177-3AD203B41FA5}">
                          <a16:colId xmlns:a16="http://schemas.microsoft.com/office/drawing/2014/main" val="2959225056"/>
                        </a:ext>
                      </a:extLst>
                    </a:gridCol>
                  </a:tblGrid>
                  <a:tr h="165532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kern="1200" dirty="0">
                              <a:solidFill>
                                <a:schemeClr val="dk1"/>
                              </a:solidFill>
                            </a:rPr>
                            <a:t>CC</a:t>
                          </a:r>
                          <a:endParaRPr lang="ko-KR" altLang="en-US" sz="12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3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ko-KR" altLang="en-US" sz="1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825437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300" dirty="0"/>
                            <a:t>SIP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>
                              <a:solidFill>
                                <a:schemeClr val="tx1"/>
                              </a:solidFill>
                            </a:rPr>
                            <a:t>105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ko-KR" sz="1300" b="0" i="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.86</m:t>
                                </m:r>
                              </m:oMath>
                            </m:oMathPara>
                          </a14:m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</a:rPr>
                            <a:t>0.31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7972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300" dirty="0"/>
                            <a:t>TDIP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/>
                            <a:t>102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2.4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0.26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104681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relative error (%)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/>
                            <a:t>2.9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64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764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6" name="표 21">
                <a:extLst>
                  <a:ext uri="{FF2B5EF4-FFF2-40B4-BE49-F238E27FC236}">
                    <a16:creationId xmlns:a16="http://schemas.microsoft.com/office/drawing/2014/main" id="{7E672220-8D9E-3F57-9029-BAE12B40BB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843045"/>
                  </p:ext>
                </p:extLst>
              </p:nvPr>
            </p:nvGraphicFramePr>
            <p:xfrm>
              <a:off x="3109848" y="1882129"/>
              <a:ext cx="2700000" cy="1158240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209602">
                      <a:extLst>
                        <a:ext uri="{9D8B030D-6E8A-4147-A177-3AD203B41FA5}">
                          <a16:colId xmlns:a16="http://schemas.microsoft.com/office/drawing/2014/main" val="1783672042"/>
                        </a:ext>
                      </a:extLst>
                    </a:gridCol>
                    <a:gridCol w="444137">
                      <a:extLst>
                        <a:ext uri="{9D8B030D-6E8A-4147-A177-3AD203B41FA5}">
                          <a16:colId xmlns:a16="http://schemas.microsoft.com/office/drawing/2014/main" val="2514342769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1520001255"/>
                        </a:ext>
                      </a:extLst>
                    </a:gridCol>
                    <a:gridCol w="497621">
                      <a:extLst>
                        <a:ext uri="{9D8B030D-6E8A-4147-A177-3AD203B41FA5}">
                          <a16:colId xmlns:a16="http://schemas.microsoft.com/office/drawing/2014/main" val="2959225056"/>
                        </a:ext>
                      </a:extLst>
                    </a:gridCol>
                  </a:tblGrid>
                  <a:tr h="2895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kern="1200" dirty="0">
                              <a:solidFill>
                                <a:schemeClr val="dk1"/>
                              </a:solidFill>
                            </a:rPr>
                            <a:t>CC</a:t>
                          </a:r>
                          <a:endParaRPr lang="ko-KR" altLang="en-US" sz="12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7"/>
                          <a:stretch>
                            <a:fillRect l="-273973" t="-2083" r="-238356" b="-3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7"/>
                          <a:stretch>
                            <a:fillRect l="-303333" t="-2083" r="-93333" b="-3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7"/>
                          <a:stretch>
                            <a:fillRect l="-442683" t="-2083" r="-2439" b="-314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825437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300" dirty="0"/>
                            <a:t>SIP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>
                              <a:solidFill>
                                <a:schemeClr val="tx1"/>
                              </a:solidFill>
                            </a:rPr>
                            <a:t>105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7"/>
                          <a:stretch>
                            <a:fillRect l="-303333" t="-102083" r="-93333" b="-2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</a:rPr>
                            <a:t>0.31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7972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300" dirty="0"/>
                            <a:t>TDIP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/>
                            <a:t>102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2.4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0.26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104681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relative error (%)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/>
                            <a:t>2.9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64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764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7" name="표 21">
                <a:extLst>
                  <a:ext uri="{FF2B5EF4-FFF2-40B4-BE49-F238E27FC236}">
                    <a16:creationId xmlns:a16="http://schemas.microsoft.com/office/drawing/2014/main" id="{E4C0B392-64C9-EFE7-7742-38DCCCBFE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7560375"/>
                  </p:ext>
                </p:extLst>
              </p:nvPr>
            </p:nvGraphicFramePr>
            <p:xfrm>
              <a:off x="5894113" y="1885667"/>
              <a:ext cx="2700000" cy="1158240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209602">
                      <a:extLst>
                        <a:ext uri="{9D8B030D-6E8A-4147-A177-3AD203B41FA5}">
                          <a16:colId xmlns:a16="http://schemas.microsoft.com/office/drawing/2014/main" val="1783672042"/>
                        </a:ext>
                      </a:extLst>
                    </a:gridCol>
                    <a:gridCol w="444137">
                      <a:extLst>
                        <a:ext uri="{9D8B030D-6E8A-4147-A177-3AD203B41FA5}">
                          <a16:colId xmlns:a16="http://schemas.microsoft.com/office/drawing/2014/main" val="2514342769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1520001255"/>
                        </a:ext>
                      </a:extLst>
                    </a:gridCol>
                    <a:gridCol w="497621">
                      <a:extLst>
                        <a:ext uri="{9D8B030D-6E8A-4147-A177-3AD203B41FA5}">
                          <a16:colId xmlns:a16="http://schemas.microsoft.com/office/drawing/2014/main" val="2959225056"/>
                        </a:ext>
                      </a:extLst>
                    </a:gridCol>
                  </a:tblGrid>
                  <a:tr h="165532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kern="1200" dirty="0">
                              <a:solidFill>
                                <a:schemeClr val="dk1"/>
                              </a:solidFill>
                            </a:rPr>
                            <a:t>CC</a:t>
                          </a:r>
                          <a:endParaRPr lang="ko-KR" altLang="en-US" sz="12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3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ko-KR" altLang="en-US" sz="1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825437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300" dirty="0"/>
                            <a:t>SIP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>
                              <a:solidFill>
                                <a:schemeClr val="tx1"/>
                              </a:solidFill>
                            </a:rPr>
                            <a:t>115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0.012</m:t>
                                </m:r>
                              </m:oMath>
                            </m:oMathPara>
                          </a14:m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</a:rPr>
                            <a:t>0.46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7972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300" dirty="0"/>
                            <a:t>TDIP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/>
                            <a:t>112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1.7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0.28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104681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relative error (%)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/>
                            <a:t>2.6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99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39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764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7" name="표 21">
                <a:extLst>
                  <a:ext uri="{FF2B5EF4-FFF2-40B4-BE49-F238E27FC236}">
                    <a16:creationId xmlns:a16="http://schemas.microsoft.com/office/drawing/2014/main" id="{E4C0B392-64C9-EFE7-7742-38DCCCBFE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7560375"/>
                  </p:ext>
                </p:extLst>
              </p:nvPr>
            </p:nvGraphicFramePr>
            <p:xfrm>
              <a:off x="5894113" y="1885667"/>
              <a:ext cx="2700000" cy="1158240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209602">
                      <a:extLst>
                        <a:ext uri="{9D8B030D-6E8A-4147-A177-3AD203B41FA5}">
                          <a16:colId xmlns:a16="http://schemas.microsoft.com/office/drawing/2014/main" val="1783672042"/>
                        </a:ext>
                      </a:extLst>
                    </a:gridCol>
                    <a:gridCol w="444137">
                      <a:extLst>
                        <a:ext uri="{9D8B030D-6E8A-4147-A177-3AD203B41FA5}">
                          <a16:colId xmlns:a16="http://schemas.microsoft.com/office/drawing/2014/main" val="2514342769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1520001255"/>
                        </a:ext>
                      </a:extLst>
                    </a:gridCol>
                    <a:gridCol w="497621">
                      <a:extLst>
                        <a:ext uri="{9D8B030D-6E8A-4147-A177-3AD203B41FA5}">
                          <a16:colId xmlns:a16="http://schemas.microsoft.com/office/drawing/2014/main" val="2959225056"/>
                        </a:ext>
                      </a:extLst>
                    </a:gridCol>
                  </a:tblGrid>
                  <a:tr h="2895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kern="1200" dirty="0">
                              <a:solidFill>
                                <a:schemeClr val="dk1"/>
                              </a:solidFill>
                            </a:rPr>
                            <a:t>CC</a:t>
                          </a:r>
                          <a:endParaRPr lang="ko-KR" altLang="en-US" sz="12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8"/>
                          <a:stretch>
                            <a:fillRect l="-273973" t="-2083" r="-238356" b="-3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8"/>
                          <a:stretch>
                            <a:fillRect l="-303333" t="-2083" r="-93333" b="-3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8"/>
                          <a:stretch>
                            <a:fillRect l="-442683" t="-2083" r="-2439" b="-314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825437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300" dirty="0"/>
                            <a:t>SIP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>
                              <a:solidFill>
                                <a:schemeClr val="tx1"/>
                              </a:solidFill>
                            </a:rPr>
                            <a:t>115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18"/>
                          <a:stretch>
                            <a:fillRect l="-303333" t="-102083" r="-93333" b="-2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</a:rPr>
                            <a:t>0.46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7972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300" dirty="0"/>
                            <a:t>TDIP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/>
                            <a:t>112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1.7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0.28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104681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relative error (%)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/>
                            <a:t>2.6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99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39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7648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8" name="내용 개체 틀 1">
            <a:extLst>
              <a:ext uri="{FF2B5EF4-FFF2-40B4-BE49-F238E27FC236}">
                <a16:creationId xmlns:a16="http://schemas.microsoft.com/office/drawing/2014/main" id="{013C2469-E407-61B5-54B5-009989C3B9A8}"/>
              </a:ext>
            </a:extLst>
          </p:cNvPr>
          <p:cNvSpPr txBox="1">
            <a:spLocks/>
          </p:cNvSpPr>
          <p:nvPr/>
        </p:nvSpPr>
        <p:spPr>
          <a:xfrm>
            <a:off x="4092809" y="1230577"/>
            <a:ext cx="2974516" cy="460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10000"/>
              <a:buFontTx/>
              <a:buBlip>
                <a:blip r:embed="rId19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14000"/>
              </a:lnSpc>
            </a:pPr>
            <a:r>
              <a:rPr lang="en-US" altLang="ko-KR" sz="1700" b="1"/>
              <a:t>TD-CC fitting &amp; comparison</a:t>
            </a:r>
            <a:endParaRPr lang="ko-KR" altLang="en-US" sz="1700" b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85F761C-F52F-9256-248D-66F51A206449}"/>
              </a:ext>
            </a:extLst>
          </p:cNvPr>
          <p:cNvSpPr txBox="1"/>
          <p:nvPr/>
        </p:nvSpPr>
        <p:spPr>
          <a:xfrm>
            <a:off x="1977204" y="4813901"/>
            <a:ext cx="1436493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/>
              <a:t>anomaly </a:t>
            </a:r>
          </a:p>
          <a:p>
            <a:pPr algn="ctr"/>
            <a:r>
              <a:rPr lang="en-US" altLang="ko-KR" sz="1600" dirty="0"/>
              <a:t>appeared well</a:t>
            </a:r>
            <a:endParaRPr lang="ko-KR" altLang="en-US" sz="1600" dirty="0"/>
          </a:p>
        </p:txBody>
      </p:sp>
      <p:pic>
        <p:nvPicPr>
          <p:cNvPr id="121" name="그림 120">
            <a:extLst>
              <a:ext uri="{FF2B5EF4-FFF2-40B4-BE49-F238E27FC236}">
                <a16:creationId xmlns:a16="http://schemas.microsoft.com/office/drawing/2014/main" id="{B8E3B10A-DD61-810A-793F-114A14F6A93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5400000">
            <a:off x="5634182" y="5045812"/>
            <a:ext cx="519862" cy="132281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721341E-AF42-C38F-0172-1E1F1B53F0A9}"/>
              </a:ext>
            </a:extLst>
          </p:cNvPr>
          <p:cNvSpPr txBox="1"/>
          <p:nvPr/>
        </p:nvSpPr>
        <p:spPr>
          <a:xfrm>
            <a:off x="0" y="1226611"/>
            <a:ext cx="502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t (s)</a:t>
            </a:r>
            <a:endParaRPr lang="ko-KR" alt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8FCCE-9DAE-A9F0-C575-D1BB377FD57B}"/>
              </a:ext>
            </a:extLst>
          </p:cNvPr>
          <p:cNvSpPr txBox="1"/>
          <p:nvPr/>
        </p:nvSpPr>
        <p:spPr>
          <a:xfrm>
            <a:off x="0" y="1498876"/>
            <a:ext cx="6059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/>
              <a:t>0.16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204574-53D1-543D-0CA5-F660CE63C50E}"/>
              </a:ext>
            </a:extLst>
          </p:cNvPr>
          <p:cNvSpPr txBox="1"/>
          <p:nvPr/>
        </p:nvSpPr>
        <p:spPr>
          <a:xfrm>
            <a:off x="0" y="2047968"/>
            <a:ext cx="6059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/>
              <a:t>0.24</a:t>
            </a:r>
            <a:endParaRPr lang="ko-KR" altLang="en-US" sz="11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65C80D-3B45-F135-68C1-EFA5C1714362}"/>
              </a:ext>
            </a:extLst>
          </p:cNvPr>
          <p:cNvSpPr txBox="1"/>
          <p:nvPr/>
        </p:nvSpPr>
        <p:spPr>
          <a:xfrm>
            <a:off x="0" y="2597060"/>
            <a:ext cx="6059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/>
              <a:t>0.32</a:t>
            </a:r>
            <a:endParaRPr lang="ko-KR" altLang="en-US" sz="11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6B4B70-4CD1-C297-39EF-AD613D1E61AA}"/>
              </a:ext>
            </a:extLst>
          </p:cNvPr>
          <p:cNvSpPr txBox="1"/>
          <p:nvPr/>
        </p:nvSpPr>
        <p:spPr>
          <a:xfrm>
            <a:off x="0" y="3146152"/>
            <a:ext cx="6059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/>
              <a:t>0.4</a:t>
            </a:r>
            <a:endParaRPr lang="ko-KR" altLang="en-US" sz="11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C920A8-82DC-54B8-47BD-5AB5AE8CBC6F}"/>
              </a:ext>
            </a:extLst>
          </p:cNvPr>
          <p:cNvSpPr txBox="1"/>
          <p:nvPr/>
        </p:nvSpPr>
        <p:spPr>
          <a:xfrm>
            <a:off x="0" y="3695244"/>
            <a:ext cx="6059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/>
              <a:t>0.48</a:t>
            </a:r>
            <a:endParaRPr lang="ko-KR" altLang="en-US" sz="11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57D399-D26B-819F-CA4B-33B2A5F3A96A}"/>
              </a:ext>
            </a:extLst>
          </p:cNvPr>
          <p:cNvSpPr txBox="1"/>
          <p:nvPr/>
        </p:nvSpPr>
        <p:spPr>
          <a:xfrm>
            <a:off x="0" y="4244336"/>
            <a:ext cx="6059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/>
              <a:t>0.56</a:t>
            </a:r>
            <a:endParaRPr lang="ko-KR" altLang="en-US" sz="11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30B9C7-0237-26AB-949D-6807A4D29E1B}"/>
              </a:ext>
            </a:extLst>
          </p:cNvPr>
          <p:cNvSpPr txBox="1"/>
          <p:nvPr/>
        </p:nvSpPr>
        <p:spPr>
          <a:xfrm>
            <a:off x="0" y="4793428"/>
            <a:ext cx="6059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/>
              <a:t>0.64</a:t>
            </a:r>
            <a:endParaRPr lang="ko-KR" altLang="en-US" sz="11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4427AB-E056-06A6-9728-E0C4E3D710C6}"/>
              </a:ext>
            </a:extLst>
          </p:cNvPr>
          <p:cNvSpPr txBox="1"/>
          <p:nvPr/>
        </p:nvSpPr>
        <p:spPr>
          <a:xfrm>
            <a:off x="0" y="5342520"/>
            <a:ext cx="6059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/>
              <a:t>0.72</a:t>
            </a:r>
            <a:endParaRPr lang="ko-KR" altLang="en-US" sz="11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A48844-D238-7579-417C-918864441B37}"/>
              </a:ext>
            </a:extLst>
          </p:cNvPr>
          <p:cNvSpPr txBox="1"/>
          <p:nvPr/>
        </p:nvSpPr>
        <p:spPr>
          <a:xfrm>
            <a:off x="0" y="5891608"/>
            <a:ext cx="6059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/>
              <a:t>0.8</a:t>
            </a:r>
            <a:endParaRPr lang="ko-KR" altLang="en-US" sz="1100" dirty="0"/>
          </a:p>
        </p:txBody>
      </p:sp>
      <p:sp>
        <p:nvSpPr>
          <p:cNvPr id="48" name="내용 개체 틀 1">
            <a:extLst>
              <a:ext uri="{FF2B5EF4-FFF2-40B4-BE49-F238E27FC236}">
                <a16:creationId xmlns:a16="http://schemas.microsoft.com/office/drawing/2014/main" id="{3DDAAA06-56FB-0169-9622-3FDF7BB9554B}"/>
              </a:ext>
            </a:extLst>
          </p:cNvPr>
          <p:cNvSpPr txBox="1">
            <a:spLocks/>
          </p:cNvSpPr>
          <p:nvPr/>
        </p:nvSpPr>
        <p:spPr>
          <a:xfrm>
            <a:off x="461894" y="970952"/>
            <a:ext cx="2725443" cy="4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10000"/>
              <a:buFontTx/>
              <a:buBlip>
                <a:blip r:embed="rId19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14000"/>
              </a:lnSpc>
            </a:pPr>
            <a:r>
              <a:rPr lang="en-US" altLang="ko-KR" sz="1700" b="1" dirty="0" err="1"/>
              <a:t>TDIP</a:t>
            </a:r>
            <a:r>
              <a:rPr lang="en-US" altLang="ko-KR" sz="1700" b="1" dirty="0"/>
              <a:t> inversion results </a:t>
            </a:r>
            <a:endParaRPr lang="ko-KR" altLang="en-US" sz="1700" b="1" dirty="0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5505258F-D92F-D461-255C-6808BA7D049D}"/>
              </a:ext>
            </a:extLst>
          </p:cNvPr>
          <p:cNvSpPr/>
          <p:nvPr/>
        </p:nvSpPr>
        <p:spPr>
          <a:xfrm>
            <a:off x="8296720" y="443722"/>
            <a:ext cx="36000" cy="36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7A11A932-8C0D-755A-3D14-E10EF2A24E19}"/>
              </a:ext>
            </a:extLst>
          </p:cNvPr>
          <p:cNvSpPr/>
          <p:nvPr/>
        </p:nvSpPr>
        <p:spPr>
          <a:xfrm>
            <a:off x="7670071" y="192784"/>
            <a:ext cx="36000" cy="3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5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551DC0DC-ACF4-3FC2-0E11-0FDB0654131D}"/>
              </a:ext>
            </a:extLst>
          </p:cNvPr>
          <p:cNvCxnSpPr>
            <a:cxnSpLocks/>
            <a:stCxn id="55" idx="4"/>
          </p:cNvCxnSpPr>
          <p:nvPr/>
        </p:nvCxnSpPr>
        <p:spPr>
          <a:xfrm flipH="1">
            <a:off x="4894217" y="228784"/>
            <a:ext cx="2793854" cy="1473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8CB0E97A-7E0A-D6E7-C11F-4157D6FB3081}"/>
              </a:ext>
            </a:extLst>
          </p:cNvPr>
          <p:cNvCxnSpPr>
            <a:cxnSpLocks/>
          </p:cNvCxnSpPr>
          <p:nvPr/>
        </p:nvCxnSpPr>
        <p:spPr>
          <a:xfrm flipH="1">
            <a:off x="7538145" y="499862"/>
            <a:ext cx="749950" cy="11621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9" name="Picture 2" descr="EGU 2022 | Events Austria Center Vienna">
            <a:extLst>
              <a:ext uri="{FF2B5EF4-FFF2-40B4-BE49-F238E27FC236}">
                <a16:creationId xmlns:a16="http://schemas.microsoft.com/office/drawing/2014/main" id="{99FC1B7E-E58F-ED5D-D2C1-CC00F2256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4" y="6387395"/>
            <a:ext cx="1440000" cy="4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F15623F6-4152-5DF8-09AE-BD8CDEF1C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17" y="6060437"/>
            <a:ext cx="540000" cy="7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5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D200881-9E13-0914-90A7-696524AC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70" y="1068704"/>
            <a:ext cx="8051062" cy="2841445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Conclusions</a:t>
            </a:r>
            <a:endParaRPr lang="ko-KR" altLang="en-US" sz="1800" b="1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6305606C-52AE-1117-F216-D8C26F28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200" dirty="0"/>
              <a:t>Conclusions &amp; </a:t>
            </a:r>
            <a:r>
              <a:rPr lang="en-US" altLang="ko-KR" sz="2400" dirty="0"/>
              <a:t>further research</a:t>
            </a:r>
            <a:r>
              <a:rPr lang="en-US" altLang="ko-KR" sz="2200" dirty="0"/>
              <a:t> </a:t>
            </a:r>
            <a:endParaRPr lang="ko-KR" altLang="en-US" sz="2200" dirty="0"/>
          </a:p>
        </p:txBody>
      </p:sp>
      <p:sp>
        <p:nvSpPr>
          <p:cNvPr id="4" name="내용 개체 틀 1">
            <a:extLst>
              <a:ext uri="{FF2B5EF4-FFF2-40B4-BE49-F238E27FC236}">
                <a16:creationId xmlns:a16="http://schemas.microsoft.com/office/drawing/2014/main" id="{8B98F44C-102A-5391-0639-0CBEC63DCE57}"/>
              </a:ext>
            </a:extLst>
          </p:cNvPr>
          <p:cNvSpPr txBox="1">
            <a:spLocks/>
          </p:cNvSpPr>
          <p:nvPr/>
        </p:nvSpPr>
        <p:spPr>
          <a:xfrm>
            <a:off x="546470" y="4586212"/>
            <a:ext cx="2446112" cy="55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10000"/>
              <a:buFontTx/>
              <a:buBlip>
                <a:blip r:embed="rId2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/>
              <a:t>Further research</a:t>
            </a:r>
            <a:endParaRPr lang="ko-KR" altLang="en-US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67B1C-76DC-A9F2-3D07-58166CDA89E6}"/>
              </a:ext>
            </a:extLst>
          </p:cNvPr>
          <p:cNvSpPr txBox="1"/>
          <p:nvPr/>
        </p:nvSpPr>
        <p:spPr>
          <a:xfrm>
            <a:off x="822590" y="5020351"/>
            <a:ext cx="713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/>
              <a:t>Comparisons 3D SIP parameters model from TD and FD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/>
              <a:t>Using Fourier transform rather than time-domain CC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A802BC-4723-69EB-035B-7DC191BD3495}"/>
                  </a:ext>
                </a:extLst>
              </p:cNvPr>
              <p:cNvSpPr txBox="1"/>
              <p:nvPr/>
            </p:nvSpPr>
            <p:spPr>
              <a:xfrm>
                <a:off x="822590" y="1480720"/>
                <a:ext cx="777494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dirty="0"/>
                  <a:t>Chargeability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ko-KR" dirty="0"/>
                  <a:t>): TDIP inversion results &amp; TDIP fitting well matched </a:t>
                </a:r>
                <a:br>
                  <a:rPr lang="en-US" altLang="ko-KR" dirty="0"/>
                </a:br>
                <a:r>
                  <a:rPr lang="en-US" altLang="ko-KR" dirty="0"/>
                  <a:t>                             with the constructed model by SIP parameters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dirty="0">
                    <a:sym typeface="Wingdings" panose="05000000000000000000" pitchFamily="2" charset="2"/>
                  </a:rPr>
                  <a:t>Time constant (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):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↑(&gt;1 </m:t>
                    </m:r>
                    <m:r>
                      <m:rPr>
                        <m:sty m:val="p"/>
                      </m:rPr>
                      <a:rPr lang="en-US" altLang="ko-KR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s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 – well fitted as TDIP fitting within 1 period</a:t>
                </a:r>
                <a:br>
                  <a:rPr lang="en-US" altLang="ko-KR" dirty="0">
                    <a:sym typeface="Wingdings" panose="05000000000000000000" pitchFamily="2" charset="2"/>
                  </a:rPr>
                </a:br>
                <a:r>
                  <a:rPr lang="en-US" altLang="ko-KR" dirty="0">
                    <a:sym typeface="Wingdings" panose="05000000000000000000" pitchFamily="2" charset="2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↓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&lt;0.1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s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 – incorrectly fitting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dirty="0">
                    <a:sym typeface="Wingdings" panose="05000000000000000000" pitchFamily="2" charset="2"/>
                  </a:rPr>
                  <a:t>Most of experimental IP data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↓↓</m:t>
                    </m:r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dirty="0">
                    <a:sym typeface="Wingdings" panose="05000000000000000000" pitchFamily="2" charset="2"/>
                  </a:rPr>
                  <a:t>TDIP Cole-Cole model  limited range for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altLang="ko-KR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A802BC-4723-69EB-035B-7DC191BD3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90" y="1480720"/>
                <a:ext cx="7774942" cy="2585323"/>
              </a:xfrm>
              <a:prstGeom prst="rect">
                <a:avLst/>
              </a:prstGeom>
              <a:blipFill>
                <a:blip r:embed="rId3"/>
                <a:stretch>
                  <a:fillRect l="-549" b="-9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EGU 2022 | Events Austria Center Vienna">
            <a:extLst>
              <a:ext uri="{FF2B5EF4-FFF2-40B4-BE49-F238E27FC236}">
                <a16:creationId xmlns:a16="http://schemas.microsoft.com/office/drawing/2014/main" id="{DC39CD7C-42A9-A83C-D7F8-0B50BCC0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4" y="6387395"/>
            <a:ext cx="1440000" cy="4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AD7CFFF-0A33-C8DF-6016-220CD0D7C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448" y="40296"/>
            <a:ext cx="540000" cy="7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0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EGU 2022 | Events Austria Center Vienna">
            <a:extLst>
              <a:ext uri="{FF2B5EF4-FFF2-40B4-BE49-F238E27FC236}">
                <a16:creationId xmlns:a16="http://schemas.microsoft.com/office/drawing/2014/main" id="{125F1804-29D4-D264-D566-8A517740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4" y="6387395"/>
            <a:ext cx="1440000" cy="4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180944" y="1043709"/>
            <a:ext cx="8831932" cy="23387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C084B9C-5F92-8E13-7FB7-9E4BBE9CAAAF}"/>
              </a:ext>
            </a:extLst>
          </p:cNvPr>
          <p:cNvSpPr/>
          <p:nvPr/>
        </p:nvSpPr>
        <p:spPr>
          <a:xfrm>
            <a:off x="4961503" y="5513467"/>
            <a:ext cx="4013804" cy="8641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5C3E9DB0-D669-4627-B5CB-8554426B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200" dirty="0"/>
              <a:t>Introduction</a:t>
            </a:r>
            <a:endParaRPr lang="ko-KR" altLang="en-US" sz="2200" dirty="0"/>
          </a:p>
        </p:txBody>
      </p:sp>
      <p:pic>
        <p:nvPicPr>
          <p:cNvPr id="101" name="내용 개체 틀 4" descr="실외, 빨간색, 액세서리, 설정이(가) 표시된 사진&#10;&#10;자동 생성된 설명">
            <a:extLst>
              <a:ext uri="{FF2B5EF4-FFF2-40B4-BE49-F238E27FC236}">
                <a16:creationId xmlns:a16="http://schemas.microsoft.com/office/drawing/2014/main" id="{DDEDDAE4-C57A-9642-C02B-706D57E70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t="37677" b="15592"/>
          <a:stretch/>
        </p:blipFill>
        <p:spPr>
          <a:xfrm>
            <a:off x="291060" y="1550815"/>
            <a:ext cx="1800000" cy="13373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A4DB9F84-35F8-5704-9F48-BD3DB35A06FF}"/>
              </a:ext>
            </a:extLst>
          </p:cNvPr>
          <p:cNvSpPr txBox="1"/>
          <p:nvPr/>
        </p:nvSpPr>
        <p:spPr>
          <a:xfrm>
            <a:off x="1793081" y="1710033"/>
            <a:ext cx="2388279" cy="96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ko-KR" sz="1700" b="1" dirty="0">
                <a:sym typeface="Wingdings" panose="05000000000000000000" pitchFamily="2" charset="2"/>
              </a:rPr>
              <a:t>TDIP</a:t>
            </a:r>
          </a:p>
          <a:p>
            <a:pPr algn="ctr">
              <a:lnSpc>
                <a:spcPct val="114000"/>
              </a:lnSpc>
            </a:pPr>
            <a:r>
              <a:rPr lang="en-US" altLang="ko-KR" sz="1700" dirty="0">
                <a:sym typeface="Wingdings" panose="05000000000000000000" pitchFamily="2" charset="2"/>
              </a:rPr>
              <a:t> easier &amp; </a:t>
            </a:r>
          </a:p>
          <a:p>
            <a:pPr algn="ctr">
              <a:lnSpc>
                <a:spcPct val="114000"/>
              </a:lnSpc>
            </a:pPr>
            <a:r>
              <a:rPr lang="en-US" altLang="ko-KR" sz="1700" dirty="0">
                <a:sym typeface="Wingdings" panose="05000000000000000000" pitchFamily="2" charset="2"/>
              </a:rPr>
              <a:t>measuring time ↓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3BCC584-2AB0-2227-55F1-910732C5F62C}"/>
              </a:ext>
            </a:extLst>
          </p:cNvPr>
          <p:cNvSpPr txBox="1"/>
          <p:nvPr/>
        </p:nvSpPr>
        <p:spPr>
          <a:xfrm>
            <a:off x="1413723" y="1126307"/>
            <a:ext cx="1762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Field scale</a:t>
            </a:r>
          </a:p>
        </p:txBody>
      </p:sp>
      <p:sp>
        <p:nvSpPr>
          <p:cNvPr id="104" name="화살표: 아래쪽 103">
            <a:extLst>
              <a:ext uri="{FF2B5EF4-FFF2-40B4-BE49-F238E27FC236}">
                <a16:creationId xmlns:a16="http://schemas.microsoft.com/office/drawing/2014/main" id="{CB70A696-D346-0362-06FA-65F5F2F42C00}"/>
              </a:ext>
            </a:extLst>
          </p:cNvPr>
          <p:cNvSpPr/>
          <p:nvPr/>
        </p:nvSpPr>
        <p:spPr>
          <a:xfrm rot="16200000">
            <a:off x="4006959" y="1934881"/>
            <a:ext cx="353942" cy="712909"/>
          </a:xfrm>
          <a:prstGeom prst="downArrow">
            <a:avLst/>
          </a:prstGeom>
          <a:gradFill>
            <a:gsLst>
              <a:gs pos="0">
                <a:srgbClr val="F4E9EC"/>
              </a:gs>
              <a:gs pos="39000">
                <a:schemeClr val="accent4">
                  <a:lumMod val="40000"/>
                  <a:lumOff val="60000"/>
                </a:schemeClr>
              </a:gs>
              <a:gs pos="71000">
                <a:schemeClr val="accent4">
                  <a:lumMod val="60000"/>
                  <a:lumOff val="40000"/>
                </a:schemeClr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5" name="그림 104">
            <a:extLst>
              <a:ext uri="{FF2B5EF4-FFF2-40B4-BE49-F238E27FC236}">
                <a16:creationId xmlns:a16="http://schemas.microsoft.com/office/drawing/2014/main" id="{A4773F23-C33C-3CDA-5052-E785E9951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267" y="1409631"/>
            <a:ext cx="1908000" cy="1699855"/>
          </a:xfrm>
          <a:prstGeom prst="rect">
            <a:avLst/>
          </a:prstGeom>
          <a:effectLst/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3C0CA8D9-5501-C9E1-29ED-CF4901715AFC}"/>
              </a:ext>
            </a:extLst>
          </p:cNvPr>
          <p:cNvSpPr txBox="1"/>
          <p:nvPr/>
        </p:nvSpPr>
        <p:spPr>
          <a:xfrm>
            <a:off x="6630992" y="1809569"/>
            <a:ext cx="2381884" cy="96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ko-KR" sz="1700" b="1" dirty="0">
                <a:sym typeface="Wingdings" panose="05000000000000000000" pitchFamily="2" charset="2"/>
              </a:rPr>
              <a:t>SIP </a:t>
            </a:r>
            <a:r>
              <a:rPr lang="en-US" altLang="ko-KR" sz="1700" dirty="0">
                <a:sym typeface="Wingdings" panose="05000000000000000000" pitchFamily="2" charset="2"/>
              </a:rPr>
              <a:t>data acquisition</a:t>
            </a:r>
          </a:p>
          <a:p>
            <a:pPr algn="ctr">
              <a:lnSpc>
                <a:spcPct val="114000"/>
              </a:lnSpc>
            </a:pPr>
            <a:r>
              <a:rPr lang="en-US" altLang="ko-KR" sz="1700" dirty="0">
                <a:sym typeface="Wingdings" panose="05000000000000000000" pitchFamily="2" charset="2"/>
              </a:rPr>
              <a:t> </a:t>
            </a:r>
            <a:r>
              <a:rPr lang="en-US" altLang="ko-KR" sz="1700" dirty="0"/>
              <a:t>analysis on </a:t>
            </a:r>
          </a:p>
          <a:p>
            <a:pPr algn="ctr">
              <a:lnSpc>
                <a:spcPct val="114000"/>
              </a:lnSpc>
            </a:pPr>
            <a:r>
              <a:rPr lang="en-US" altLang="ko-KR" sz="1700" dirty="0"/>
              <a:t>dispersion characteristics</a:t>
            </a:r>
            <a:endParaRPr lang="ko-KR" altLang="en-US" sz="17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E7EAEDD-4CF8-3613-9BE9-B723C54B52D8}"/>
              </a:ext>
            </a:extLst>
          </p:cNvPr>
          <p:cNvSpPr txBox="1"/>
          <p:nvPr/>
        </p:nvSpPr>
        <p:spPr>
          <a:xfrm>
            <a:off x="5441140" y="1126124"/>
            <a:ext cx="2132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Laboratory scale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3A17093-6B9F-F271-7430-2167DEA62534}"/>
              </a:ext>
            </a:extLst>
          </p:cNvPr>
          <p:cNvSpPr txBox="1"/>
          <p:nvPr/>
        </p:nvSpPr>
        <p:spPr>
          <a:xfrm>
            <a:off x="3302822" y="1801092"/>
            <a:ext cx="176221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700" dirty="0"/>
              <a:t>core sample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A509310-166D-6D1E-FD4B-E1326CC86539}"/>
              </a:ext>
            </a:extLst>
          </p:cNvPr>
          <p:cNvSpPr txBox="1"/>
          <p:nvPr/>
        </p:nvSpPr>
        <p:spPr>
          <a:xfrm>
            <a:off x="5354639" y="3120897"/>
            <a:ext cx="17622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(Mewafy</a:t>
            </a:r>
            <a:r>
              <a:rPr lang="ko-KR" altLang="en-US" sz="1100" dirty="0"/>
              <a:t> </a:t>
            </a:r>
            <a:r>
              <a:rPr lang="en-US" altLang="ko-KR" sz="1100" dirty="0"/>
              <a:t>et</a:t>
            </a:r>
            <a:r>
              <a:rPr lang="ko-KR" altLang="en-US" sz="1100" dirty="0"/>
              <a:t> </a:t>
            </a:r>
            <a:r>
              <a:rPr lang="en-US" altLang="ko-KR" sz="1100" dirty="0"/>
              <a:t>al.,</a:t>
            </a:r>
            <a:r>
              <a:rPr lang="ko-KR" altLang="en-US" sz="1100" dirty="0"/>
              <a:t> </a:t>
            </a:r>
            <a:r>
              <a:rPr lang="en-US" altLang="ko-KR" sz="1100" dirty="0"/>
              <a:t>2013)</a:t>
            </a:r>
            <a:endParaRPr lang="ko-KR" altLang="en-US" sz="11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100B2B-C7ED-CC1C-0F10-E8682033DD47}"/>
              </a:ext>
            </a:extLst>
          </p:cNvPr>
          <p:cNvSpPr txBox="1"/>
          <p:nvPr/>
        </p:nvSpPr>
        <p:spPr>
          <a:xfrm>
            <a:off x="4979555" y="5584241"/>
            <a:ext cx="38823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1) site</a:t>
            </a:r>
            <a:r>
              <a:rPr lang="ko-KR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TDIP data</a:t>
            </a:r>
            <a:r>
              <a:rPr lang="ko-KR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dispersion characteristics</a:t>
            </a:r>
            <a:endParaRPr lang="ko-KR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4A5FE1-0126-61EE-BE3A-AA696F3662D0}"/>
              </a:ext>
            </a:extLst>
          </p:cNvPr>
          <p:cNvSpPr txBox="1"/>
          <p:nvPr/>
        </p:nvSpPr>
        <p:spPr>
          <a:xfrm>
            <a:off x="4979555" y="5935301"/>
            <a:ext cx="42387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2) comparison TDIP/SIP estimation parameter</a:t>
            </a:r>
            <a:endParaRPr lang="ko-KR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EBB9F7-42C3-BBC0-BFC8-8813B3FBF46B}"/>
              </a:ext>
            </a:extLst>
          </p:cNvPr>
          <p:cNvSpPr txBox="1"/>
          <p:nvPr/>
        </p:nvSpPr>
        <p:spPr>
          <a:xfrm>
            <a:off x="5354639" y="4796976"/>
            <a:ext cx="2797163" cy="350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ko-KR" sz="1600" dirty="0"/>
              <a:t>Full time decay estimation </a:t>
            </a:r>
            <a:r>
              <a:rPr lang="en-US" altLang="ko-KR" sz="1600" dirty="0">
                <a:sym typeface="Wingdings" panose="05000000000000000000" pitchFamily="2" charset="2"/>
              </a:rPr>
              <a:t>↑</a:t>
            </a:r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7FE9D0-0349-1FFB-FEC7-E8792C8E67E6}"/>
              </a:ext>
            </a:extLst>
          </p:cNvPr>
          <p:cNvSpPr txBox="1"/>
          <p:nvPr/>
        </p:nvSpPr>
        <p:spPr>
          <a:xfrm>
            <a:off x="2671323" y="3513807"/>
            <a:ext cx="3213460" cy="688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ko-KR" sz="1700" b="1" dirty="0">
                <a:sym typeface="Wingdings" panose="05000000000000000000" pitchFamily="2" charset="2"/>
              </a:rPr>
              <a:t>TDIP instrument</a:t>
            </a:r>
            <a:r>
              <a:rPr lang="ko-KR" altLang="en-US" sz="1700" b="1" dirty="0">
                <a:sym typeface="Wingdings" panose="05000000000000000000" pitchFamily="2" charset="2"/>
              </a:rPr>
              <a:t> </a:t>
            </a:r>
            <a:r>
              <a:rPr lang="en-US" altLang="ko-KR" sz="1700" b="1" dirty="0">
                <a:sym typeface="Wingdings" panose="05000000000000000000" pitchFamily="2" charset="2"/>
              </a:rPr>
              <a:t>advance</a:t>
            </a:r>
          </a:p>
          <a:p>
            <a:pPr algn="ctr">
              <a:lnSpc>
                <a:spcPct val="114000"/>
              </a:lnSpc>
            </a:pPr>
            <a:r>
              <a:rPr lang="en-US" altLang="ko-KR" sz="1700" dirty="0">
                <a:sym typeface="Wingdings" panose="05000000000000000000" pitchFamily="2" charset="2"/>
              </a:rPr>
              <a:t> sampling rate ↑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7660B3C0-C9DB-03FF-0600-FA01CF47A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31" y="3622309"/>
            <a:ext cx="1762217" cy="122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terrameter lsì ëí ì´ë¯¸ì§ ê²ìê²°ê³¼">
            <a:extLst>
              <a:ext uri="{FF2B5EF4-FFF2-40B4-BE49-F238E27FC236}">
                <a16:creationId xmlns:a16="http://schemas.microsoft.com/office/drawing/2014/main" id="{0A3BE84E-00E9-4EBD-04AF-DA965AAD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780" y="5274777"/>
            <a:ext cx="768400" cy="70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supersting r8ì ëí ì´ë¯¸ì§ ê²ìê²°ê³¼">
            <a:extLst>
              <a:ext uri="{FF2B5EF4-FFF2-40B4-BE49-F238E27FC236}">
                <a16:creationId xmlns:a16="http://schemas.microsoft.com/office/drawing/2014/main" id="{40905158-16CB-7903-66B0-7A11B9F7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50" y="3783708"/>
            <a:ext cx="741643" cy="7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67C65BB-E0F5-F21B-848C-F80367206E82}"/>
              </a:ext>
            </a:extLst>
          </p:cNvPr>
          <p:cNvSpPr txBox="1"/>
          <p:nvPr/>
        </p:nvSpPr>
        <p:spPr>
          <a:xfrm>
            <a:off x="180944" y="4486523"/>
            <a:ext cx="1354685" cy="270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Time window: 6 </a:t>
            </a:r>
            <a:r>
              <a:rPr lang="en-US" altLang="ko-KR" sz="1200" dirty="0" err="1"/>
              <a:t>ch</a:t>
            </a:r>
            <a:endParaRPr lang="ko-KR" altLang="en-US" sz="1200" dirty="0"/>
          </a:p>
        </p:txBody>
      </p:sp>
      <p:sp>
        <p:nvSpPr>
          <p:cNvPr id="63" name="도형 62">
            <a:extLst>
              <a:ext uri="{FF2B5EF4-FFF2-40B4-BE49-F238E27FC236}">
                <a16:creationId xmlns:a16="http://schemas.microsoft.com/office/drawing/2014/main" id="{2FE18FD6-38E5-DD9E-41B3-D6C1484EB475}"/>
              </a:ext>
            </a:extLst>
          </p:cNvPr>
          <p:cNvSpPr/>
          <p:nvPr/>
        </p:nvSpPr>
        <p:spPr>
          <a:xfrm>
            <a:off x="747407" y="3891976"/>
            <a:ext cx="2612448" cy="1851554"/>
          </a:xfrm>
          <a:prstGeom prst="swooshArrow">
            <a:avLst>
              <a:gd name="adj1" fmla="val 16310"/>
              <a:gd name="adj2" fmla="val 251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85209ED2-EBC8-C396-0454-AF2C75919562}"/>
              </a:ext>
            </a:extLst>
          </p:cNvPr>
          <p:cNvSpPr/>
          <p:nvPr/>
        </p:nvSpPr>
        <p:spPr>
          <a:xfrm>
            <a:off x="2600804" y="4242896"/>
            <a:ext cx="141038" cy="14086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53A0326E-FC0C-11F2-2A1B-3726D5F6C2C4}"/>
              </a:ext>
            </a:extLst>
          </p:cNvPr>
          <p:cNvSpPr/>
          <p:nvPr/>
        </p:nvSpPr>
        <p:spPr>
          <a:xfrm>
            <a:off x="2109634" y="4406973"/>
            <a:ext cx="133986" cy="133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86B2A024-3B55-8BFA-73E9-FCA951565C56}"/>
              </a:ext>
            </a:extLst>
          </p:cNvPr>
          <p:cNvSpPr/>
          <p:nvPr/>
        </p:nvSpPr>
        <p:spPr>
          <a:xfrm>
            <a:off x="1616504" y="4658305"/>
            <a:ext cx="105778" cy="10564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47047D1-D8A3-9895-FF19-B91705C1C43F}"/>
              </a:ext>
            </a:extLst>
          </p:cNvPr>
          <p:cNvSpPr txBox="1"/>
          <p:nvPr/>
        </p:nvSpPr>
        <p:spPr>
          <a:xfrm>
            <a:off x="773432" y="4740680"/>
            <a:ext cx="929772" cy="331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/>
              <a:t>1970-80s</a:t>
            </a:r>
            <a:endParaRPr lang="ko-KR" altLang="en-US" sz="15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76F4C4A-1EC9-9208-9499-05A2753C4A0B}"/>
              </a:ext>
            </a:extLst>
          </p:cNvPr>
          <p:cNvSpPr txBox="1"/>
          <p:nvPr/>
        </p:nvSpPr>
        <p:spPr>
          <a:xfrm>
            <a:off x="2286518" y="3962420"/>
            <a:ext cx="661297" cy="331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/>
              <a:t>2010s</a:t>
            </a:r>
            <a:endParaRPr lang="ko-KR" altLang="en-US" sz="15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F7CD5AD-9499-59B4-13EC-94B19BBF4A1A}"/>
              </a:ext>
            </a:extLst>
          </p:cNvPr>
          <p:cNvSpPr txBox="1"/>
          <p:nvPr/>
        </p:nvSpPr>
        <p:spPr>
          <a:xfrm>
            <a:off x="1878057" y="4483430"/>
            <a:ext cx="661297" cy="331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/>
              <a:t>2000s</a:t>
            </a:r>
            <a:endParaRPr lang="ko-KR" altLang="en-US" sz="15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107474-BDC0-184E-178A-18A61329D0B8}"/>
              </a:ext>
            </a:extLst>
          </p:cNvPr>
          <p:cNvSpPr txBox="1"/>
          <p:nvPr/>
        </p:nvSpPr>
        <p:spPr>
          <a:xfrm>
            <a:off x="722949" y="5987364"/>
            <a:ext cx="1746187" cy="632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Time window: 10 </a:t>
            </a:r>
            <a:r>
              <a:rPr lang="en-US" altLang="ko-KR" sz="1200" dirty="0" err="1"/>
              <a:t>ch</a:t>
            </a:r>
            <a:endParaRPr lang="en-US" altLang="ko-KR" sz="1200" dirty="0"/>
          </a:p>
          <a:p>
            <a:r>
              <a:rPr lang="en-US" altLang="ko-KR" sz="1200" dirty="0"/>
              <a:t>Sampling rate: 70-250 Hz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endParaRPr lang="en-US" altLang="ko-KR" sz="12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8DB298C-1CE0-5099-9F67-2D88D5752C96}"/>
              </a:ext>
            </a:extLst>
          </p:cNvPr>
          <p:cNvSpPr txBox="1"/>
          <p:nvPr/>
        </p:nvSpPr>
        <p:spPr>
          <a:xfrm>
            <a:off x="2854164" y="4690030"/>
            <a:ext cx="1849810" cy="572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Sampling rate ~ kHz</a:t>
            </a:r>
          </a:p>
          <a:p>
            <a:r>
              <a:rPr lang="en-US" altLang="ko-KR" sz="1600" dirty="0"/>
              <a:t>Time window: 20 </a:t>
            </a:r>
            <a:r>
              <a:rPr lang="en-US" altLang="ko-KR" sz="1600" dirty="0" err="1"/>
              <a:t>ch</a:t>
            </a:r>
            <a:endParaRPr lang="en-US" altLang="ko-KR" sz="1600" dirty="0"/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31173176-1002-BA2D-065C-E3D7624392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257" y="5447674"/>
            <a:ext cx="745102" cy="57912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BC6CA79-53B9-53AE-6236-9A06F9C30B66}"/>
              </a:ext>
            </a:extLst>
          </p:cNvPr>
          <p:cNvSpPr txBox="1"/>
          <p:nvPr/>
        </p:nvSpPr>
        <p:spPr>
          <a:xfrm>
            <a:off x="1421966" y="5191870"/>
            <a:ext cx="449343" cy="270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M-4</a:t>
            </a:r>
            <a:endParaRPr lang="ko-KR" altLang="en-US" sz="1200" b="1" dirty="0"/>
          </a:p>
        </p:txBody>
      </p:sp>
      <p:cxnSp>
        <p:nvCxnSpPr>
          <p:cNvPr id="74" name="연결선: 꺾임 73">
            <a:extLst>
              <a:ext uri="{FF2B5EF4-FFF2-40B4-BE49-F238E27FC236}">
                <a16:creationId xmlns:a16="http://schemas.microsoft.com/office/drawing/2014/main" id="{21525213-792A-BB4E-AAC5-058F4509C0AB}"/>
              </a:ext>
            </a:extLst>
          </p:cNvPr>
          <p:cNvCxnSpPr>
            <a:cxnSpLocks/>
          </p:cNvCxnSpPr>
          <p:nvPr/>
        </p:nvCxnSpPr>
        <p:spPr>
          <a:xfrm rot="5400000">
            <a:off x="1201161" y="5045848"/>
            <a:ext cx="741312" cy="19393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연결선: 꺾임 74">
            <a:extLst>
              <a:ext uri="{FF2B5EF4-FFF2-40B4-BE49-F238E27FC236}">
                <a16:creationId xmlns:a16="http://schemas.microsoft.com/office/drawing/2014/main" id="{B4CCC836-58AB-7042-CBE9-80FEE59A589A}"/>
              </a:ext>
            </a:extLst>
          </p:cNvPr>
          <p:cNvCxnSpPr>
            <a:cxnSpLocks/>
            <a:stCxn id="61" idx="3"/>
            <a:endCxn id="65" idx="2"/>
          </p:cNvCxnSpPr>
          <p:nvPr/>
        </p:nvCxnSpPr>
        <p:spPr>
          <a:xfrm>
            <a:off x="1426893" y="4154067"/>
            <a:ext cx="682741" cy="319815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연결선: 꺾임 75">
            <a:extLst>
              <a:ext uri="{FF2B5EF4-FFF2-40B4-BE49-F238E27FC236}">
                <a16:creationId xmlns:a16="http://schemas.microsoft.com/office/drawing/2014/main" id="{75B5A2E6-7715-D520-8DE9-83A741CF9F2E}"/>
              </a:ext>
            </a:extLst>
          </p:cNvPr>
          <p:cNvCxnSpPr>
            <a:cxnSpLocks/>
          </p:cNvCxnSpPr>
          <p:nvPr/>
        </p:nvCxnSpPr>
        <p:spPr>
          <a:xfrm rot="10800000">
            <a:off x="2672101" y="4381700"/>
            <a:ext cx="224931" cy="1188000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8" descr="ABEM Resistivity, IP, Seismics, TEM instruments to map the subsurface">
            <a:extLst>
              <a:ext uri="{FF2B5EF4-FFF2-40B4-BE49-F238E27FC236}">
                <a16:creationId xmlns:a16="http://schemas.microsoft.com/office/drawing/2014/main" id="{0F58C8E4-4A0A-5193-7CB8-F31ADFF5C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627" y="5941401"/>
            <a:ext cx="528892" cy="2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IRIS Instruments">
            <a:extLst>
              <a:ext uri="{FF2B5EF4-FFF2-40B4-BE49-F238E27FC236}">
                <a16:creationId xmlns:a16="http://schemas.microsoft.com/office/drawing/2014/main" id="{B0B48B30-B225-37F5-D412-A4970230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122" y="5957691"/>
            <a:ext cx="1057785" cy="1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0DE84D77-669D-30ED-F4A4-C2EFB03ADC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2214" y="5342646"/>
            <a:ext cx="875836" cy="596752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B13EF9E0-5CA3-B0EE-793E-66AD3142EC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209" y="3583888"/>
            <a:ext cx="705190" cy="189834"/>
          </a:xfrm>
          <a:prstGeom prst="rect">
            <a:avLst/>
          </a:prstGeom>
        </p:spPr>
      </p:pic>
      <p:sp>
        <p:nvSpPr>
          <p:cNvPr id="81" name="화살표: 아래쪽 80">
            <a:extLst>
              <a:ext uri="{FF2B5EF4-FFF2-40B4-BE49-F238E27FC236}">
                <a16:creationId xmlns:a16="http://schemas.microsoft.com/office/drawing/2014/main" id="{FEA1C631-EAFF-821F-6E49-2AE7FDB205FA}"/>
              </a:ext>
            </a:extLst>
          </p:cNvPr>
          <p:cNvSpPr/>
          <p:nvPr/>
        </p:nvSpPr>
        <p:spPr>
          <a:xfrm>
            <a:off x="6576249" y="5115548"/>
            <a:ext cx="353942" cy="318458"/>
          </a:xfrm>
          <a:prstGeom prst="downArrow">
            <a:avLst/>
          </a:prstGeom>
          <a:gradFill>
            <a:gsLst>
              <a:gs pos="0">
                <a:srgbClr val="F4E9EC"/>
              </a:gs>
              <a:gs pos="39000">
                <a:schemeClr val="accent4">
                  <a:lumMod val="40000"/>
                  <a:lumOff val="60000"/>
                </a:schemeClr>
              </a:gs>
              <a:gs pos="71000">
                <a:schemeClr val="accent4">
                  <a:lumMod val="60000"/>
                  <a:lumOff val="40000"/>
                </a:schemeClr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70F58B-E3A6-EA33-58F9-3FB744742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448" y="40296"/>
            <a:ext cx="540000" cy="7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8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1A2E3C1-0213-4532-EC13-E0F95835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200" dirty="0"/>
              <a:t>Theory</a:t>
            </a:r>
            <a:endParaRPr lang="ko-KR" altLang="en-US" sz="2200" dirty="0"/>
          </a:p>
        </p:txBody>
      </p:sp>
      <p:sp>
        <p:nvSpPr>
          <p:cNvPr id="4" name="내용 개체 틀 1">
            <a:extLst>
              <a:ext uri="{FF2B5EF4-FFF2-40B4-BE49-F238E27FC236}">
                <a16:creationId xmlns:a16="http://schemas.microsoft.com/office/drawing/2014/main" id="{0DCBD655-1092-F698-B524-C4634597EEE1}"/>
              </a:ext>
            </a:extLst>
          </p:cNvPr>
          <p:cNvSpPr txBox="1">
            <a:spLocks/>
          </p:cNvSpPr>
          <p:nvPr/>
        </p:nvSpPr>
        <p:spPr>
          <a:xfrm>
            <a:off x="461894" y="970952"/>
            <a:ext cx="5321670" cy="4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10000"/>
              <a:buFontTx/>
              <a:buBlip>
                <a:blip r:embed="rId2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14000"/>
              </a:lnSpc>
            </a:pPr>
            <a:r>
              <a:rPr lang="en-US" altLang="ko-KR" sz="1700" b="1" dirty="0"/>
              <a:t>Induced polarization (IP) methods classification</a:t>
            </a:r>
            <a:endParaRPr lang="ko-KR" altLang="en-US" sz="17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F8BFFF0-B2B4-C894-8AEB-02D68E5D7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949" y="1437241"/>
            <a:ext cx="4972712" cy="179620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FEA8705-00CA-89B8-7334-0416D0C7E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0" y="4414391"/>
            <a:ext cx="1440000" cy="142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C823854-D851-ECB5-0084-DDE22EC0F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986" y="5405303"/>
            <a:ext cx="2872007" cy="526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B25992-3A26-0132-5EF2-230AE1614203}"/>
              </a:ext>
            </a:extLst>
          </p:cNvPr>
          <p:cNvSpPr txBox="1"/>
          <p:nvPr/>
        </p:nvSpPr>
        <p:spPr>
          <a:xfrm>
            <a:off x="7299177" y="4119940"/>
            <a:ext cx="16267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/>
              <a:t>(Pelton et al,. 1978)</a:t>
            </a:r>
            <a:endParaRPr lang="ko-KR" altLang="en-US" sz="1100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9B28CAA-B5B7-CC87-9974-D705C581AB82}"/>
              </a:ext>
            </a:extLst>
          </p:cNvPr>
          <p:cNvSpPr/>
          <p:nvPr/>
        </p:nvSpPr>
        <p:spPr>
          <a:xfrm>
            <a:off x="4867327" y="3856634"/>
            <a:ext cx="4040885" cy="2364913"/>
          </a:xfrm>
          <a:prstGeom prst="roundRect">
            <a:avLst>
              <a:gd name="adj" fmla="val 6190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5B2D6B9-C3D4-45A2-ADD3-EC25F806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807" y="4683256"/>
            <a:ext cx="1440000" cy="100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A1A817-4D4D-4914-6DB2-A269A9CF6CBE}"/>
              </a:ext>
            </a:extLst>
          </p:cNvPr>
          <p:cNvSpPr txBox="1"/>
          <p:nvPr/>
        </p:nvSpPr>
        <p:spPr>
          <a:xfrm>
            <a:off x="4947281" y="3844502"/>
            <a:ext cx="38823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Time domain CC model</a:t>
            </a:r>
            <a:endParaRPr lang="ko-KR" alt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A6DB6174-B9A6-0993-83DC-06B391FE349D}"/>
              </a:ext>
            </a:extLst>
          </p:cNvPr>
          <p:cNvSpPr/>
          <p:nvPr/>
        </p:nvSpPr>
        <p:spPr>
          <a:xfrm>
            <a:off x="312378" y="3857245"/>
            <a:ext cx="4314173" cy="2370292"/>
          </a:xfrm>
          <a:prstGeom prst="roundRect">
            <a:avLst>
              <a:gd name="adj" fmla="val 6190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BFAD66-0618-72D1-6CA6-8E0A4D84FB7C}"/>
              </a:ext>
            </a:extLst>
          </p:cNvPr>
          <p:cNvSpPr txBox="1"/>
          <p:nvPr/>
        </p:nvSpPr>
        <p:spPr>
          <a:xfrm>
            <a:off x="310097" y="3844502"/>
            <a:ext cx="40408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Frequency domain CC model</a:t>
            </a:r>
            <a:endParaRPr lang="ko-KR" alt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7BC2F9-82A5-92DA-5ECF-1DA3D0376693}"/>
              </a:ext>
            </a:extLst>
          </p:cNvPr>
          <p:cNvSpPr txBox="1"/>
          <p:nvPr/>
        </p:nvSpPr>
        <p:spPr>
          <a:xfrm>
            <a:off x="1937959" y="4161316"/>
            <a:ext cx="2435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(Cole &amp; Cole, 1941; Pelton et al,. 1978)</a:t>
            </a:r>
            <a:endParaRPr lang="ko-KR" altLang="en-US" sz="1100" dirty="0"/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75A42124-3022-BA6A-C9DE-FDBC7AA6F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2603" y="4345634"/>
            <a:ext cx="2838277" cy="1875913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687755AB-8E7D-3D6C-C4CE-C3279CEFB5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1211" y="4570478"/>
            <a:ext cx="3111392" cy="1503020"/>
          </a:xfrm>
          <a:prstGeom prst="rect">
            <a:avLst/>
          </a:prstGeom>
        </p:spPr>
      </p:pic>
      <p:sp>
        <p:nvSpPr>
          <p:cNvPr id="60" name="내용 개체 틀 1">
            <a:extLst>
              <a:ext uri="{FF2B5EF4-FFF2-40B4-BE49-F238E27FC236}">
                <a16:creationId xmlns:a16="http://schemas.microsoft.com/office/drawing/2014/main" id="{3B48DD6D-4574-173E-9A0F-929AD34465E8}"/>
              </a:ext>
            </a:extLst>
          </p:cNvPr>
          <p:cNvSpPr txBox="1">
            <a:spLocks/>
          </p:cNvSpPr>
          <p:nvPr/>
        </p:nvSpPr>
        <p:spPr>
          <a:xfrm>
            <a:off x="479934" y="3396395"/>
            <a:ext cx="5321670" cy="4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10000"/>
              <a:buFontTx/>
              <a:buBlip>
                <a:blip r:embed="rId2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14000"/>
              </a:lnSpc>
            </a:pPr>
            <a:r>
              <a:rPr lang="en-US" altLang="ko-KR" sz="1700" b="1" dirty="0"/>
              <a:t>Cole-Cole (CC) model</a:t>
            </a:r>
            <a:endParaRPr lang="ko-KR" altLang="en-US" sz="1700" b="1" dirty="0"/>
          </a:p>
        </p:txBody>
      </p:sp>
      <p:pic>
        <p:nvPicPr>
          <p:cNvPr id="18" name="Picture 2" descr="EGU 2022 | Events Austria Center Vienna">
            <a:extLst>
              <a:ext uri="{FF2B5EF4-FFF2-40B4-BE49-F238E27FC236}">
                <a16:creationId xmlns:a16="http://schemas.microsoft.com/office/drawing/2014/main" id="{DED32029-95C2-F388-7F49-4E54F8D8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4" y="6387395"/>
            <a:ext cx="1440000" cy="4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F8C3555E-CEE1-F7AE-8D58-E2DF124CB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448" y="40296"/>
            <a:ext cx="540000" cy="7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09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그룹 93">
            <a:extLst>
              <a:ext uri="{FF2B5EF4-FFF2-40B4-BE49-F238E27FC236}">
                <a16:creationId xmlns:a16="http://schemas.microsoft.com/office/drawing/2014/main" id="{4A7284FA-CEB2-D3B2-5C20-E6FF88056FF4}"/>
              </a:ext>
            </a:extLst>
          </p:cNvPr>
          <p:cNvGrpSpPr/>
          <p:nvPr/>
        </p:nvGrpSpPr>
        <p:grpSpPr>
          <a:xfrm>
            <a:off x="5975271" y="1859003"/>
            <a:ext cx="2403499" cy="1001300"/>
            <a:chOff x="3585754" y="913391"/>
            <a:chExt cx="2403499" cy="100130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F3DB7E22-FE3F-D4D0-3628-5B33AB60E5EE}"/>
                </a:ext>
              </a:extLst>
            </p:cNvPr>
            <p:cNvGrpSpPr/>
            <p:nvPr/>
          </p:nvGrpSpPr>
          <p:grpSpPr>
            <a:xfrm>
              <a:off x="3804700" y="1208671"/>
              <a:ext cx="2184553" cy="706020"/>
              <a:chOff x="1389369" y="2177968"/>
              <a:chExt cx="2184553" cy="706020"/>
            </a:xfrm>
            <a:grpFill/>
          </p:grpSpPr>
          <p:sp>
            <p:nvSpPr>
              <p:cNvPr id="104" name="직사각형 103">
                <a:extLst>
                  <a:ext uri="{FF2B5EF4-FFF2-40B4-BE49-F238E27FC236}">
                    <a16:creationId xmlns:a16="http://schemas.microsoft.com/office/drawing/2014/main" id="{EE76BC3D-F964-D56C-F9A9-C792385D91F1}"/>
                  </a:ext>
                </a:extLst>
              </p:cNvPr>
              <p:cNvSpPr/>
              <p:nvPr/>
            </p:nvSpPr>
            <p:spPr>
              <a:xfrm>
                <a:off x="1389369" y="2177968"/>
                <a:ext cx="2184553" cy="7060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id="{C186DB65-92B7-68F4-6C6E-F30E6DAE91D1}"/>
                  </a:ext>
                </a:extLst>
              </p:cNvPr>
              <p:cNvSpPr/>
              <p:nvPr/>
            </p:nvSpPr>
            <p:spPr>
              <a:xfrm>
                <a:off x="2194847" y="2274599"/>
                <a:ext cx="36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98" name="그림 97">
              <a:extLst>
                <a:ext uri="{FF2B5EF4-FFF2-40B4-BE49-F238E27FC236}">
                  <a16:creationId xmlns:a16="http://schemas.microsoft.com/office/drawing/2014/main" id="{79917BC7-E788-E8CC-642F-85EE9752A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5754" y="1209091"/>
              <a:ext cx="220219" cy="705600"/>
            </a:xfrm>
            <a:prstGeom prst="rect">
              <a:avLst/>
            </a:prstGeom>
            <a:grpFill/>
          </p:spPr>
        </p:pic>
        <p:cxnSp>
          <p:nvCxnSpPr>
            <p:cNvPr id="100" name="직선 연결선 99">
              <a:extLst>
                <a:ext uri="{FF2B5EF4-FFF2-40B4-BE49-F238E27FC236}">
                  <a16:creationId xmlns:a16="http://schemas.microsoft.com/office/drawing/2014/main" id="{372AA3E4-ED85-8607-3778-F6131F0A5412}"/>
                </a:ext>
              </a:extLst>
            </p:cNvPr>
            <p:cNvCxnSpPr>
              <a:cxnSpLocks/>
            </p:cNvCxnSpPr>
            <p:nvPr/>
          </p:nvCxnSpPr>
          <p:spPr>
            <a:xfrm>
              <a:off x="3805592" y="1209091"/>
              <a:ext cx="0" cy="70560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id="{6D032EA7-112F-3CEB-19E4-0AF69ABB910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t="18527"/>
            <a:stretch/>
          </p:blipFill>
          <p:spPr>
            <a:xfrm>
              <a:off x="3807125" y="1117136"/>
              <a:ext cx="2182128" cy="72000"/>
            </a:xfrm>
            <a:prstGeom prst="rect">
              <a:avLst/>
            </a:prstGeom>
            <a:grpFill/>
          </p:spPr>
        </p:pic>
        <p:cxnSp>
          <p:nvCxnSpPr>
            <p:cNvPr id="102" name="직선 연결선 101">
              <a:extLst>
                <a:ext uri="{FF2B5EF4-FFF2-40B4-BE49-F238E27FC236}">
                  <a16:creationId xmlns:a16="http://schemas.microsoft.com/office/drawing/2014/main" id="{7DB403E0-A618-B748-15C1-FF74C9925F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0239" y="1207424"/>
              <a:ext cx="2178000" cy="0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그림 102">
              <a:extLst>
                <a:ext uri="{FF2B5EF4-FFF2-40B4-BE49-F238E27FC236}">
                  <a16:creationId xmlns:a16="http://schemas.microsoft.com/office/drawing/2014/main" id="{B6AE8327-ED9F-0377-4EE0-88A7ED37B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9517" y="913391"/>
              <a:ext cx="720000" cy="164410"/>
            </a:xfrm>
            <a:prstGeom prst="rect">
              <a:avLst/>
            </a:prstGeom>
            <a:grpFill/>
          </p:spPr>
        </p:pic>
      </p:grp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7C352AC4-34C4-4C51-AC17-577B0A78AEC5}"/>
              </a:ext>
            </a:extLst>
          </p:cNvPr>
          <p:cNvSpPr/>
          <p:nvPr/>
        </p:nvSpPr>
        <p:spPr>
          <a:xfrm>
            <a:off x="1618413" y="1792523"/>
            <a:ext cx="3389601" cy="1726765"/>
          </a:xfrm>
          <a:prstGeom prst="roundRect">
            <a:avLst>
              <a:gd name="adj" fmla="val 6190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C55C1EE1-3C42-4901-9FB5-9ACD3023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200" dirty="0"/>
              <a:t>schematic of research process</a:t>
            </a:r>
            <a:endParaRPr lang="ko-KR" altLang="en-US" sz="2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B5B825F-78A0-33BE-7271-1EEF4188C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6924" y="1862963"/>
            <a:ext cx="3085564" cy="141966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62B21DB-DC82-62FD-6B1E-FCF00DAB7460}"/>
              </a:ext>
            </a:extLst>
          </p:cNvPr>
          <p:cNvSpPr txBox="1"/>
          <p:nvPr/>
        </p:nvSpPr>
        <p:spPr>
          <a:xfrm>
            <a:off x="3669789" y="3222264"/>
            <a:ext cx="16267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/>
              <a:t>(</a:t>
            </a:r>
            <a:r>
              <a:rPr lang="en-US" altLang="ko-KR" sz="1100" dirty="0" err="1"/>
              <a:t>Shefer</a:t>
            </a:r>
            <a:r>
              <a:rPr lang="en-US" altLang="ko-KR" sz="1100" dirty="0"/>
              <a:t> et al,. 2013)</a:t>
            </a:r>
            <a:endParaRPr lang="ko-KR" altLang="en-US" sz="11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C4FBC21-ECA8-0431-E752-4ED8209295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19" y="2080562"/>
            <a:ext cx="1493679" cy="1150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0EEBE0-2188-86ED-B757-61E76E0CE3E7}"/>
              </a:ext>
            </a:extLst>
          </p:cNvPr>
          <p:cNvSpPr txBox="1"/>
          <p:nvPr/>
        </p:nvSpPr>
        <p:spPr>
          <a:xfrm>
            <a:off x="397719" y="1453968"/>
            <a:ext cx="3878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1) Digitizing SIP data &amp; parameter fitting</a:t>
            </a:r>
            <a:endParaRPr lang="ko-KR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2468DDD8-2DB6-14CE-1FB5-089F4C55F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1570" y="1330808"/>
            <a:ext cx="1493679" cy="415922"/>
          </a:xfrm>
          <a:prstGeom prst="rect">
            <a:avLst/>
          </a:prstGeom>
        </p:spPr>
      </p:pic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59ACEE88-4B66-FD19-18BF-E1EAAFEE9C67}"/>
              </a:ext>
            </a:extLst>
          </p:cNvPr>
          <p:cNvSpPr/>
          <p:nvPr/>
        </p:nvSpPr>
        <p:spPr>
          <a:xfrm>
            <a:off x="2941433" y="4305099"/>
            <a:ext cx="3510312" cy="1991190"/>
          </a:xfrm>
          <a:prstGeom prst="roundRect">
            <a:avLst>
              <a:gd name="adj" fmla="val 6190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맑은 고딕"/>
              <a:cs typeface="+mn-cs"/>
            </a:endParaRPr>
          </a:p>
        </p:txBody>
      </p:sp>
      <p:pic>
        <p:nvPicPr>
          <p:cNvPr id="87" name="그림 86" descr="모니터, 화면, 텔레비전, 어두운이(가) 표시된 사진&#10;&#10;자동 생성된 설명">
            <a:extLst>
              <a:ext uri="{FF2B5EF4-FFF2-40B4-BE49-F238E27FC236}">
                <a16:creationId xmlns:a16="http://schemas.microsoft.com/office/drawing/2014/main" id="{44A70D00-2D61-6F2E-337A-4423B91B2E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87" y="4026691"/>
            <a:ext cx="2340000" cy="1462500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6B6697DB-3077-CE36-A6C0-AE555EECB493}"/>
              </a:ext>
            </a:extLst>
          </p:cNvPr>
          <p:cNvGrpSpPr/>
          <p:nvPr/>
        </p:nvGrpSpPr>
        <p:grpSpPr>
          <a:xfrm>
            <a:off x="5155459" y="4392896"/>
            <a:ext cx="1447672" cy="1370151"/>
            <a:chOff x="5178797" y="4618324"/>
            <a:chExt cx="1447672" cy="1370151"/>
          </a:xfrm>
        </p:grpSpPr>
        <p:sp>
          <p:nvSpPr>
            <p:cNvPr id="76" name="화살표: 오른쪽 75">
              <a:extLst>
                <a:ext uri="{FF2B5EF4-FFF2-40B4-BE49-F238E27FC236}">
                  <a16:creationId xmlns:a16="http://schemas.microsoft.com/office/drawing/2014/main" id="{CC9B5146-E6D9-AD91-025A-633738A3B2CF}"/>
                </a:ext>
              </a:extLst>
            </p:cNvPr>
            <p:cNvSpPr/>
            <p:nvPr/>
          </p:nvSpPr>
          <p:spPr>
            <a:xfrm rot="5400000">
              <a:off x="5746708" y="5004362"/>
              <a:ext cx="341805" cy="310966"/>
            </a:xfrm>
            <a:prstGeom prst="rightArrow">
              <a:avLst/>
            </a:prstGeom>
            <a:gradFill flip="none" rotWithShape="1">
              <a:gsLst>
                <a:gs pos="0">
                  <a:schemeClr val="accent6"/>
                </a:gs>
                <a:gs pos="52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69C07FF-EDD7-8EE3-E1D5-F04B64195A28}"/>
                </a:ext>
              </a:extLst>
            </p:cNvPr>
            <p:cNvSpPr txBox="1"/>
            <p:nvPr/>
          </p:nvSpPr>
          <p:spPr>
            <a:xfrm>
              <a:off x="5487592" y="4618324"/>
              <a:ext cx="885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inversion result</a:t>
              </a:r>
              <a:endParaRPr lang="ko-KR" altLang="en-US" sz="1400" b="1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ED10374-2F55-5892-CAAF-C726710BF278}"/>
                </a:ext>
              </a:extLst>
            </p:cNvPr>
            <p:cNvSpPr txBox="1"/>
            <p:nvPr/>
          </p:nvSpPr>
          <p:spPr>
            <a:xfrm>
              <a:off x="5178797" y="5249811"/>
              <a:ext cx="14476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CC </a:t>
              </a:r>
            </a:p>
            <a:p>
              <a:pPr algn="ctr"/>
              <a:r>
                <a:rPr lang="en-US" altLang="ko-KR" sz="1400" b="1" dirty="0"/>
                <a:t>parameter</a:t>
              </a:r>
            </a:p>
            <a:p>
              <a:pPr algn="ctr"/>
              <a:endParaRPr lang="ko-KR" altLang="en-US" sz="1400" b="1" dirty="0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2373F5B7-872D-468B-90B9-181DCB47134B}"/>
              </a:ext>
            </a:extLst>
          </p:cNvPr>
          <p:cNvSpPr txBox="1"/>
          <p:nvPr/>
        </p:nvSpPr>
        <p:spPr>
          <a:xfrm>
            <a:off x="5552734" y="1284390"/>
            <a:ext cx="338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2) SIP parameters are used for </a:t>
            </a:r>
          </a:p>
          <a:p>
            <a:pPr algn="ctr"/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constructing the numerical simulation</a:t>
            </a:r>
            <a:endParaRPr lang="ko-KR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ko-KR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2FF3982-BE0F-1081-C019-D081392A1D8D}"/>
                  </a:ext>
                </a:extLst>
              </p:cNvPr>
              <p:cNvSpPr txBox="1"/>
              <p:nvPr/>
            </p:nvSpPr>
            <p:spPr>
              <a:xfrm>
                <a:off x="6405658" y="2388154"/>
                <a:ext cx="153984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000" dirty="0"/>
                  <a:t>1 ohm-m, 200 mv/v,</a:t>
                </a:r>
              </a:p>
              <a:p>
                <a:pPr algn="ctr"/>
                <a:r>
                  <a:rPr lang="en-US" altLang="ko-KR" sz="1000" dirty="0"/>
                  <a:t> </a:t>
                </a:r>
                <a14:m>
                  <m:oMath xmlns:m="http://schemas.openxmlformats.org/officeDocument/2006/math">
                    <m:r>
                      <a:rPr lang="en-US" altLang="ko-KR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altLang="ko-KR" sz="1000" dirty="0">
                    <a:solidFill>
                      <a:schemeClr val="tx1"/>
                    </a:solidFill>
                  </a:rPr>
                  <a:t> s, </a:t>
                </a:r>
                <a14:m>
                  <m:oMath xmlns:m="http://schemas.openxmlformats.org/officeDocument/2006/math">
                    <m:r>
                      <a:rPr lang="en-US" altLang="ko-KR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000" dirty="0">
                    <a:solidFill>
                      <a:schemeClr val="tx1"/>
                    </a:solidFill>
                  </a:rPr>
                  <a:t> 0.4</a:t>
                </a:r>
                <a:endParaRPr lang="ko-KR" altLang="en-US" sz="10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2FF3982-BE0F-1081-C019-D081392A1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658" y="2388154"/>
                <a:ext cx="1539846" cy="400110"/>
              </a:xfrm>
              <a:prstGeom prst="rect">
                <a:avLst/>
              </a:prstGeom>
              <a:blipFill>
                <a:blip r:embed="rId1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6E56B0E-1394-A383-462F-29EF724B2B15}"/>
                  </a:ext>
                </a:extLst>
              </p:cNvPr>
              <p:cNvSpPr txBox="1"/>
              <p:nvPr/>
            </p:nvSpPr>
            <p:spPr>
              <a:xfrm>
                <a:off x="7609037" y="2190227"/>
                <a:ext cx="153984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000" dirty="0"/>
                  <a:t>100 ohm-m, 1 mv/v,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US" altLang="ko-KR" sz="1000" dirty="0">
                    <a:solidFill>
                      <a:schemeClr val="tx1"/>
                    </a:solidFill>
                  </a:rPr>
                  <a:t> s, </a:t>
                </a:r>
                <a14:m>
                  <m:oMath xmlns:m="http://schemas.openxmlformats.org/officeDocument/2006/math">
                    <m:r>
                      <a:rPr lang="en-US" altLang="ko-KR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000" dirty="0">
                    <a:solidFill>
                      <a:schemeClr val="tx1"/>
                    </a:solidFill>
                  </a:rPr>
                  <a:t> 0.8</a:t>
                </a:r>
              </a:p>
              <a:p>
                <a:pPr algn="ctr"/>
                <a:endParaRPr lang="ko-KR" altLang="en-US" sz="10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6E56B0E-1394-A383-462F-29EF724B2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037" y="2190227"/>
                <a:ext cx="1539846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화살표: 아래쪽 107">
            <a:extLst>
              <a:ext uri="{FF2B5EF4-FFF2-40B4-BE49-F238E27FC236}">
                <a16:creationId xmlns:a16="http://schemas.microsoft.com/office/drawing/2014/main" id="{17A85A48-CAA0-0187-DDFC-5E4A627D890C}"/>
              </a:ext>
            </a:extLst>
          </p:cNvPr>
          <p:cNvSpPr/>
          <p:nvPr/>
        </p:nvSpPr>
        <p:spPr>
          <a:xfrm rot="16200000">
            <a:off x="5287288" y="2282872"/>
            <a:ext cx="353942" cy="712909"/>
          </a:xfrm>
          <a:prstGeom prst="downArrow">
            <a:avLst/>
          </a:prstGeom>
          <a:gradFill>
            <a:gsLst>
              <a:gs pos="0">
                <a:srgbClr val="F4E9EC"/>
              </a:gs>
              <a:gs pos="39000">
                <a:schemeClr val="accent4">
                  <a:lumMod val="40000"/>
                  <a:lumOff val="60000"/>
                </a:schemeClr>
              </a:gs>
              <a:gs pos="71000">
                <a:schemeClr val="accent4">
                  <a:lumMod val="60000"/>
                  <a:lumOff val="40000"/>
                </a:schemeClr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B2B2778-CEA7-0E07-8EA9-E638D861B684}"/>
              </a:ext>
            </a:extLst>
          </p:cNvPr>
          <p:cNvGrpSpPr/>
          <p:nvPr/>
        </p:nvGrpSpPr>
        <p:grpSpPr>
          <a:xfrm>
            <a:off x="5727908" y="5543371"/>
            <a:ext cx="1447673" cy="680655"/>
            <a:chOff x="5974559" y="5703506"/>
            <a:chExt cx="1447673" cy="6806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3F7FC3-1B6A-EA1F-54D1-7622789A2B2A}"/>
                </a:ext>
              </a:extLst>
            </p:cNvPr>
            <p:cNvSpPr txBox="1"/>
            <p:nvPr/>
          </p:nvSpPr>
          <p:spPr>
            <a:xfrm>
              <a:off x="6105202" y="5703506"/>
              <a:ext cx="95869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modified</a:t>
              </a:r>
              <a:endParaRPr lang="ko-KR" altLang="en-US" sz="1600" dirty="0"/>
            </a:p>
          </p:txBody>
        </p:sp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4C98BC5A-D323-CDE9-87B3-26D9D132E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74559" y="5981050"/>
              <a:ext cx="1447673" cy="403111"/>
            </a:xfrm>
            <a:prstGeom prst="rect">
              <a:avLst/>
            </a:prstGeom>
          </p:spPr>
        </p:pic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1C28B4A4-BDED-3E3D-6D14-74798AE341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1881" y="4524729"/>
            <a:ext cx="1493679" cy="114385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CCDA3F28-E333-1A59-457A-7774D28C0811}"/>
              </a:ext>
            </a:extLst>
          </p:cNvPr>
          <p:cNvSpPr txBox="1"/>
          <p:nvPr/>
        </p:nvSpPr>
        <p:spPr>
          <a:xfrm>
            <a:off x="1835774" y="3924107"/>
            <a:ext cx="436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4) TD CC parameter fitting from inversion results</a:t>
            </a:r>
            <a:endParaRPr lang="ko-KR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ko-KR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7" name="내용 개체 틀 1">
            <a:extLst>
              <a:ext uri="{FF2B5EF4-FFF2-40B4-BE49-F238E27FC236}">
                <a16:creationId xmlns:a16="http://schemas.microsoft.com/office/drawing/2014/main" id="{BA346C6F-A537-C685-31A4-95B88997C41B}"/>
              </a:ext>
            </a:extLst>
          </p:cNvPr>
          <p:cNvSpPr txBox="1">
            <a:spLocks/>
          </p:cNvSpPr>
          <p:nvPr/>
        </p:nvSpPr>
        <p:spPr>
          <a:xfrm>
            <a:off x="461894" y="970952"/>
            <a:ext cx="5321670" cy="4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10000"/>
              <a:buFontTx/>
              <a:buBlip>
                <a:blip r:embed="rId13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14000"/>
              </a:lnSpc>
            </a:pPr>
            <a:r>
              <a:rPr lang="en-US" altLang="ko-KR" sz="1700" b="1" dirty="0"/>
              <a:t>Research process sequence </a:t>
            </a:r>
            <a:endParaRPr lang="ko-KR" altLang="en-US" sz="17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D847832-04CB-95E3-291B-1ACB8E5B32B1}"/>
              </a:ext>
            </a:extLst>
          </p:cNvPr>
          <p:cNvSpPr txBox="1"/>
          <p:nvPr/>
        </p:nvSpPr>
        <p:spPr>
          <a:xfrm>
            <a:off x="5411651" y="2976911"/>
            <a:ext cx="338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3) Time-channel inversion</a:t>
            </a:r>
            <a:endParaRPr lang="ko-KR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ko-KR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0" name="Picture 14">
            <a:extLst>
              <a:ext uri="{FF2B5EF4-FFF2-40B4-BE49-F238E27FC236}">
                <a16:creationId xmlns:a16="http://schemas.microsoft.com/office/drawing/2014/main" id="{32AE596D-8F1C-C30C-35AB-E7C980F91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r="12044"/>
          <a:stretch/>
        </p:blipFill>
        <p:spPr bwMode="auto">
          <a:xfrm>
            <a:off x="3431651" y="5257488"/>
            <a:ext cx="1980000" cy="68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292226A-F1C3-99CC-9238-93FECDC90121}"/>
                  </a:ext>
                </a:extLst>
              </p:cNvPr>
              <p:cNvSpPr txBox="1"/>
              <p:nvPr/>
            </p:nvSpPr>
            <p:spPr>
              <a:xfrm>
                <a:off x="3751182" y="5914632"/>
                <a:ext cx="1571811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500" b="1" i="0" smtClean="0">
                          <a:latin typeface="Cambria Math" panose="02040503050406030204" pitchFamily="18" charset="0"/>
                        </a:rPr>
                        <m:t>𝐠𝐞𝐭</m:t>
                      </m:r>
                      <m:r>
                        <a:rPr lang="en-US" altLang="ko-KR" sz="15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5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1500" b="1" i="1" smtClean="0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altLang="ko-KR" sz="15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ko-KR" altLang="en-US" sz="1500" b="1" i="1" smtClean="0"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altLang="ko-KR" sz="15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15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ko-KR" altLang="en-US" sz="1500" b="1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292226A-F1C3-99CC-9238-93FECDC90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82" y="5914632"/>
                <a:ext cx="1571811" cy="323165"/>
              </a:xfrm>
              <a:prstGeom prst="rect">
                <a:avLst/>
              </a:prstGeom>
              <a:blipFill>
                <a:blip r:embed="rId1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화살표: 오른쪽 121">
            <a:extLst>
              <a:ext uri="{FF2B5EF4-FFF2-40B4-BE49-F238E27FC236}">
                <a16:creationId xmlns:a16="http://schemas.microsoft.com/office/drawing/2014/main" id="{D5F34675-C6DB-C50E-4F7F-C3EE88267D90}"/>
              </a:ext>
            </a:extLst>
          </p:cNvPr>
          <p:cNvSpPr/>
          <p:nvPr/>
        </p:nvSpPr>
        <p:spPr>
          <a:xfrm rot="7469333">
            <a:off x="6062780" y="4085570"/>
            <a:ext cx="498407" cy="337347"/>
          </a:xfrm>
          <a:prstGeom prst="rightArrow">
            <a:avLst/>
          </a:prstGeom>
          <a:gradFill flip="none" rotWithShape="1">
            <a:gsLst>
              <a:gs pos="0">
                <a:schemeClr val="accent6"/>
              </a:gs>
              <a:gs pos="52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Picture 2" descr="EGU 2022 | Events Austria Center Vienna">
            <a:extLst>
              <a:ext uri="{FF2B5EF4-FFF2-40B4-BE49-F238E27FC236}">
                <a16:creationId xmlns:a16="http://schemas.microsoft.com/office/drawing/2014/main" id="{182DAAA0-033D-0E5F-C286-7500A858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4" y="6387395"/>
            <a:ext cx="1440000" cy="4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53E93AC1-4495-E37C-FE63-56D6B1B7A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448" y="40296"/>
            <a:ext cx="540000" cy="7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7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63E04951-31B8-62E3-A67B-B27742DC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200" dirty="0"/>
              <a:t>Verification of a single anomaly</a:t>
            </a:r>
            <a:endParaRPr lang="ko-KR" altLang="en-US" sz="2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F6DAC2A-DA1E-F072-AE46-59CC98B11B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3" b="5831"/>
          <a:stretch/>
        </p:blipFill>
        <p:spPr bwMode="auto">
          <a:xfrm>
            <a:off x="461895" y="3407575"/>
            <a:ext cx="5944146" cy="1294596"/>
          </a:xfrm>
          <a:prstGeom prst="rect">
            <a:avLst/>
          </a:prstGeom>
          <a:noFill/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EFD5262-3FB8-EC25-313F-B76BA0316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84"/>
          <a:stretch/>
        </p:blipFill>
        <p:spPr bwMode="auto">
          <a:xfrm>
            <a:off x="638641" y="1299410"/>
            <a:ext cx="5622822" cy="1848207"/>
          </a:xfrm>
          <a:prstGeom prst="rect">
            <a:avLst/>
          </a:prstGeom>
          <a:noFill/>
        </p:spPr>
      </p:pic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264D3EB3-3886-DF72-2CBC-9C6301903D51}"/>
              </a:ext>
            </a:extLst>
          </p:cNvPr>
          <p:cNvSpPr txBox="1">
            <a:spLocks/>
          </p:cNvSpPr>
          <p:nvPr/>
        </p:nvSpPr>
        <p:spPr>
          <a:xfrm>
            <a:off x="461894" y="970952"/>
            <a:ext cx="5321670" cy="4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10000"/>
              <a:buFontTx/>
              <a:buBlip>
                <a:blip r:embed="rId4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14000"/>
              </a:lnSpc>
            </a:pPr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SIP fitting parameter by chargeability</a:t>
            </a:r>
            <a:endParaRPr lang="ko-KR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내용 개체 틀 1">
            <a:extLst>
              <a:ext uri="{FF2B5EF4-FFF2-40B4-BE49-F238E27FC236}">
                <a16:creationId xmlns:a16="http://schemas.microsoft.com/office/drawing/2014/main" id="{2C447E01-03E3-D18F-07CC-B85104EE9066}"/>
              </a:ext>
            </a:extLst>
          </p:cNvPr>
          <p:cNvSpPr txBox="1">
            <a:spLocks/>
          </p:cNvSpPr>
          <p:nvPr/>
        </p:nvSpPr>
        <p:spPr>
          <a:xfrm>
            <a:off x="461894" y="3111599"/>
            <a:ext cx="5321670" cy="4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10000"/>
              <a:buFontTx/>
              <a:buBlip>
                <a:blip r:embed="rId4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14000"/>
              </a:lnSpc>
            </a:pPr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TDIP fitting parameter by chargeability</a:t>
            </a:r>
            <a:endParaRPr lang="ko-KR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표 21">
                <a:extLst>
                  <a:ext uri="{FF2B5EF4-FFF2-40B4-BE49-F238E27FC236}">
                    <a16:creationId xmlns:a16="http://schemas.microsoft.com/office/drawing/2014/main" id="{25FE4EC7-62E4-2012-8947-1AAAB2A1A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9248549"/>
                  </p:ext>
                </p:extLst>
              </p:nvPr>
            </p:nvGraphicFramePr>
            <p:xfrm>
              <a:off x="236022" y="4954139"/>
              <a:ext cx="2611682" cy="1066800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166058">
                      <a:extLst>
                        <a:ext uri="{9D8B030D-6E8A-4147-A177-3AD203B41FA5}">
                          <a16:colId xmlns:a16="http://schemas.microsoft.com/office/drawing/2014/main" val="1783672042"/>
                        </a:ext>
                      </a:extLst>
                    </a:gridCol>
                    <a:gridCol w="426720">
                      <a:extLst>
                        <a:ext uri="{9D8B030D-6E8A-4147-A177-3AD203B41FA5}">
                          <a16:colId xmlns:a16="http://schemas.microsoft.com/office/drawing/2014/main" val="2514342769"/>
                        </a:ext>
                      </a:extLst>
                    </a:gridCol>
                    <a:gridCol w="531223">
                      <a:extLst>
                        <a:ext uri="{9D8B030D-6E8A-4147-A177-3AD203B41FA5}">
                          <a16:colId xmlns:a16="http://schemas.microsoft.com/office/drawing/2014/main" val="1520001255"/>
                        </a:ext>
                      </a:extLst>
                    </a:gridCol>
                    <a:gridCol w="487681">
                      <a:extLst>
                        <a:ext uri="{9D8B030D-6E8A-4147-A177-3AD203B41FA5}">
                          <a16:colId xmlns:a16="http://schemas.microsoft.com/office/drawing/2014/main" val="2959225056"/>
                        </a:ext>
                      </a:extLst>
                    </a:gridCol>
                  </a:tblGrid>
                  <a:tr h="234497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b="0" kern="1200" dirty="0">
                              <a:solidFill>
                                <a:schemeClr val="dk1"/>
                              </a:solidFill>
                            </a:rPr>
                            <a:t>CC</a:t>
                          </a:r>
                          <a:endParaRPr lang="ko-KR" altLang="en-US" sz="115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5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5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15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5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ko-KR" altLang="en-US" sz="11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825437"/>
                      </a:ext>
                    </a:extLst>
                  </a:tr>
                  <a:tr h="234497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SIP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>
                              <a:solidFill>
                                <a:schemeClr val="tx1"/>
                              </a:solidFill>
                            </a:rPr>
                            <a:t>66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5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ko-KR" sz="1150" b="0" i="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oMath>
                            </m:oMathPara>
                          </a14:m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</a:rPr>
                            <a:t>0.17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7972"/>
                      </a:ext>
                    </a:extLst>
                  </a:tr>
                  <a:tr h="234497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TDIP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/>
                            <a:t>24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0.66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104681"/>
                      </a:ext>
                    </a:extLst>
                  </a:tr>
                  <a:tr h="234497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relative error (%)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/>
                            <a:t>64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94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74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764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표 21">
                <a:extLst>
                  <a:ext uri="{FF2B5EF4-FFF2-40B4-BE49-F238E27FC236}">
                    <a16:creationId xmlns:a16="http://schemas.microsoft.com/office/drawing/2014/main" id="{25FE4EC7-62E4-2012-8947-1AAAB2A1A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9248549"/>
                  </p:ext>
                </p:extLst>
              </p:nvPr>
            </p:nvGraphicFramePr>
            <p:xfrm>
              <a:off x="236022" y="4954139"/>
              <a:ext cx="2611682" cy="1066800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166058">
                      <a:extLst>
                        <a:ext uri="{9D8B030D-6E8A-4147-A177-3AD203B41FA5}">
                          <a16:colId xmlns:a16="http://schemas.microsoft.com/office/drawing/2014/main" val="1783672042"/>
                        </a:ext>
                      </a:extLst>
                    </a:gridCol>
                    <a:gridCol w="426720">
                      <a:extLst>
                        <a:ext uri="{9D8B030D-6E8A-4147-A177-3AD203B41FA5}">
                          <a16:colId xmlns:a16="http://schemas.microsoft.com/office/drawing/2014/main" val="2514342769"/>
                        </a:ext>
                      </a:extLst>
                    </a:gridCol>
                    <a:gridCol w="531223">
                      <a:extLst>
                        <a:ext uri="{9D8B030D-6E8A-4147-A177-3AD203B41FA5}">
                          <a16:colId xmlns:a16="http://schemas.microsoft.com/office/drawing/2014/main" val="1520001255"/>
                        </a:ext>
                      </a:extLst>
                    </a:gridCol>
                    <a:gridCol w="487681">
                      <a:extLst>
                        <a:ext uri="{9D8B030D-6E8A-4147-A177-3AD203B41FA5}">
                          <a16:colId xmlns:a16="http://schemas.microsoft.com/office/drawing/2014/main" val="2959225056"/>
                        </a:ext>
                      </a:extLst>
                    </a:gridCol>
                  </a:tblGrid>
                  <a:tr h="2667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b="0" kern="1200" dirty="0">
                              <a:solidFill>
                                <a:schemeClr val="dk1"/>
                              </a:solidFill>
                            </a:rPr>
                            <a:t>CC</a:t>
                          </a:r>
                          <a:endParaRPr lang="ko-KR" altLang="en-US" sz="115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275714" t="-2273" r="-242857" b="-3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298864" t="-2273" r="-93182" b="-3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438750" t="-2273" r="-2500" b="-3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825437"/>
                      </a:ext>
                    </a:extLst>
                  </a:tr>
                  <a:tr h="2667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SIP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>
                              <a:solidFill>
                                <a:schemeClr val="tx1"/>
                              </a:solidFill>
                            </a:rPr>
                            <a:t>66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5"/>
                          <a:stretch>
                            <a:fillRect l="-298864" t="-102273" r="-93182" b="-2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</a:rPr>
                            <a:t>0.17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7972"/>
                      </a:ext>
                    </a:extLst>
                  </a:tr>
                  <a:tr h="2667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TDIP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/>
                            <a:t>24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0.66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104681"/>
                      </a:ext>
                    </a:extLst>
                  </a:tr>
                  <a:tr h="2667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relative error (%)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/>
                            <a:t>64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94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74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764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표 21">
                <a:extLst>
                  <a:ext uri="{FF2B5EF4-FFF2-40B4-BE49-F238E27FC236}">
                    <a16:creationId xmlns:a16="http://schemas.microsoft.com/office/drawing/2014/main" id="{815EAB24-D88A-37E7-D4BD-EC6843963C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6094483"/>
                  </p:ext>
                </p:extLst>
              </p:nvPr>
            </p:nvGraphicFramePr>
            <p:xfrm>
              <a:off x="2957451" y="4954139"/>
              <a:ext cx="2611682" cy="1066800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166058">
                      <a:extLst>
                        <a:ext uri="{9D8B030D-6E8A-4147-A177-3AD203B41FA5}">
                          <a16:colId xmlns:a16="http://schemas.microsoft.com/office/drawing/2014/main" val="1783672042"/>
                        </a:ext>
                      </a:extLst>
                    </a:gridCol>
                    <a:gridCol w="426720">
                      <a:extLst>
                        <a:ext uri="{9D8B030D-6E8A-4147-A177-3AD203B41FA5}">
                          <a16:colId xmlns:a16="http://schemas.microsoft.com/office/drawing/2014/main" val="2514342769"/>
                        </a:ext>
                      </a:extLst>
                    </a:gridCol>
                    <a:gridCol w="531223">
                      <a:extLst>
                        <a:ext uri="{9D8B030D-6E8A-4147-A177-3AD203B41FA5}">
                          <a16:colId xmlns:a16="http://schemas.microsoft.com/office/drawing/2014/main" val="1520001255"/>
                        </a:ext>
                      </a:extLst>
                    </a:gridCol>
                    <a:gridCol w="487681">
                      <a:extLst>
                        <a:ext uri="{9D8B030D-6E8A-4147-A177-3AD203B41FA5}">
                          <a16:colId xmlns:a16="http://schemas.microsoft.com/office/drawing/2014/main" val="2959225056"/>
                        </a:ext>
                      </a:extLst>
                    </a:gridCol>
                  </a:tblGrid>
                  <a:tr h="165532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b="0" kern="1200" dirty="0">
                              <a:solidFill>
                                <a:schemeClr val="dk1"/>
                              </a:solidFill>
                            </a:rPr>
                            <a:t>CC</a:t>
                          </a:r>
                          <a:endParaRPr lang="ko-KR" altLang="en-US" sz="115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5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5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15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5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ko-KR" altLang="en-US" sz="11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825437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SIP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>
                              <a:solidFill>
                                <a:schemeClr val="tx1"/>
                              </a:solidFill>
                            </a:rPr>
                            <a:t>172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5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115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</a:rPr>
                            <a:t>0.35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7972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TDIP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/>
                            <a:t>106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0.57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104681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relative error (%)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/>
                            <a:t>38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38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764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표 21">
                <a:extLst>
                  <a:ext uri="{FF2B5EF4-FFF2-40B4-BE49-F238E27FC236}">
                    <a16:creationId xmlns:a16="http://schemas.microsoft.com/office/drawing/2014/main" id="{815EAB24-D88A-37E7-D4BD-EC6843963C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6094483"/>
                  </p:ext>
                </p:extLst>
              </p:nvPr>
            </p:nvGraphicFramePr>
            <p:xfrm>
              <a:off x="2957451" y="4954139"/>
              <a:ext cx="2611682" cy="1066800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166058">
                      <a:extLst>
                        <a:ext uri="{9D8B030D-6E8A-4147-A177-3AD203B41FA5}">
                          <a16:colId xmlns:a16="http://schemas.microsoft.com/office/drawing/2014/main" val="1783672042"/>
                        </a:ext>
                      </a:extLst>
                    </a:gridCol>
                    <a:gridCol w="426720">
                      <a:extLst>
                        <a:ext uri="{9D8B030D-6E8A-4147-A177-3AD203B41FA5}">
                          <a16:colId xmlns:a16="http://schemas.microsoft.com/office/drawing/2014/main" val="2514342769"/>
                        </a:ext>
                      </a:extLst>
                    </a:gridCol>
                    <a:gridCol w="531223">
                      <a:extLst>
                        <a:ext uri="{9D8B030D-6E8A-4147-A177-3AD203B41FA5}">
                          <a16:colId xmlns:a16="http://schemas.microsoft.com/office/drawing/2014/main" val="1520001255"/>
                        </a:ext>
                      </a:extLst>
                    </a:gridCol>
                    <a:gridCol w="487681">
                      <a:extLst>
                        <a:ext uri="{9D8B030D-6E8A-4147-A177-3AD203B41FA5}">
                          <a16:colId xmlns:a16="http://schemas.microsoft.com/office/drawing/2014/main" val="2959225056"/>
                        </a:ext>
                      </a:extLst>
                    </a:gridCol>
                  </a:tblGrid>
                  <a:tr h="2667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b="0" kern="1200" dirty="0">
                              <a:solidFill>
                                <a:schemeClr val="dk1"/>
                              </a:solidFill>
                            </a:rPr>
                            <a:t>CC</a:t>
                          </a:r>
                          <a:endParaRPr lang="ko-KR" altLang="en-US" sz="115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275714" t="-2273" r="-241429" b="-3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02299" t="-2273" r="-94253" b="-3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437500" t="-2273" r="-2500" b="-3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825437"/>
                      </a:ext>
                    </a:extLst>
                  </a:tr>
                  <a:tr h="2667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SIP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>
                              <a:solidFill>
                                <a:schemeClr val="tx1"/>
                              </a:solidFill>
                            </a:rPr>
                            <a:t>172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02299" t="-102273" r="-94253" b="-2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</a:rPr>
                            <a:t>0.35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7972"/>
                      </a:ext>
                    </a:extLst>
                  </a:tr>
                  <a:tr h="2667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TDIP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/>
                            <a:t>106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0.57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104681"/>
                      </a:ext>
                    </a:extLst>
                  </a:tr>
                  <a:tr h="2667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relative error (%)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/>
                            <a:t>38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38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764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표 21">
                <a:extLst>
                  <a:ext uri="{FF2B5EF4-FFF2-40B4-BE49-F238E27FC236}">
                    <a16:creationId xmlns:a16="http://schemas.microsoft.com/office/drawing/2014/main" id="{63896D1C-EAD2-41DF-BAEC-64B1D8CCA0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9804842"/>
                  </p:ext>
                </p:extLst>
              </p:nvPr>
            </p:nvGraphicFramePr>
            <p:xfrm>
              <a:off x="5678880" y="4956500"/>
              <a:ext cx="2611682" cy="1066800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166058">
                      <a:extLst>
                        <a:ext uri="{9D8B030D-6E8A-4147-A177-3AD203B41FA5}">
                          <a16:colId xmlns:a16="http://schemas.microsoft.com/office/drawing/2014/main" val="1783672042"/>
                        </a:ext>
                      </a:extLst>
                    </a:gridCol>
                    <a:gridCol w="505096">
                      <a:extLst>
                        <a:ext uri="{9D8B030D-6E8A-4147-A177-3AD203B41FA5}">
                          <a16:colId xmlns:a16="http://schemas.microsoft.com/office/drawing/2014/main" val="2514342769"/>
                        </a:ext>
                      </a:extLst>
                    </a:gridCol>
                    <a:gridCol w="452847">
                      <a:extLst>
                        <a:ext uri="{9D8B030D-6E8A-4147-A177-3AD203B41FA5}">
                          <a16:colId xmlns:a16="http://schemas.microsoft.com/office/drawing/2014/main" val="1520001255"/>
                        </a:ext>
                      </a:extLst>
                    </a:gridCol>
                    <a:gridCol w="487681">
                      <a:extLst>
                        <a:ext uri="{9D8B030D-6E8A-4147-A177-3AD203B41FA5}">
                          <a16:colId xmlns:a16="http://schemas.microsoft.com/office/drawing/2014/main" val="2959225056"/>
                        </a:ext>
                      </a:extLst>
                    </a:gridCol>
                  </a:tblGrid>
                  <a:tr h="165532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b="0" kern="1200" dirty="0">
                              <a:solidFill>
                                <a:schemeClr val="dk1"/>
                              </a:solidFill>
                            </a:rPr>
                            <a:t>CC</a:t>
                          </a:r>
                          <a:endParaRPr lang="ko-KR" altLang="en-US" sz="115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5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5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15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5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ko-KR" altLang="en-US" sz="11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825437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SIP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>
                              <a:solidFill>
                                <a:schemeClr val="tx1"/>
                              </a:solidFill>
                            </a:rPr>
                            <a:t>243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5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115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</a:rPr>
                            <a:t>0.38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7972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TDIP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/>
                            <a:t>160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27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0.55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104681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relative error (%)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/>
                            <a:t>33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55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764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표 21">
                <a:extLst>
                  <a:ext uri="{FF2B5EF4-FFF2-40B4-BE49-F238E27FC236}">
                    <a16:creationId xmlns:a16="http://schemas.microsoft.com/office/drawing/2014/main" id="{63896D1C-EAD2-41DF-BAEC-64B1D8CCA0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9804842"/>
                  </p:ext>
                </p:extLst>
              </p:nvPr>
            </p:nvGraphicFramePr>
            <p:xfrm>
              <a:off x="5678880" y="4956500"/>
              <a:ext cx="2611682" cy="1066800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166058">
                      <a:extLst>
                        <a:ext uri="{9D8B030D-6E8A-4147-A177-3AD203B41FA5}">
                          <a16:colId xmlns:a16="http://schemas.microsoft.com/office/drawing/2014/main" val="1783672042"/>
                        </a:ext>
                      </a:extLst>
                    </a:gridCol>
                    <a:gridCol w="505096">
                      <a:extLst>
                        <a:ext uri="{9D8B030D-6E8A-4147-A177-3AD203B41FA5}">
                          <a16:colId xmlns:a16="http://schemas.microsoft.com/office/drawing/2014/main" val="2514342769"/>
                        </a:ext>
                      </a:extLst>
                    </a:gridCol>
                    <a:gridCol w="452847">
                      <a:extLst>
                        <a:ext uri="{9D8B030D-6E8A-4147-A177-3AD203B41FA5}">
                          <a16:colId xmlns:a16="http://schemas.microsoft.com/office/drawing/2014/main" val="1520001255"/>
                        </a:ext>
                      </a:extLst>
                    </a:gridCol>
                    <a:gridCol w="487681">
                      <a:extLst>
                        <a:ext uri="{9D8B030D-6E8A-4147-A177-3AD203B41FA5}">
                          <a16:colId xmlns:a16="http://schemas.microsoft.com/office/drawing/2014/main" val="2959225056"/>
                        </a:ext>
                      </a:extLst>
                    </a:gridCol>
                  </a:tblGrid>
                  <a:tr h="2667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b="0" kern="1200" dirty="0">
                              <a:solidFill>
                                <a:schemeClr val="dk1"/>
                              </a:solidFill>
                            </a:rPr>
                            <a:t>CC</a:t>
                          </a:r>
                          <a:endParaRPr lang="ko-KR" altLang="en-US" sz="115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232530" t="-2273" r="-189157" b="-3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368000" t="-2273" r="-109333" b="-3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438750" t="-2273" r="-2500" b="-3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825437"/>
                      </a:ext>
                    </a:extLst>
                  </a:tr>
                  <a:tr h="2667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SIP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>
                              <a:solidFill>
                                <a:schemeClr val="tx1"/>
                              </a:solidFill>
                            </a:rPr>
                            <a:t>243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368000" t="-102273" r="-109333" b="-2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</a:rPr>
                            <a:t>0.38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7972"/>
                      </a:ext>
                    </a:extLst>
                  </a:tr>
                  <a:tr h="2667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TDIP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/>
                            <a:t>160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27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0.55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104681"/>
                      </a:ext>
                    </a:extLst>
                  </a:tr>
                  <a:tr h="2667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50" dirty="0"/>
                            <a:t>relative error (%)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50" dirty="0"/>
                            <a:t>33</a:t>
                          </a:r>
                          <a:endParaRPr lang="ko-KR" altLang="en-US" sz="11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55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15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30</a:t>
                          </a:r>
                          <a:endParaRPr lang="ko-KR" altLang="en-US" sz="115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76485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9" name="그림 38">
            <a:extLst>
              <a:ext uri="{FF2B5EF4-FFF2-40B4-BE49-F238E27FC236}">
                <a16:creationId xmlns:a16="http://schemas.microsoft.com/office/drawing/2014/main" id="{CD568E08-65AC-C1DB-F828-22033DD69D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1208" y="0"/>
            <a:ext cx="3512792" cy="12840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14467CEA-0EC8-C740-045F-14DFB569B4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5"/>
          <a:stretch/>
        </p:blipFill>
        <p:spPr bwMode="auto">
          <a:xfrm>
            <a:off x="6432087" y="1626874"/>
            <a:ext cx="1820270" cy="302251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ACDC5951-417A-5A64-DD76-FA1D526808CC}"/>
                  </a:ext>
                </a:extLst>
              </p:cNvPr>
              <p:cNvSpPr/>
              <p:nvPr/>
            </p:nvSpPr>
            <p:spPr>
              <a:xfrm>
                <a:off x="1788722" y="6145396"/>
                <a:ext cx="5582194" cy="6236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chargeability</a:t>
                </a:r>
                <a:r>
                  <a:rPr lang="en-US" altLang="ko-KR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↑</a:t>
                </a:r>
                <a:r>
                  <a:rPr lang="en-US" altLang="ko-KR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ko-KR" sz="1600" dirty="0">
                    <a:solidFill>
                      <a:schemeClr val="tx1"/>
                    </a:solidFill>
                  </a:rPr>
                  <a:t>relative error of the chargeability</a:t>
                </a:r>
                <a:r>
                  <a:rPr lang="en-US" altLang="ko-KR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↓</a:t>
                </a:r>
                <a:r>
                  <a:rPr lang="en-US" altLang="ko-KR" sz="16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6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ko-KR" sz="1600" dirty="0">
                    <a:solidFill>
                      <a:schemeClr val="tx1"/>
                    </a:solidFill>
                  </a:rPr>
                  <a:t> doesn't fit well regardless of the value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ACDC5951-417A-5A64-DD76-FA1D526808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722" y="6145396"/>
                <a:ext cx="5582194" cy="623684"/>
              </a:xfrm>
              <a:prstGeom prst="rect">
                <a:avLst/>
              </a:prstGeom>
              <a:blipFill>
                <a:blip r:embed="rId10"/>
                <a:stretch>
                  <a:fillRect b="-7547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DDB6E6B-41AE-567C-7662-A15F402D62EA}"/>
                  </a:ext>
                </a:extLst>
              </p:cNvPr>
              <p:cNvSpPr txBox="1"/>
              <p:nvPr/>
            </p:nvSpPr>
            <p:spPr>
              <a:xfrm>
                <a:off x="905875" y="4649387"/>
                <a:ext cx="14454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= 50 mV/V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DDB6E6B-41AE-567C-7662-A15F402D6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75" y="4649387"/>
                <a:ext cx="1445444" cy="338554"/>
              </a:xfrm>
              <a:prstGeom prst="rect">
                <a:avLst/>
              </a:prstGeom>
              <a:blipFill>
                <a:blip r:embed="rId11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03A8E2-DA4C-626F-0E89-88637DBC4C7D}"/>
                  </a:ext>
                </a:extLst>
              </p:cNvPr>
              <p:cNvSpPr txBox="1"/>
              <p:nvPr/>
            </p:nvSpPr>
            <p:spPr>
              <a:xfrm>
                <a:off x="3652230" y="4649387"/>
                <a:ext cx="16957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= 200 mV/V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03A8E2-DA4C-626F-0E89-88637DBC4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230" y="4649387"/>
                <a:ext cx="1695723" cy="338554"/>
              </a:xfrm>
              <a:prstGeom prst="rect">
                <a:avLst/>
              </a:prstGeom>
              <a:blipFill>
                <a:blip r:embed="rId12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32B214-1C5D-60D0-73AE-017FC5ADC580}"/>
                  </a:ext>
                </a:extLst>
              </p:cNvPr>
              <p:cNvSpPr txBox="1"/>
              <p:nvPr/>
            </p:nvSpPr>
            <p:spPr>
              <a:xfrm>
                <a:off x="6393041" y="4650421"/>
                <a:ext cx="15578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= 300 mV/V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32B214-1C5D-60D0-73AE-017FC5ADC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041" y="4650421"/>
                <a:ext cx="1557883" cy="338554"/>
              </a:xfrm>
              <a:prstGeom prst="rect">
                <a:avLst/>
              </a:prstGeom>
              <a:blipFill>
                <a:blip r:embed="rId1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DB21C8-F26E-8148-5B18-C0A4ADD29860}"/>
                  </a:ext>
                </a:extLst>
              </p:cNvPr>
              <p:cNvSpPr txBox="1"/>
              <p:nvPr/>
            </p:nvSpPr>
            <p:spPr>
              <a:xfrm>
                <a:off x="7222726" y="512951"/>
                <a:ext cx="2160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ko-KR" altLang="en-US" sz="11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100" dirty="0">
                    <a:solidFill>
                      <a:schemeClr val="tx1"/>
                    </a:solidFill>
                  </a:rPr>
                  <a:t>ohm-m, </a:t>
                </a:r>
                <a14:m>
                  <m:oMath xmlns:m="http://schemas.openxmlformats.org/officeDocument/2006/math">
                    <m:r>
                      <a:rPr lang="en-US" altLang="ko-KR" sz="1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ko-KR" sz="1100" dirty="0">
                    <a:solidFill>
                      <a:schemeClr val="tx1"/>
                    </a:solidFill>
                  </a:rPr>
                  <a:t>, </a:t>
                </a:r>
                <a:endParaRPr lang="en-US" altLang="ko-KR" sz="11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1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altLang="ko-KR" sz="1100" dirty="0">
                    <a:solidFill>
                      <a:schemeClr val="tx1"/>
                    </a:solidFill>
                  </a:rPr>
                  <a:t> sec, </a:t>
                </a:r>
                <a14:m>
                  <m:oMath xmlns:m="http://schemas.openxmlformats.org/officeDocument/2006/math">
                    <m:r>
                      <a:rPr lang="en-US" altLang="ko-KR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100" dirty="0">
                    <a:solidFill>
                      <a:schemeClr val="tx1"/>
                    </a:solidFill>
                  </a:rPr>
                  <a:t> 0.4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DB21C8-F26E-8148-5B18-C0A4ADD29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726" y="512951"/>
                <a:ext cx="2160000" cy="430887"/>
              </a:xfrm>
              <a:prstGeom prst="rect">
                <a:avLst/>
              </a:prstGeom>
              <a:blipFill>
                <a:blip r:embed="rId14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그림 19">
            <a:extLst>
              <a:ext uri="{FF2B5EF4-FFF2-40B4-BE49-F238E27FC236}">
                <a16:creationId xmlns:a16="http://schemas.microsoft.com/office/drawing/2014/main" id="{7EE234F0-4194-6A91-0919-FBB231FB46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9" t="86011"/>
          <a:stretch/>
        </p:blipFill>
        <p:spPr bwMode="auto">
          <a:xfrm rot="16200000">
            <a:off x="8085970" y="2575904"/>
            <a:ext cx="1214469" cy="54044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내용 개체 틀 1">
                <a:extLst>
                  <a:ext uri="{FF2B5EF4-FFF2-40B4-BE49-F238E27FC236}">
                    <a16:creationId xmlns:a16="http://schemas.microsoft.com/office/drawing/2014/main" id="{23A3EF80-D97C-77A3-EE35-B5EDFF3447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1463" y="1263466"/>
                <a:ext cx="2882537" cy="3812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75" indent="-257175" algn="l" defTabSz="685800" rtl="0" eaLnBrk="1" latinLnBrk="1" hangingPunct="1">
                  <a:spcBef>
                    <a:spcPct val="20000"/>
                  </a:spcBef>
                  <a:buClr>
                    <a:schemeClr val="accent4">
                      <a:lumMod val="75000"/>
                    </a:schemeClr>
                  </a:buClr>
                  <a:buSzPct val="110000"/>
                  <a:buFontTx/>
                  <a:buBlip>
                    <a:blip r:embed="rId4"/>
                  </a:buBlip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defTabSz="685800" rtl="0" eaLnBrk="1" latinLnBrk="1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defTabSz="914400"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altLang="ko-KR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ko-KR" altLang="en-US" sz="1500" dirty="0"/>
                  <a:t> </a:t>
                </a:r>
                <a:r>
                  <a:rPr lang="en-US" altLang="ko-KR" sz="1500" dirty="0"/>
                  <a:t>= 200 mV/V inversion results</a:t>
                </a:r>
                <a:endParaRPr lang="ko-KR" altLang="en-US" sz="1500" dirty="0"/>
              </a:p>
              <a:p>
                <a:pPr marL="0" indent="0" defTabSz="914400">
                  <a:lnSpc>
                    <a:spcPct val="114000"/>
                  </a:lnSpc>
                  <a:buNone/>
                </a:pPr>
                <a:endParaRPr lang="ko-KR" altLang="en-US" sz="1500" dirty="0"/>
              </a:p>
            </p:txBody>
          </p:sp>
        </mc:Choice>
        <mc:Fallback xmlns="">
          <p:sp>
            <p:nvSpPr>
              <p:cNvPr id="23" name="내용 개체 틀 1">
                <a:extLst>
                  <a:ext uri="{FF2B5EF4-FFF2-40B4-BE49-F238E27FC236}">
                    <a16:creationId xmlns:a16="http://schemas.microsoft.com/office/drawing/2014/main" id="{23A3EF80-D97C-77A3-EE35-B5EDFF344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463" y="1263466"/>
                <a:ext cx="2882537" cy="381282"/>
              </a:xfrm>
              <a:prstGeom prst="rect">
                <a:avLst/>
              </a:prstGeom>
              <a:blipFill>
                <a:blip r:embed="rId1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D869B81-8C5B-A3B3-A0EB-6F1B7439DEC4}"/>
              </a:ext>
            </a:extLst>
          </p:cNvPr>
          <p:cNvSpPr txBox="1"/>
          <p:nvPr/>
        </p:nvSpPr>
        <p:spPr>
          <a:xfrm rot="10800000">
            <a:off x="8125754" y="2170098"/>
            <a:ext cx="353943" cy="13741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100" dirty="0"/>
              <a:t>Chargeability[mV/V]</a:t>
            </a:r>
            <a:endParaRPr lang="ko-KR" altLang="en-US" sz="11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F761ED3-D2DC-9D66-9B5E-0236F6AA5AAF}"/>
              </a:ext>
            </a:extLst>
          </p:cNvPr>
          <p:cNvSpPr/>
          <p:nvPr/>
        </p:nvSpPr>
        <p:spPr>
          <a:xfrm>
            <a:off x="8806417" y="2351314"/>
            <a:ext cx="207676" cy="1056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EGU 2022 | Events Austria Center Vienna">
            <a:extLst>
              <a:ext uri="{FF2B5EF4-FFF2-40B4-BE49-F238E27FC236}">
                <a16:creationId xmlns:a16="http://schemas.microsoft.com/office/drawing/2014/main" id="{2EF1BCF1-F261-1A96-0DAD-C8ADD5525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4" y="6387395"/>
            <a:ext cx="1440000" cy="4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87C9F538-48D7-E91C-E8E2-E60E4D41D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17" y="6060437"/>
            <a:ext cx="540000" cy="7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7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그림 111">
            <a:extLst>
              <a:ext uri="{FF2B5EF4-FFF2-40B4-BE49-F238E27FC236}">
                <a16:creationId xmlns:a16="http://schemas.microsoft.com/office/drawing/2014/main" id="{26A8866F-B769-A65F-EBF0-B0FA8B3AA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789" y="1300372"/>
            <a:ext cx="3664084" cy="1575905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34E7E56C-D123-34A5-F4A3-005E90F9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200" dirty="0"/>
              <a:t>Mode1: NAPL contamination site</a:t>
            </a:r>
            <a:endParaRPr lang="ko-KR" altLang="en-US" sz="2200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BFFCCE3B-0E7F-19F7-9964-1DDCDD2B1544}"/>
              </a:ext>
            </a:extLst>
          </p:cNvPr>
          <p:cNvGrpSpPr>
            <a:grpSpLocks noChangeAspect="1"/>
          </p:cNvGrpSpPr>
          <p:nvPr/>
        </p:nvGrpSpPr>
        <p:grpSpPr>
          <a:xfrm>
            <a:off x="1158209" y="4372137"/>
            <a:ext cx="2088000" cy="1898295"/>
            <a:chOff x="1304063" y="3698068"/>
            <a:chExt cx="2235172" cy="2032096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C9C295E3-ED21-A486-C901-913BAB04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454"/>
            <a:stretch/>
          </p:blipFill>
          <p:spPr>
            <a:xfrm>
              <a:off x="1304063" y="3698068"/>
              <a:ext cx="2232000" cy="1074345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C219165F-BEED-D987-BFD0-6B5B8BDF6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11"/>
            <a:stretch/>
          </p:blipFill>
          <p:spPr>
            <a:xfrm>
              <a:off x="1307235" y="4712396"/>
              <a:ext cx="2232000" cy="1017768"/>
            </a:xfrm>
            <a:prstGeom prst="rect">
              <a:avLst/>
            </a:prstGeom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2CC3981-10C4-41DE-2973-25996D56A2A6}"/>
              </a:ext>
            </a:extLst>
          </p:cNvPr>
          <p:cNvGrpSpPr>
            <a:grpSpLocks noChangeAspect="1"/>
          </p:cNvGrpSpPr>
          <p:nvPr/>
        </p:nvGrpSpPr>
        <p:grpSpPr>
          <a:xfrm>
            <a:off x="6072414" y="4373488"/>
            <a:ext cx="2088000" cy="1830189"/>
            <a:chOff x="6252990" y="3478216"/>
            <a:chExt cx="2350166" cy="2059985"/>
          </a:xfrm>
          <a:solidFill>
            <a:schemeClr val="bg1"/>
          </a:solidFill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43082700-28AC-BFBC-FF07-5CE5990BA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667"/>
            <a:stretch/>
          </p:blipFill>
          <p:spPr>
            <a:xfrm>
              <a:off x="6252990" y="3478216"/>
              <a:ext cx="2340000" cy="1050989"/>
            </a:xfrm>
            <a:prstGeom prst="rect">
              <a:avLst/>
            </a:prstGeom>
            <a:grpFill/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B5FFF271-A434-D6A7-40E4-AE6621027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95"/>
            <a:stretch/>
          </p:blipFill>
          <p:spPr>
            <a:xfrm>
              <a:off x="6263156" y="4510030"/>
              <a:ext cx="2340000" cy="1028171"/>
            </a:xfrm>
            <a:prstGeom prst="rect">
              <a:avLst/>
            </a:prstGeom>
            <a:grpFill/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C2A313E-DC41-3F0A-0E34-4F21F4B6C880}"/>
              </a:ext>
            </a:extLst>
          </p:cNvPr>
          <p:cNvSpPr txBox="1"/>
          <p:nvPr/>
        </p:nvSpPr>
        <p:spPr>
          <a:xfrm>
            <a:off x="327673" y="4319434"/>
            <a:ext cx="1184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amplitude</a:t>
            </a:r>
            <a:endParaRPr lang="ko-KR" altLang="en-US" sz="15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D92637-3BAF-7628-2788-E2952A9D967A}"/>
              </a:ext>
            </a:extLst>
          </p:cNvPr>
          <p:cNvSpPr txBox="1"/>
          <p:nvPr/>
        </p:nvSpPr>
        <p:spPr>
          <a:xfrm>
            <a:off x="507492" y="5264010"/>
            <a:ext cx="10561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phase</a:t>
            </a:r>
            <a:endParaRPr lang="ko-KR" altLang="en-US" sz="15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AFB9D23-26E4-6CEE-9501-72CB229408FF}"/>
              </a:ext>
            </a:extLst>
          </p:cNvPr>
          <p:cNvSpPr txBox="1"/>
          <p:nvPr/>
        </p:nvSpPr>
        <p:spPr>
          <a:xfrm>
            <a:off x="4690352" y="926346"/>
            <a:ext cx="3881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SIP Response by Biodegraded Oil Saturation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9078CC3-891F-7154-CAC4-1920346BC0FE}"/>
              </a:ext>
            </a:extLst>
          </p:cNvPr>
          <p:cNvSpPr txBox="1"/>
          <p:nvPr/>
        </p:nvSpPr>
        <p:spPr>
          <a:xfrm>
            <a:off x="7588972" y="1239871"/>
            <a:ext cx="1740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(Abdel Aal et al., 2014)</a:t>
            </a:r>
            <a:endParaRPr lang="ko-KR" altLang="en-US" sz="11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16AD6B5-C636-0BA4-4946-C0C3F2FF157E}"/>
              </a:ext>
            </a:extLst>
          </p:cNvPr>
          <p:cNvSpPr txBox="1"/>
          <p:nvPr/>
        </p:nvSpPr>
        <p:spPr>
          <a:xfrm>
            <a:off x="490452" y="1374857"/>
            <a:ext cx="40417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5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LNAPL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en-US" altLang="ko-KR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BTEX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Aromatic Hydrocarbon mixture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FA6D1B1-99FB-D87E-D690-5BF20E8091C4}"/>
              </a:ext>
            </a:extLst>
          </p:cNvPr>
          <p:cNvSpPr txBox="1"/>
          <p:nvPr/>
        </p:nvSpPr>
        <p:spPr>
          <a:xfrm>
            <a:off x="1458166" y="1132488"/>
            <a:ext cx="16645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altLang="ko-KR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Cozzarelli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al. 2010)</a:t>
            </a:r>
            <a:endParaRPr lang="ko-KR" altLang="en-US" sz="11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3CA52FC-18B3-A4D7-225E-C661722000F0}"/>
              </a:ext>
            </a:extLst>
          </p:cNvPr>
          <p:cNvSpPr txBox="1"/>
          <p:nvPr/>
        </p:nvSpPr>
        <p:spPr>
          <a:xfrm>
            <a:off x="490452" y="1686686"/>
            <a:ext cx="3578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 Years of Active Biodegradable Oil</a:t>
            </a:r>
          </a:p>
          <a:p>
            <a:pPr algn="l"/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Oil saturation (S</a:t>
            </a:r>
            <a:r>
              <a:rPr lang="en-US" altLang="ko-KR" sz="16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 0/0.4/0.8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6C74A64-F0D8-FB79-6E72-F15940203EC2}"/>
              </a:ext>
            </a:extLst>
          </p:cNvPr>
          <p:cNvSpPr txBox="1"/>
          <p:nvPr/>
        </p:nvSpPr>
        <p:spPr>
          <a:xfrm>
            <a:off x="6987149" y="3357237"/>
            <a:ext cx="2328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Difficult to describe with CC</a:t>
            </a:r>
          </a:p>
          <a:p>
            <a:r>
              <a:rPr lang="en-US" altLang="ko-KR" sz="1200" b="1" dirty="0">
                <a:sym typeface="Wingdings" panose="05000000000000000000" pitchFamily="2" charset="2"/>
              </a:rPr>
              <a:t> </a:t>
            </a:r>
            <a:r>
              <a:rPr lang="en-US" altLang="ko-KR" sz="1200" b="1" dirty="0"/>
              <a:t>use only range 0.1 - 100 Hz</a:t>
            </a:r>
            <a:endParaRPr lang="ko-KR" altLang="en-US" sz="1200" b="1" dirty="0"/>
          </a:p>
        </p:txBody>
      </p:sp>
      <p:sp>
        <p:nvSpPr>
          <p:cNvPr id="128" name="내용 개체 틀 1">
            <a:extLst>
              <a:ext uri="{FF2B5EF4-FFF2-40B4-BE49-F238E27FC236}">
                <a16:creationId xmlns:a16="http://schemas.microsoft.com/office/drawing/2014/main" id="{27689916-F05A-4CB2-EC73-161DB80CA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94" y="3463905"/>
            <a:ext cx="2787530" cy="460850"/>
          </a:xfrm>
        </p:spPr>
        <p:txBody>
          <a:bodyPr>
            <a:normAutofit/>
          </a:bodyPr>
          <a:lstStyle/>
          <a:p>
            <a:pPr marL="0" defTabSz="914400">
              <a:lnSpc>
                <a:spcPct val="114000"/>
              </a:lnSpc>
            </a:pPr>
            <a:r>
              <a:rPr lang="en-US" altLang="ko-KR" sz="1700" b="1" dirty="0"/>
              <a:t>SIP CC parameter fitting</a:t>
            </a:r>
            <a:endParaRPr lang="ko-KR" altLang="en-US" sz="1700" b="1" dirty="0"/>
          </a:p>
        </p:txBody>
      </p:sp>
      <p:pic>
        <p:nvPicPr>
          <p:cNvPr id="129" name="그림 128">
            <a:extLst>
              <a:ext uri="{FF2B5EF4-FFF2-40B4-BE49-F238E27FC236}">
                <a16:creationId xmlns:a16="http://schemas.microsoft.com/office/drawing/2014/main" id="{44A2976C-935D-9550-98ED-DF7AC0021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79" y="4105733"/>
            <a:ext cx="7560000" cy="272597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3AFB67F9-EBB5-1913-338B-B2B9B3755307}"/>
              </a:ext>
            </a:extLst>
          </p:cNvPr>
          <p:cNvGrpSpPr>
            <a:grpSpLocks noChangeAspect="1"/>
          </p:cNvGrpSpPr>
          <p:nvPr/>
        </p:nvGrpSpPr>
        <p:grpSpPr>
          <a:xfrm>
            <a:off x="3615311" y="4345085"/>
            <a:ext cx="2088000" cy="1924304"/>
            <a:chOff x="3650728" y="3429197"/>
            <a:chExt cx="2259787" cy="2082623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24E266CB-DFAE-38C6-4237-FB5EACD10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092"/>
            <a:stretch/>
          </p:blipFill>
          <p:spPr>
            <a:xfrm>
              <a:off x="3650728" y="3429197"/>
              <a:ext cx="2250000" cy="1022913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3CFC2EEC-ABF1-FE18-11F1-1BF0A4855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82"/>
            <a:stretch/>
          </p:blipFill>
          <p:spPr>
            <a:xfrm>
              <a:off x="3660515" y="4479761"/>
              <a:ext cx="2250000" cy="103205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F9238E8-4A67-98C3-11AE-A115563BE7E3}"/>
                  </a:ext>
                </a:extLst>
              </p:cNvPr>
              <p:cNvSpPr txBox="1"/>
              <p:nvPr/>
            </p:nvSpPr>
            <p:spPr>
              <a:xfrm>
                <a:off x="5271669" y="4961427"/>
                <a:ext cx="1366424" cy="553998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500" dirty="0">
                    <a:sym typeface="Wingdings" panose="05000000000000000000" pitchFamily="2" charset="2"/>
                  </a:rPr>
                  <a:t>oil</a:t>
                </a:r>
                <a:r>
                  <a:rPr lang="ko-KR" altLang="en-US" sz="1500" dirty="0">
                    <a:sym typeface="Wingdings" panose="05000000000000000000" pitchFamily="2" charset="2"/>
                  </a:rPr>
                  <a:t> </a:t>
                </a:r>
                <a:r>
                  <a:rPr lang="en-US" altLang="ko-KR" sz="1500" dirty="0">
                    <a:sym typeface="Wingdings" panose="05000000000000000000" pitchFamily="2" charset="2"/>
                  </a:rPr>
                  <a:t>saturation</a:t>
                </a:r>
                <a:r>
                  <a:rPr lang="ko-KR" altLang="en-US" sz="1500" dirty="0">
                    <a:sym typeface="Wingdings" panose="05000000000000000000" pitchFamily="2" charset="2"/>
                  </a:rPr>
                  <a:t> ↑</a:t>
                </a:r>
                <a:endParaRPr lang="en-US" altLang="ko-KR" sz="1500" dirty="0">
                  <a:sym typeface="Wingdings" panose="05000000000000000000" pitchFamily="2" charset="2"/>
                </a:endParaRPr>
              </a:p>
              <a:p>
                <a:pPr algn="ctr"/>
                <a:r>
                  <a:rPr lang="en-US" altLang="ko-KR" sz="15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ko-KR" sz="1400" dirty="0"/>
                  <a:t>m</a:t>
                </a:r>
                <a:r>
                  <a:rPr lang="ko-KR" altLang="en-US" sz="1400" dirty="0">
                    <a:sym typeface="Wingdings" panose="05000000000000000000" pitchFamily="2" charset="2"/>
                  </a:rPr>
                  <a:t> ↑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F9238E8-4A67-98C3-11AE-A115563BE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669" y="4961427"/>
                <a:ext cx="1366424" cy="553998"/>
              </a:xfrm>
              <a:prstGeom prst="rect">
                <a:avLst/>
              </a:prstGeom>
              <a:blipFill>
                <a:blip r:embed="rId8"/>
                <a:stretch>
                  <a:fillRect t="-1064" b="-8511"/>
                </a:stretch>
              </a:blip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0B12C13-E23C-97AB-C27E-0AEA42F92C44}"/>
              </a:ext>
            </a:extLst>
          </p:cNvPr>
          <p:cNvSpPr txBox="1"/>
          <p:nvPr/>
        </p:nvSpPr>
        <p:spPr>
          <a:xfrm>
            <a:off x="538830" y="2341658"/>
            <a:ext cx="2328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0.1 ~ 1000 Hz measurements</a:t>
            </a:r>
          </a:p>
          <a:p>
            <a:r>
              <a:rPr lang="en-US" altLang="ko-KR" sz="1400" dirty="0"/>
              <a:t>13 equal logarithmic intervals</a:t>
            </a:r>
            <a:endParaRPr lang="ko-KR" altLang="en-US" sz="1400" dirty="0"/>
          </a:p>
        </p:txBody>
      </p:sp>
      <p:sp>
        <p:nvSpPr>
          <p:cNvPr id="38" name="내용 개체 틀 1">
            <a:extLst>
              <a:ext uri="{FF2B5EF4-FFF2-40B4-BE49-F238E27FC236}">
                <a16:creationId xmlns:a16="http://schemas.microsoft.com/office/drawing/2014/main" id="{D9CF56CE-34E8-BBCF-52DA-85E90348BF72}"/>
              </a:ext>
            </a:extLst>
          </p:cNvPr>
          <p:cNvSpPr txBox="1">
            <a:spLocks/>
          </p:cNvSpPr>
          <p:nvPr/>
        </p:nvSpPr>
        <p:spPr>
          <a:xfrm>
            <a:off x="461894" y="970952"/>
            <a:ext cx="2298723" cy="4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10000"/>
              <a:buFontTx/>
              <a:buBlip>
                <a:blip r:embed="rId9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14000"/>
              </a:lnSpc>
            </a:pPr>
            <a:r>
              <a:rPr lang="en-US" altLang="ko-KR" sz="1700" b="1" dirty="0"/>
              <a:t>Sample</a:t>
            </a:r>
            <a:endParaRPr lang="ko-KR" altLang="en-US" sz="17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0CC9485-0332-6E31-E246-6AA6476B5BED}"/>
                  </a:ext>
                </a:extLst>
              </p:cNvPr>
              <p:cNvSpPr txBox="1"/>
              <p:nvPr/>
            </p:nvSpPr>
            <p:spPr>
              <a:xfrm>
                <a:off x="1944383" y="3810015"/>
                <a:ext cx="697740" cy="35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700" i="1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70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170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altLang="ko-KR" sz="17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0  </m:t>
                      </m:r>
                    </m:oMath>
                  </m:oMathPara>
                </a14:m>
                <a:endParaRPr lang="ko-KR" altLang="en-US" sz="1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0CC9485-0332-6E31-E246-6AA6476B5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383" y="3810015"/>
                <a:ext cx="697740" cy="353943"/>
              </a:xfrm>
              <a:prstGeom prst="rect">
                <a:avLst/>
              </a:prstGeom>
              <a:blipFill>
                <a:blip r:embed="rId10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3616F4-A82F-E496-420F-8364726A548F}"/>
                  </a:ext>
                </a:extLst>
              </p:cNvPr>
              <p:cNvSpPr txBox="1"/>
              <p:nvPr/>
            </p:nvSpPr>
            <p:spPr>
              <a:xfrm>
                <a:off x="4526903" y="3802829"/>
                <a:ext cx="697740" cy="35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70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70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170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altLang="ko-KR" sz="17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0</m:t>
                      </m:r>
                      <m:r>
                        <a:rPr lang="en-US" altLang="ko-KR" sz="1700" b="0" i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.4</m:t>
                      </m:r>
                      <m:r>
                        <a:rPr lang="en-US" altLang="ko-KR" sz="17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ko-KR" altLang="en-US" sz="1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3616F4-A82F-E496-420F-8364726A5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903" y="3802829"/>
                <a:ext cx="697740" cy="353943"/>
              </a:xfrm>
              <a:prstGeom prst="rect">
                <a:avLst/>
              </a:prstGeom>
              <a:blipFill>
                <a:blip r:embed="rId11"/>
                <a:stretch>
                  <a:fillRect r="-10526" b="-34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AFBF929-AB1B-FC4C-9699-B5E428196633}"/>
                  </a:ext>
                </a:extLst>
              </p:cNvPr>
              <p:cNvSpPr txBox="1"/>
              <p:nvPr/>
            </p:nvSpPr>
            <p:spPr>
              <a:xfrm>
                <a:off x="6987149" y="3810964"/>
                <a:ext cx="697740" cy="35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70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70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170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altLang="ko-KR" sz="17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0</m:t>
                      </m:r>
                      <m:r>
                        <a:rPr lang="en-US" altLang="ko-KR" sz="1700" b="0" i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.8</m:t>
                      </m:r>
                      <m:r>
                        <a:rPr lang="en-US" altLang="ko-KR" sz="17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ko-KR" altLang="en-US" sz="1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AFBF929-AB1B-FC4C-9699-B5E428196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49" y="3810964"/>
                <a:ext cx="697740" cy="353943"/>
              </a:xfrm>
              <a:prstGeom prst="rect">
                <a:avLst/>
              </a:prstGeom>
              <a:blipFill>
                <a:blip r:embed="rId12"/>
                <a:stretch>
                  <a:fillRect r="-9565" b="-51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7BB1EB5C-4894-C740-40F7-1ECD9CCB0042}"/>
              </a:ext>
            </a:extLst>
          </p:cNvPr>
          <p:cNvCxnSpPr/>
          <p:nvPr/>
        </p:nvCxnSpPr>
        <p:spPr>
          <a:xfrm>
            <a:off x="207451" y="3178627"/>
            <a:ext cx="8638903" cy="0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0" name="Picture 2" descr="EGU 2022 | Events Austria Center Vienna">
            <a:extLst>
              <a:ext uri="{FF2B5EF4-FFF2-40B4-BE49-F238E27FC236}">
                <a16:creationId xmlns:a16="http://schemas.microsoft.com/office/drawing/2014/main" id="{4F541697-3ADD-B7D1-D9FB-5AE93914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4" y="6387395"/>
            <a:ext cx="1440000" cy="4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6D1FBAA9-7CFF-19E8-46A1-9B5834194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448" y="40296"/>
            <a:ext cx="540000" cy="7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그림 138">
            <a:extLst>
              <a:ext uri="{FF2B5EF4-FFF2-40B4-BE49-F238E27FC236}">
                <a16:creationId xmlns:a16="http://schemas.microsoft.com/office/drawing/2014/main" id="{E8C2FEAE-3656-3AE4-D790-427789C21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944" y="1322289"/>
            <a:ext cx="3702876" cy="1896303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FA045E68-BD57-E5C6-9065-E8EB278F8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08"/>
          <a:stretch/>
        </p:blipFill>
        <p:spPr>
          <a:xfrm>
            <a:off x="272207" y="1477970"/>
            <a:ext cx="3115255" cy="1896303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5B0443D4-63E4-E8A4-BAD7-38CFEF1B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200" dirty="0"/>
              <a:t>Mode1-model description</a:t>
            </a:r>
            <a:endParaRPr lang="ko-KR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BE2744-058E-3B96-377C-5356B8B4DD42}"/>
                  </a:ext>
                </a:extLst>
              </p:cNvPr>
              <p:cNvSpPr txBox="1"/>
              <p:nvPr/>
            </p:nvSpPr>
            <p:spPr>
              <a:xfrm>
                <a:off x="2281305" y="3888366"/>
                <a:ext cx="295975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sz="1600" b="1" dirty="0" smtClean="0"/>
                        <m:t>Ⅱ.</m:t>
                      </m:r>
                      <m:sSub>
                        <m:sSubPr>
                          <m:ctrlPr>
                            <a:rPr lang="en-US" altLang="ko-KR" sz="1600" i="1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60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160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ko-KR" sz="16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1600" dirty="0"/>
                        <m:t>0.</m:t>
                      </m:r>
                      <m:r>
                        <m:rPr>
                          <m:nor/>
                        </m:rPr>
                        <a:rPr lang="en-US" altLang="ko-KR" sz="1600" b="0" i="0" dirty="0" smtClean="0"/>
                        <m:t>8</m:t>
                      </m:r>
                      <m:r>
                        <m:rPr>
                          <m:nor/>
                        </m:rPr>
                        <a:rPr lang="en-US" altLang="ko-KR" sz="1600" i="0" dirty="0" smtClean="0"/>
                        <m:t>:</m:t>
                      </m:r>
                    </m:oMath>
                  </m:oMathPara>
                </a14:m>
                <a:endParaRPr lang="en-US" altLang="ko-KR" sz="1600" i="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ko-KR" altLang="en-US" sz="1300" b="1" dirty="0" smtClean="0"/>
                      <m:t> </m:t>
                    </m:r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ko-KR" sz="1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2620</m:t>
                    </m:r>
                    <m:r>
                      <m:rPr>
                        <m:nor/>
                      </m:rPr>
                      <a:rPr lang="ko-KR" altLang="en-US" sz="1300" dirty="0"/>
                      <m:t> </m:t>
                    </m:r>
                    <m:r>
                      <m:rPr>
                        <m:nor/>
                      </m:rPr>
                      <a:rPr lang="en-US" altLang="ko-KR" sz="1300" dirty="0"/>
                      <m:t>ohm</m:t>
                    </m:r>
                    <m:r>
                      <m:rPr>
                        <m:nor/>
                      </m:rPr>
                      <a:rPr lang="en-US" altLang="ko-KR" sz="1300" dirty="0"/>
                      <m:t>−</m:t>
                    </m:r>
                    <m:r>
                      <m:rPr>
                        <m:nor/>
                      </m:rPr>
                      <a:rPr lang="en-US" altLang="ko-KR" sz="1300" dirty="0"/>
                      <m:t>m</m:t>
                    </m:r>
                  </m:oMath>
                </a14:m>
                <a:r>
                  <a:rPr lang="en-US" altLang="ko-KR" sz="13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300" dirty="0">
                    <a:solidFill>
                      <a:schemeClr val="tx1"/>
                    </a:solidFill>
                  </a:rPr>
                  <a:t> 115 </a:t>
                </a:r>
                <a:r>
                  <a:rPr lang="en-US" altLang="ko-KR" sz="1300" dirty="0"/>
                  <a:t>mV/V</a:t>
                </a:r>
                <a:r>
                  <a:rPr lang="en-US" altLang="ko-KR" sz="1300" dirty="0">
                    <a:solidFill>
                      <a:schemeClr val="tx1"/>
                    </a:solidFill>
                  </a:rPr>
                  <a:t>, </a:t>
                </a:r>
                <a:endParaRPr lang="en-US" altLang="ko-KR" sz="13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3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0.012</m:t>
                    </m:r>
                  </m:oMath>
                </a14:m>
                <a:r>
                  <a:rPr lang="en-US" altLang="ko-KR" sz="1300" dirty="0">
                    <a:solidFill>
                      <a:schemeClr val="tx1"/>
                    </a:solidFill>
                  </a:rPr>
                  <a:t> sec,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300" dirty="0">
                    <a:solidFill>
                      <a:schemeClr val="tx1"/>
                    </a:solidFill>
                  </a:rPr>
                  <a:t> 0.21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BE2744-058E-3B96-377C-5356B8B4D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305" y="3888366"/>
                <a:ext cx="2959753" cy="738664"/>
              </a:xfrm>
              <a:prstGeom prst="rect">
                <a:avLst/>
              </a:prstGeom>
              <a:blipFill>
                <a:blip r:embed="rId4"/>
                <a:stretch>
                  <a:fillRect b="-66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1FC84D-5281-4A6A-1A61-577AB7E24964}"/>
                  </a:ext>
                </a:extLst>
              </p:cNvPr>
              <p:cNvSpPr txBox="1"/>
              <p:nvPr/>
            </p:nvSpPr>
            <p:spPr>
              <a:xfrm>
                <a:off x="4874217" y="3269635"/>
                <a:ext cx="2823837" cy="733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60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160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m:rPr>
                        <m:nor/>
                      </m:rPr>
                      <a:rPr lang="en-US" altLang="ko-KR" sz="16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1600" dirty="0"/>
                      <m:t>0</m:t>
                    </m:r>
                    <m:r>
                      <a:rPr lang="en-US" altLang="ko-KR" sz="1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500" dirty="0"/>
                  <a:t>:</a:t>
                </a:r>
              </a:p>
              <a:p>
                <a:pPr algn="ctr"/>
                <a:r>
                  <a:rPr lang="en-US" altLang="ko-KR" sz="1300" dirty="0"/>
                  <a:t> </a:t>
                </a:r>
                <a14:m>
                  <m:oMath xmlns:m="http://schemas.openxmlformats.org/officeDocument/2006/math">
                    <m:r>
                      <a:rPr lang="en-US" altLang="ko-KR" sz="13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3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ko-KR" sz="1300" b="0" i="0" smtClean="0">
                        <a:latin typeface="Cambria Math" panose="02040503050406030204" pitchFamily="18" charset="0"/>
                      </a:rPr>
                      <m:t>323</m:t>
                    </m:r>
                    <m:r>
                      <m:rPr>
                        <m:nor/>
                      </m:rPr>
                      <a:rPr lang="ko-KR" altLang="en-US" sz="1300" dirty="0"/>
                      <m:t> </m:t>
                    </m:r>
                    <m:r>
                      <m:rPr>
                        <m:nor/>
                      </m:rPr>
                      <a:rPr lang="en-US" altLang="ko-KR" sz="1300" dirty="0"/>
                      <m:t>ohm</m:t>
                    </m:r>
                    <m:r>
                      <m:rPr>
                        <m:nor/>
                      </m:rPr>
                      <a:rPr lang="en-US" altLang="ko-KR" sz="1300" dirty="0"/>
                      <m:t>−</m:t>
                    </m:r>
                    <m:r>
                      <m:rPr>
                        <m:nor/>
                      </m:rPr>
                      <a:rPr lang="en-US" altLang="ko-KR" sz="1300" dirty="0"/>
                      <m:t>m</m:t>
                    </m:r>
                    <m:r>
                      <m:rPr>
                        <m:nor/>
                      </m:rPr>
                      <a:rPr lang="en-US" altLang="ko-KR" sz="1300" dirty="0"/>
                      <m:t>, </m:t>
                    </m:r>
                    <m:r>
                      <a:rPr lang="en-US" altLang="ko-KR" sz="13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ko-KR" sz="13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ko-KR" sz="13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1300" b="0" i="0" dirty="0" smtClean="0"/>
                      <m:t>8 </m:t>
                    </m:r>
                    <m:r>
                      <m:rPr>
                        <m:nor/>
                      </m:rPr>
                      <a:rPr lang="en-US" altLang="ko-KR" sz="1300" dirty="0"/>
                      <m:t>mV</m:t>
                    </m:r>
                    <m:r>
                      <m:rPr>
                        <m:nor/>
                      </m:rPr>
                      <a:rPr lang="en-US" altLang="ko-KR" sz="1300" dirty="0"/>
                      <m:t>/</m:t>
                    </m:r>
                    <m:r>
                      <m:rPr>
                        <m:nor/>
                      </m:rPr>
                      <a:rPr lang="en-US" altLang="ko-KR" sz="1300" dirty="0"/>
                      <m:t>V</m:t>
                    </m:r>
                    <m:r>
                      <m:rPr>
                        <m:nor/>
                      </m:rPr>
                      <a:rPr lang="en-US" altLang="ko-KR" sz="1300" dirty="0"/>
                      <m:t>, </m:t>
                    </m:r>
                    <m:r>
                      <m:rPr>
                        <m:nor/>
                      </m:rPr>
                      <a:rPr lang="en-US" altLang="ko-KR" sz="13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13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3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ko-KR" sz="1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ko-KR" sz="1300" dirty="0"/>
                        <m:t> </m:t>
                      </m:r>
                      <m:r>
                        <a:rPr lang="en-US" altLang="ko-KR" sz="1300" i="1" dirty="0">
                          <a:latin typeface="Cambria Math" panose="02040503050406030204" pitchFamily="18" charset="0"/>
                        </a:rPr>
                        <m:t>0.</m:t>
                      </m:r>
                      <m:r>
                        <m:rPr>
                          <m:nor/>
                        </m:rPr>
                        <a:rPr lang="en-US" altLang="ko-KR" sz="1300" b="0" i="0" dirty="0" smtClean="0">
                          <a:latin typeface="Cambria Math" panose="02040503050406030204" pitchFamily="18" charset="0"/>
                        </a:rPr>
                        <m:t>01</m:t>
                      </m:r>
                      <m:r>
                        <m:rPr>
                          <m:nor/>
                        </m:rPr>
                        <a:rPr lang="en-US" altLang="ko-KR" sz="1300" dirty="0"/>
                        <m:t> </m:t>
                      </m:r>
                      <m:r>
                        <m:rPr>
                          <m:nor/>
                        </m:rPr>
                        <a:rPr lang="en-US" altLang="ko-KR" sz="1300" dirty="0"/>
                        <m:t>sec</m:t>
                      </m:r>
                      <m:r>
                        <m:rPr>
                          <m:nor/>
                        </m:rPr>
                        <a:rPr lang="en-US" altLang="ko-KR" sz="1300" dirty="0"/>
                        <m:t>, </m:t>
                      </m:r>
                      <m:r>
                        <a:rPr lang="en-US" altLang="ko-KR" sz="13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sz="1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ko-KR" sz="1300" dirty="0"/>
                        <m:t> 0.</m:t>
                      </m:r>
                      <m:r>
                        <m:rPr>
                          <m:nor/>
                        </m:rPr>
                        <a:rPr lang="en-US" altLang="ko-KR" sz="1300" b="0" i="0" dirty="0" smtClean="0"/>
                        <m:t>3</m:t>
                      </m:r>
                    </m:oMath>
                  </m:oMathPara>
                </a14:m>
                <a:endParaRPr lang="en-US" altLang="ko-KR" sz="13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1FC84D-5281-4A6A-1A61-577AB7E2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17" y="3269635"/>
                <a:ext cx="2823837" cy="733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716E223-2821-4A75-C50F-A657D1FFA675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5846187" y="2876739"/>
            <a:ext cx="439949" cy="39289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623FB0-F7C7-A64C-B1A6-F510A3F2690E}"/>
                  </a:ext>
                </a:extLst>
              </p:cNvPr>
              <p:cNvSpPr txBox="1"/>
              <p:nvPr/>
            </p:nvSpPr>
            <p:spPr>
              <a:xfrm>
                <a:off x="2203698" y="3206847"/>
                <a:ext cx="30672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sz="1600" b="1" dirty="0" smtClean="0"/>
                        <m:t>Ⅰ.</m:t>
                      </m:r>
                      <m:sSub>
                        <m:sSubPr>
                          <m:ctrlPr>
                            <a:rPr lang="en-US" altLang="ko-KR" sz="1600" i="1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0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60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160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ko-KR" sz="1600" b="0" i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1600" dirty="0"/>
                        <m:t>0.</m:t>
                      </m:r>
                      <m:r>
                        <m:rPr>
                          <m:nor/>
                        </m:rPr>
                        <a:rPr lang="en-US" altLang="ko-KR" sz="1600" b="0" i="0" dirty="0" smtClean="0"/>
                        <m:t>4</m:t>
                      </m:r>
                      <m:r>
                        <m:rPr>
                          <m:nor/>
                        </m:rPr>
                        <a:rPr lang="en-US" altLang="ko-KR" sz="1600" i="0" dirty="0" smtClean="0"/>
                        <m:t>: </m:t>
                      </m:r>
                    </m:oMath>
                  </m:oMathPara>
                </a14:m>
                <a:endParaRPr lang="en-US" altLang="ko-KR" sz="1600" i="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ko-KR" altLang="en-US" sz="1300" b="1" dirty="0" smtClean="0"/>
                      <m:t> </m:t>
                    </m:r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ko-KR" sz="1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623</m:t>
                    </m:r>
                    <m:r>
                      <m:rPr>
                        <m:nor/>
                      </m:rPr>
                      <a:rPr lang="ko-KR" altLang="en-US" sz="1300" dirty="0"/>
                      <m:t> </m:t>
                    </m:r>
                    <m:r>
                      <m:rPr>
                        <m:nor/>
                      </m:rPr>
                      <a:rPr lang="en-US" altLang="ko-KR" sz="1300" dirty="0"/>
                      <m:t>ohm</m:t>
                    </m:r>
                    <m:r>
                      <m:rPr>
                        <m:nor/>
                      </m:rPr>
                      <a:rPr lang="en-US" altLang="ko-KR" sz="1300" dirty="0"/>
                      <m:t>−</m:t>
                    </m:r>
                    <m:r>
                      <m:rPr>
                        <m:nor/>
                      </m:rPr>
                      <a:rPr lang="en-US" altLang="ko-KR" sz="1300" dirty="0"/>
                      <m:t>m</m:t>
                    </m:r>
                  </m:oMath>
                </a14:m>
                <a:r>
                  <a:rPr lang="en-US" altLang="ko-KR" sz="13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3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300" dirty="0"/>
                  <a:t>18 mV/V</a:t>
                </a:r>
                <a:r>
                  <a:rPr lang="en-US" altLang="ko-KR" sz="1300" dirty="0">
                    <a:solidFill>
                      <a:schemeClr val="tx1"/>
                    </a:solidFill>
                  </a:rPr>
                  <a:t>, </a:t>
                </a:r>
                <a:endParaRPr lang="en-US" altLang="ko-KR" sz="13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3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0.011</m:t>
                    </m:r>
                  </m:oMath>
                </a14:m>
                <a:r>
                  <a:rPr lang="en-US" altLang="ko-KR" sz="1300" dirty="0">
                    <a:solidFill>
                      <a:schemeClr val="tx1"/>
                    </a:solidFill>
                  </a:rPr>
                  <a:t> sec, </a:t>
                </a:r>
                <a14:m>
                  <m:oMath xmlns:m="http://schemas.openxmlformats.org/officeDocument/2006/math"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300" dirty="0">
                    <a:solidFill>
                      <a:schemeClr val="tx1"/>
                    </a:solidFill>
                  </a:rPr>
                  <a:t> 0.31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623FB0-F7C7-A64C-B1A6-F510A3F26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98" y="3206847"/>
                <a:ext cx="3067212" cy="738664"/>
              </a:xfrm>
              <a:prstGeom prst="rect">
                <a:avLst/>
              </a:prstGeom>
              <a:blipFill>
                <a:blip r:embed="rId6"/>
                <a:stretch>
                  <a:fillRect b="-66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10BA79-7642-D32E-F133-1973EAFD757A}"/>
                  </a:ext>
                </a:extLst>
              </p:cNvPr>
              <p:cNvSpPr txBox="1"/>
              <p:nvPr/>
            </p:nvSpPr>
            <p:spPr>
              <a:xfrm>
                <a:off x="6471475" y="1852463"/>
                <a:ext cx="2439875" cy="1277273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1600" dirty="0"/>
                  <a:t>▪</a:t>
                </a:r>
                <a:r>
                  <a:rPr lang="en-US" altLang="ko-KR" sz="1500" dirty="0"/>
                  <a:t>vadose zone</a:t>
                </a:r>
              </a:p>
              <a:p>
                <a:r>
                  <a:rPr lang="ko-KR" altLang="en-US" sz="1500" dirty="0"/>
                  <a:t> </a:t>
                </a:r>
                <a14:m>
                  <m:oMath xmlns:m="http://schemas.openxmlformats.org/officeDocument/2006/math">
                    <m:r>
                      <a:rPr lang="en-US" altLang="ko-KR" sz="15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5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500" dirty="0"/>
                  <a:t>:</a:t>
                </a:r>
                <a:r>
                  <a:rPr lang="ko-KR" altLang="en-US" sz="1500" dirty="0"/>
                  <a:t> </a:t>
                </a:r>
                <a:r>
                  <a:rPr lang="en-US" altLang="ko-KR" sz="1500" dirty="0"/>
                  <a:t>saturation zone </a:t>
                </a:r>
                <a14:m>
                  <m:oMath xmlns:m="http://schemas.openxmlformats.org/officeDocument/2006/math">
                    <m:r>
                      <a:rPr lang="en-US" altLang="ko-KR" sz="15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ko-KR" altLang="en-US" sz="1500" dirty="0"/>
                  <a:t> </a:t>
                </a:r>
                <a:endParaRPr lang="en-US" altLang="ko-KR" sz="1500" dirty="0"/>
              </a:p>
              <a:p>
                <a:r>
                  <a:rPr lang="en-US" altLang="ko-KR" sz="1500" dirty="0"/>
                  <a:t>      + 500 ohm-m</a:t>
                </a:r>
              </a:p>
              <a:p>
                <a:r>
                  <a:rPr lang="ko-KR" altLang="en-US" sz="1600" dirty="0"/>
                  <a:t> </a:t>
                </a:r>
                <a:r>
                  <a:rPr lang="en-US" altLang="ko-KR" sz="1500" dirty="0"/>
                  <a:t>m:</a:t>
                </a:r>
                <a:r>
                  <a:rPr lang="ko-KR" altLang="en-US" sz="1500" dirty="0"/>
                  <a:t> </a:t>
                </a:r>
                <a:r>
                  <a:rPr lang="en-US" altLang="ko-KR" sz="1500" dirty="0"/>
                  <a:t>0 mV/V</a:t>
                </a:r>
              </a:p>
              <a:p>
                <a:r>
                  <a:rPr lang="ko-KR" altLang="en-US" sz="1500" dirty="0"/>
                  <a:t> </a:t>
                </a:r>
                <a:r>
                  <a:rPr lang="en-US" altLang="ko-KR" sz="1500" dirty="0"/>
                  <a:t>tau, c: equal saturation zone</a:t>
                </a:r>
                <a:endParaRPr lang="ko-KR" altLang="en-US" sz="15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10BA79-7642-D32E-F133-1973EAFD7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475" y="1852463"/>
                <a:ext cx="2439875" cy="1277273"/>
              </a:xfrm>
              <a:prstGeom prst="rect">
                <a:avLst/>
              </a:prstGeom>
              <a:blipFill>
                <a:blip r:embed="rId7"/>
                <a:stretch>
                  <a:fillRect l="-988" b="-2804"/>
                </a:stretch>
              </a:blip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CF46BF05-4439-BB33-ECE1-FB8E347161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7334" y="2269127"/>
            <a:ext cx="1240988" cy="307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77E509-8AFC-2C67-B4F0-E46E7173BFD0}"/>
                  </a:ext>
                </a:extLst>
              </p:cNvPr>
              <p:cNvSpPr txBox="1"/>
              <p:nvPr/>
            </p:nvSpPr>
            <p:spPr>
              <a:xfrm>
                <a:off x="1327515" y="4830074"/>
                <a:ext cx="2860078" cy="156966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/>
                  <a:t>time-window: 9</a:t>
                </a:r>
              </a:p>
              <a:p>
                <a:r>
                  <a:rPr lang="en-US" altLang="ko-KR" sz="1600" dirty="0"/>
                  <a:t>modeling cell: 1 m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600" dirty="0"/>
                  <a:t> 1 m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600" dirty="0"/>
                  <a:t> 1 m</a:t>
                </a:r>
              </a:p>
              <a:p>
                <a:r>
                  <a:rPr lang="en-US" altLang="ko-KR" sz="1600" dirty="0"/>
                  <a:t>No.</a:t>
                </a:r>
                <a:r>
                  <a:rPr lang="ko-KR" altLang="en-US" sz="1600" dirty="0"/>
                  <a:t> </a:t>
                </a:r>
                <a:r>
                  <a:rPr lang="en-US" altLang="ko-KR" sz="1600" dirty="0"/>
                  <a:t>line:</a:t>
                </a:r>
                <a:r>
                  <a:rPr lang="ko-KR" altLang="en-US" sz="1600" dirty="0"/>
                  <a:t> </a:t>
                </a:r>
                <a:r>
                  <a:rPr lang="en-US" altLang="ko-KR" sz="1600" dirty="0"/>
                  <a:t>5</a:t>
                </a:r>
              </a:p>
              <a:p>
                <a:r>
                  <a:rPr lang="en-US" altLang="ko-KR" sz="1600" dirty="0"/>
                  <a:t>dipole spacing: 4 m</a:t>
                </a:r>
              </a:p>
              <a:p>
                <a:r>
                  <a:rPr lang="en-US" altLang="ko-KR" sz="1600" dirty="0"/>
                  <a:t>n-spacing: 4</a:t>
                </a:r>
              </a:p>
              <a:p>
                <a:r>
                  <a:rPr lang="en-US" altLang="ko-KR" sz="1600" dirty="0"/>
                  <a:t>maximum receiver dipole: 12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77E509-8AFC-2C67-B4F0-E46E7173B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515" y="4830074"/>
                <a:ext cx="2860078" cy="1569660"/>
              </a:xfrm>
              <a:prstGeom prst="rect">
                <a:avLst/>
              </a:prstGeom>
              <a:blipFill>
                <a:blip r:embed="rId9"/>
                <a:stretch>
                  <a:fillRect l="-1279" t="-1163" b="-387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513613F-22CA-9BB4-34C8-EB325A7E9ECA}"/>
              </a:ext>
            </a:extLst>
          </p:cNvPr>
          <p:cNvCxnSpPr>
            <a:cxnSpLocks/>
          </p:cNvCxnSpPr>
          <p:nvPr/>
        </p:nvCxnSpPr>
        <p:spPr>
          <a:xfrm flipV="1">
            <a:off x="3900627" y="2038884"/>
            <a:ext cx="713414" cy="12176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896C02CE-33A0-8407-A633-E8C80E060073}"/>
              </a:ext>
            </a:extLst>
          </p:cNvPr>
          <p:cNvCxnSpPr/>
          <p:nvPr/>
        </p:nvCxnSpPr>
        <p:spPr>
          <a:xfrm flipH="1" flipV="1">
            <a:off x="6118088" y="1948612"/>
            <a:ext cx="354567" cy="9027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2DF1CA7-6BE5-7FF1-1550-998296C84BB3}"/>
              </a:ext>
            </a:extLst>
          </p:cNvPr>
          <p:cNvSpPr txBox="1"/>
          <p:nvPr/>
        </p:nvSpPr>
        <p:spPr>
          <a:xfrm>
            <a:off x="4824525" y="5305098"/>
            <a:ext cx="3187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time range: 1.59E-03 ~ 7.39E-01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noise: Gaussian</a:t>
            </a:r>
            <a:r>
              <a:rPr lang="ko-KR" altLang="en-US" sz="1600" dirty="0"/>
              <a:t> </a:t>
            </a:r>
            <a:r>
              <a:rPr lang="en-US" altLang="ko-KR" sz="1600" dirty="0"/>
              <a:t>random</a:t>
            </a:r>
            <a:r>
              <a:rPr lang="ko-KR" altLang="en-US" sz="1600" dirty="0"/>
              <a:t> </a:t>
            </a:r>
            <a:r>
              <a:rPr lang="en-US" altLang="ko-KR" sz="1600" dirty="0"/>
              <a:t>2%</a:t>
            </a:r>
          </a:p>
        </p:txBody>
      </p:sp>
      <p:sp>
        <p:nvSpPr>
          <p:cNvPr id="80" name="내용 개체 틀 1">
            <a:extLst>
              <a:ext uri="{FF2B5EF4-FFF2-40B4-BE49-F238E27FC236}">
                <a16:creationId xmlns:a16="http://schemas.microsoft.com/office/drawing/2014/main" id="{EF832F1C-6453-AE4F-98BA-04496A94E9A5}"/>
              </a:ext>
            </a:extLst>
          </p:cNvPr>
          <p:cNvSpPr txBox="1">
            <a:spLocks/>
          </p:cNvSpPr>
          <p:nvPr/>
        </p:nvSpPr>
        <p:spPr>
          <a:xfrm>
            <a:off x="630083" y="4430797"/>
            <a:ext cx="2015463" cy="4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10000"/>
              <a:buFontTx/>
              <a:buBlip>
                <a:blip r:embed="rId10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14000"/>
              </a:lnSpc>
            </a:pPr>
            <a:r>
              <a:rPr lang="en-US" altLang="ko-KR" sz="1700" b="1" dirty="0"/>
              <a:t>Model setting</a:t>
            </a:r>
            <a:endParaRPr lang="ko-KR" altLang="en-US" sz="17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2F858-650F-F8B4-FE6B-CD1FD8C8E1EB}"/>
              </a:ext>
            </a:extLst>
          </p:cNvPr>
          <p:cNvSpPr txBox="1"/>
          <p:nvPr/>
        </p:nvSpPr>
        <p:spPr>
          <a:xfrm>
            <a:off x="4199753" y="2196377"/>
            <a:ext cx="14299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Saturated</a:t>
            </a:r>
            <a:r>
              <a:rPr lang="ko-KR" altLang="en-US" sz="1500" dirty="0"/>
              <a:t> </a:t>
            </a:r>
            <a:r>
              <a:rPr lang="en-US" altLang="ko-KR" sz="1500" dirty="0"/>
              <a:t>zone</a:t>
            </a:r>
            <a:endParaRPr lang="ko-KR" altLang="en-US" sz="150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610D39DE-0FC4-A224-88A7-F8C2B0BB01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121" y="8824"/>
            <a:ext cx="4614880" cy="13211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화살표: 아래쪽 18">
            <a:extLst>
              <a:ext uri="{FF2B5EF4-FFF2-40B4-BE49-F238E27FC236}">
                <a16:creationId xmlns:a16="http://schemas.microsoft.com/office/drawing/2014/main" id="{34105068-6B24-1A31-83FE-E476ABEDC774}"/>
              </a:ext>
            </a:extLst>
          </p:cNvPr>
          <p:cNvSpPr/>
          <p:nvPr/>
        </p:nvSpPr>
        <p:spPr>
          <a:xfrm rot="1794139">
            <a:off x="5644937" y="1042538"/>
            <a:ext cx="378674" cy="480145"/>
          </a:xfrm>
          <a:prstGeom prst="downArrow">
            <a:avLst/>
          </a:prstGeom>
          <a:gradFill>
            <a:gsLst>
              <a:gs pos="0">
                <a:srgbClr val="F4E9EC"/>
              </a:gs>
              <a:gs pos="39000">
                <a:schemeClr val="accent4">
                  <a:lumMod val="40000"/>
                  <a:lumOff val="60000"/>
                </a:schemeClr>
              </a:gs>
              <a:gs pos="71000">
                <a:schemeClr val="accent4">
                  <a:lumMod val="60000"/>
                  <a:lumOff val="40000"/>
                </a:schemeClr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내용 개체 틀 1">
            <a:extLst>
              <a:ext uri="{FF2B5EF4-FFF2-40B4-BE49-F238E27FC236}">
                <a16:creationId xmlns:a16="http://schemas.microsoft.com/office/drawing/2014/main" id="{16747838-5686-E9C7-2F2E-877B32E102F4}"/>
              </a:ext>
            </a:extLst>
          </p:cNvPr>
          <p:cNvSpPr txBox="1">
            <a:spLocks/>
          </p:cNvSpPr>
          <p:nvPr/>
        </p:nvSpPr>
        <p:spPr>
          <a:xfrm>
            <a:off x="461894" y="970952"/>
            <a:ext cx="2298723" cy="4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10000"/>
              <a:buFontTx/>
              <a:buBlip>
                <a:blip r:embed="rId10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14000"/>
              </a:lnSpc>
            </a:pPr>
            <a:r>
              <a:rPr lang="en-US" altLang="ko-KR" sz="1700" b="1" dirty="0"/>
              <a:t>Model description</a:t>
            </a:r>
            <a:endParaRPr lang="ko-KR" altLang="en-US" sz="1700" b="1" dirty="0"/>
          </a:p>
        </p:txBody>
      </p:sp>
      <p:pic>
        <p:nvPicPr>
          <p:cNvPr id="20" name="Picture 2" descr="EGU 2022 | Events Austria Center Vienna">
            <a:extLst>
              <a:ext uri="{FF2B5EF4-FFF2-40B4-BE49-F238E27FC236}">
                <a16:creationId xmlns:a16="http://schemas.microsoft.com/office/drawing/2014/main" id="{C1F349B2-5B5D-B8DA-265F-678B2CE02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4" y="6387395"/>
            <a:ext cx="1440000" cy="4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F443E1C-C745-FED4-1DEC-E780CFFA6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17" y="6060437"/>
            <a:ext cx="540000" cy="7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45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707EBC2-1EA8-5838-FC3E-90CBB813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200" dirty="0"/>
              <a:t>Mode1-TDIP inversion results &amp; TDIP fitting</a:t>
            </a:r>
            <a:endParaRPr lang="ko-KR" alt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A11010-32B4-0A95-3019-5DE88F83C722}"/>
              </a:ext>
            </a:extLst>
          </p:cNvPr>
          <p:cNvSpPr txBox="1"/>
          <p:nvPr/>
        </p:nvSpPr>
        <p:spPr>
          <a:xfrm>
            <a:off x="547978" y="1335374"/>
            <a:ext cx="23215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oil</a:t>
            </a:r>
            <a:r>
              <a:rPr lang="ko-KR" altLang="en-US" sz="1600" dirty="0"/>
              <a:t> </a:t>
            </a:r>
            <a:r>
              <a:rPr lang="en-US" altLang="ko-KR" sz="1600" dirty="0"/>
              <a:t>saturation</a:t>
            </a:r>
            <a:r>
              <a:rPr lang="ko-KR" altLang="en-US" sz="1600" dirty="0"/>
              <a:t> </a:t>
            </a:r>
            <a:r>
              <a:rPr lang="en-US" altLang="ko-KR" sz="1600" dirty="0"/>
              <a:t>0.4</a:t>
            </a:r>
            <a:endParaRPr lang="ko-KR" alt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BAB0E-6B81-08AF-7991-14C4F508F6D6}"/>
              </a:ext>
            </a:extLst>
          </p:cNvPr>
          <p:cNvSpPr txBox="1"/>
          <p:nvPr/>
        </p:nvSpPr>
        <p:spPr>
          <a:xfrm>
            <a:off x="2079237" y="1332858"/>
            <a:ext cx="16430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oil</a:t>
            </a:r>
            <a:r>
              <a:rPr lang="ko-KR" altLang="en-US" sz="1600" dirty="0"/>
              <a:t> </a:t>
            </a:r>
            <a:r>
              <a:rPr lang="en-US" altLang="ko-KR" sz="1600" dirty="0"/>
              <a:t>saturation</a:t>
            </a:r>
            <a:r>
              <a:rPr lang="ko-KR" altLang="en-US" sz="1600" dirty="0"/>
              <a:t> </a:t>
            </a:r>
            <a:r>
              <a:rPr lang="en-US" altLang="ko-KR" sz="1600" dirty="0"/>
              <a:t>0.8</a:t>
            </a:r>
            <a:endParaRPr lang="ko-KR" altLang="en-US" sz="1600" dirty="0"/>
          </a:p>
        </p:txBody>
      </p:sp>
      <p:pic>
        <p:nvPicPr>
          <p:cNvPr id="113" name="그림 112">
            <a:extLst>
              <a:ext uri="{FF2B5EF4-FFF2-40B4-BE49-F238E27FC236}">
                <a16:creationId xmlns:a16="http://schemas.microsoft.com/office/drawing/2014/main" id="{06A756C6-2BD2-1429-58B0-A76FA8D8C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983" y="13834"/>
            <a:ext cx="2196001" cy="1124608"/>
          </a:xfrm>
          <a:prstGeom prst="rect">
            <a:avLst/>
          </a:prstGeom>
        </p:spPr>
      </p:pic>
      <p:sp>
        <p:nvSpPr>
          <p:cNvPr id="130" name="내용 개체 틀 1">
            <a:extLst>
              <a:ext uri="{FF2B5EF4-FFF2-40B4-BE49-F238E27FC236}">
                <a16:creationId xmlns:a16="http://schemas.microsoft.com/office/drawing/2014/main" id="{446BD784-5332-91AD-B48E-654FA9F42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656" y="1230577"/>
            <a:ext cx="2974516" cy="460850"/>
          </a:xfrm>
        </p:spPr>
        <p:txBody>
          <a:bodyPr>
            <a:normAutofit fontScale="92500"/>
          </a:bodyPr>
          <a:lstStyle/>
          <a:p>
            <a:pPr marL="0" defTabSz="914400">
              <a:lnSpc>
                <a:spcPct val="114000"/>
              </a:lnSpc>
            </a:pPr>
            <a:r>
              <a:rPr lang="en-US" altLang="ko-KR" sz="1700" b="1" dirty="0"/>
              <a:t>TD-CC fitting &amp; comparison</a:t>
            </a:r>
            <a:endParaRPr lang="ko-KR" altLang="en-US" sz="1700" b="1" dirty="0"/>
          </a:p>
        </p:txBody>
      </p:sp>
      <p:pic>
        <p:nvPicPr>
          <p:cNvPr id="136" name="Picture 2">
            <a:extLst>
              <a:ext uri="{FF2B5EF4-FFF2-40B4-BE49-F238E27FC236}">
                <a16:creationId xmlns:a16="http://schemas.microsoft.com/office/drawing/2014/main" id="{B97CCAA3-5B68-0F89-71A7-BEE3B0006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83" y="3071518"/>
            <a:ext cx="2160000" cy="157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6">
            <a:extLst>
              <a:ext uri="{FF2B5EF4-FFF2-40B4-BE49-F238E27FC236}">
                <a16:creationId xmlns:a16="http://schemas.microsoft.com/office/drawing/2014/main" id="{A62C9C54-6725-FB99-26AC-05066A6DD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0"/>
          <a:stretch/>
        </p:blipFill>
        <p:spPr bwMode="auto">
          <a:xfrm>
            <a:off x="3824883" y="4639093"/>
            <a:ext cx="2160000" cy="68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그림 137">
            <a:extLst>
              <a:ext uri="{FF2B5EF4-FFF2-40B4-BE49-F238E27FC236}">
                <a16:creationId xmlns:a16="http://schemas.microsoft.com/office/drawing/2014/main" id="{31344A5C-3C97-DD5A-A71F-1DCEBEAC1F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54" b="73997"/>
          <a:stretch/>
        </p:blipFill>
        <p:spPr>
          <a:xfrm>
            <a:off x="4034673" y="2859251"/>
            <a:ext cx="1886213" cy="209369"/>
          </a:xfrm>
          <a:prstGeom prst="rect">
            <a:avLst/>
          </a:prstGeom>
        </p:spPr>
      </p:pic>
      <p:pic>
        <p:nvPicPr>
          <p:cNvPr id="139" name="그림 138" descr="모니터, 화면, 실내, 어두운이(가) 표시된 사진&#10;&#10;자동 생성된 설명">
            <a:extLst>
              <a:ext uri="{FF2B5EF4-FFF2-40B4-BE49-F238E27FC236}">
                <a16:creationId xmlns:a16="http://schemas.microsoft.com/office/drawing/2014/main" id="{0D4F7180-BD6B-61F8-74CE-40678EDEB956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1" t="33639" r="8457" b="31794"/>
          <a:stretch/>
        </p:blipFill>
        <p:spPr>
          <a:xfrm rot="5400000">
            <a:off x="4834035" y="5109307"/>
            <a:ext cx="180000" cy="90000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EBFC1F48-4BF0-26C0-39D7-04357586E6FC}"/>
              </a:ext>
            </a:extLst>
          </p:cNvPr>
          <p:cNvSpPr txBox="1"/>
          <p:nvPr/>
        </p:nvSpPr>
        <p:spPr>
          <a:xfrm rot="16200000">
            <a:off x="4788074" y="4698953"/>
            <a:ext cx="353943" cy="13741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100" dirty="0"/>
              <a:t>Chargeability[mV/V]</a:t>
            </a:r>
            <a:endParaRPr lang="ko-KR" altLang="en-US" sz="11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C573479-C5E3-15B2-AFE5-C4D03C2CF085}"/>
              </a:ext>
            </a:extLst>
          </p:cNvPr>
          <p:cNvSpPr txBox="1"/>
          <p:nvPr/>
        </p:nvSpPr>
        <p:spPr>
          <a:xfrm>
            <a:off x="5026097" y="5567710"/>
            <a:ext cx="36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37CC054-DCD7-4F5D-0251-686F0274B2AE}"/>
              </a:ext>
            </a:extLst>
          </p:cNvPr>
          <p:cNvSpPr txBox="1"/>
          <p:nvPr/>
        </p:nvSpPr>
        <p:spPr>
          <a:xfrm>
            <a:off x="5164861" y="5567710"/>
            <a:ext cx="36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FBABCD4-8015-1468-6840-A8C6E436DF25}"/>
              </a:ext>
            </a:extLst>
          </p:cNvPr>
          <p:cNvSpPr txBox="1"/>
          <p:nvPr/>
        </p:nvSpPr>
        <p:spPr>
          <a:xfrm>
            <a:off x="4453582" y="5568787"/>
            <a:ext cx="36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63EE06B-DB2D-E34C-4627-DB7EBC02E246}"/>
              </a:ext>
            </a:extLst>
          </p:cNvPr>
          <p:cNvSpPr txBox="1"/>
          <p:nvPr/>
        </p:nvSpPr>
        <p:spPr>
          <a:xfrm>
            <a:off x="4638220" y="5567710"/>
            <a:ext cx="36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A676268-CF9A-47CB-7FA6-9DF38A64842D}"/>
              </a:ext>
            </a:extLst>
          </p:cNvPr>
          <p:cNvSpPr txBox="1"/>
          <p:nvPr/>
        </p:nvSpPr>
        <p:spPr>
          <a:xfrm>
            <a:off x="4822858" y="5567710"/>
            <a:ext cx="36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8" name="Picture 14">
            <a:extLst>
              <a:ext uri="{FF2B5EF4-FFF2-40B4-BE49-F238E27FC236}">
                <a16:creationId xmlns:a16="http://schemas.microsoft.com/office/drawing/2014/main" id="{AA23062B-9292-3078-B27E-9244DDFD6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r="12044"/>
          <a:stretch/>
        </p:blipFill>
        <p:spPr bwMode="auto">
          <a:xfrm>
            <a:off x="6590325" y="4636326"/>
            <a:ext cx="2086132" cy="72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8">
            <a:extLst>
              <a:ext uri="{FF2B5EF4-FFF2-40B4-BE49-F238E27FC236}">
                <a16:creationId xmlns:a16="http://schemas.microsoft.com/office/drawing/2014/main" id="{ADBBC6BE-4E64-D68F-EF4F-A7CE4065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45" y="3082728"/>
            <a:ext cx="2196000" cy="15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그림 149">
            <a:extLst>
              <a:ext uri="{FF2B5EF4-FFF2-40B4-BE49-F238E27FC236}">
                <a16:creationId xmlns:a16="http://schemas.microsoft.com/office/drawing/2014/main" id="{0D1160E9-B0AB-706E-1DD8-9BB5164358C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267" b="76413"/>
          <a:stretch/>
        </p:blipFill>
        <p:spPr>
          <a:xfrm>
            <a:off x="6728797" y="2885974"/>
            <a:ext cx="1914792" cy="167839"/>
          </a:xfrm>
          <a:prstGeom prst="rect">
            <a:avLst/>
          </a:prstGeom>
        </p:spPr>
      </p:pic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532B1B5D-3833-E01D-115A-7DDC3C7E12B3}"/>
              </a:ext>
            </a:extLst>
          </p:cNvPr>
          <p:cNvGrpSpPr/>
          <p:nvPr/>
        </p:nvGrpSpPr>
        <p:grpSpPr>
          <a:xfrm>
            <a:off x="7035850" y="5232032"/>
            <a:ext cx="1374133" cy="605960"/>
            <a:chOff x="7830924" y="5574648"/>
            <a:chExt cx="1374133" cy="605960"/>
          </a:xfrm>
        </p:grpSpPr>
        <p:pic>
          <p:nvPicPr>
            <p:cNvPr id="151" name="그림 150" descr="모니터, 화면, 실내, 어두운이(가) 표시된 사진&#10;&#10;자동 생성된 설명">
              <a:extLst>
                <a:ext uri="{FF2B5EF4-FFF2-40B4-BE49-F238E27FC236}">
                  <a16:creationId xmlns:a16="http://schemas.microsoft.com/office/drawing/2014/main" id="{010581F3-FDD9-004F-B0FA-FDB24685215F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41" t="33639" r="8457" b="31794"/>
            <a:stretch/>
          </p:blipFill>
          <p:spPr>
            <a:xfrm rot="5400000">
              <a:off x="8386980" y="5474907"/>
              <a:ext cx="180000" cy="900000"/>
            </a:xfrm>
            <a:prstGeom prst="rect">
              <a:avLst/>
            </a:prstGeom>
          </p:spPr>
        </p:pic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8574E241-8B4F-2FCA-BB73-2CC3F1FD8461}"/>
                </a:ext>
              </a:extLst>
            </p:cNvPr>
            <p:cNvSpPr txBox="1"/>
            <p:nvPr/>
          </p:nvSpPr>
          <p:spPr>
            <a:xfrm rot="16200000">
              <a:off x="8341019" y="5064553"/>
              <a:ext cx="353943" cy="13741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sz="1100" dirty="0"/>
                <a:t>Chargeability[mV/V]</a:t>
              </a:r>
              <a:endParaRPr lang="ko-KR" altLang="en-US" sz="1100" dirty="0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B587C6F-2708-6EF0-B577-AD3F9CB11A92}"/>
                </a:ext>
              </a:extLst>
            </p:cNvPr>
            <p:cNvSpPr txBox="1"/>
            <p:nvPr/>
          </p:nvSpPr>
          <p:spPr>
            <a:xfrm>
              <a:off x="8534652" y="5933310"/>
              <a:ext cx="36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E625483-5D2C-992C-DB21-2035802A373E}"/>
                </a:ext>
              </a:extLst>
            </p:cNvPr>
            <p:cNvSpPr txBox="1"/>
            <p:nvPr/>
          </p:nvSpPr>
          <p:spPr>
            <a:xfrm>
              <a:off x="8719200" y="5932909"/>
              <a:ext cx="36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7FAE4DC-587D-F1F0-4671-C8B5AB6C8BC8}"/>
                </a:ext>
              </a:extLst>
            </p:cNvPr>
            <p:cNvSpPr txBox="1"/>
            <p:nvPr/>
          </p:nvSpPr>
          <p:spPr>
            <a:xfrm>
              <a:off x="8006527" y="5934387"/>
              <a:ext cx="36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985C2FC-A635-9967-32C5-9091DC0703C3}"/>
                </a:ext>
              </a:extLst>
            </p:cNvPr>
            <p:cNvSpPr txBox="1"/>
            <p:nvPr/>
          </p:nvSpPr>
          <p:spPr>
            <a:xfrm>
              <a:off x="8137897" y="5933310"/>
              <a:ext cx="36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D29DE0BF-5940-29B6-8193-1DA404403A20}"/>
                </a:ext>
              </a:extLst>
            </p:cNvPr>
            <p:cNvSpPr txBox="1"/>
            <p:nvPr/>
          </p:nvSpPr>
          <p:spPr>
            <a:xfrm>
              <a:off x="8340291" y="5933310"/>
              <a:ext cx="36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FD512212-5E1B-BEB1-E287-1156EFF28475}"/>
              </a:ext>
            </a:extLst>
          </p:cNvPr>
          <p:cNvSpPr txBox="1"/>
          <p:nvPr/>
        </p:nvSpPr>
        <p:spPr>
          <a:xfrm>
            <a:off x="4084379" y="1594086"/>
            <a:ext cx="23215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Ⅰ . </a:t>
            </a:r>
            <a:r>
              <a:rPr lang="en-US" altLang="ko-KR" sz="1500" dirty="0"/>
              <a:t>oil</a:t>
            </a:r>
            <a:r>
              <a:rPr lang="ko-KR" altLang="en-US" sz="1500" dirty="0"/>
              <a:t> </a:t>
            </a:r>
            <a:r>
              <a:rPr lang="en-US" altLang="ko-KR" sz="1500" dirty="0"/>
              <a:t>saturation</a:t>
            </a:r>
            <a:r>
              <a:rPr lang="ko-KR" altLang="en-US" sz="1500" dirty="0"/>
              <a:t> </a:t>
            </a:r>
            <a:r>
              <a:rPr lang="en-US" altLang="ko-KR" sz="1500" dirty="0"/>
              <a:t>0.4</a:t>
            </a:r>
            <a:endParaRPr lang="ko-KR" altLang="en-US" sz="15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7CA5774A-8F0E-A073-0307-3270F528C8EF}"/>
              </a:ext>
            </a:extLst>
          </p:cNvPr>
          <p:cNvSpPr txBox="1"/>
          <p:nvPr/>
        </p:nvSpPr>
        <p:spPr>
          <a:xfrm>
            <a:off x="6845296" y="1592001"/>
            <a:ext cx="1831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Ⅱ.</a:t>
            </a:r>
            <a:r>
              <a:rPr lang="ko-KR" altLang="en-US" sz="1600" dirty="0"/>
              <a:t> </a:t>
            </a:r>
            <a:r>
              <a:rPr lang="en-US" altLang="ko-KR" sz="1500" dirty="0"/>
              <a:t>oil</a:t>
            </a:r>
            <a:r>
              <a:rPr lang="ko-KR" altLang="en-US" sz="1500" dirty="0"/>
              <a:t> </a:t>
            </a:r>
            <a:r>
              <a:rPr lang="en-US" altLang="ko-KR" sz="1500" dirty="0"/>
              <a:t>saturation</a:t>
            </a:r>
            <a:r>
              <a:rPr lang="ko-KR" altLang="en-US" sz="1500" dirty="0"/>
              <a:t> </a:t>
            </a:r>
            <a:r>
              <a:rPr lang="en-US" altLang="ko-KR" sz="1500" dirty="0"/>
              <a:t>0.8</a:t>
            </a:r>
            <a:endParaRPr lang="ko-KR" alt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5" name="표 21">
                <a:extLst>
                  <a:ext uri="{FF2B5EF4-FFF2-40B4-BE49-F238E27FC236}">
                    <a16:creationId xmlns:a16="http://schemas.microsoft.com/office/drawing/2014/main" id="{4AFAAFE2-B514-9B85-8DF2-DBF1464AC5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80815"/>
                  </p:ext>
                </p:extLst>
              </p:nvPr>
            </p:nvGraphicFramePr>
            <p:xfrm>
              <a:off x="3562695" y="1882129"/>
              <a:ext cx="2700000" cy="1158240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209602">
                      <a:extLst>
                        <a:ext uri="{9D8B030D-6E8A-4147-A177-3AD203B41FA5}">
                          <a16:colId xmlns:a16="http://schemas.microsoft.com/office/drawing/2014/main" val="1783672042"/>
                        </a:ext>
                      </a:extLst>
                    </a:gridCol>
                    <a:gridCol w="444137">
                      <a:extLst>
                        <a:ext uri="{9D8B030D-6E8A-4147-A177-3AD203B41FA5}">
                          <a16:colId xmlns:a16="http://schemas.microsoft.com/office/drawing/2014/main" val="2514342769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1520001255"/>
                        </a:ext>
                      </a:extLst>
                    </a:gridCol>
                    <a:gridCol w="497621">
                      <a:extLst>
                        <a:ext uri="{9D8B030D-6E8A-4147-A177-3AD203B41FA5}">
                          <a16:colId xmlns:a16="http://schemas.microsoft.com/office/drawing/2014/main" val="2959225056"/>
                        </a:ext>
                      </a:extLst>
                    </a:gridCol>
                  </a:tblGrid>
                  <a:tr h="165532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kern="1200" dirty="0">
                              <a:solidFill>
                                <a:schemeClr val="dk1"/>
                              </a:solidFill>
                            </a:rPr>
                            <a:t>CC</a:t>
                          </a:r>
                          <a:endParaRPr lang="ko-KR" altLang="en-US" sz="12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3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ko-KR" altLang="en-US" sz="1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825437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300" dirty="0"/>
                            <a:t>SIP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0.01</m:t>
                                </m:r>
                                <m:r>
                                  <a:rPr lang="en-US" altLang="ko-KR" sz="1300" b="0" i="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</a:rPr>
                            <a:t>0.31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7972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300" dirty="0"/>
                            <a:t>TDIP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/>
                            <a:t>11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1.6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0.15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104681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relative error (%)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/>
                            <a:t>39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99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52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764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5" name="표 21">
                <a:extLst>
                  <a:ext uri="{FF2B5EF4-FFF2-40B4-BE49-F238E27FC236}">
                    <a16:creationId xmlns:a16="http://schemas.microsoft.com/office/drawing/2014/main" id="{4AFAAFE2-B514-9B85-8DF2-DBF1464AC5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80815"/>
                  </p:ext>
                </p:extLst>
              </p:nvPr>
            </p:nvGraphicFramePr>
            <p:xfrm>
              <a:off x="3562695" y="1882129"/>
              <a:ext cx="2700000" cy="1158240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209602">
                      <a:extLst>
                        <a:ext uri="{9D8B030D-6E8A-4147-A177-3AD203B41FA5}">
                          <a16:colId xmlns:a16="http://schemas.microsoft.com/office/drawing/2014/main" val="1783672042"/>
                        </a:ext>
                      </a:extLst>
                    </a:gridCol>
                    <a:gridCol w="444137">
                      <a:extLst>
                        <a:ext uri="{9D8B030D-6E8A-4147-A177-3AD203B41FA5}">
                          <a16:colId xmlns:a16="http://schemas.microsoft.com/office/drawing/2014/main" val="2514342769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1520001255"/>
                        </a:ext>
                      </a:extLst>
                    </a:gridCol>
                    <a:gridCol w="497621">
                      <a:extLst>
                        <a:ext uri="{9D8B030D-6E8A-4147-A177-3AD203B41FA5}">
                          <a16:colId xmlns:a16="http://schemas.microsoft.com/office/drawing/2014/main" val="2959225056"/>
                        </a:ext>
                      </a:extLst>
                    </a:gridCol>
                  </a:tblGrid>
                  <a:tr h="2895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kern="1200" dirty="0">
                              <a:solidFill>
                                <a:schemeClr val="dk1"/>
                              </a:solidFill>
                            </a:rPr>
                            <a:t>CC</a:t>
                          </a:r>
                          <a:endParaRPr lang="ko-KR" altLang="en-US" sz="12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8"/>
                          <a:stretch>
                            <a:fillRect l="-273973" t="-2083" r="-238356" b="-3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8"/>
                          <a:stretch>
                            <a:fillRect l="-303333" t="-2083" r="-93333" b="-3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8"/>
                          <a:stretch>
                            <a:fillRect l="-442683" t="-2083" r="-2439" b="-314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825437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300" dirty="0"/>
                            <a:t>SIP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8"/>
                          <a:stretch>
                            <a:fillRect l="-303333" t="-102083" r="-93333" b="-2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</a:rPr>
                            <a:t>0.31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7972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300" dirty="0"/>
                            <a:t>TDIP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/>
                            <a:t>11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1.6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0.15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104681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relative error (%)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/>
                            <a:t>39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99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52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7648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6" name="직사각형 165">
            <a:extLst>
              <a:ext uri="{FF2B5EF4-FFF2-40B4-BE49-F238E27FC236}">
                <a16:creationId xmlns:a16="http://schemas.microsoft.com/office/drawing/2014/main" id="{D05E89C3-D985-49CA-1084-3170D72AD352}"/>
              </a:ext>
            </a:extLst>
          </p:cNvPr>
          <p:cNvSpPr/>
          <p:nvPr/>
        </p:nvSpPr>
        <p:spPr>
          <a:xfrm>
            <a:off x="4530426" y="5937408"/>
            <a:ext cx="3562832" cy="655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1E0CCE5-1C4E-F559-A48A-797234310688}"/>
              </a:ext>
            </a:extLst>
          </p:cNvPr>
          <p:cNvSpPr txBox="1"/>
          <p:nvPr/>
        </p:nvSpPr>
        <p:spPr>
          <a:xfrm>
            <a:off x="5550680" y="5964095"/>
            <a:ext cx="18589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SIP vs. TDIP CC</a:t>
            </a:r>
            <a:endParaRPr lang="ko-KR" altLang="en-US" sz="1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B4D87F2-D8E4-68AA-EE4D-0BFBDF9516FA}"/>
                  </a:ext>
                </a:extLst>
              </p:cNvPr>
              <p:cNvSpPr txBox="1"/>
              <p:nvPr/>
            </p:nvSpPr>
            <p:spPr>
              <a:xfrm>
                <a:off x="4658278" y="6223796"/>
                <a:ext cx="369695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600" b="1" dirty="0"/>
                  <a:t>relative error: 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𝛈</m:t>
                    </m:r>
                    <m:r>
                      <a:rPr lang="en-US" altLang="ko-KR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𝟑𝟏</m:t>
                    </m:r>
                    <m:r>
                      <a:rPr lang="en-US" altLang="ko-KR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altLang="ko-KR" sz="1600" b="1" i="1">
                        <a:latin typeface="Cambria Math" panose="02040503050406030204" pitchFamily="18" charset="0"/>
                      </a:rPr>
                      <m:t>𝛕</m:t>
                    </m:r>
                    <m:r>
                      <a:rPr lang="en-US" altLang="ko-KR" sz="1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1" i="0" smtClean="0">
                        <a:latin typeface="Cambria Math" panose="02040503050406030204" pitchFamily="18" charset="0"/>
                      </a:rPr>
                      <m:t>𝟗𝟗</m:t>
                    </m:r>
                    <m:r>
                      <a:rPr lang="en-US" altLang="ko-KR" sz="1600" b="1" i="0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altLang="ko-KR" sz="1600" b="1" i="1"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ko-KR" altLang="en-US" sz="1600" b="1" dirty="0"/>
                  <a:t> </a:t>
                </a:r>
                <a:r>
                  <a:rPr lang="en-US" altLang="ko-KR" sz="1600" b="1" dirty="0"/>
                  <a:t>52 %</a:t>
                </a:r>
                <a:endParaRPr lang="ko-KR" altLang="en-US" sz="1600" b="1" dirty="0"/>
              </a:p>
              <a:p>
                <a:endParaRPr lang="ko-KR" altLang="en-US" sz="1800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B4D87F2-D8E4-68AA-EE4D-0BFBDF951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278" y="6223796"/>
                <a:ext cx="3696952" cy="615553"/>
              </a:xfrm>
              <a:prstGeom prst="rect">
                <a:avLst/>
              </a:prstGeom>
              <a:blipFill>
                <a:blip r:embed="rId29"/>
                <a:stretch>
                  <a:fillRect l="-824" t="-29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513E92F8-832E-A7E5-D737-359CDDDB6DE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5400000">
            <a:off x="1104169" y="5654958"/>
            <a:ext cx="820699" cy="128109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3FD8129-A28F-F335-1320-9F49A16E7C8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5400000">
            <a:off x="2590894" y="5660760"/>
            <a:ext cx="863157" cy="1336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2" name="표 21">
                <a:extLst>
                  <a:ext uri="{FF2B5EF4-FFF2-40B4-BE49-F238E27FC236}">
                    <a16:creationId xmlns:a16="http://schemas.microsoft.com/office/drawing/2014/main" id="{0DA57067-ADFD-1854-C3DA-2CB2AC671A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6410034"/>
                  </p:ext>
                </p:extLst>
              </p:nvPr>
            </p:nvGraphicFramePr>
            <p:xfrm>
              <a:off x="6346960" y="1885667"/>
              <a:ext cx="2700000" cy="1158240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209602">
                      <a:extLst>
                        <a:ext uri="{9D8B030D-6E8A-4147-A177-3AD203B41FA5}">
                          <a16:colId xmlns:a16="http://schemas.microsoft.com/office/drawing/2014/main" val="1783672042"/>
                        </a:ext>
                      </a:extLst>
                    </a:gridCol>
                    <a:gridCol w="444137">
                      <a:extLst>
                        <a:ext uri="{9D8B030D-6E8A-4147-A177-3AD203B41FA5}">
                          <a16:colId xmlns:a16="http://schemas.microsoft.com/office/drawing/2014/main" val="2514342769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1520001255"/>
                        </a:ext>
                      </a:extLst>
                    </a:gridCol>
                    <a:gridCol w="497621">
                      <a:extLst>
                        <a:ext uri="{9D8B030D-6E8A-4147-A177-3AD203B41FA5}">
                          <a16:colId xmlns:a16="http://schemas.microsoft.com/office/drawing/2014/main" val="2959225056"/>
                        </a:ext>
                      </a:extLst>
                    </a:gridCol>
                  </a:tblGrid>
                  <a:tr h="165532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kern="1200" dirty="0">
                              <a:solidFill>
                                <a:schemeClr val="dk1"/>
                              </a:solidFill>
                            </a:rPr>
                            <a:t>CC</a:t>
                          </a:r>
                          <a:endParaRPr lang="ko-KR" altLang="en-US" sz="12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3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ko-KR" altLang="en-US" sz="1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825437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300" dirty="0"/>
                            <a:t>SIP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>
                              <a:solidFill>
                                <a:schemeClr val="tx1"/>
                              </a:solidFill>
                            </a:rPr>
                            <a:t>115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0.012</m:t>
                                </m:r>
                              </m:oMath>
                            </m:oMathPara>
                          </a14:m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</a:rPr>
                            <a:t>0.21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7972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300" dirty="0"/>
                            <a:t>TDIP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/>
                            <a:t>88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0.1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104681"/>
                      </a:ext>
                    </a:extLst>
                  </a:tr>
                  <a:tr h="20438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relative error (%)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/>
                            <a:t>23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52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764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2" name="표 21">
                <a:extLst>
                  <a:ext uri="{FF2B5EF4-FFF2-40B4-BE49-F238E27FC236}">
                    <a16:creationId xmlns:a16="http://schemas.microsoft.com/office/drawing/2014/main" id="{0DA57067-ADFD-1854-C3DA-2CB2AC671A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6410034"/>
                  </p:ext>
                </p:extLst>
              </p:nvPr>
            </p:nvGraphicFramePr>
            <p:xfrm>
              <a:off x="6346960" y="1885667"/>
              <a:ext cx="2700000" cy="1158240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209602">
                      <a:extLst>
                        <a:ext uri="{9D8B030D-6E8A-4147-A177-3AD203B41FA5}">
                          <a16:colId xmlns:a16="http://schemas.microsoft.com/office/drawing/2014/main" val="1783672042"/>
                        </a:ext>
                      </a:extLst>
                    </a:gridCol>
                    <a:gridCol w="444137">
                      <a:extLst>
                        <a:ext uri="{9D8B030D-6E8A-4147-A177-3AD203B41FA5}">
                          <a16:colId xmlns:a16="http://schemas.microsoft.com/office/drawing/2014/main" val="2514342769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1520001255"/>
                        </a:ext>
                      </a:extLst>
                    </a:gridCol>
                    <a:gridCol w="497621">
                      <a:extLst>
                        <a:ext uri="{9D8B030D-6E8A-4147-A177-3AD203B41FA5}">
                          <a16:colId xmlns:a16="http://schemas.microsoft.com/office/drawing/2014/main" val="2959225056"/>
                        </a:ext>
                      </a:extLst>
                    </a:gridCol>
                  </a:tblGrid>
                  <a:tr h="2895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kern="1200" dirty="0">
                              <a:solidFill>
                                <a:schemeClr val="dk1"/>
                              </a:solidFill>
                            </a:rPr>
                            <a:t>CC</a:t>
                          </a:r>
                          <a:endParaRPr lang="ko-KR" altLang="en-US" sz="12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2"/>
                          <a:stretch>
                            <a:fillRect l="-273973" t="-2083" r="-238356" b="-3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2"/>
                          <a:stretch>
                            <a:fillRect l="-303333" t="-2083" r="-93333" b="-3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2"/>
                          <a:stretch>
                            <a:fillRect l="-442683" t="-2083" r="-2439" b="-314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825437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300" dirty="0"/>
                            <a:t>SIP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>
                              <a:solidFill>
                                <a:schemeClr val="tx1"/>
                              </a:solidFill>
                            </a:rPr>
                            <a:t>115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2"/>
                          <a:stretch>
                            <a:fillRect l="-303333" t="-102083" r="-93333" b="-2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</a:rPr>
                            <a:t>0.21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7972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300" dirty="0"/>
                            <a:t>TDIP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/>
                            <a:t>88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0.1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104681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relative error (%)</a:t>
                          </a:r>
                          <a:endParaRPr lang="ko-KR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300" dirty="0"/>
                            <a:t>23</a:t>
                          </a:r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1" hangingPunct="1"/>
                          <a:r>
                            <a:rPr lang="en-US" altLang="ko-KR" sz="13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52</a:t>
                          </a:r>
                          <a:endParaRPr lang="ko-KR" altLang="en-US" sz="13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76485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ECA4ABC5-516C-3096-B51C-69E01280A3C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67262" y="1631129"/>
            <a:ext cx="3069781" cy="417975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7890D0AD-B5EF-D388-E447-C3C5DDE1153F}"/>
              </a:ext>
            </a:extLst>
          </p:cNvPr>
          <p:cNvSpPr txBox="1"/>
          <p:nvPr/>
        </p:nvSpPr>
        <p:spPr>
          <a:xfrm>
            <a:off x="47979" y="1303935"/>
            <a:ext cx="502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t (s)</a:t>
            </a:r>
            <a:endParaRPr lang="ko-KR" altLang="en-US" sz="14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1262BCB-38BC-B4D7-85A8-F813C1BC3985}"/>
              </a:ext>
            </a:extLst>
          </p:cNvPr>
          <p:cNvSpPr/>
          <p:nvPr/>
        </p:nvSpPr>
        <p:spPr>
          <a:xfrm>
            <a:off x="448887" y="1671412"/>
            <a:ext cx="1633278" cy="415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" name="그림 91">
            <a:extLst>
              <a:ext uri="{FF2B5EF4-FFF2-40B4-BE49-F238E27FC236}">
                <a16:creationId xmlns:a16="http://schemas.microsoft.com/office/drawing/2014/main" id="{46E18A47-60D3-60AD-8B95-7726980DEFDE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r="49824"/>
          <a:stretch/>
        </p:blipFill>
        <p:spPr>
          <a:xfrm>
            <a:off x="566155" y="1598631"/>
            <a:ext cx="1540283" cy="4179758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1C62B67C-7ACB-C8EB-0D52-E1F0ECE7F689}"/>
              </a:ext>
            </a:extLst>
          </p:cNvPr>
          <p:cNvSpPr txBox="1"/>
          <p:nvPr/>
        </p:nvSpPr>
        <p:spPr>
          <a:xfrm>
            <a:off x="-36529" y="1556863"/>
            <a:ext cx="7293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50" dirty="0"/>
              <a:t>1.59E-03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EC2D384-DA4C-0218-93C2-CED5DFB8379F}"/>
              </a:ext>
            </a:extLst>
          </p:cNvPr>
          <p:cNvSpPr txBox="1"/>
          <p:nvPr/>
        </p:nvSpPr>
        <p:spPr>
          <a:xfrm>
            <a:off x="-776" y="2004862"/>
            <a:ext cx="7293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/>
              <a:t>3.43E-03</a:t>
            </a:r>
            <a:endParaRPr lang="ko-KR" altLang="en-US" sz="105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2F164DE-706F-9CC7-FF2F-03DE5E13E82C}"/>
              </a:ext>
            </a:extLst>
          </p:cNvPr>
          <p:cNvSpPr txBox="1"/>
          <p:nvPr/>
        </p:nvSpPr>
        <p:spPr>
          <a:xfrm>
            <a:off x="-1693" y="2452861"/>
            <a:ext cx="7293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/>
              <a:t>7.39E-03</a:t>
            </a:r>
            <a:endParaRPr lang="ko-KR" altLang="en-US" sz="105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73E7277-B8C2-EB7D-FC51-C14B96B326D6}"/>
              </a:ext>
            </a:extLst>
          </p:cNvPr>
          <p:cNvSpPr txBox="1"/>
          <p:nvPr/>
        </p:nvSpPr>
        <p:spPr>
          <a:xfrm>
            <a:off x="-1694" y="2900860"/>
            <a:ext cx="7293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/>
              <a:t>1.59E-02</a:t>
            </a:r>
            <a:endParaRPr lang="ko-KR" altLang="en-US" sz="105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AE43196-A422-A648-AB94-DD3290EA9C38}"/>
              </a:ext>
            </a:extLst>
          </p:cNvPr>
          <p:cNvSpPr txBox="1"/>
          <p:nvPr/>
        </p:nvSpPr>
        <p:spPr>
          <a:xfrm>
            <a:off x="-1695" y="3348859"/>
            <a:ext cx="7293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/>
              <a:t>3.43E-02</a:t>
            </a:r>
            <a:endParaRPr lang="ko-KR" altLang="en-US" sz="105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30D3661-28BA-0BB4-E7ED-096DBB9EE29C}"/>
              </a:ext>
            </a:extLst>
          </p:cNvPr>
          <p:cNvSpPr txBox="1"/>
          <p:nvPr/>
        </p:nvSpPr>
        <p:spPr>
          <a:xfrm>
            <a:off x="-1696" y="3796858"/>
            <a:ext cx="7293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/>
              <a:t>7.39E-02</a:t>
            </a:r>
            <a:endParaRPr lang="ko-KR" altLang="en-US" sz="105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D1C13D1-643C-37FE-E769-E541F1C11C0A}"/>
              </a:ext>
            </a:extLst>
          </p:cNvPr>
          <p:cNvSpPr txBox="1"/>
          <p:nvPr/>
        </p:nvSpPr>
        <p:spPr>
          <a:xfrm>
            <a:off x="-1697" y="4244857"/>
            <a:ext cx="7293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/>
              <a:t>1.59E-01</a:t>
            </a:r>
            <a:endParaRPr lang="ko-KR" altLang="en-US" sz="105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40CB4FC-F40D-AEA9-F7C7-C528B5D3106F}"/>
              </a:ext>
            </a:extLst>
          </p:cNvPr>
          <p:cNvSpPr txBox="1"/>
          <p:nvPr/>
        </p:nvSpPr>
        <p:spPr>
          <a:xfrm>
            <a:off x="-819" y="4692856"/>
            <a:ext cx="7293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/>
              <a:t>3.43E-01</a:t>
            </a:r>
            <a:endParaRPr lang="ko-KR" altLang="en-US" sz="105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F242920-F43D-6CDF-1325-3D91AD0EBD12}"/>
              </a:ext>
            </a:extLst>
          </p:cNvPr>
          <p:cNvSpPr txBox="1"/>
          <p:nvPr/>
        </p:nvSpPr>
        <p:spPr>
          <a:xfrm>
            <a:off x="-819" y="5140854"/>
            <a:ext cx="7293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/>
              <a:t>7.39E-01</a:t>
            </a:r>
            <a:endParaRPr lang="ko-KR" altLang="en-US" sz="1050" dirty="0"/>
          </a:p>
        </p:txBody>
      </p:sp>
      <p:sp>
        <p:nvSpPr>
          <p:cNvPr id="51" name="내용 개체 틀 1">
            <a:extLst>
              <a:ext uri="{FF2B5EF4-FFF2-40B4-BE49-F238E27FC236}">
                <a16:creationId xmlns:a16="http://schemas.microsoft.com/office/drawing/2014/main" id="{C8B8651B-BE14-C6AC-48F2-B354D0783D57}"/>
              </a:ext>
            </a:extLst>
          </p:cNvPr>
          <p:cNvSpPr txBox="1">
            <a:spLocks/>
          </p:cNvSpPr>
          <p:nvPr/>
        </p:nvSpPr>
        <p:spPr>
          <a:xfrm>
            <a:off x="461894" y="970952"/>
            <a:ext cx="2725443" cy="4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10000"/>
              <a:buFontTx/>
              <a:buBlip>
                <a:blip r:embed="rId34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14000"/>
              </a:lnSpc>
            </a:pPr>
            <a:r>
              <a:rPr lang="en-US" altLang="ko-KR" sz="1700" b="1" dirty="0" err="1"/>
              <a:t>TDIP</a:t>
            </a:r>
            <a:r>
              <a:rPr lang="en-US" altLang="ko-KR" sz="1700" b="1" dirty="0"/>
              <a:t> inversion results </a:t>
            </a:r>
            <a:endParaRPr lang="ko-KR" altLang="en-US" sz="1700" b="1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808DBE3C-DAE3-B156-EA26-78992966CDD2}"/>
              </a:ext>
            </a:extLst>
          </p:cNvPr>
          <p:cNvSpPr/>
          <p:nvPr/>
        </p:nvSpPr>
        <p:spPr>
          <a:xfrm>
            <a:off x="3782780" y="3073401"/>
            <a:ext cx="4957865" cy="159933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94390612-BBD9-EC3B-3C6C-B800F68039B4}"/>
              </a:ext>
            </a:extLst>
          </p:cNvPr>
          <p:cNvSpPr/>
          <p:nvPr/>
        </p:nvSpPr>
        <p:spPr>
          <a:xfrm>
            <a:off x="8007322" y="316949"/>
            <a:ext cx="36000" cy="36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5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0C826A35-738F-14D2-49DB-74AAC17AD117}"/>
              </a:ext>
            </a:extLst>
          </p:cNvPr>
          <p:cNvCxnSpPr>
            <a:cxnSpLocks/>
            <a:stCxn id="56" idx="3"/>
          </p:cNvCxnSpPr>
          <p:nvPr/>
        </p:nvCxnSpPr>
        <p:spPr>
          <a:xfrm flipH="1">
            <a:off x="6363754" y="347677"/>
            <a:ext cx="1648840" cy="2692316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4" name="Picture 2" descr="EGU 2022 | Events Austria Center Vienna">
            <a:extLst>
              <a:ext uri="{FF2B5EF4-FFF2-40B4-BE49-F238E27FC236}">
                <a16:creationId xmlns:a16="http://schemas.microsoft.com/office/drawing/2014/main" id="{EB67B53C-35FC-5310-EE03-4E83450C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4" y="6387395"/>
            <a:ext cx="1440000" cy="4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096155D7-953B-1A77-CFC5-6B0A96EB8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17" y="6060437"/>
            <a:ext cx="540000" cy="7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3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29D4F395-38C1-4B61-671F-6DC741F20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9"/>
          <a:stretch/>
        </p:blipFill>
        <p:spPr bwMode="auto">
          <a:xfrm>
            <a:off x="1484290" y="5456919"/>
            <a:ext cx="2088000" cy="97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A5C9040E-D9D3-1060-6926-2BF0B7E9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200" dirty="0"/>
              <a:t>Mode2: mine site</a:t>
            </a:r>
            <a:endParaRPr lang="ko-KR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D32C96-9ABF-FE3C-6D99-558B27C7E57C}"/>
                  </a:ext>
                </a:extLst>
              </p:cNvPr>
              <p:cNvSpPr txBox="1"/>
              <p:nvPr/>
            </p:nvSpPr>
            <p:spPr>
              <a:xfrm>
                <a:off x="397719" y="1276208"/>
                <a:ext cx="3578402" cy="1055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en-US" altLang="ko-KR" sz="1400" b="1" dirty="0">
                    <a:latin typeface="TimesTen-Roman"/>
                  </a:rPr>
                  <a:t>6.0 % vol. chalcopyrite </a:t>
                </a:r>
              </a:p>
              <a:p>
                <a:pPr algn="l">
                  <a:lnSpc>
                    <a:spcPct val="114000"/>
                  </a:lnSpc>
                </a:pPr>
                <a:r>
                  <a:rPr lang="en-US" altLang="ko-KR" sz="1400" b="1" dirty="0">
                    <a:latin typeface="TimesTen-Roman"/>
                  </a:rPr>
                  <a:t>mixed with Quartz sand</a:t>
                </a:r>
              </a:p>
              <a:p>
                <a:pPr algn="l">
                  <a:lnSpc>
                    <a:spcPct val="114000"/>
                  </a:lnSpc>
                </a:pPr>
                <a:r>
                  <a:rPr lang="en-US" altLang="ko-KR" sz="1400" dirty="0">
                    <a:latin typeface="TimesTen-Roman"/>
                  </a:rPr>
                  <a:t>Porosity: 42.46 %</a:t>
                </a:r>
              </a:p>
              <a:p>
                <a:pPr algn="l">
                  <a:lnSpc>
                    <a:spcPct val="114000"/>
                  </a:lnSpc>
                </a:pPr>
                <a:r>
                  <a:rPr lang="en-US" altLang="ko-KR" sz="1400" dirty="0">
                    <a:latin typeface="TimesTen-Roman"/>
                  </a:rPr>
                  <a:t>Radii of conducting particles: 500 ~ 425 </a:t>
                </a:r>
                <a14:m>
                  <m:oMath xmlns:m="http://schemas.openxmlformats.org/officeDocument/2006/math">
                    <m:r>
                      <a:rPr lang="ko-KR" altLang="en-US" sz="14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ko-KR" sz="1400" dirty="0">
                  <a:latin typeface="TimesTen-Roman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D32C96-9ABF-FE3C-6D99-558B27C7E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19" y="1276208"/>
                <a:ext cx="3578402" cy="1055417"/>
              </a:xfrm>
              <a:prstGeom prst="rect">
                <a:avLst/>
              </a:prstGeom>
              <a:blipFill>
                <a:blip r:embed="rId3"/>
                <a:stretch>
                  <a:fillRect l="-511" b="-57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CA55394-0692-9AE9-AD73-FEF20EC3F8F8}"/>
              </a:ext>
            </a:extLst>
          </p:cNvPr>
          <p:cNvSpPr txBox="1"/>
          <p:nvPr/>
        </p:nvSpPr>
        <p:spPr>
          <a:xfrm>
            <a:off x="2271404" y="1404582"/>
            <a:ext cx="135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(Mahan et al., 1986)</a:t>
            </a:r>
            <a:endParaRPr lang="ko-KR" altLang="en-US" sz="11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F4C7721-A39E-3C38-0C94-F1A3D1081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09"/>
          <a:stretch/>
        </p:blipFill>
        <p:spPr bwMode="auto">
          <a:xfrm>
            <a:off x="1484290" y="4467223"/>
            <a:ext cx="2088000" cy="9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F431CD-5680-66A4-E6A2-3CD47D419D50}"/>
              </a:ext>
            </a:extLst>
          </p:cNvPr>
          <p:cNvSpPr txBox="1"/>
          <p:nvPr/>
        </p:nvSpPr>
        <p:spPr>
          <a:xfrm>
            <a:off x="1586454" y="4004506"/>
            <a:ext cx="22248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mineral </a:t>
            </a:r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chalcopyrite</a:t>
            </a:r>
            <a:endParaRPr lang="ko-KR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41DCDC9E-85F0-79F2-8DD8-3D7D4C252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14"/>
          <a:stretch/>
        </p:blipFill>
        <p:spPr bwMode="auto">
          <a:xfrm>
            <a:off x="3906450" y="4472391"/>
            <a:ext cx="2088000" cy="9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98D198-BA66-24BA-ED74-74FA4B390C81}"/>
              </a:ext>
            </a:extLst>
          </p:cNvPr>
          <p:cNvSpPr txBox="1"/>
          <p:nvPr/>
        </p:nvSpPr>
        <p:spPr>
          <a:xfrm>
            <a:off x="4767702" y="3964402"/>
            <a:ext cx="6201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clay</a:t>
            </a:r>
            <a:endParaRPr lang="ko-KR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EA29BA1-5C47-54A0-555B-3DD5D29EF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561" y="4270149"/>
            <a:ext cx="2340000" cy="15194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3EEA0B1-3CA4-4E72-CA1A-6F908FAC3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6450" y="4265149"/>
            <a:ext cx="2268000" cy="169105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77C7653C-1087-D14E-BE2A-6A123B8DE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69"/>
          <a:stretch/>
        </p:blipFill>
        <p:spPr bwMode="auto">
          <a:xfrm>
            <a:off x="3935179" y="5462088"/>
            <a:ext cx="2088000" cy="97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8A2055A5-EFB3-0DC3-6FA2-22419652ECF1}"/>
              </a:ext>
            </a:extLst>
          </p:cNvPr>
          <p:cNvGrpSpPr/>
          <p:nvPr/>
        </p:nvGrpSpPr>
        <p:grpSpPr>
          <a:xfrm>
            <a:off x="3792671" y="1478950"/>
            <a:ext cx="2989915" cy="1169283"/>
            <a:chOff x="318811" y="1094911"/>
            <a:chExt cx="3615235" cy="1483506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F3876596-E6F8-F92E-EED2-62BEA9F04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8811" y="1095217"/>
              <a:ext cx="2586256" cy="1483200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E7927E58-F096-49DB-E990-5436CBAE4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85216" y="1094911"/>
              <a:ext cx="1048830" cy="1479600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1AF882A-A1ED-103F-A304-554BB3CEF5D6}"/>
                </a:ext>
              </a:extLst>
            </p:cNvPr>
            <p:cNvSpPr/>
            <p:nvPr/>
          </p:nvSpPr>
          <p:spPr>
            <a:xfrm>
              <a:off x="3400106" y="1266825"/>
              <a:ext cx="524415" cy="1307686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995AFA7-406D-603D-B2C4-B3E6C46586BE}"/>
              </a:ext>
            </a:extLst>
          </p:cNvPr>
          <p:cNvSpPr txBox="1"/>
          <p:nvPr/>
        </p:nvSpPr>
        <p:spPr>
          <a:xfrm>
            <a:off x="5409891" y="2631134"/>
            <a:ext cx="1485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(</a:t>
            </a:r>
            <a:r>
              <a:rPr lang="en-US" altLang="ko-KR" sz="1100" dirty="0" err="1"/>
              <a:t>Ghorbani</a:t>
            </a:r>
            <a:r>
              <a:rPr lang="en-US" altLang="ko-KR" sz="1100" dirty="0"/>
              <a:t> et al., 2009)</a:t>
            </a:r>
            <a:endParaRPr lang="ko-KR" altLang="en-US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D401BF-F4A1-5B64-F375-68F449F425F2}"/>
              </a:ext>
            </a:extLst>
          </p:cNvPr>
          <p:cNvSpPr txBox="1"/>
          <p:nvPr/>
        </p:nvSpPr>
        <p:spPr>
          <a:xfrm>
            <a:off x="461894" y="4453133"/>
            <a:ext cx="1184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amplitude</a:t>
            </a:r>
            <a:endParaRPr lang="ko-KR" altLang="en-US" sz="15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127D7-A396-7F59-AE00-DBFD523B503D}"/>
              </a:ext>
            </a:extLst>
          </p:cNvPr>
          <p:cNvSpPr txBox="1"/>
          <p:nvPr/>
        </p:nvSpPr>
        <p:spPr>
          <a:xfrm>
            <a:off x="641713" y="5397709"/>
            <a:ext cx="10561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phase</a:t>
            </a:r>
            <a:endParaRPr lang="ko-KR" altLang="en-US" sz="1500" dirty="0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13B25228-51F4-D696-9B25-EF6365C8C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23"/>
          <a:stretch/>
        </p:blipFill>
        <p:spPr bwMode="auto">
          <a:xfrm>
            <a:off x="6321470" y="4459853"/>
            <a:ext cx="2088000" cy="96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1FBA660F-0866-9568-ECF8-3ED4668E4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61"/>
          <a:stretch/>
        </p:blipFill>
        <p:spPr bwMode="auto">
          <a:xfrm>
            <a:off x="6321470" y="5461262"/>
            <a:ext cx="2088000" cy="96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1508729-CA10-2910-D02B-A87129FF4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7" b="46981"/>
          <a:stretch/>
        </p:blipFill>
        <p:spPr bwMode="auto">
          <a:xfrm>
            <a:off x="6030450" y="4303658"/>
            <a:ext cx="2448000" cy="11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73008F0-246B-CBB1-4070-8CC4080C110A}"/>
              </a:ext>
            </a:extLst>
          </p:cNvPr>
          <p:cNvSpPr txBox="1"/>
          <p:nvPr/>
        </p:nvSpPr>
        <p:spPr>
          <a:xfrm>
            <a:off x="6870297" y="4018765"/>
            <a:ext cx="1310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background</a:t>
            </a:r>
            <a:endParaRPr lang="ko-KR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B62C1A-E720-347A-FA2B-E3D18EFE8D0B}"/>
                  </a:ext>
                </a:extLst>
              </p:cNvPr>
              <p:cNvSpPr txBox="1"/>
              <p:nvPr/>
            </p:nvSpPr>
            <p:spPr>
              <a:xfrm>
                <a:off x="397719" y="2308457"/>
                <a:ext cx="3578402" cy="809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en-US" altLang="ko-KR" sz="1400" b="1" dirty="0">
                    <a:latin typeface="TimesTen-Roman"/>
                  </a:rPr>
                  <a:t>Silica sand sample</a:t>
                </a:r>
              </a:p>
              <a:p>
                <a:pPr algn="l">
                  <a:lnSpc>
                    <a:spcPct val="114000"/>
                  </a:lnSpc>
                </a:pPr>
                <a:r>
                  <a:rPr lang="en-US" altLang="ko-KR" sz="1400" dirty="0">
                    <a:latin typeface="TimesTen-Roman"/>
                  </a:rPr>
                  <a:t>grain size: </a:t>
                </a:r>
                <a:r>
                  <a:rPr lang="el-GR" altLang="ko-KR" sz="1400" dirty="0">
                    <a:latin typeface="TimesTen-Roman"/>
                  </a:rPr>
                  <a:t>125-250 μ</a:t>
                </a:r>
                <a:r>
                  <a:rPr lang="en-US" altLang="ko-KR" sz="1400" dirty="0">
                    <a:latin typeface="TimesTen-Roman"/>
                  </a:rPr>
                  <a:t>m</a:t>
                </a:r>
              </a:p>
              <a:p>
                <a:pPr algn="l">
                  <a:lnSpc>
                    <a:spcPct val="114000"/>
                  </a:lnSpc>
                </a:pPr>
                <a:r>
                  <a:rPr lang="en-US" altLang="ko-KR" sz="1400" dirty="0">
                    <a:latin typeface="TimesTen-Roman"/>
                  </a:rPr>
                  <a:t>Radii of conducting particles: 500 ~ 425 </a:t>
                </a:r>
                <a14:m>
                  <m:oMath xmlns:m="http://schemas.openxmlformats.org/officeDocument/2006/math">
                    <m:r>
                      <a:rPr lang="ko-KR" altLang="en-US" sz="14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ko-KR" sz="1400" dirty="0">
                  <a:latin typeface="TimesTen-Roman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B62C1A-E720-347A-FA2B-E3D18EFE8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19" y="2308457"/>
                <a:ext cx="3578402" cy="809837"/>
              </a:xfrm>
              <a:prstGeom prst="rect">
                <a:avLst/>
              </a:prstGeom>
              <a:blipFill>
                <a:blip r:embed="rId11"/>
                <a:stretch>
                  <a:fillRect l="-511" b="-67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434BFD4-6DB6-7EFB-6E7D-204DEB1FA489}"/>
              </a:ext>
            </a:extLst>
          </p:cNvPr>
          <p:cNvSpPr txBox="1"/>
          <p:nvPr/>
        </p:nvSpPr>
        <p:spPr>
          <a:xfrm>
            <a:off x="3787261" y="1173165"/>
            <a:ext cx="1622630" cy="31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altLang="ko-KR" sz="1400" b="1" dirty="0">
                <a:latin typeface="TimesTen-Roman"/>
              </a:rPr>
              <a:t>Silica sand sample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BA5C01-10C6-96E9-F205-7CEB4E271D56}"/>
              </a:ext>
            </a:extLst>
          </p:cNvPr>
          <p:cNvSpPr txBox="1"/>
          <p:nvPr/>
        </p:nvSpPr>
        <p:spPr>
          <a:xfrm>
            <a:off x="1865432" y="2426752"/>
            <a:ext cx="1485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(Chen et al., 2008)</a:t>
            </a:r>
            <a:endParaRPr lang="ko-KR" altLang="en-US" sz="11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57AE5B-25D1-4A11-A99A-C881607592CD}"/>
              </a:ext>
            </a:extLst>
          </p:cNvPr>
          <p:cNvSpPr txBox="1"/>
          <p:nvPr/>
        </p:nvSpPr>
        <p:spPr>
          <a:xfrm>
            <a:off x="3739357" y="3549881"/>
            <a:ext cx="28686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SIP Response by several samples</a:t>
            </a:r>
          </a:p>
        </p:txBody>
      </p:sp>
      <p:sp>
        <p:nvSpPr>
          <p:cNvPr id="40" name="화살표: 아래쪽 39">
            <a:extLst>
              <a:ext uri="{FF2B5EF4-FFF2-40B4-BE49-F238E27FC236}">
                <a16:creationId xmlns:a16="http://schemas.microsoft.com/office/drawing/2014/main" id="{01837CDB-F597-67EA-E547-AA292282AAD8}"/>
              </a:ext>
            </a:extLst>
          </p:cNvPr>
          <p:cNvSpPr/>
          <p:nvPr/>
        </p:nvSpPr>
        <p:spPr>
          <a:xfrm rot="1109620">
            <a:off x="4423325" y="3859882"/>
            <a:ext cx="430465" cy="405173"/>
          </a:xfrm>
          <a:prstGeom prst="downArrow">
            <a:avLst/>
          </a:prstGeom>
          <a:gradFill>
            <a:gsLst>
              <a:gs pos="0">
                <a:srgbClr val="F4E9EC"/>
              </a:gs>
              <a:gs pos="39000">
                <a:schemeClr val="accent4">
                  <a:lumMod val="40000"/>
                  <a:lumOff val="60000"/>
                </a:schemeClr>
              </a:gs>
              <a:gs pos="71000">
                <a:schemeClr val="accent4">
                  <a:lumMod val="60000"/>
                  <a:lumOff val="40000"/>
                </a:schemeClr>
              </a:gs>
              <a:gs pos="98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내용 개체 틀 1">
            <a:extLst>
              <a:ext uri="{FF2B5EF4-FFF2-40B4-BE49-F238E27FC236}">
                <a16:creationId xmlns:a16="http://schemas.microsoft.com/office/drawing/2014/main" id="{C4F7E7A4-E33F-251A-B04A-796BAF196E86}"/>
              </a:ext>
            </a:extLst>
          </p:cNvPr>
          <p:cNvSpPr txBox="1">
            <a:spLocks/>
          </p:cNvSpPr>
          <p:nvPr/>
        </p:nvSpPr>
        <p:spPr>
          <a:xfrm>
            <a:off x="461894" y="970952"/>
            <a:ext cx="2298723" cy="4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1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10000"/>
              <a:buFontTx/>
              <a:buBlip>
                <a:blip r:embed="rId12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914400">
              <a:lnSpc>
                <a:spcPct val="114000"/>
              </a:lnSpc>
            </a:pPr>
            <a:r>
              <a:rPr lang="en-US" altLang="ko-KR" sz="1700" b="1" dirty="0"/>
              <a:t>Sample</a:t>
            </a:r>
            <a:endParaRPr lang="ko-KR" altLang="en-US" sz="17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FE5ED4-42C1-F7DC-27CE-5BC1FE8C5F7F}"/>
              </a:ext>
            </a:extLst>
          </p:cNvPr>
          <p:cNvSpPr txBox="1"/>
          <p:nvPr/>
        </p:nvSpPr>
        <p:spPr>
          <a:xfrm>
            <a:off x="6926220" y="3591906"/>
            <a:ext cx="2328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Difficult to describe with CC</a:t>
            </a:r>
          </a:p>
          <a:p>
            <a:r>
              <a:rPr lang="en-US" altLang="ko-KR" sz="1200" b="1" dirty="0">
                <a:sym typeface="Wingdings" panose="05000000000000000000" pitchFamily="2" charset="2"/>
              </a:rPr>
              <a:t> </a:t>
            </a:r>
            <a:r>
              <a:rPr lang="en-US" altLang="ko-KR" sz="1200" b="1" dirty="0"/>
              <a:t>use only range 0.1 - 100 Hz</a:t>
            </a:r>
            <a:endParaRPr lang="ko-KR" altLang="en-US" sz="1200" b="1" dirty="0"/>
          </a:p>
        </p:txBody>
      </p:sp>
      <p:sp>
        <p:nvSpPr>
          <p:cNvPr id="41" name="내용 개체 틀 1">
            <a:extLst>
              <a:ext uri="{FF2B5EF4-FFF2-40B4-BE49-F238E27FC236}">
                <a16:creationId xmlns:a16="http://schemas.microsoft.com/office/drawing/2014/main" id="{CA6EEB38-9CCF-5B06-EB90-C18D82A58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94" y="3568403"/>
            <a:ext cx="2787530" cy="460850"/>
          </a:xfrm>
        </p:spPr>
        <p:txBody>
          <a:bodyPr>
            <a:normAutofit/>
          </a:bodyPr>
          <a:lstStyle/>
          <a:p>
            <a:pPr marL="0" defTabSz="914400">
              <a:lnSpc>
                <a:spcPct val="114000"/>
              </a:lnSpc>
            </a:pPr>
            <a:r>
              <a:rPr lang="en-US" altLang="ko-KR" sz="1700" b="1" dirty="0"/>
              <a:t>SIP CC parameter fitting</a:t>
            </a:r>
            <a:endParaRPr lang="ko-KR" altLang="en-US" sz="1700" b="1" dirty="0"/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F24B08F3-2E54-FE4D-ECF5-EC3409018CDC}"/>
              </a:ext>
            </a:extLst>
          </p:cNvPr>
          <p:cNvCxnSpPr/>
          <p:nvPr/>
        </p:nvCxnSpPr>
        <p:spPr>
          <a:xfrm>
            <a:off x="207451" y="3361514"/>
            <a:ext cx="8638903" cy="0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8" name="Picture 2" descr="EGU 2022 | Events Austria Center Vienna">
            <a:extLst>
              <a:ext uri="{FF2B5EF4-FFF2-40B4-BE49-F238E27FC236}">
                <a16:creationId xmlns:a16="http://schemas.microsoft.com/office/drawing/2014/main" id="{08575DE4-395A-DAA7-5CF4-67F25EE2D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4" y="6387395"/>
            <a:ext cx="1440000" cy="4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89419C9D-0BEE-1A66-CA56-32B6C5822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448" y="40296"/>
            <a:ext cx="540000" cy="7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07528"/>
      </p:ext>
    </p:extLst>
  </p:cSld>
  <p:clrMapOvr>
    <a:masterClrMapping/>
  </p:clrMapOvr>
</p:sld>
</file>

<file path=ppt/theme/theme1.xml><?xml version="1.0" encoding="utf-8"?>
<a:theme xmlns:a="http://schemas.openxmlformats.org/drawingml/2006/main" name="GPL_2_2021">
  <a:themeElements>
    <a:clrScheme name="종이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사용자 지정 3">
      <a:majorFont>
        <a:latin typeface="Times New Roman"/>
        <a:ea typeface="맑은 고딕"/>
        <a:cs typeface=""/>
      </a:majorFont>
      <a:minorFont>
        <a:latin typeface="Times New Roman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L_2_2021" id="{BA88D71F-F34B-4486-BBD0-30A9412A8E8C}" vid="{7C8AF8D9-8F21-45FC-8D69-010A4DACE5F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5037E53DB40FC84AB07B45F3F3EBAE47" ma:contentTypeVersion="9" ma:contentTypeDescription="새 문서를 만듭니다." ma:contentTypeScope="" ma:versionID="2120055b27fa2f04711357c514349d82">
  <xsd:schema xmlns:xsd="http://www.w3.org/2001/XMLSchema" xmlns:xs="http://www.w3.org/2001/XMLSchema" xmlns:p="http://schemas.microsoft.com/office/2006/metadata/properties" xmlns:ns2="69e11666-23f2-4f74-947f-02244b6a8ba6" xmlns:ns3="29fa7931-d28a-4cdc-b0af-af0ff6b37f07" targetNamespace="http://schemas.microsoft.com/office/2006/metadata/properties" ma:root="true" ma:fieldsID="c1bb5ddc8ea471b7c2ec99d253e44850" ns2:_="" ns3:_="">
    <xsd:import namespace="69e11666-23f2-4f74-947f-02244b6a8ba6"/>
    <xsd:import namespace="29fa7931-d28a-4cdc-b0af-af0ff6b37f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11666-23f2-4f74-947f-02244b6a8b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a7931-d28a-4cdc-b0af-af0ff6b37f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D723A5-0445-48F2-A3B2-C5D8395C9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A0F94E-7C1D-4C63-95B5-28AEDF713855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69e11666-23f2-4f74-947f-02244b6a8ba6"/>
    <ds:schemaRef ds:uri="http://www.w3.org/XML/1998/namespace"/>
    <ds:schemaRef ds:uri="http://schemas.microsoft.com/office/infopath/2007/PartnerControls"/>
    <ds:schemaRef ds:uri="29fa7931-d28a-4cdc-b0af-af0ff6b37f0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1C140DA-797D-47EB-870A-26EAC335BA90}">
  <ds:schemaRefs>
    <ds:schemaRef ds:uri="29fa7931-d28a-4cdc-b0af-af0ff6b37f07"/>
    <ds:schemaRef ds:uri="69e11666-23f2-4f74-947f-02244b6a8b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GPL_2_2021</Template>
  <TotalTime>3177</TotalTime>
  <Words>1205</Words>
  <Application>Microsoft Office PowerPoint</Application>
  <PresentationFormat>화면 슬라이드 쇼(4:3)</PresentationFormat>
  <Paragraphs>362</Paragraphs>
  <Slides>12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TimesTen-Roman</vt:lpstr>
      <vt:lpstr>맑은 고딕</vt:lpstr>
      <vt:lpstr>Arial</vt:lpstr>
      <vt:lpstr>Bahnschrift</vt:lpstr>
      <vt:lpstr>Cambria Math</vt:lpstr>
      <vt:lpstr>Times New Roman</vt:lpstr>
      <vt:lpstr>Wingdings</vt:lpstr>
      <vt:lpstr>GPL_2_2021</vt:lpstr>
      <vt:lpstr>Numerical analysis for dispersion characteristic  from time domain induced polarization  based on laboratory measurement data of complex resistivity</vt:lpstr>
      <vt:lpstr>Introduction</vt:lpstr>
      <vt:lpstr>Theory</vt:lpstr>
      <vt:lpstr>schematic of research process</vt:lpstr>
      <vt:lpstr>Verification of a single anomaly</vt:lpstr>
      <vt:lpstr>Mode1: NAPL contamination site</vt:lpstr>
      <vt:lpstr>Mode1-model description</vt:lpstr>
      <vt:lpstr>Mode1-TDIP inversion results &amp; TDIP fitting</vt:lpstr>
      <vt:lpstr>Mode2: mine site</vt:lpstr>
      <vt:lpstr>Mode2-model description</vt:lpstr>
      <vt:lpstr>Mode2-TDIP inversion results &amp; TDIP fitting</vt:lpstr>
      <vt:lpstr>Conclusions &amp; further research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SEM- 자료 백업</dc:title>
  <dc:creator>유희은</dc:creator>
  <cp:lastModifiedBy>장한나</cp:lastModifiedBy>
  <cp:revision>44</cp:revision>
  <dcterms:created xsi:type="dcterms:W3CDTF">2021-05-20T07:36:07Z</dcterms:created>
  <dcterms:modified xsi:type="dcterms:W3CDTF">2022-05-23T20:28:59Z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0x0101005037E53DB40FC84AB07B45F3F3EBAE47</vt:lpwstr>
  </property>
</Properties>
</file>