
<file path=[Content_Types].xml><?xml version="1.0" encoding="utf-8"?>
<Types xmlns="http://schemas.openxmlformats.org/package/2006/content-types">
  <Default Extension="avi" ContentType="video/x-msvideo"/>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4"/>
  </p:sldMasterIdLst>
  <p:notesMasterIdLst>
    <p:notesMasterId r:id="rId21"/>
  </p:notesMasterIdLst>
  <p:handoutMasterIdLst>
    <p:handoutMasterId r:id="rId22"/>
  </p:handoutMasterIdLst>
  <p:sldIdLst>
    <p:sldId id="359" r:id="rId5"/>
    <p:sldId id="405" r:id="rId6"/>
    <p:sldId id="361" r:id="rId7"/>
    <p:sldId id="406" r:id="rId8"/>
    <p:sldId id="407" r:id="rId9"/>
    <p:sldId id="408" r:id="rId10"/>
    <p:sldId id="409" r:id="rId11"/>
    <p:sldId id="410" r:id="rId12"/>
    <p:sldId id="416" r:id="rId13"/>
    <p:sldId id="411" r:id="rId14"/>
    <p:sldId id="412" r:id="rId15"/>
    <p:sldId id="413" r:id="rId16"/>
    <p:sldId id="414" r:id="rId17"/>
    <p:sldId id="415" r:id="rId18"/>
    <p:sldId id="390" r:id="rId19"/>
    <p:sldId id="401" r:id="rId20"/>
  </p:sldIdLst>
  <p:sldSz cx="12192000" cy="6858000"/>
  <p:notesSz cx="6794500" cy="9931400"/>
  <p:defaultTex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37" userDrawn="1">
          <p15:clr>
            <a:srgbClr val="A4A3A4"/>
          </p15:clr>
        </p15:guide>
        <p15:guide id="2" orient="horz" pos="3861" userDrawn="1">
          <p15:clr>
            <a:srgbClr val="A4A3A4"/>
          </p15:clr>
        </p15:guide>
        <p15:guide id="3" orient="horz" pos="618" userDrawn="1">
          <p15:clr>
            <a:srgbClr val="A4A3A4"/>
          </p15:clr>
        </p15:guide>
        <p15:guide id="5" pos="7333" userDrawn="1">
          <p15:clr>
            <a:srgbClr val="A4A3A4"/>
          </p15:clr>
        </p15:guide>
        <p15:guide id="8" pos="370" userDrawn="1">
          <p15:clr>
            <a:srgbClr val="A4A3A4"/>
          </p15:clr>
        </p15:guide>
        <p15:guide id="10" pos="1141" userDrawn="1">
          <p15:clr>
            <a:srgbClr val="A4A3A4"/>
          </p15:clr>
        </p15:guide>
        <p15:guide id="11" pos="5292" userDrawn="1">
          <p15:clr>
            <a:srgbClr val="A4A3A4"/>
          </p15:clr>
        </p15:guide>
        <p15:guide id="12" pos="384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Justin Mbenza" initials="JJM" lastIdx="1" clrIdx="0">
    <p:extLst>
      <p:ext uri="{19B8F6BF-5375-455C-9EA6-DF929625EA0E}">
        <p15:presenceInfo xmlns:p15="http://schemas.microsoft.com/office/powerpoint/2012/main" userId="S-1-5-21-905479342-1514983418-1536837410-486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88653D"/>
    <a:srgbClr val="CC9900"/>
    <a:srgbClr val="4F81BD"/>
    <a:srgbClr val="C0504D"/>
    <a:srgbClr val="FFE285"/>
    <a:srgbClr val="FFD9EC"/>
    <a:srgbClr val="2600E6"/>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625" autoAdjust="0"/>
  </p:normalViewPr>
  <p:slideViewPr>
    <p:cSldViewPr snapToGrid="0" showGuides="1">
      <p:cViewPr varScale="1">
        <p:scale>
          <a:sx n="78" d="100"/>
          <a:sy n="78" d="100"/>
        </p:scale>
        <p:origin x="1872" y="90"/>
      </p:cViewPr>
      <p:guideLst>
        <p:guide orient="horz" pos="2137"/>
        <p:guide orient="horz" pos="3861"/>
        <p:guide orient="horz" pos="618"/>
        <p:guide pos="7333"/>
        <p:guide pos="370"/>
        <p:guide pos="1141"/>
        <p:guide pos="5292"/>
        <p:guide pos="3840"/>
      </p:guideLst>
    </p:cSldViewPr>
  </p:slideViewPr>
  <p:notesTextViewPr>
    <p:cViewPr>
      <p:scale>
        <a:sx n="3" d="2"/>
        <a:sy n="3" d="2"/>
      </p:scale>
      <p:origin x="0" y="0"/>
    </p:cViewPr>
  </p:notesTextViewPr>
  <p:notesViewPr>
    <p:cSldViewPr snapToGrid="0" showGuides="1">
      <p:cViewPr varScale="1">
        <p:scale>
          <a:sx n="78" d="100"/>
          <a:sy n="78" d="100"/>
        </p:scale>
        <p:origin x="4008" y="9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759" cy="496491"/>
          </a:xfrm>
          <a:prstGeom prst="rect">
            <a:avLst/>
          </a:prstGeom>
        </p:spPr>
        <p:txBody>
          <a:bodyPr vert="horz" lIns="91306" tIns="45653" rIns="91306" bIns="45653" rtlCol="0"/>
          <a:lstStyle>
            <a:lvl1pPr algn="l">
              <a:defRPr sz="1200"/>
            </a:lvl1pPr>
          </a:lstStyle>
          <a:p>
            <a:endParaRPr lang="en-AU" dirty="0"/>
          </a:p>
        </p:txBody>
      </p:sp>
      <p:sp>
        <p:nvSpPr>
          <p:cNvPr id="3" name="Date Placeholder 2"/>
          <p:cNvSpPr>
            <a:spLocks noGrp="1"/>
          </p:cNvSpPr>
          <p:nvPr>
            <p:ph type="dt" sz="quarter" idx="1"/>
          </p:nvPr>
        </p:nvSpPr>
        <p:spPr>
          <a:xfrm>
            <a:off x="3848157" y="0"/>
            <a:ext cx="2944759" cy="496491"/>
          </a:xfrm>
          <a:prstGeom prst="rect">
            <a:avLst/>
          </a:prstGeom>
        </p:spPr>
        <p:txBody>
          <a:bodyPr vert="horz" lIns="91306" tIns="45653" rIns="91306" bIns="45653" rtlCol="0"/>
          <a:lstStyle>
            <a:lvl1pPr algn="r">
              <a:defRPr sz="1200"/>
            </a:lvl1pPr>
          </a:lstStyle>
          <a:p>
            <a:fld id="{8FD8A76A-014C-4849-9A8E-3B903AE91852}" type="datetimeFigureOut">
              <a:rPr lang="en-AU" smtClean="0"/>
              <a:pPr/>
              <a:t>27/05/2022</a:t>
            </a:fld>
            <a:endParaRPr lang="en-AU" dirty="0"/>
          </a:p>
        </p:txBody>
      </p:sp>
      <p:sp>
        <p:nvSpPr>
          <p:cNvPr id="4" name="Footer Placeholder 3"/>
          <p:cNvSpPr>
            <a:spLocks noGrp="1"/>
          </p:cNvSpPr>
          <p:nvPr>
            <p:ph type="ftr" sz="quarter" idx="2"/>
          </p:nvPr>
        </p:nvSpPr>
        <p:spPr>
          <a:xfrm>
            <a:off x="0" y="9433326"/>
            <a:ext cx="2944759" cy="496490"/>
          </a:xfrm>
          <a:prstGeom prst="rect">
            <a:avLst/>
          </a:prstGeom>
        </p:spPr>
        <p:txBody>
          <a:bodyPr vert="horz" lIns="91306" tIns="45653" rIns="91306" bIns="45653"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48157" y="9433326"/>
            <a:ext cx="2944759" cy="496490"/>
          </a:xfrm>
          <a:prstGeom prst="rect">
            <a:avLst/>
          </a:prstGeom>
        </p:spPr>
        <p:txBody>
          <a:bodyPr vert="horz" lIns="91306" tIns="45653" rIns="91306" bIns="45653" rtlCol="0" anchor="b"/>
          <a:lstStyle>
            <a:lvl1pPr algn="r">
              <a:defRPr sz="1200"/>
            </a:lvl1pPr>
          </a:lstStyle>
          <a:p>
            <a:fld id="{A69C10C4-4C2D-4797-9392-A8EF0D5924AD}" type="slidenum">
              <a:rPr lang="en-AU" smtClean="0"/>
              <a:pPr/>
              <a:t>‹#›</a:t>
            </a:fld>
            <a:endParaRPr lang="en-AU" dirty="0"/>
          </a:p>
        </p:txBody>
      </p:sp>
    </p:spTree>
    <p:extLst>
      <p:ext uri="{BB962C8B-B14F-4D97-AF65-F5344CB8AC3E}">
        <p14:creationId xmlns:p14="http://schemas.microsoft.com/office/powerpoint/2010/main" val="15281586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44759" cy="496491"/>
          </a:xfrm>
          <a:prstGeom prst="rect">
            <a:avLst/>
          </a:prstGeom>
          <a:noFill/>
          <a:ln w="9525">
            <a:noFill/>
            <a:miter lim="800000"/>
            <a:headEnd/>
            <a:tailEnd/>
          </a:ln>
          <a:effectLst/>
        </p:spPr>
        <p:txBody>
          <a:bodyPr vert="horz" wrap="square" lIns="91306" tIns="45653" rIns="91306" bIns="45653" numCol="1" anchor="t" anchorCtr="0" compatLnSpc="1">
            <a:prstTxWarp prst="textNoShape">
              <a:avLst/>
            </a:prstTxWarp>
          </a:bodyPr>
          <a:lstStyle>
            <a:lvl1pPr>
              <a:defRPr sz="1200" b="0"/>
            </a:lvl1pPr>
          </a:lstStyle>
          <a:p>
            <a:pPr>
              <a:defRPr/>
            </a:pPr>
            <a:endParaRPr lang="en-AU" dirty="0"/>
          </a:p>
        </p:txBody>
      </p:sp>
      <p:sp>
        <p:nvSpPr>
          <p:cNvPr id="89091" name="Rectangle 3"/>
          <p:cNvSpPr>
            <a:spLocks noGrp="1" noChangeArrowheads="1"/>
          </p:cNvSpPr>
          <p:nvPr>
            <p:ph type="dt" idx="1"/>
          </p:nvPr>
        </p:nvSpPr>
        <p:spPr bwMode="auto">
          <a:xfrm>
            <a:off x="3848157" y="0"/>
            <a:ext cx="2944759" cy="496491"/>
          </a:xfrm>
          <a:prstGeom prst="rect">
            <a:avLst/>
          </a:prstGeom>
          <a:noFill/>
          <a:ln w="9525">
            <a:noFill/>
            <a:miter lim="800000"/>
            <a:headEnd/>
            <a:tailEnd/>
          </a:ln>
          <a:effectLst/>
        </p:spPr>
        <p:txBody>
          <a:bodyPr vert="horz" wrap="square" lIns="91306" tIns="45653" rIns="91306" bIns="45653" numCol="1" anchor="t" anchorCtr="0" compatLnSpc="1">
            <a:prstTxWarp prst="textNoShape">
              <a:avLst/>
            </a:prstTxWarp>
          </a:bodyPr>
          <a:lstStyle>
            <a:lvl1pPr algn="r">
              <a:defRPr sz="1200" b="0"/>
            </a:lvl1pPr>
          </a:lstStyle>
          <a:p>
            <a:pPr>
              <a:defRPr/>
            </a:pPr>
            <a:endParaRPr lang="en-AU" dirty="0"/>
          </a:p>
        </p:txBody>
      </p:sp>
      <p:sp>
        <p:nvSpPr>
          <p:cNvPr id="15364" name="Rectangle 4"/>
          <p:cNvSpPr>
            <a:spLocks noGrp="1" noRot="1" noChangeAspect="1" noChangeArrowheads="1" noTextEdit="1"/>
          </p:cNvSpPr>
          <p:nvPr>
            <p:ph type="sldImg" idx="2"/>
          </p:nvPr>
        </p:nvSpPr>
        <p:spPr bwMode="auto">
          <a:xfrm>
            <a:off x="92075" y="746125"/>
            <a:ext cx="6615113" cy="3722688"/>
          </a:xfrm>
          <a:prstGeom prst="rect">
            <a:avLst/>
          </a:prstGeom>
          <a:noFill/>
          <a:ln w="9525">
            <a:solidFill>
              <a:srgbClr val="000000"/>
            </a:solidFill>
            <a:miter lim="800000"/>
            <a:headEnd/>
            <a:tailEnd/>
          </a:ln>
        </p:spPr>
      </p:sp>
      <p:sp>
        <p:nvSpPr>
          <p:cNvPr id="89093" name="Rectangle 5"/>
          <p:cNvSpPr>
            <a:spLocks noGrp="1" noChangeArrowheads="1"/>
          </p:cNvSpPr>
          <p:nvPr>
            <p:ph type="body" sz="quarter" idx="3"/>
          </p:nvPr>
        </p:nvSpPr>
        <p:spPr bwMode="auto">
          <a:xfrm>
            <a:off x="679928" y="4717456"/>
            <a:ext cx="5434648" cy="4468416"/>
          </a:xfrm>
          <a:prstGeom prst="rect">
            <a:avLst/>
          </a:prstGeom>
          <a:noFill/>
          <a:ln w="9525">
            <a:noFill/>
            <a:miter lim="800000"/>
            <a:headEnd/>
            <a:tailEnd/>
          </a:ln>
          <a:effectLst/>
        </p:spPr>
        <p:txBody>
          <a:bodyPr vert="horz" wrap="square" lIns="91306" tIns="45653" rIns="91306" bIns="45653"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89094" name="Rectangle 6"/>
          <p:cNvSpPr>
            <a:spLocks noGrp="1" noChangeArrowheads="1"/>
          </p:cNvSpPr>
          <p:nvPr>
            <p:ph type="ftr" sz="quarter" idx="4"/>
          </p:nvPr>
        </p:nvSpPr>
        <p:spPr bwMode="auto">
          <a:xfrm>
            <a:off x="0" y="9433326"/>
            <a:ext cx="2944759" cy="496490"/>
          </a:xfrm>
          <a:prstGeom prst="rect">
            <a:avLst/>
          </a:prstGeom>
          <a:noFill/>
          <a:ln w="9525">
            <a:noFill/>
            <a:miter lim="800000"/>
            <a:headEnd/>
            <a:tailEnd/>
          </a:ln>
          <a:effectLst/>
        </p:spPr>
        <p:txBody>
          <a:bodyPr vert="horz" wrap="square" lIns="91306" tIns="45653" rIns="91306" bIns="45653" numCol="1" anchor="b" anchorCtr="0" compatLnSpc="1">
            <a:prstTxWarp prst="textNoShape">
              <a:avLst/>
            </a:prstTxWarp>
          </a:bodyPr>
          <a:lstStyle>
            <a:lvl1pPr>
              <a:defRPr sz="1200" b="0"/>
            </a:lvl1pPr>
          </a:lstStyle>
          <a:p>
            <a:pPr>
              <a:defRPr/>
            </a:pPr>
            <a:endParaRPr lang="en-AU" dirty="0"/>
          </a:p>
        </p:txBody>
      </p:sp>
      <p:sp>
        <p:nvSpPr>
          <p:cNvPr id="89095" name="Rectangle 7"/>
          <p:cNvSpPr>
            <a:spLocks noGrp="1" noChangeArrowheads="1"/>
          </p:cNvSpPr>
          <p:nvPr>
            <p:ph type="sldNum" sz="quarter" idx="5"/>
          </p:nvPr>
        </p:nvSpPr>
        <p:spPr bwMode="auto">
          <a:xfrm>
            <a:off x="3848157" y="9433326"/>
            <a:ext cx="2944759" cy="496490"/>
          </a:xfrm>
          <a:prstGeom prst="rect">
            <a:avLst/>
          </a:prstGeom>
          <a:noFill/>
          <a:ln w="9525">
            <a:noFill/>
            <a:miter lim="800000"/>
            <a:headEnd/>
            <a:tailEnd/>
          </a:ln>
          <a:effectLst/>
        </p:spPr>
        <p:txBody>
          <a:bodyPr vert="horz" wrap="square" lIns="91306" tIns="45653" rIns="91306" bIns="45653" numCol="1" anchor="b" anchorCtr="0" compatLnSpc="1">
            <a:prstTxWarp prst="textNoShape">
              <a:avLst/>
            </a:prstTxWarp>
          </a:bodyPr>
          <a:lstStyle>
            <a:lvl1pPr algn="r">
              <a:defRPr sz="1200" b="0"/>
            </a:lvl1pPr>
          </a:lstStyle>
          <a:p>
            <a:pPr>
              <a:defRPr/>
            </a:pPr>
            <a:fld id="{2206A555-B2D4-4D96-B46E-922510CA397D}" type="slidenum">
              <a:rPr lang="en-AU"/>
              <a:pPr>
                <a:defRPr/>
              </a:pPr>
              <a:t>‹#›</a:t>
            </a:fld>
            <a:endParaRPr lang="en-AU" dirty="0"/>
          </a:p>
        </p:txBody>
      </p:sp>
    </p:spTree>
    <p:extLst>
      <p:ext uri="{BB962C8B-B14F-4D97-AF65-F5344CB8AC3E}">
        <p14:creationId xmlns:p14="http://schemas.microsoft.com/office/powerpoint/2010/main" val="3956789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4F3780D-A34F-41F8-9A7F-A964E560E31C}" type="slidenum">
              <a:rPr lang="en-AU" smtClean="0"/>
              <a:pPr/>
              <a:t>1</a:t>
            </a:fld>
            <a:endParaRPr lang="en-AU" dirty="0"/>
          </a:p>
        </p:txBody>
      </p:sp>
      <p:sp>
        <p:nvSpPr>
          <p:cNvPr id="16387" name="Rectangle 7"/>
          <p:cNvSpPr txBox="1">
            <a:spLocks noGrp="1" noChangeArrowheads="1"/>
          </p:cNvSpPr>
          <p:nvPr/>
        </p:nvSpPr>
        <p:spPr bwMode="auto">
          <a:xfrm>
            <a:off x="4144770" y="9119685"/>
            <a:ext cx="3170432" cy="481517"/>
          </a:xfrm>
          <a:prstGeom prst="rect">
            <a:avLst/>
          </a:prstGeom>
          <a:noFill/>
          <a:ln w="9525">
            <a:noFill/>
            <a:miter lim="800000"/>
            <a:headEnd/>
            <a:tailEnd/>
          </a:ln>
        </p:spPr>
        <p:txBody>
          <a:bodyPr lIns="92846" tIns="46424" rIns="92846" bIns="46424" anchor="b"/>
          <a:lstStyle/>
          <a:p>
            <a:pPr algn="r" defTabSz="927100"/>
            <a:fld id="{CFD543D6-50FF-499D-932B-353987CDD9F7}" type="slidenum">
              <a:rPr lang="en-AU" sz="1200">
                <a:latin typeface="Times New Roman" pitchFamily="18" charset="0"/>
              </a:rPr>
              <a:pPr algn="r" defTabSz="927100"/>
              <a:t>1</a:t>
            </a:fld>
            <a:endParaRPr lang="en-AU" sz="1200" dirty="0">
              <a:latin typeface="Times New Roman" pitchFamily="18" charset="0"/>
            </a:endParaRPr>
          </a:p>
        </p:txBody>
      </p:sp>
      <p:sp>
        <p:nvSpPr>
          <p:cNvPr id="16388" name="Rectangle 2"/>
          <p:cNvSpPr>
            <a:spLocks noGrp="1" noRot="1" noChangeAspect="1" noChangeArrowheads="1" noTextEdit="1"/>
          </p:cNvSpPr>
          <p:nvPr>
            <p:ph type="sldImg"/>
          </p:nvPr>
        </p:nvSpPr>
        <p:spPr>
          <a:xfrm>
            <a:off x="458788" y="720725"/>
            <a:ext cx="6399212" cy="3600450"/>
          </a:xfrm>
          <a:ln/>
        </p:spPr>
      </p:sp>
      <p:sp>
        <p:nvSpPr>
          <p:cNvPr id="16389" name="Rectangle 3"/>
          <p:cNvSpPr>
            <a:spLocks noGrp="1" noChangeArrowheads="1"/>
          </p:cNvSpPr>
          <p:nvPr>
            <p:ph type="body" idx="1"/>
          </p:nvPr>
        </p:nvSpPr>
        <p:spPr>
          <a:xfrm>
            <a:off x="732034" y="4562142"/>
            <a:ext cx="5851135" cy="4318316"/>
          </a:xfrm>
          <a:noFill/>
          <a:ln/>
        </p:spPr>
        <p:txBody>
          <a:bodyPr lIns="92846" tIns="46424" rIns="92846" bIns="46424"/>
          <a:lstStyle/>
          <a:p>
            <a:pPr eaLnBrk="1" hangingPunct="1"/>
            <a:endParaRPr lang="en-US" dirty="0"/>
          </a:p>
        </p:txBody>
      </p:sp>
    </p:spTree>
    <p:extLst>
      <p:ext uri="{BB962C8B-B14F-4D97-AF65-F5344CB8AC3E}">
        <p14:creationId xmlns:p14="http://schemas.microsoft.com/office/powerpoint/2010/main" val="512088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Cracks with steeper inclinations (all greater than 45deg) have higher stress required to initiate extensive cracking.  This was expected, because the tensile stress that opens the crack is created by shear displacement across the flaw.  Steeper flaws have a smaller horizontal component and thus create less tensile stress per unit of vertical load.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Cracks closer to the free face were expected to have been easier to initiate cracking, as indicated by some theoretical work on the interaction between growing Mode I cracks and free faces (refs below), which suggested that the presence of the free surface would increase stress intensity factor at the edge of a crack near to the free surface.  Instead, the load required to initiate cracking was increased, when flaws were near the free surface – to the extent that the Instron reached its load limit (about 100 MPa) for flaws located 5mm from the surface, and they could not be cracked.  This is interpreted as something preventing slip / shear along the flaw surface, and a numerical modelling exercise is planned for near future to investigate.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Crack &amp; free face interaction: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Sahouryeh et al (2002), “Crack growth in biaxial compression,” </a:t>
            </a:r>
            <a:r>
              <a:rPr lang="en-US" i="1" dirty="0"/>
              <a:t>Eng Frac Mech,</a:t>
            </a:r>
            <a:r>
              <a:rPr lang="en-US" i="0" dirty="0"/>
              <a:t> 69.</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Wang et al. (2022), “Fracture mechanics of spallation,” </a:t>
            </a:r>
            <a:r>
              <a:rPr lang="en-US" i="1" dirty="0"/>
              <a:t>Eng Frac Mech,</a:t>
            </a:r>
            <a:r>
              <a:rPr lang="en-US" i="0" dirty="0"/>
              <a:t> 260.</a:t>
            </a:r>
            <a:endParaRPr lang="en-US" dirty="0"/>
          </a:p>
        </p:txBody>
      </p:sp>
      <p:sp>
        <p:nvSpPr>
          <p:cNvPr id="4" name="Slide Number Placeholder 3"/>
          <p:cNvSpPr>
            <a:spLocks noGrp="1"/>
          </p:cNvSpPr>
          <p:nvPr>
            <p:ph type="sldNum" sz="quarter" idx="5"/>
          </p:nvPr>
        </p:nvSpPr>
        <p:spPr/>
        <p:txBody>
          <a:bodyPr/>
          <a:lstStyle/>
          <a:p>
            <a:pPr>
              <a:defRPr/>
            </a:pPr>
            <a:fld id="{2206A555-B2D4-4D96-B46E-922510CA397D}" type="slidenum">
              <a:rPr lang="en-AU" smtClean="0"/>
              <a:pPr>
                <a:defRPr/>
              </a:pPr>
              <a:t>10</a:t>
            </a:fld>
            <a:endParaRPr lang="en-AU" dirty="0"/>
          </a:p>
        </p:txBody>
      </p:sp>
    </p:spTree>
    <p:extLst>
      <p:ext uri="{BB962C8B-B14F-4D97-AF65-F5344CB8AC3E}">
        <p14:creationId xmlns:p14="http://schemas.microsoft.com/office/powerpoint/2010/main" val="452840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Characteristic shape of AE at face:</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t>Initial low-amplitude wave(s) – with “first motion” always negative voltage</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t>Quiet pause – approx.</a:t>
            </a:r>
            <a:r>
              <a:rPr lang="el-GR" dirty="0"/>
              <a:t> 40 μ</a:t>
            </a:r>
            <a:r>
              <a:rPr lang="en-US" dirty="0"/>
              <a:t>s to 65 </a:t>
            </a:r>
            <a:r>
              <a:rPr lang="el-GR" dirty="0"/>
              <a:t>μ</a:t>
            </a:r>
            <a:r>
              <a:rPr lang="en-US" dirty="0"/>
              <a:t>s</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t>High-amplitude motion – spike/impulse overprinted on smoother sinusoid</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Total duration approx. 10 ms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quiet pause is not s:p separation, as the lag time is too long.  For this sample, the lag time is 75 </a:t>
            </a:r>
            <a:r>
              <a:rPr lang="el-GR" dirty="0"/>
              <a:t>μ</a:t>
            </a:r>
            <a:r>
              <a:rPr lang="en-US" dirty="0"/>
              <a:t>s, which gives a source-to-receiver distance estimate of around 200mm.  But the source(s) -- the flaw, and the crack growing from it -- are only about 50mm from the receivers.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2206A555-B2D4-4D96-B46E-922510CA397D}" type="slidenum">
              <a:rPr lang="en-AU" smtClean="0"/>
              <a:pPr>
                <a:defRPr/>
              </a:pPr>
              <a:t>11</a:t>
            </a:fld>
            <a:endParaRPr lang="en-AU" dirty="0"/>
          </a:p>
        </p:txBody>
      </p:sp>
    </p:spTree>
    <p:extLst>
      <p:ext uri="{BB962C8B-B14F-4D97-AF65-F5344CB8AC3E}">
        <p14:creationId xmlns:p14="http://schemas.microsoft.com/office/powerpoint/2010/main" val="112218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Microphone: Samsung Galaxy S9 in waterproof case at approx. 2m distance from sample side.  Sensitive to audible frequencies only (sampled 48 kHz)</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AE sensor: R3</a:t>
            </a:r>
            <a:r>
              <a:rPr lang="el-GR" dirty="0"/>
              <a:t>α</a:t>
            </a:r>
            <a:r>
              <a:rPr lang="en-US" dirty="0"/>
              <a:t> mounted in air approx. 100mm from sample front face.  Sensitive to audible and superaudible frequencies.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In-air AE transient is similar duration to in-contact AE, but significantly shorter in duration than the microphone (by more than an order of magnitude).</a:t>
            </a:r>
          </a:p>
        </p:txBody>
      </p:sp>
      <p:sp>
        <p:nvSpPr>
          <p:cNvPr id="4" name="Slide Number Placeholder 3"/>
          <p:cNvSpPr>
            <a:spLocks noGrp="1"/>
          </p:cNvSpPr>
          <p:nvPr>
            <p:ph type="sldNum" sz="quarter" idx="5"/>
          </p:nvPr>
        </p:nvSpPr>
        <p:spPr/>
        <p:txBody>
          <a:bodyPr/>
          <a:lstStyle/>
          <a:p>
            <a:pPr>
              <a:defRPr/>
            </a:pPr>
            <a:fld id="{2206A555-B2D4-4D96-B46E-922510CA397D}" type="slidenum">
              <a:rPr lang="en-AU" smtClean="0"/>
              <a:pPr>
                <a:defRPr/>
              </a:pPr>
              <a:t>12</a:t>
            </a:fld>
            <a:endParaRPr lang="en-AU" dirty="0"/>
          </a:p>
        </p:txBody>
      </p:sp>
    </p:spTree>
    <p:extLst>
      <p:ext uri="{BB962C8B-B14F-4D97-AF65-F5344CB8AC3E}">
        <p14:creationId xmlns:p14="http://schemas.microsoft.com/office/powerpoint/2010/main" val="84432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Variations of image intensity with time, for selected regions within high-speed video images.  Recall light is transmitted from 2x LED lamps at rear of sample.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t>Starting out: background noise, may be physical (vibrating load frame and/or lighting) or electronic (sensor and/or LED output)</a:t>
            </a:r>
          </a:p>
          <a:p>
            <a:pPr marL="228600" marR="0" lvl="0" indent="-228600" algn="l" defTabSz="914400" rtl="0" eaLnBrk="0" fontAlgn="base" latinLnBrk="0" hangingPunct="0">
              <a:lnSpc>
                <a:spcPct val="100000"/>
              </a:lnSpc>
              <a:spcBef>
                <a:spcPct val="30000"/>
              </a:spcBef>
              <a:spcAft>
                <a:spcPct val="0"/>
              </a:spcAft>
              <a:buClrTx/>
              <a:buSzTx/>
              <a:buFontTx/>
              <a:buAutoNum type="arabicPeriod" startAt="2"/>
              <a:tabLst/>
              <a:defRPr/>
            </a:pPr>
            <a:r>
              <a:rPr lang="en-US" dirty="0"/>
              <a:t>Abrupt change in brightness when crack front passes a region, and two new surfaces are created, which reflect and refract the transmitted light.</a:t>
            </a:r>
          </a:p>
          <a:p>
            <a:pPr marL="228600" marR="0" lvl="0" indent="-228600" algn="l" defTabSz="914400" rtl="0" eaLnBrk="0" fontAlgn="base" latinLnBrk="0" hangingPunct="0">
              <a:lnSpc>
                <a:spcPct val="100000"/>
              </a:lnSpc>
              <a:spcBef>
                <a:spcPct val="30000"/>
              </a:spcBef>
              <a:spcAft>
                <a:spcPct val="0"/>
              </a:spcAft>
              <a:buClrTx/>
              <a:buSzTx/>
              <a:buFontTx/>
              <a:buAutoNum type="arabicPeriod" startAt="2"/>
              <a:tabLst/>
              <a:defRPr/>
            </a:pPr>
            <a:r>
              <a:rPr lang="en-US" dirty="0"/>
              <a:t>Transient oscillations immediately post cracking, decreasing with time.  </a:t>
            </a:r>
          </a:p>
          <a:p>
            <a:pPr marL="228600" marR="0" lvl="0" indent="-228600" algn="l" defTabSz="914400" rtl="0" eaLnBrk="0" fontAlgn="base" latinLnBrk="0" hangingPunct="0">
              <a:lnSpc>
                <a:spcPct val="100000"/>
              </a:lnSpc>
              <a:spcBef>
                <a:spcPct val="30000"/>
              </a:spcBef>
              <a:spcAft>
                <a:spcPct val="0"/>
              </a:spcAft>
              <a:buClrTx/>
              <a:buSzTx/>
              <a:buFontTx/>
              <a:buAutoNum type="arabicPeriod" startAt="2"/>
              <a:tabLst/>
              <a:defRPr/>
            </a:pPr>
            <a:r>
              <a:rPr lang="en-US" dirty="0"/>
              <a:t>Vibrations diminish over time, reverting to background noise, albeit with a changed mean value due to the presence of the crack front.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Visible vibration duration approx. 3 ms (300 frames) – much less than AE or microphone.  </a:t>
            </a:r>
          </a:p>
        </p:txBody>
      </p:sp>
      <p:sp>
        <p:nvSpPr>
          <p:cNvPr id="4" name="Slide Number Placeholder 3"/>
          <p:cNvSpPr>
            <a:spLocks noGrp="1"/>
          </p:cNvSpPr>
          <p:nvPr>
            <p:ph type="sldNum" sz="quarter" idx="5"/>
          </p:nvPr>
        </p:nvSpPr>
        <p:spPr/>
        <p:txBody>
          <a:bodyPr/>
          <a:lstStyle/>
          <a:p>
            <a:pPr>
              <a:defRPr/>
            </a:pPr>
            <a:fld id="{2206A555-B2D4-4D96-B46E-922510CA397D}" type="slidenum">
              <a:rPr lang="en-AU" smtClean="0"/>
              <a:pPr>
                <a:defRPr/>
              </a:pPr>
              <a:t>13</a:t>
            </a:fld>
            <a:endParaRPr lang="en-AU" dirty="0"/>
          </a:p>
        </p:txBody>
      </p:sp>
    </p:spTree>
    <p:extLst>
      <p:ext uri="{BB962C8B-B14F-4D97-AF65-F5344CB8AC3E}">
        <p14:creationId xmlns:p14="http://schemas.microsoft.com/office/powerpoint/2010/main" val="391270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AE sensors calibrated to displacement using Ono, K. (2016), “</a:t>
            </a:r>
            <a:r>
              <a:rPr lang="en-AU" dirty="0"/>
              <a:t>Receiving Sensitivities of Acoustic Emission Sensors: A data Compilation,” </a:t>
            </a:r>
            <a:r>
              <a:rPr lang="en-AU" i="1" dirty="0"/>
              <a:t>J Acoustic Emission,</a:t>
            </a:r>
            <a:r>
              <a:rPr lang="en-AU" i="0" dirty="0"/>
              <a:t> 36.</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Spectra from sensors in contact with the sample are sensibly similar to displacement spectra seen in seismicity.  If we disregard the lower frequencies there is a clear low-frequency plateau (</a:t>
            </a:r>
            <a:r>
              <a:rPr lang="el-GR" dirty="0"/>
              <a:t>Ω</a:t>
            </a:r>
            <a:r>
              <a:rPr lang="en-US" baseline="-25000" dirty="0"/>
              <a:t>0</a:t>
            </a:r>
            <a:r>
              <a:rPr lang="en-US" dirty="0"/>
              <a:t>), an obvious corner frequency (f</a:t>
            </a:r>
            <a:r>
              <a:rPr lang="en-US" baseline="-25000" dirty="0"/>
              <a:t>c</a:t>
            </a:r>
            <a:r>
              <a:rPr lang="en-US" dirty="0"/>
              <a:t>), and a high-frequency falloff following an exponential model (</a:t>
            </a:r>
            <a:r>
              <a:rPr lang="el-GR" dirty="0"/>
              <a:t>ω</a:t>
            </a:r>
            <a:r>
              <a:rPr lang="en-US" baseline="30000" dirty="0"/>
              <a:t>-n</a:t>
            </a:r>
            <a:r>
              <a:rPr lang="en-US" dirty="0"/>
              <a:t>), which plots as a straight line on a log-log plot.  However, the estimated values of </a:t>
            </a:r>
            <a:r>
              <a:rPr lang="el-GR" dirty="0"/>
              <a:t>Ω</a:t>
            </a:r>
            <a:r>
              <a:rPr lang="en-US" baseline="-25000" dirty="0"/>
              <a:t>0</a:t>
            </a:r>
            <a:r>
              <a:rPr lang="en-US" dirty="0"/>
              <a:t>, f</a:t>
            </a:r>
            <a:r>
              <a:rPr lang="en-US" baseline="-25000" dirty="0"/>
              <a:t>c</a:t>
            </a:r>
            <a:r>
              <a:rPr lang="en-US" dirty="0"/>
              <a:t>, and n are different for each sensor.  This is problematic, since each sensor should be recording the same “seismic” source.  TO CHECK – IF THERE IS TIME – THE RELATIVE POSITION OF SENSORS VS THE RADIATION PATTERNS FOR THE TWO POSSIBLE SOURCES – TENSILE VERTICAL, AND DOUBLE-COUPLE ON THE FLAW.</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in-air spectra recorded by the R3</a:t>
            </a:r>
            <a:r>
              <a:rPr lang="el-GR" dirty="0"/>
              <a:t>α</a:t>
            </a:r>
            <a:r>
              <a:rPr lang="en-US" dirty="0"/>
              <a:t> AE sensor is similar to the AE sensors in contact, and to a seismic displacement spectrum.  However, again, the different sensor provides different estimates of .  The in-air spectrum from the microphone shows evidence of the different sampling rate, with much greater definition at low frequencies.  But there is significant clipping of frequencies &gt; 20 kHz.  The apparently steep frequency falloff (n) may be artificial.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three AE sensors, and the microphone, all show a frequency spike at approx. 10 kHz.</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visible vibration spectrum is nearly uniformly distributed across frequencies, with isolated spikes that appear in both the background noise and in the crack-related signal.  An exception is the spike at 10 kHz, which is much stronger in the crack-related signal than in the background, and is thus “real.”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10 kHz frequency spike appears consistently across all data streams, and all samples.  THE CAUSE ISN’T KNOWN – MIGHT BE A CUBE FUNDAMENTAL, MIGHT BE THE CRACK GROWHT TIME, MIGHT BE SOMETHING IN THE LOADING SYSTEM – </a:t>
            </a:r>
            <a:r>
              <a:rPr lang="en-US" i="1" dirty="0"/>
              <a:t>will look at this a bit, but prepared to leave this an open question if need be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2206A555-B2D4-4D96-B46E-922510CA397D}" type="slidenum">
              <a:rPr lang="en-AU" smtClean="0"/>
              <a:pPr>
                <a:defRPr/>
              </a:pPr>
              <a:t>14</a:t>
            </a:fld>
            <a:endParaRPr lang="en-AU" dirty="0"/>
          </a:p>
        </p:txBody>
      </p:sp>
    </p:spTree>
    <p:extLst>
      <p:ext uri="{BB962C8B-B14F-4D97-AF65-F5344CB8AC3E}">
        <p14:creationId xmlns:p14="http://schemas.microsoft.com/office/powerpoint/2010/main" val="612337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observation extends the previous work by showing that the crack growth is a single, rapid process, with constant loads.  There is no evidence of “stable” vs “unstable” crack growth; once the initial flaw slips, the crack radius is sufficiently large that no extra energy input is required to keep the crack expanding.  Self-sustaining crack behavior is found in many rock mechanics observations.</a:t>
            </a:r>
          </a:p>
          <a:p>
            <a:endParaRPr lang="en-US" dirty="0"/>
          </a:p>
          <a:p>
            <a:r>
              <a:rPr lang="en-US" dirty="0"/>
              <a:t>Several features long seen in resin experiments are explained.  The prominent, circumferential ribs are evidence of start-stop crack growth during unloading.  The moustache-shaped overlaps arise because of the geometry of the flaw and the growing crack(s), as one wing crack initiates prior to the second wing crack.</a:t>
            </a:r>
          </a:p>
          <a:p>
            <a:endParaRPr lang="en-US" dirty="0"/>
          </a:p>
          <a:p>
            <a:r>
              <a:rPr lang="en-US" dirty="0"/>
              <a:t>Similar fracture morphology between rocks in the field, and the resin models, provides some justification of the applicability of the approach.</a:t>
            </a:r>
          </a:p>
          <a:p>
            <a:endParaRPr lang="en-US" dirty="0"/>
          </a:p>
          <a:p>
            <a:r>
              <a:rPr lang="en-US" dirty="0"/>
              <a:t>The increase in crack-initiation load as the flaw approaches the free face requires further research to explain; however, it has some implications for development of spallation around mine excavations – as does the convex shape of the crack.  In the field, slab-shaped rocks are often ejected into the opening.  This requires that cracks actually intersect the opening (to define the blocks), and that areas near the opening “fail” prior to areas deeper into the wall/face/roof (else, the rocks wouldn’t be thin slabs).  </a:t>
            </a:r>
          </a:p>
          <a:p>
            <a:endParaRPr lang="en-US" dirty="0"/>
          </a:p>
          <a:p>
            <a:r>
              <a:rPr lang="en-US" dirty="0"/>
              <a:t>The AE allows study of near-field “seismograms” from a known and independently observable source.  The characteristic shape of the cracking-related AE waveforms suggests a way to determine crack-related vs. non-crack-related AE in opaque samples.</a:t>
            </a:r>
          </a:p>
          <a:p>
            <a:endParaRPr lang="en-US" dirty="0"/>
          </a:p>
          <a:p>
            <a:r>
              <a:rPr lang="en-US" dirty="0"/>
              <a:t>The audible and visible vibrations provide alternative ways to acquire “seismic” data.  Such data may be very useful in field work, since smartphones are now ubiquitous, and videos of rock failures abound even from areas without coverage of a local seismic network.</a:t>
            </a:r>
          </a:p>
          <a:p>
            <a:endParaRPr lang="en-US" dirty="0"/>
          </a:p>
          <a:p>
            <a:endParaRPr lang="en-US" dirty="0"/>
          </a:p>
          <a:p>
            <a:endParaRPr lang="en-AU" dirty="0"/>
          </a:p>
        </p:txBody>
      </p:sp>
      <p:sp>
        <p:nvSpPr>
          <p:cNvPr id="4" name="Slide Number Placeholder 3"/>
          <p:cNvSpPr>
            <a:spLocks noGrp="1"/>
          </p:cNvSpPr>
          <p:nvPr>
            <p:ph type="sldNum" sz="quarter" idx="5"/>
          </p:nvPr>
        </p:nvSpPr>
        <p:spPr/>
        <p:txBody>
          <a:bodyPr/>
          <a:lstStyle/>
          <a:p>
            <a:pPr>
              <a:defRPr/>
            </a:pPr>
            <a:fld id="{2206A555-B2D4-4D96-B46E-922510CA397D}" type="slidenum">
              <a:rPr lang="en-AU" smtClean="0"/>
              <a:pPr>
                <a:defRPr/>
              </a:pPr>
              <a:t>15</a:t>
            </a:fld>
            <a:endParaRPr lang="en-AU" dirty="0"/>
          </a:p>
        </p:txBody>
      </p:sp>
    </p:spTree>
    <p:extLst>
      <p:ext uri="{BB962C8B-B14F-4D97-AF65-F5344CB8AC3E}">
        <p14:creationId xmlns:p14="http://schemas.microsoft.com/office/powerpoint/2010/main" val="3919965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-Round flaw: classic fracture mechanics shape</a:t>
            </a:r>
            <a:endParaRPr lang="en-AU" dirty="0"/>
          </a:p>
          <a:p>
            <a:r>
              <a:rPr lang="en-US" dirty="0"/>
              <a:t>-Grease: minimize friction between flaw “walls”</a:t>
            </a:r>
          </a:p>
          <a:p>
            <a:r>
              <a:rPr lang="en-US" dirty="0"/>
              <a:t>-Clear/transparent: allows growing crack to be observed</a:t>
            </a:r>
          </a:p>
          <a:p>
            <a:r>
              <a:rPr lang="en-US" dirty="0"/>
              <a:t>-Polyester resin: pourable at room temperature</a:t>
            </a:r>
          </a:p>
        </p:txBody>
      </p:sp>
      <p:sp>
        <p:nvSpPr>
          <p:cNvPr id="4" name="Slide Number Placeholder 3"/>
          <p:cNvSpPr>
            <a:spLocks noGrp="1"/>
          </p:cNvSpPr>
          <p:nvPr>
            <p:ph type="sldNum" sz="quarter" idx="5"/>
          </p:nvPr>
        </p:nvSpPr>
        <p:spPr/>
        <p:txBody>
          <a:bodyPr/>
          <a:lstStyle/>
          <a:p>
            <a:pPr>
              <a:defRPr/>
            </a:pPr>
            <a:fld id="{2206A555-B2D4-4D96-B46E-922510CA397D}" type="slidenum">
              <a:rPr lang="en-AU" smtClean="0"/>
              <a:pPr>
                <a:defRPr/>
              </a:pPr>
              <a:t>2</a:t>
            </a:fld>
            <a:endParaRPr lang="en-AU" dirty="0"/>
          </a:p>
        </p:txBody>
      </p:sp>
    </p:spTree>
    <p:extLst>
      <p:ext uri="{BB962C8B-B14F-4D97-AF65-F5344CB8AC3E}">
        <p14:creationId xmlns:p14="http://schemas.microsoft.com/office/powerpoint/2010/main" val="157148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Uniaxial case:  Crack “wraps,” following the circumference of the flaw.  When the new crack(s) are similar in size to the initial flaw, they stop growing – until the material UCS is reached, and the entire sample shatters.</a:t>
            </a:r>
          </a:p>
          <a:p>
            <a:endParaRPr lang="en-US" dirty="0"/>
          </a:p>
          <a:p>
            <a:r>
              <a:rPr lang="en-US" dirty="0"/>
              <a:t>Biaxial case (</a:t>
            </a:r>
            <a:r>
              <a:rPr lang="el-GR" dirty="0"/>
              <a:t>σ</a:t>
            </a:r>
            <a:r>
              <a:rPr lang="en-US" baseline="-25000" dirty="0"/>
              <a:t>2</a:t>
            </a:r>
            <a:r>
              <a:rPr lang="en-US" dirty="0"/>
              <a:t> along flaw’s strike): Wrapping does not occur, and a (nearly) planar crack opens in the </a:t>
            </a:r>
            <a:r>
              <a:rPr lang="el-GR" dirty="0"/>
              <a:t>σ</a:t>
            </a:r>
            <a:r>
              <a:rPr lang="en-US" dirty="0"/>
              <a:t>1-</a:t>
            </a:r>
            <a:r>
              <a:rPr lang="el-GR" dirty="0"/>
              <a:t>σ</a:t>
            </a:r>
            <a:r>
              <a:rPr lang="en-US" dirty="0"/>
              <a:t>2 plane.  The crack grows quickly, to a size much larger than the initial flaw, but terminates near sample boundary.  Outermost part of the crack, between the prominent oblong-shaped arrest line and the sample boundary, grows only as the sample is being unloaded</a:t>
            </a:r>
            <a:endParaRPr lang="en-AU" dirty="0"/>
          </a:p>
        </p:txBody>
      </p:sp>
      <p:sp>
        <p:nvSpPr>
          <p:cNvPr id="4" name="Slide Number Placeholder 3"/>
          <p:cNvSpPr>
            <a:spLocks noGrp="1"/>
          </p:cNvSpPr>
          <p:nvPr>
            <p:ph type="sldNum" sz="quarter" idx="5"/>
          </p:nvPr>
        </p:nvSpPr>
        <p:spPr/>
        <p:txBody>
          <a:bodyPr/>
          <a:lstStyle/>
          <a:p>
            <a:pPr>
              <a:defRPr/>
            </a:pPr>
            <a:fld id="{2206A555-B2D4-4D96-B46E-922510CA397D}" type="slidenum">
              <a:rPr lang="en-AU" smtClean="0"/>
              <a:pPr>
                <a:defRPr/>
              </a:pPr>
              <a:t>3</a:t>
            </a:fld>
            <a:endParaRPr lang="en-AU" dirty="0"/>
          </a:p>
        </p:txBody>
      </p:sp>
    </p:spTree>
    <p:extLst>
      <p:ext uri="{BB962C8B-B14F-4D97-AF65-F5344CB8AC3E}">
        <p14:creationId xmlns:p14="http://schemas.microsoft.com/office/powerpoint/2010/main" val="257643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Tests run in displacement control, 2mm to 4mm in 10 minutes, and stopped manually when cracking was heard, or when upper loading limit 500 kN was reached (approx. 100 MPa).  </a:t>
            </a:r>
          </a:p>
          <a:p>
            <a:endParaRPr lang="en-US" dirty="0"/>
          </a:p>
          <a:p>
            <a:r>
              <a:rPr lang="en-US" dirty="0"/>
              <a:t>Biaxial restraint device restrains lateral expansion due to the vertical compression (Poisson’s ratio) resulting in a lateral load (</a:t>
            </a:r>
            <a:r>
              <a:rPr lang="el-GR" dirty="0"/>
              <a:t>σ</a:t>
            </a:r>
            <a:r>
              <a:rPr lang="en-US" baseline="-25000" dirty="0"/>
              <a:t>2</a:t>
            </a:r>
            <a:r>
              <a:rPr lang="en-US" dirty="0"/>
              <a:t>).  Recall a </a:t>
            </a:r>
            <a:r>
              <a:rPr lang="el-GR" dirty="0"/>
              <a:t>σ</a:t>
            </a:r>
            <a:r>
              <a:rPr lang="en-US" baseline="-25000" dirty="0"/>
              <a:t>2</a:t>
            </a:r>
            <a:r>
              <a:rPr lang="el-GR" dirty="0"/>
              <a:t>/σ</a:t>
            </a:r>
            <a:r>
              <a:rPr lang="en-US" baseline="-25000" dirty="0"/>
              <a:t>1</a:t>
            </a:r>
            <a:r>
              <a:rPr lang="en-US" dirty="0"/>
              <a:t> ratio of only 6% is required to make “biaxial” case (Wang et al. 2019)</a:t>
            </a:r>
          </a:p>
          <a:p>
            <a:endParaRPr lang="en-AU" dirty="0"/>
          </a:p>
          <a:p>
            <a:r>
              <a:rPr lang="en-US" dirty="0"/>
              <a:t>Second camera used for redundancy.  Transmitted light to highlight crack placement, from 2x Aputure LED spotlights.  100,000 frames per second greyscale images. Synchronized data streams to ~100 </a:t>
            </a:r>
            <a:r>
              <a:rPr lang="el-GR" dirty="0"/>
              <a:t>μ</a:t>
            </a:r>
            <a:r>
              <a:rPr lang="en-US" dirty="0"/>
              <a:t>s precision via Arduino device.  This is enough to link AE waveforms to the video observations of cracking – but, since the extensive cracking process takes ~100 </a:t>
            </a:r>
            <a:r>
              <a:rPr lang="el-GR" dirty="0"/>
              <a:t>μ</a:t>
            </a:r>
            <a:r>
              <a:rPr lang="en-US" dirty="0"/>
              <a:t>s to occur, the synch is not precise enough to link *portions* of the AE waveforms to specific video frames.</a:t>
            </a:r>
          </a:p>
          <a:p>
            <a:endParaRPr lang="en-US" dirty="0"/>
          </a:p>
        </p:txBody>
      </p:sp>
      <p:sp>
        <p:nvSpPr>
          <p:cNvPr id="4" name="Slide Number Placeholder 3"/>
          <p:cNvSpPr>
            <a:spLocks noGrp="1"/>
          </p:cNvSpPr>
          <p:nvPr>
            <p:ph type="sldNum" sz="quarter" idx="5"/>
          </p:nvPr>
        </p:nvSpPr>
        <p:spPr/>
        <p:txBody>
          <a:bodyPr/>
          <a:lstStyle/>
          <a:p>
            <a:pPr>
              <a:defRPr/>
            </a:pPr>
            <a:fld id="{2206A555-B2D4-4D96-B46E-922510CA397D}" type="slidenum">
              <a:rPr lang="en-AU" smtClean="0"/>
              <a:pPr>
                <a:defRPr/>
              </a:pPr>
              <a:t>4</a:t>
            </a:fld>
            <a:endParaRPr lang="en-AU" dirty="0"/>
          </a:p>
        </p:txBody>
      </p:sp>
    </p:spTree>
    <p:extLst>
      <p:ext uri="{BB962C8B-B14F-4D97-AF65-F5344CB8AC3E}">
        <p14:creationId xmlns:p14="http://schemas.microsoft.com/office/powerpoint/2010/main" val="2489037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these experiments, the target frequency of interest wasn’t known, so a pair of different sensors was chosen to cover more total frequencies: R3</a:t>
            </a:r>
            <a:r>
              <a:rPr lang="el-GR" dirty="0"/>
              <a:t>α</a:t>
            </a:r>
            <a:r>
              <a:rPr lang="en-US" dirty="0"/>
              <a:t> for lower frequencies (audible to ~ 100 kHz) and S9220 for higher frequencies (to &gt; 500 kHz).  </a:t>
            </a:r>
          </a:p>
          <a:p>
            <a:endParaRPr lang="en-US" dirty="0"/>
          </a:p>
          <a:p>
            <a:r>
              <a:rPr lang="en-US" dirty="0"/>
              <a:t>Early experiments with microphone indicated ~ 11 kHz audible sound.  In-air R3</a:t>
            </a:r>
            <a:r>
              <a:rPr lang="el-GR" dirty="0"/>
              <a:t>α</a:t>
            </a:r>
            <a:r>
              <a:rPr lang="en-US" dirty="0"/>
              <a:t> attempts to capture that sound, on a common time scale with the two AE sensors contacting the sample.</a:t>
            </a:r>
            <a:endParaRPr lang="en-AU" dirty="0"/>
          </a:p>
        </p:txBody>
      </p:sp>
      <p:sp>
        <p:nvSpPr>
          <p:cNvPr id="4" name="Slide Number Placeholder 3"/>
          <p:cNvSpPr>
            <a:spLocks noGrp="1"/>
          </p:cNvSpPr>
          <p:nvPr>
            <p:ph type="sldNum" sz="quarter" idx="5"/>
          </p:nvPr>
        </p:nvSpPr>
        <p:spPr/>
        <p:txBody>
          <a:bodyPr/>
          <a:lstStyle/>
          <a:p>
            <a:pPr>
              <a:defRPr/>
            </a:pPr>
            <a:fld id="{2206A555-B2D4-4D96-B46E-922510CA397D}" type="slidenum">
              <a:rPr lang="en-AU" smtClean="0"/>
              <a:pPr>
                <a:defRPr/>
              </a:pPr>
              <a:t>5</a:t>
            </a:fld>
            <a:endParaRPr lang="en-AU" dirty="0"/>
          </a:p>
        </p:txBody>
      </p:sp>
    </p:spTree>
    <p:extLst>
      <p:ext uri="{BB962C8B-B14F-4D97-AF65-F5344CB8AC3E}">
        <p14:creationId xmlns:p14="http://schemas.microsoft.com/office/powerpoint/2010/main" val="1650312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Ubiquitous features:</a:t>
            </a:r>
          </a:p>
          <a:p>
            <a:r>
              <a:rPr lang="en-US" dirty="0"/>
              <a:t>--Convex crack profile.  Crack “avoids” free face.  Greater curvature in </a:t>
            </a:r>
            <a:r>
              <a:rPr lang="el-GR" dirty="0"/>
              <a:t>σ</a:t>
            </a:r>
            <a:r>
              <a:rPr lang="en-US" baseline="-25000" dirty="0"/>
              <a:t>2</a:t>
            </a:r>
            <a:r>
              <a:rPr lang="en-US" dirty="0"/>
              <a:t> direction.</a:t>
            </a:r>
          </a:p>
          <a:p>
            <a:r>
              <a:rPr lang="en-US" dirty="0"/>
              <a:t>--Open crack (not shown in image) – several cracks were sectioned and measured with feeler gauge; crack aperture is 0.1 mm to 0.3 mm (sample size is 70mm).</a:t>
            </a:r>
          </a:p>
          <a:p>
            <a:r>
              <a:rPr lang="en-US" dirty="0"/>
              <a:t>--Fractographic zonation</a:t>
            </a:r>
          </a:p>
          <a:p>
            <a:r>
              <a:rPr lang="en-US" dirty="0"/>
              <a:t>----Region I: radial hackles (tension) ubiquitous.  Merge near Region II creating “river lines.”  Sometimes also circumferential, wave-like features (Wallner lines?)</a:t>
            </a:r>
          </a:p>
          <a:p>
            <a:r>
              <a:rPr lang="en-US" dirty="0"/>
              <a:t>----Region II: Circumferential ribs indicating start-stop cyclic crack growth (similar to fatigue).  Occurs during unloading. Possibly due to fluctuations of friction on the sample/platen contacts, possibly also due to material property changes where the frozen resin is in contact with room-temperature platens.</a:t>
            </a:r>
          </a:p>
          <a:p>
            <a:endParaRPr lang="en-US" dirty="0"/>
          </a:p>
          <a:p>
            <a:r>
              <a:rPr lang="en-US" dirty="0"/>
              <a:t>Non-ubiquitous features</a:t>
            </a:r>
          </a:p>
          <a:p>
            <a:r>
              <a:rPr lang="en-US" dirty="0"/>
              <a:t>--Prominent radial features: twist hackles, overlaps, etc. are due to sample-specific, 3D geometry of flaw and growing crack.</a:t>
            </a:r>
          </a:p>
          <a:p>
            <a:r>
              <a:rPr lang="en-US" dirty="0"/>
              <a:t>--Most common feature is crack overlap:</a:t>
            </a:r>
          </a:p>
          <a:p>
            <a:pPr marL="228600" indent="-228600">
              <a:buAutoNum type="arabicPeriod"/>
            </a:pPr>
            <a:r>
              <a:rPr lang="en-US" dirty="0"/>
              <a:t>A wing crack starts at one point on the flaw (usually top, or bottom) and grows in an elliptical shape.</a:t>
            </a:r>
          </a:p>
          <a:p>
            <a:pPr marL="228600" indent="-228600">
              <a:buAutoNum type="arabicPeriod"/>
            </a:pPr>
            <a:r>
              <a:rPr lang="en-US" dirty="0"/>
              <a:t>At some time later, while the first crack is partially occluded by the flaw footprint, a second crack begins from the other side of the flaw.</a:t>
            </a:r>
          </a:p>
          <a:p>
            <a:pPr marL="228600" indent="-228600">
              <a:buAutoNum type="arabicPeriod"/>
            </a:pPr>
            <a:r>
              <a:rPr lang="en-US" dirty="0"/>
              <a:t>These cracks grow together, offset by the flaw’s inclination, overlapping but not merging.  Their outer edges follow the generally elliptical shape described above.</a:t>
            </a:r>
            <a:endParaRPr lang="en-AU" dirty="0"/>
          </a:p>
        </p:txBody>
      </p:sp>
      <p:sp>
        <p:nvSpPr>
          <p:cNvPr id="4" name="Slide Number Placeholder 3"/>
          <p:cNvSpPr>
            <a:spLocks noGrp="1"/>
          </p:cNvSpPr>
          <p:nvPr>
            <p:ph type="sldNum" sz="quarter" idx="5"/>
          </p:nvPr>
        </p:nvSpPr>
        <p:spPr/>
        <p:txBody>
          <a:bodyPr/>
          <a:lstStyle/>
          <a:p>
            <a:pPr>
              <a:defRPr/>
            </a:pPr>
            <a:fld id="{2206A555-B2D4-4D96-B46E-922510CA397D}" type="slidenum">
              <a:rPr lang="en-AU" smtClean="0"/>
              <a:pPr>
                <a:defRPr/>
              </a:pPr>
              <a:t>6</a:t>
            </a:fld>
            <a:endParaRPr lang="en-AU" dirty="0"/>
          </a:p>
        </p:txBody>
      </p:sp>
    </p:spTree>
    <p:extLst>
      <p:ext uri="{BB962C8B-B14F-4D97-AF65-F5344CB8AC3E}">
        <p14:creationId xmlns:p14="http://schemas.microsoft.com/office/powerpoint/2010/main" val="614006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pulse of crack growth – once a sufficient load is reached, the crack starts, and it doesn’t stop until it reaches the ultimate limits near the edge (although the final area of crack grows only as sample is unloaded).</a:t>
            </a:r>
          </a:p>
          <a:p>
            <a:endParaRPr lang="en-US" dirty="0"/>
          </a:p>
          <a:p>
            <a:r>
              <a:rPr lang="en-US" dirty="0"/>
              <a:t>Crack front takes roughly elliptical shape, approximately centered on the initiation point, even when occluded by the flaw footprint, and even when two overlapping cracks grow apace.  Crack speed is ~ 300 m/s – 500 m/s and remains roughly consistent </a:t>
            </a:r>
            <a:r>
              <a:rPr lang="en-US" i="1" dirty="0"/>
              <a:t>for an individual sample</a:t>
            </a:r>
            <a:r>
              <a:rPr lang="en-US" i="0" dirty="0"/>
              <a:t> while crack grows through the sample’s bulk.  </a:t>
            </a:r>
          </a:p>
          <a:p>
            <a:endParaRPr lang="en-US" i="0" dirty="0"/>
          </a:p>
          <a:p>
            <a:r>
              <a:rPr lang="en-US" dirty="0"/>
              <a:t>Crack only starts to slow, and to depart from the elliptical shape, when it approaches the sample boundary (the ultimate Region I / Region II boundary).</a:t>
            </a:r>
          </a:p>
          <a:p>
            <a:r>
              <a:rPr lang="en-US" dirty="0"/>
              <a:t>Crack always accompanied by audible noise (ringing-shattering) and a small but noticeable deflection of the recorded load in </a:t>
            </a:r>
            <a:r>
              <a:rPr lang="el-GR" dirty="0"/>
              <a:t>σ</a:t>
            </a:r>
            <a:r>
              <a:rPr lang="en-US" baseline="-25000" dirty="0"/>
              <a:t>2</a:t>
            </a:r>
            <a:r>
              <a:rPr lang="en-US" dirty="0"/>
              <a:t> direction.</a:t>
            </a:r>
            <a:endParaRPr lang="en-AU" dirty="0"/>
          </a:p>
        </p:txBody>
      </p:sp>
      <p:sp>
        <p:nvSpPr>
          <p:cNvPr id="4" name="Slide Number Placeholder 3"/>
          <p:cNvSpPr>
            <a:spLocks noGrp="1"/>
          </p:cNvSpPr>
          <p:nvPr>
            <p:ph type="sldNum" sz="quarter" idx="5"/>
          </p:nvPr>
        </p:nvSpPr>
        <p:spPr/>
        <p:txBody>
          <a:bodyPr/>
          <a:lstStyle/>
          <a:p>
            <a:pPr>
              <a:defRPr/>
            </a:pPr>
            <a:fld id="{2206A555-B2D4-4D96-B46E-922510CA397D}" type="slidenum">
              <a:rPr lang="en-AU" smtClean="0"/>
              <a:pPr>
                <a:defRPr/>
              </a:pPr>
              <a:t>7</a:t>
            </a:fld>
            <a:endParaRPr lang="en-AU" dirty="0"/>
          </a:p>
        </p:txBody>
      </p:sp>
    </p:spTree>
    <p:extLst>
      <p:ext uri="{BB962C8B-B14F-4D97-AF65-F5344CB8AC3E}">
        <p14:creationId xmlns:p14="http://schemas.microsoft.com/office/powerpoint/2010/main" val="1076494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Natural fractures (joints) in sandstone.  Two faces in foreground are not coplanar.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Main body of the cracks, especially the right face, appear very similar to the extensive cracks grown in biaxial compression experiments.  There are radial hackles, concentric arcs, and river lines, which suggest tensile origin.  As with the resin, the local tension could have arisen within a completely compressive far-field stress regime.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outer areas (with river lines and more-prominent ribs) are similar to the outer area of the resin samples, they might represent a slowing crack front approaching its limits, and/or a start-stop crack front growing as the rock is unloaded.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Some features appear un-related to the main crack growth.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 major difference to the resin samples is the lack of an obvious structure at the fracture origin, analogous to the inclined flaw.  This is common in field studies of joints – even if the fracture origin can be inferred (e.g. from fractography), an initial flaw or perturbance causing the fracture to nucleate can not always be found.</a:t>
            </a:r>
          </a:p>
        </p:txBody>
      </p:sp>
      <p:sp>
        <p:nvSpPr>
          <p:cNvPr id="4" name="Slide Number Placeholder 3"/>
          <p:cNvSpPr>
            <a:spLocks noGrp="1"/>
          </p:cNvSpPr>
          <p:nvPr>
            <p:ph type="sldNum" sz="quarter" idx="5"/>
          </p:nvPr>
        </p:nvSpPr>
        <p:spPr/>
        <p:txBody>
          <a:bodyPr/>
          <a:lstStyle/>
          <a:p>
            <a:pPr>
              <a:defRPr/>
            </a:pPr>
            <a:fld id="{2206A555-B2D4-4D96-B46E-922510CA397D}" type="slidenum">
              <a:rPr lang="en-AU" smtClean="0"/>
              <a:pPr>
                <a:defRPr/>
              </a:pPr>
              <a:t>8</a:t>
            </a:fld>
            <a:endParaRPr lang="en-AU" dirty="0"/>
          </a:p>
        </p:txBody>
      </p:sp>
    </p:spTree>
    <p:extLst>
      <p:ext uri="{BB962C8B-B14F-4D97-AF65-F5344CB8AC3E}">
        <p14:creationId xmlns:p14="http://schemas.microsoft.com/office/powerpoint/2010/main" val="2961782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Rock was one of many ejected by a strainburst in an Australian underground mining tunnel.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Dimensions approx. 200mm x 200mm x 500mm.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Hypothesis is that strainburst is rapid Mode I fracturing, which ejects rock fragments and causes detectable seismicity (and audible sound).  Near an underground excavation boundary, the stress field is biaxial.</a:t>
            </a:r>
          </a:p>
        </p:txBody>
      </p:sp>
      <p:sp>
        <p:nvSpPr>
          <p:cNvPr id="4" name="Slide Number Placeholder 3"/>
          <p:cNvSpPr>
            <a:spLocks noGrp="1"/>
          </p:cNvSpPr>
          <p:nvPr>
            <p:ph type="sldNum" sz="quarter" idx="5"/>
          </p:nvPr>
        </p:nvSpPr>
        <p:spPr/>
        <p:txBody>
          <a:bodyPr/>
          <a:lstStyle/>
          <a:p>
            <a:pPr>
              <a:defRPr/>
            </a:pPr>
            <a:fld id="{2206A555-B2D4-4D96-B46E-922510CA397D}" type="slidenum">
              <a:rPr lang="en-AU" smtClean="0"/>
              <a:pPr>
                <a:defRPr/>
              </a:pPr>
              <a:t>9</a:t>
            </a:fld>
            <a:endParaRPr lang="en-AU" dirty="0"/>
          </a:p>
        </p:txBody>
      </p:sp>
    </p:spTree>
    <p:extLst>
      <p:ext uri="{BB962C8B-B14F-4D97-AF65-F5344CB8AC3E}">
        <p14:creationId xmlns:p14="http://schemas.microsoft.com/office/powerpoint/2010/main" val="967731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9E05D16-C50F-4A2B-9D38-0522A614902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373"/>
            <a:ext cx="12192000" cy="837727"/>
          </a:xfrm>
          <a:prstGeom prst="rect">
            <a:avLst/>
          </a:prstGeom>
        </p:spPr>
      </p:pic>
      <p:sp>
        <p:nvSpPr>
          <p:cNvPr id="4" name="Title 1"/>
          <p:cNvSpPr>
            <a:spLocks noGrp="1"/>
          </p:cNvSpPr>
          <p:nvPr>
            <p:ph type="title" hasCustomPrompt="1"/>
          </p:nvPr>
        </p:nvSpPr>
        <p:spPr>
          <a:xfrm>
            <a:off x="960493" y="2636913"/>
            <a:ext cx="10363200" cy="720079"/>
          </a:xfrm>
        </p:spPr>
        <p:txBody>
          <a:bodyPr anchor="t"/>
          <a:lstStyle>
            <a:lvl1pPr algn="l">
              <a:defRPr sz="4000" b="1" cap="all" baseline="0"/>
            </a:lvl1pPr>
          </a:lstStyle>
          <a:p>
            <a:r>
              <a:rPr lang="en-AU" noProof="0" dirty="0"/>
              <a:t>Presentation Title</a:t>
            </a:r>
          </a:p>
        </p:txBody>
      </p:sp>
      <p:sp>
        <p:nvSpPr>
          <p:cNvPr id="5" name="Text Placeholder 2"/>
          <p:cNvSpPr>
            <a:spLocks noGrp="1"/>
          </p:cNvSpPr>
          <p:nvPr>
            <p:ph type="body" idx="1" hasCustomPrompt="1"/>
          </p:nvPr>
        </p:nvSpPr>
        <p:spPr>
          <a:xfrm>
            <a:off x="960493" y="4427031"/>
            <a:ext cx="10363200" cy="282158"/>
          </a:xfrm>
        </p:spPr>
        <p:txBody>
          <a:bodyPr anchor="b">
            <a:normAutofit/>
          </a:bodyPr>
          <a:lstStyle>
            <a:lvl1pPr marL="0" indent="0" algn="l">
              <a:buNone/>
              <a:defRPr lang="en-US" sz="2000" b="1" kern="1200" cap="none" dirty="0" smtClean="0">
                <a:solidFill>
                  <a:srgbClr val="000066"/>
                </a:solidFill>
                <a:latin typeface="Calibri" panose="020F0502020204030204" pitchFamily="34" charset="0"/>
                <a:ea typeface="Kozuka Gothic Pro B" pitchFamily="34" charset="-128"/>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noProof="0" dirty="0"/>
              <a:t>Presented by Presenter Name</a:t>
            </a:r>
          </a:p>
        </p:txBody>
      </p:sp>
      <p:sp>
        <p:nvSpPr>
          <p:cNvPr id="7" name="Text Placeholder 2"/>
          <p:cNvSpPr>
            <a:spLocks noGrp="1"/>
          </p:cNvSpPr>
          <p:nvPr>
            <p:ph type="body" idx="15" hasCustomPrompt="1"/>
          </p:nvPr>
        </p:nvSpPr>
        <p:spPr>
          <a:xfrm>
            <a:off x="963084" y="908721"/>
            <a:ext cx="10363200" cy="432048"/>
          </a:xfrm>
        </p:spPr>
        <p:txBody>
          <a:bodyPr anchor="b">
            <a:normAutofit/>
          </a:bodyPr>
          <a:lstStyle>
            <a:lvl1pPr marL="0" indent="0" algn="l">
              <a:buNone/>
              <a:defRPr lang="en-US" sz="2000" b="1" kern="1200" cap="none" dirty="0" smtClean="0">
                <a:solidFill>
                  <a:srgbClr val="000066"/>
                </a:solidFill>
                <a:latin typeface="Calibri" panose="020F0502020204030204" pitchFamily="34" charset="0"/>
                <a:ea typeface="Kozuka Gothic Pro B" pitchFamily="34" charset="-128"/>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noProof="0" dirty="0"/>
              <a:t>EVENT NAME</a:t>
            </a:r>
          </a:p>
        </p:txBody>
      </p:sp>
      <p:sp>
        <p:nvSpPr>
          <p:cNvPr id="8" name="Text Placeholder 2"/>
          <p:cNvSpPr>
            <a:spLocks noGrp="1"/>
          </p:cNvSpPr>
          <p:nvPr>
            <p:ph type="body" idx="16" hasCustomPrompt="1"/>
          </p:nvPr>
        </p:nvSpPr>
        <p:spPr>
          <a:xfrm>
            <a:off x="963084" y="1338585"/>
            <a:ext cx="10363200" cy="432048"/>
          </a:xfrm>
        </p:spPr>
        <p:txBody>
          <a:bodyPr anchor="b">
            <a:normAutofit/>
          </a:bodyPr>
          <a:lstStyle>
            <a:lvl1pPr marL="0" indent="0" algn="l">
              <a:buNone/>
              <a:defRPr lang="en-US" sz="2000" b="0" kern="1200" cap="none" dirty="0" smtClean="0">
                <a:solidFill>
                  <a:srgbClr val="000066"/>
                </a:solidFill>
                <a:latin typeface="Calibri" panose="020F0502020204030204" pitchFamily="34" charset="0"/>
                <a:ea typeface="Kozuka Gothic Pro B" pitchFamily="34" charset="-128"/>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noProof="0" dirty="0"/>
              <a:t>Date, Venue</a:t>
            </a:r>
          </a:p>
        </p:txBody>
      </p:sp>
      <p:sp>
        <p:nvSpPr>
          <p:cNvPr id="9" name="Text Placeholder 2">
            <a:extLst>
              <a:ext uri="{FF2B5EF4-FFF2-40B4-BE49-F238E27FC236}">
                <a16:creationId xmlns:a16="http://schemas.microsoft.com/office/drawing/2014/main" id="{1ACB3EFD-194F-4CD0-9D0D-832ACCE3333B}"/>
              </a:ext>
            </a:extLst>
          </p:cNvPr>
          <p:cNvSpPr>
            <a:spLocks noGrp="1"/>
          </p:cNvSpPr>
          <p:nvPr>
            <p:ph type="body" idx="17" hasCustomPrompt="1"/>
          </p:nvPr>
        </p:nvSpPr>
        <p:spPr>
          <a:xfrm>
            <a:off x="960493" y="4855838"/>
            <a:ext cx="10363200" cy="282158"/>
          </a:xfrm>
        </p:spPr>
        <p:txBody>
          <a:bodyPr anchor="b">
            <a:normAutofit/>
          </a:bodyPr>
          <a:lstStyle>
            <a:lvl1pPr marL="0" indent="0" algn="l">
              <a:buNone/>
              <a:defRPr lang="en-US" sz="2000" b="0" kern="1200" cap="none" dirty="0" smtClean="0">
                <a:solidFill>
                  <a:srgbClr val="000066"/>
                </a:solidFill>
                <a:latin typeface="Calibri" panose="020F0502020204030204" pitchFamily="34" charset="0"/>
                <a:ea typeface="Kozuka Gothic Pro B" pitchFamily="34" charset="-128"/>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noProof="0" dirty="0"/>
              <a:t>Content developed by Name, Name, Name</a:t>
            </a:r>
          </a:p>
        </p:txBody>
      </p:sp>
      <p:pic>
        <p:nvPicPr>
          <p:cNvPr id="12" name="Picture 11">
            <a:extLst>
              <a:ext uri="{FF2B5EF4-FFF2-40B4-BE49-F238E27FC236}">
                <a16:creationId xmlns:a16="http://schemas.microsoft.com/office/drawing/2014/main" id="{BB725DC6-89B0-455E-9AA0-A58ED05FEF0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8471" y="79812"/>
            <a:ext cx="1872208" cy="599543"/>
          </a:xfrm>
          <a:prstGeom prst="rect">
            <a:avLst/>
          </a:prstGeom>
        </p:spPr>
      </p:pic>
      <p:sp>
        <p:nvSpPr>
          <p:cNvPr id="10" name="Text Placeholder 3">
            <a:extLst>
              <a:ext uri="{FF2B5EF4-FFF2-40B4-BE49-F238E27FC236}">
                <a16:creationId xmlns:a16="http://schemas.microsoft.com/office/drawing/2014/main" id="{2611D699-6906-4229-8C05-813B325B646F}"/>
              </a:ext>
            </a:extLst>
          </p:cNvPr>
          <p:cNvSpPr>
            <a:spLocks noGrp="1"/>
          </p:cNvSpPr>
          <p:nvPr>
            <p:ph type="body" idx="18" hasCustomPrompt="1"/>
          </p:nvPr>
        </p:nvSpPr>
        <p:spPr>
          <a:xfrm>
            <a:off x="960493" y="5519415"/>
            <a:ext cx="10363200" cy="429864"/>
          </a:xfrm>
        </p:spPr>
        <p:txBody>
          <a:bodyPr>
            <a:noAutofit/>
          </a:bodyPr>
          <a:lstStyle>
            <a:lvl1pPr marL="0" indent="0">
              <a:buNone/>
              <a:defRPr sz="1100"/>
            </a:lvl1pPr>
          </a:lstStyle>
          <a:p>
            <a:r>
              <a:rPr lang="en-AU" dirty="0"/>
              <a:t>© Australian Centre for Geomechanics, The University of Western Australia. All rights reserved. No part of this publication may be reproduced, stored or transmitted in any form without the prior permission of the Australian Centre for Geomechanics, The University of Western Australia.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Text">
    <p:spTree>
      <p:nvGrpSpPr>
        <p:cNvPr id="1" name=""/>
        <p:cNvGrpSpPr/>
        <p:nvPr/>
      </p:nvGrpSpPr>
      <p:grpSpPr>
        <a:xfrm>
          <a:off x="0" y="0"/>
          <a:ext cx="0" cy="0"/>
          <a:chOff x="0" y="0"/>
          <a:chExt cx="0" cy="0"/>
        </a:xfrm>
      </p:grpSpPr>
      <p:sp>
        <p:nvSpPr>
          <p:cNvPr id="9" name="Content Placeholder 2"/>
          <p:cNvSpPr>
            <a:spLocks noGrp="1"/>
          </p:cNvSpPr>
          <p:nvPr>
            <p:ph idx="13"/>
          </p:nvPr>
        </p:nvSpPr>
        <p:spPr>
          <a:xfrm>
            <a:off x="611717" y="886121"/>
            <a:ext cx="11021483" cy="3545932"/>
          </a:xfrm>
        </p:spPr>
        <p:txBody>
          <a:bodyPr/>
          <a:lstStyle>
            <a:lvl1pPr>
              <a:buClr>
                <a:srgbClr val="CC9900"/>
              </a:buClr>
              <a:defRPr>
                <a:solidFill>
                  <a:srgbClr val="1F497D"/>
                </a:solidFill>
              </a:defRPr>
            </a:lvl1pPr>
            <a:lvl2pPr>
              <a:buClr>
                <a:srgbClr val="CC9900"/>
              </a:buClr>
              <a:defRPr>
                <a:solidFill>
                  <a:srgbClr val="1F497D"/>
                </a:solidFill>
              </a:defRPr>
            </a:lvl2pPr>
            <a:lvl3pPr>
              <a:buClr>
                <a:srgbClr val="CC9900"/>
              </a:buClr>
              <a:defRPr>
                <a:solidFill>
                  <a:srgbClr val="1F497D"/>
                </a:solidFill>
              </a:defRPr>
            </a:lvl3pPr>
            <a:lvl4pPr>
              <a:buClr>
                <a:srgbClr val="CC9900"/>
              </a:buClr>
              <a:defRPr>
                <a:solidFill>
                  <a:srgbClr val="1F497D"/>
                </a:solidFill>
              </a:defRPr>
            </a:lvl4pPr>
            <a:lvl5pPr>
              <a:buClr>
                <a:srgbClr val="CC9900"/>
              </a:buClr>
              <a:defRPr>
                <a:solidFill>
                  <a:srgbClr val="1F497D"/>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0" name="Title 1"/>
          <p:cNvSpPr>
            <a:spLocks noGrp="1"/>
          </p:cNvSpPr>
          <p:nvPr>
            <p:ph type="title"/>
          </p:nvPr>
        </p:nvSpPr>
        <p:spPr>
          <a:xfrm>
            <a:off x="609404" y="66963"/>
            <a:ext cx="11023797" cy="734315"/>
          </a:xfrm>
          <a:noFill/>
        </p:spPr>
        <p:txBody>
          <a:bodyPr>
            <a:normAutofit/>
          </a:bodyPr>
          <a:lstStyle>
            <a:lvl1pPr marL="0" indent="0">
              <a:defRPr lang="en-AU" sz="2800" dirty="0">
                <a:solidFill>
                  <a:srgbClr val="1F497D"/>
                </a:solidFill>
                <a:latin typeface="+mj-lt"/>
                <a:ea typeface="Kozuka Gothic Pro B" pitchFamily="34" charset="-128"/>
                <a:cs typeface="Calibri" pitchFamily="34" charset="0"/>
              </a:defRPr>
            </a:lvl1pPr>
          </a:lstStyle>
          <a:p>
            <a:pPr lvl="0"/>
            <a:r>
              <a:rPr lang="en-US" noProof="0"/>
              <a:t>Click to edit Master title style</a:t>
            </a:r>
            <a:endParaRPr lang="en-AU" noProof="0" dirty="0"/>
          </a:p>
        </p:txBody>
      </p:sp>
      <p:sp>
        <p:nvSpPr>
          <p:cNvPr id="13" name="Content Placeholder 2"/>
          <p:cNvSpPr>
            <a:spLocks noGrp="1"/>
          </p:cNvSpPr>
          <p:nvPr>
            <p:ph idx="17"/>
          </p:nvPr>
        </p:nvSpPr>
        <p:spPr>
          <a:xfrm>
            <a:off x="609404" y="4437112"/>
            <a:ext cx="11041561" cy="1728182"/>
          </a:xfrm>
        </p:spPr>
        <p:txBody>
          <a:bodyPr/>
          <a:lstStyle>
            <a:lvl1pPr>
              <a:buClr>
                <a:srgbClr val="CC9900"/>
              </a:buClr>
              <a:defRPr>
                <a:solidFill>
                  <a:srgbClr val="1F497D"/>
                </a:solidFill>
              </a:defRPr>
            </a:lvl1pPr>
            <a:lvl2pPr>
              <a:buClr>
                <a:srgbClr val="CC9900"/>
              </a:buClr>
              <a:defRPr>
                <a:solidFill>
                  <a:srgbClr val="1F497D"/>
                </a:solidFill>
              </a:defRPr>
            </a:lvl2pPr>
            <a:lvl3pPr>
              <a:buClr>
                <a:srgbClr val="CC9900"/>
              </a:buClr>
              <a:defRPr>
                <a:solidFill>
                  <a:srgbClr val="1F497D"/>
                </a:solidFill>
              </a:defRPr>
            </a:lvl3pPr>
            <a:lvl4pPr>
              <a:buClr>
                <a:srgbClr val="CC9900"/>
              </a:buClr>
              <a:defRPr>
                <a:solidFill>
                  <a:srgbClr val="1F497D"/>
                </a:solidFill>
              </a:defRPr>
            </a:lvl4pPr>
            <a:lvl5pPr>
              <a:buClr>
                <a:srgbClr val="CC9900"/>
              </a:buClr>
              <a:defRPr>
                <a:solidFill>
                  <a:srgbClr val="1F497D"/>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4" name="Slide Number Placeholder 6"/>
          <p:cNvSpPr>
            <a:spLocks noGrp="1" noChangeArrowheads="1"/>
          </p:cNvSpPr>
          <p:nvPr>
            <p:ph type="sldNum" sz="quarter" idx="14"/>
          </p:nvPr>
        </p:nvSpPr>
        <p:spPr>
          <a:xfrm>
            <a:off x="11654068" y="6575188"/>
            <a:ext cx="537932" cy="257175"/>
          </a:xfrm>
          <a:prstGeom prst="rect">
            <a:avLst/>
          </a:prstGeom>
        </p:spPr>
        <p:txBody>
          <a:bodyPr/>
          <a:lstStyle>
            <a:lvl1pPr algn="ctr">
              <a:defRPr sz="1200">
                <a:solidFill>
                  <a:schemeClr val="tx1"/>
                </a:solidFill>
                <a:latin typeface="Times New Roman" panose="02020603050405020304" pitchFamily="18" charset="0"/>
                <a:cs typeface="Times New Roman" panose="02020603050405020304" pitchFamily="18" charset="0"/>
              </a:defRPr>
            </a:lvl1pPr>
          </a:lstStyle>
          <a:p>
            <a:pPr>
              <a:defRPr/>
            </a:pPr>
            <a:fld id="{35DE5BE4-CD11-4F6E-B63C-7C67514A0BD0}" type="slidenum">
              <a:rPr lang="en-AU" smtClean="0"/>
              <a:pPr>
                <a:defRPr/>
              </a:pPr>
              <a:t>‹#›</a:t>
            </a:fld>
            <a:endParaRPr lang="en-AU" dirty="0"/>
          </a:p>
        </p:txBody>
      </p:sp>
      <p:sp>
        <p:nvSpPr>
          <p:cNvPr id="16" name="Text Placeholder 13">
            <a:extLst>
              <a:ext uri="{FF2B5EF4-FFF2-40B4-BE49-F238E27FC236}">
                <a16:creationId xmlns:a16="http://schemas.microsoft.com/office/drawing/2014/main" id="{B5FFFABF-3443-47C7-8D8B-179192C16BB3}"/>
              </a:ext>
            </a:extLst>
          </p:cNvPr>
          <p:cNvSpPr>
            <a:spLocks noGrp="1"/>
          </p:cNvSpPr>
          <p:nvPr>
            <p:ph type="body" sz="quarter" idx="16" hasCustomPrompt="1"/>
          </p:nvPr>
        </p:nvSpPr>
        <p:spPr>
          <a:xfrm>
            <a:off x="0" y="6160245"/>
            <a:ext cx="11650965" cy="393331"/>
          </a:xfrm>
        </p:spPr>
        <p:txBody>
          <a:bodyPr>
            <a:noAutofit/>
          </a:bodyPr>
          <a:lstStyle>
            <a:lvl1pPr marL="0" indent="0">
              <a:buFontTx/>
              <a:buNone/>
              <a:defRPr sz="900"/>
            </a:lvl1pPr>
            <a:lvl2pPr marL="0" indent="0">
              <a:buFontTx/>
              <a:buNone/>
              <a:defRPr sz="1200"/>
            </a:lvl2pPr>
            <a:lvl3pPr marL="0" indent="0">
              <a:buFontTx/>
              <a:buNone/>
              <a:defRPr sz="1050"/>
            </a:lvl3pPr>
            <a:lvl4pPr marL="1371600" indent="0">
              <a:buFontTx/>
              <a:buNone/>
              <a:defRPr sz="1200"/>
            </a:lvl4pPr>
            <a:lvl5pPr marL="1828800" indent="0">
              <a:buFontTx/>
              <a:buNone/>
              <a:defRPr sz="1200"/>
            </a:lvl5pPr>
          </a:lstStyle>
          <a:p>
            <a:pPr lvl="0"/>
            <a:r>
              <a:rPr lang="en-AU" noProof="0" dirty="0"/>
              <a:t>Click to add footnote/ full citation</a:t>
            </a:r>
          </a:p>
        </p:txBody>
      </p:sp>
    </p:spTree>
    <p:extLst>
      <p:ext uri="{BB962C8B-B14F-4D97-AF65-F5344CB8AC3E}">
        <p14:creationId xmlns:p14="http://schemas.microsoft.com/office/powerpoint/2010/main" val="3943788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3504A-7FC1-4CE9-9129-E7D8678F96E5}"/>
              </a:ext>
            </a:extLst>
          </p:cNvPr>
          <p:cNvSpPr>
            <a:spLocks noGrp="1"/>
          </p:cNvSpPr>
          <p:nvPr>
            <p:ph type="title" hasCustomPrompt="1"/>
          </p:nvPr>
        </p:nvSpPr>
        <p:spPr>
          <a:xfrm>
            <a:off x="960493" y="2636913"/>
            <a:ext cx="10363200" cy="720079"/>
          </a:xfrm>
        </p:spPr>
        <p:txBody>
          <a:bodyPr anchor="t"/>
          <a:lstStyle>
            <a:lvl1pPr algn="l">
              <a:defRPr sz="4000" b="1" cap="all" baseline="0"/>
            </a:lvl1pPr>
          </a:lstStyle>
          <a:p>
            <a:r>
              <a:rPr lang="en-AU" noProof="0" dirty="0"/>
              <a:t>Section Title</a:t>
            </a:r>
          </a:p>
        </p:txBody>
      </p:sp>
      <p:pic>
        <p:nvPicPr>
          <p:cNvPr id="3" name="Picture 2">
            <a:extLst>
              <a:ext uri="{FF2B5EF4-FFF2-40B4-BE49-F238E27FC236}">
                <a16:creationId xmlns:a16="http://schemas.microsoft.com/office/drawing/2014/main" id="{E6809E9C-A1ED-46BE-8C63-C65957FE3F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373"/>
            <a:ext cx="12192000" cy="837727"/>
          </a:xfrm>
          <a:prstGeom prst="rect">
            <a:avLst/>
          </a:prstGeom>
        </p:spPr>
      </p:pic>
    </p:spTree>
    <p:extLst>
      <p:ext uri="{BB962C8B-B14F-4D97-AF65-F5344CB8AC3E}">
        <p14:creationId xmlns:p14="http://schemas.microsoft.com/office/powerpoint/2010/main" val="152497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9" name="Content Placeholder 2"/>
          <p:cNvSpPr>
            <a:spLocks noGrp="1"/>
          </p:cNvSpPr>
          <p:nvPr>
            <p:ph idx="13"/>
          </p:nvPr>
        </p:nvSpPr>
        <p:spPr>
          <a:xfrm>
            <a:off x="611717" y="886120"/>
            <a:ext cx="11021483" cy="5274126"/>
          </a:xfrm>
        </p:spPr>
        <p:txBody>
          <a:bodyPr/>
          <a:lstStyle>
            <a:lvl1pPr>
              <a:buClr>
                <a:srgbClr val="CC9900"/>
              </a:buClr>
              <a:defRPr>
                <a:solidFill>
                  <a:srgbClr val="1F497D"/>
                </a:solidFill>
              </a:defRPr>
            </a:lvl1pPr>
            <a:lvl2pPr>
              <a:buClr>
                <a:srgbClr val="CC9900"/>
              </a:buClr>
              <a:defRPr>
                <a:solidFill>
                  <a:srgbClr val="1F497D"/>
                </a:solidFill>
              </a:defRPr>
            </a:lvl2pPr>
            <a:lvl3pPr>
              <a:buClr>
                <a:srgbClr val="CC9900"/>
              </a:buClr>
              <a:defRPr>
                <a:solidFill>
                  <a:srgbClr val="1F497D"/>
                </a:solidFill>
              </a:defRPr>
            </a:lvl3pPr>
            <a:lvl4pPr>
              <a:buClr>
                <a:srgbClr val="CC9900"/>
              </a:buClr>
              <a:defRPr>
                <a:solidFill>
                  <a:srgbClr val="1F497D"/>
                </a:solidFill>
              </a:defRPr>
            </a:lvl4pPr>
            <a:lvl5pPr>
              <a:buClr>
                <a:srgbClr val="CC9900"/>
              </a:buClr>
              <a:defRPr>
                <a:solidFill>
                  <a:srgbClr val="1F497D"/>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0" name="Title 1"/>
          <p:cNvSpPr>
            <a:spLocks noGrp="1"/>
          </p:cNvSpPr>
          <p:nvPr>
            <p:ph type="title"/>
          </p:nvPr>
        </p:nvSpPr>
        <p:spPr>
          <a:xfrm>
            <a:off x="609404" y="66963"/>
            <a:ext cx="11023797" cy="724889"/>
          </a:xfrm>
          <a:noFill/>
        </p:spPr>
        <p:txBody>
          <a:bodyPr>
            <a:normAutofit/>
          </a:bodyPr>
          <a:lstStyle>
            <a:lvl1pPr marL="0" indent="0">
              <a:defRPr lang="en-AU" sz="2800" dirty="0">
                <a:solidFill>
                  <a:srgbClr val="1F497D"/>
                </a:solidFill>
                <a:latin typeface="+mj-lt"/>
                <a:ea typeface="Kozuka Gothic Pro B" pitchFamily="34" charset="-128"/>
                <a:cs typeface="Calibri" pitchFamily="34" charset="0"/>
              </a:defRPr>
            </a:lvl1pPr>
          </a:lstStyle>
          <a:p>
            <a:pPr lvl="0"/>
            <a:r>
              <a:rPr lang="en-US" noProof="0"/>
              <a:t>Click to edit Master title style</a:t>
            </a:r>
            <a:endParaRPr lang="en-AU" noProof="0" dirty="0"/>
          </a:p>
        </p:txBody>
      </p:sp>
      <p:sp>
        <p:nvSpPr>
          <p:cNvPr id="12" name="Text Placeholder 13"/>
          <p:cNvSpPr>
            <a:spLocks noGrp="1"/>
          </p:cNvSpPr>
          <p:nvPr>
            <p:ph type="body" sz="quarter" idx="16" hasCustomPrompt="1"/>
          </p:nvPr>
        </p:nvSpPr>
        <p:spPr>
          <a:xfrm>
            <a:off x="0" y="6160245"/>
            <a:ext cx="11654068" cy="393331"/>
          </a:xfrm>
        </p:spPr>
        <p:txBody>
          <a:bodyPr>
            <a:noAutofit/>
          </a:bodyPr>
          <a:lstStyle>
            <a:lvl1pPr marL="0" indent="0">
              <a:buFontTx/>
              <a:buNone/>
              <a:defRPr sz="900"/>
            </a:lvl1pPr>
            <a:lvl2pPr marL="0" indent="0">
              <a:buFontTx/>
              <a:buNone/>
              <a:defRPr sz="1200"/>
            </a:lvl2pPr>
            <a:lvl3pPr marL="0" indent="0">
              <a:buFontTx/>
              <a:buNone/>
              <a:defRPr sz="1050"/>
            </a:lvl3pPr>
            <a:lvl4pPr marL="1371600" indent="0">
              <a:buFontTx/>
              <a:buNone/>
              <a:defRPr sz="1200"/>
            </a:lvl4pPr>
            <a:lvl5pPr marL="1828800" indent="0">
              <a:buFontTx/>
              <a:buNone/>
              <a:defRPr sz="1200"/>
            </a:lvl5pPr>
          </a:lstStyle>
          <a:p>
            <a:pPr lvl="0"/>
            <a:r>
              <a:rPr lang="en-AU" noProof="0" dirty="0"/>
              <a:t>Click to add footnote/ full citation</a:t>
            </a:r>
          </a:p>
        </p:txBody>
      </p:sp>
      <p:sp>
        <p:nvSpPr>
          <p:cNvPr id="24" name="Slide Number Placeholder 6">
            <a:extLst>
              <a:ext uri="{FF2B5EF4-FFF2-40B4-BE49-F238E27FC236}">
                <a16:creationId xmlns:a16="http://schemas.microsoft.com/office/drawing/2014/main" id="{22E16F6B-8FA8-42C8-A952-212815D38D4A}"/>
              </a:ext>
            </a:extLst>
          </p:cNvPr>
          <p:cNvSpPr>
            <a:spLocks noGrp="1" noChangeArrowheads="1"/>
          </p:cNvSpPr>
          <p:nvPr>
            <p:ph type="sldNum" sz="quarter" idx="14"/>
          </p:nvPr>
        </p:nvSpPr>
        <p:spPr>
          <a:xfrm>
            <a:off x="11654068" y="6575188"/>
            <a:ext cx="537932" cy="257175"/>
          </a:xfrm>
          <a:prstGeom prst="rect">
            <a:avLst/>
          </a:prstGeom>
        </p:spPr>
        <p:txBody>
          <a:bodyPr/>
          <a:lstStyle>
            <a:lvl1pPr algn="ctr">
              <a:defRPr sz="1200">
                <a:solidFill>
                  <a:schemeClr val="tx1"/>
                </a:solidFill>
                <a:latin typeface="Times New Roman" panose="02020603050405020304" pitchFamily="18" charset="0"/>
                <a:cs typeface="Times New Roman" panose="02020603050405020304" pitchFamily="18" charset="0"/>
              </a:defRPr>
            </a:lvl1pPr>
          </a:lstStyle>
          <a:p>
            <a:pPr>
              <a:defRPr/>
            </a:pPr>
            <a:fld id="{35DE5BE4-CD11-4F6E-B63C-7C67514A0BD0}" type="slidenum">
              <a:rPr lang="en-AU" smtClean="0"/>
              <a:pPr>
                <a:defRPr/>
              </a:pPr>
              <a:t>‹#›</a:t>
            </a:fld>
            <a:endParaRPr lang="en-AU" dirty="0"/>
          </a:p>
        </p:txBody>
      </p:sp>
    </p:spTree>
    <p:extLst>
      <p:ext uri="{BB962C8B-B14F-4D97-AF65-F5344CB8AC3E}">
        <p14:creationId xmlns:p14="http://schemas.microsoft.com/office/powerpoint/2010/main" val="3875783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10" name="Title 1"/>
          <p:cNvSpPr>
            <a:spLocks noGrp="1"/>
          </p:cNvSpPr>
          <p:nvPr>
            <p:ph type="title"/>
          </p:nvPr>
        </p:nvSpPr>
        <p:spPr>
          <a:xfrm>
            <a:off x="609404" y="66963"/>
            <a:ext cx="11023797" cy="724889"/>
          </a:xfrm>
          <a:noFill/>
        </p:spPr>
        <p:txBody>
          <a:bodyPr>
            <a:normAutofit/>
          </a:bodyPr>
          <a:lstStyle>
            <a:lvl1pPr marL="0" indent="0">
              <a:defRPr lang="en-AU" sz="2800" dirty="0">
                <a:solidFill>
                  <a:srgbClr val="1F497D"/>
                </a:solidFill>
                <a:latin typeface="+mj-lt"/>
                <a:ea typeface="Kozuka Gothic Pro B" pitchFamily="34" charset="-128"/>
                <a:cs typeface="Calibri" pitchFamily="34" charset="0"/>
              </a:defRPr>
            </a:lvl1pPr>
          </a:lstStyle>
          <a:p>
            <a:pPr lvl="0"/>
            <a:r>
              <a:rPr lang="en-US" noProof="0"/>
              <a:t>Click to edit Master title style</a:t>
            </a:r>
            <a:endParaRPr lang="en-AU" noProof="0" dirty="0"/>
          </a:p>
        </p:txBody>
      </p:sp>
      <p:sp>
        <p:nvSpPr>
          <p:cNvPr id="12" name="Text Placeholder 13"/>
          <p:cNvSpPr>
            <a:spLocks noGrp="1"/>
          </p:cNvSpPr>
          <p:nvPr>
            <p:ph type="body" sz="quarter" idx="16" hasCustomPrompt="1"/>
          </p:nvPr>
        </p:nvSpPr>
        <p:spPr>
          <a:xfrm>
            <a:off x="0" y="6160245"/>
            <a:ext cx="11654068" cy="393331"/>
          </a:xfrm>
        </p:spPr>
        <p:txBody>
          <a:bodyPr>
            <a:noAutofit/>
          </a:bodyPr>
          <a:lstStyle>
            <a:lvl1pPr marL="0" indent="0">
              <a:buFontTx/>
              <a:buNone/>
              <a:defRPr sz="900"/>
            </a:lvl1pPr>
            <a:lvl2pPr marL="0" indent="0">
              <a:buFontTx/>
              <a:buNone/>
              <a:defRPr sz="1200"/>
            </a:lvl2pPr>
            <a:lvl3pPr marL="0" indent="0">
              <a:buFontTx/>
              <a:buNone/>
              <a:defRPr sz="1050"/>
            </a:lvl3pPr>
            <a:lvl4pPr marL="1371600" indent="0">
              <a:buFontTx/>
              <a:buNone/>
              <a:defRPr sz="1200"/>
            </a:lvl4pPr>
            <a:lvl5pPr marL="1828800" indent="0">
              <a:buFontTx/>
              <a:buNone/>
              <a:defRPr sz="1200"/>
            </a:lvl5pPr>
          </a:lstStyle>
          <a:p>
            <a:pPr lvl="0"/>
            <a:r>
              <a:rPr lang="en-AU" noProof="0" dirty="0"/>
              <a:t>Click to add footnote/ full citation</a:t>
            </a:r>
          </a:p>
        </p:txBody>
      </p:sp>
      <p:sp>
        <p:nvSpPr>
          <p:cNvPr id="24" name="Slide Number Placeholder 6">
            <a:extLst>
              <a:ext uri="{FF2B5EF4-FFF2-40B4-BE49-F238E27FC236}">
                <a16:creationId xmlns:a16="http://schemas.microsoft.com/office/drawing/2014/main" id="{22E16F6B-8FA8-42C8-A952-212815D38D4A}"/>
              </a:ext>
            </a:extLst>
          </p:cNvPr>
          <p:cNvSpPr>
            <a:spLocks noGrp="1" noChangeArrowheads="1"/>
          </p:cNvSpPr>
          <p:nvPr>
            <p:ph type="sldNum" sz="quarter" idx="14"/>
          </p:nvPr>
        </p:nvSpPr>
        <p:spPr>
          <a:xfrm>
            <a:off x="11654068" y="6575188"/>
            <a:ext cx="537932" cy="257175"/>
          </a:xfrm>
          <a:prstGeom prst="rect">
            <a:avLst/>
          </a:prstGeom>
        </p:spPr>
        <p:txBody>
          <a:bodyPr/>
          <a:lstStyle>
            <a:lvl1pPr algn="ctr">
              <a:defRPr sz="1200">
                <a:solidFill>
                  <a:schemeClr val="tx1"/>
                </a:solidFill>
                <a:latin typeface="Times New Roman" panose="02020603050405020304" pitchFamily="18" charset="0"/>
                <a:cs typeface="Times New Roman" panose="02020603050405020304" pitchFamily="18" charset="0"/>
              </a:defRPr>
            </a:lvl1pPr>
          </a:lstStyle>
          <a:p>
            <a:pPr>
              <a:defRPr/>
            </a:pPr>
            <a:fld id="{35DE5BE4-CD11-4F6E-B63C-7C67514A0BD0}" type="slidenum">
              <a:rPr lang="en-AU" smtClean="0"/>
              <a:pPr>
                <a:defRPr/>
              </a:pPr>
              <a:t>‹#›</a:t>
            </a:fld>
            <a:endParaRPr lang="en-AU" dirty="0"/>
          </a:p>
        </p:txBody>
      </p:sp>
    </p:spTree>
    <p:extLst>
      <p:ext uri="{BB962C8B-B14F-4D97-AF65-F5344CB8AC3E}">
        <p14:creationId xmlns:p14="http://schemas.microsoft.com/office/powerpoint/2010/main" val="1979661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Text">
    <p:spTree>
      <p:nvGrpSpPr>
        <p:cNvPr id="1" name=""/>
        <p:cNvGrpSpPr/>
        <p:nvPr/>
      </p:nvGrpSpPr>
      <p:grpSpPr>
        <a:xfrm>
          <a:off x="0" y="0"/>
          <a:ext cx="0" cy="0"/>
          <a:chOff x="0" y="0"/>
          <a:chExt cx="0" cy="0"/>
        </a:xfrm>
      </p:grpSpPr>
      <p:sp>
        <p:nvSpPr>
          <p:cNvPr id="9" name="Content Placeholder 2"/>
          <p:cNvSpPr>
            <a:spLocks noGrp="1"/>
          </p:cNvSpPr>
          <p:nvPr>
            <p:ph idx="13"/>
          </p:nvPr>
        </p:nvSpPr>
        <p:spPr>
          <a:xfrm>
            <a:off x="611717" y="895547"/>
            <a:ext cx="5196251" cy="5259636"/>
          </a:xfrm>
        </p:spPr>
        <p:txBody>
          <a:bodyPr/>
          <a:lstStyle>
            <a:lvl1pPr>
              <a:buClr>
                <a:srgbClr val="CC9900"/>
              </a:buClr>
              <a:defRPr/>
            </a:lvl1pPr>
            <a:lvl2pPr>
              <a:buClr>
                <a:srgbClr val="CC9900"/>
              </a:buClr>
              <a:defRPr/>
            </a:lvl2pPr>
            <a:lvl3pPr>
              <a:buClr>
                <a:srgbClr val="CC9900"/>
              </a:buClr>
              <a:defRPr/>
            </a:lvl3pPr>
            <a:lvl4pPr>
              <a:buClr>
                <a:srgbClr val="CC9900"/>
              </a:buClr>
              <a:defRPr/>
            </a:lvl4pPr>
            <a:lvl5pPr>
              <a:buClr>
                <a:srgbClr val="CC9900"/>
              </a:buCl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3" name="Content Placeholder 2"/>
          <p:cNvSpPr>
            <a:spLocks noGrp="1"/>
          </p:cNvSpPr>
          <p:nvPr>
            <p:ph idx="17"/>
          </p:nvPr>
        </p:nvSpPr>
        <p:spPr>
          <a:xfrm>
            <a:off x="6454714" y="895547"/>
            <a:ext cx="5196251" cy="5259636"/>
          </a:xfrm>
        </p:spPr>
        <p:txBody>
          <a:bodyPr/>
          <a:lstStyle>
            <a:lvl1pPr>
              <a:buClr>
                <a:srgbClr val="CC9900"/>
              </a:buClr>
              <a:defRPr/>
            </a:lvl1pPr>
            <a:lvl2pPr>
              <a:buClr>
                <a:srgbClr val="CC9900"/>
              </a:buClr>
              <a:defRPr/>
            </a:lvl2pPr>
            <a:lvl3pPr>
              <a:buClr>
                <a:srgbClr val="CC9900"/>
              </a:buClr>
              <a:defRPr/>
            </a:lvl3pPr>
            <a:lvl4pPr>
              <a:buClr>
                <a:srgbClr val="CC9900"/>
              </a:buClr>
              <a:defRPr/>
            </a:lvl4pPr>
            <a:lvl5pPr>
              <a:buClr>
                <a:srgbClr val="CC9900"/>
              </a:buCl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5" name="Title 1"/>
          <p:cNvSpPr>
            <a:spLocks noGrp="1"/>
          </p:cNvSpPr>
          <p:nvPr>
            <p:ph type="title"/>
          </p:nvPr>
        </p:nvSpPr>
        <p:spPr>
          <a:xfrm>
            <a:off x="609404" y="66963"/>
            <a:ext cx="11023797" cy="734315"/>
          </a:xfrm>
          <a:noFill/>
        </p:spPr>
        <p:txBody>
          <a:bodyPr>
            <a:normAutofit/>
          </a:bodyPr>
          <a:lstStyle>
            <a:lvl1pPr marL="0" indent="0">
              <a:defRPr lang="en-AU" sz="2800" dirty="0">
                <a:solidFill>
                  <a:srgbClr val="1F497D"/>
                </a:solidFill>
                <a:latin typeface="+mj-lt"/>
                <a:ea typeface="Kozuka Gothic Pro B" pitchFamily="34" charset="-128"/>
                <a:cs typeface="Calibri" pitchFamily="34" charset="0"/>
              </a:defRPr>
            </a:lvl1pPr>
          </a:lstStyle>
          <a:p>
            <a:pPr lvl="0"/>
            <a:r>
              <a:rPr lang="en-US" noProof="0"/>
              <a:t>Click to edit Master title style</a:t>
            </a:r>
            <a:endParaRPr lang="en-AU" noProof="0" dirty="0"/>
          </a:p>
        </p:txBody>
      </p:sp>
      <p:sp>
        <p:nvSpPr>
          <p:cNvPr id="16" name="Text Placeholder 13">
            <a:extLst>
              <a:ext uri="{FF2B5EF4-FFF2-40B4-BE49-F238E27FC236}">
                <a16:creationId xmlns:a16="http://schemas.microsoft.com/office/drawing/2014/main" id="{07FA4E79-FEE3-4090-A7D5-77D22F7B337D}"/>
              </a:ext>
            </a:extLst>
          </p:cNvPr>
          <p:cNvSpPr>
            <a:spLocks noGrp="1"/>
          </p:cNvSpPr>
          <p:nvPr>
            <p:ph type="body" sz="quarter" idx="16" hasCustomPrompt="1"/>
          </p:nvPr>
        </p:nvSpPr>
        <p:spPr>
          <a:xfrm>
            <a:off x="0" y="6160245"/>
            <a:ext cx="11650965" cy="393331"/>
          </a:xfrm>
        </p:spPr>
        <p:txBody>
          <a:bodyPr>
            <a:noAutofit/>
          </a:bodyPr>
          <a:lstStyle>
            <a:lvl1pPr marL="0" indent="0">
              <a:buFontTx/>
              <a:buNone/>
              <a:defRPr sz="900"/>
            </a:lvl1pPr>
            <a:lvl2pPr marL="0" indent="0">
              <a:buFontTx/>
              <a:buNone/>
              <a:defRPr sz="1200"/>
            </a:lvl2pPr>
            <a:lvl3pPr marL="0" indent="0">
              <a:buFontTx/>
              <a:buNone/>
              <a:defRPr sz="1050"/>
            </a:lvl3pPr>
            <a:lvl4pPr marL="1371600" indent="0">
              <a:buFontTx/>
              <a:buNone/>
              <a:defRPr sz="1200"/>
            </a:lvl4pPr>
            <a:lvl5pPr marL="1828800" indent="0">
              <a:buFontTx/>
              <a:buNone/>
              <a:defRPr sz="1200"/>
            </a:lvl5pPr>
          </a:lstStyle>
          <a:p>
            <a:pPr lvl="0"/>
            <a:r>
              <a:rPr lang="en-AU" noProof="0"/>
              <a:t>Click to add footnote/ full citation</a:t>
            </a:r>
          </a:p>
        </p:txBody>
      </p:sp>
      <p:sp>
        <p:nvSpPr>
          <p:cNvPr id="18" name="Slide Number Placeholder 6">
            <a:extLst>
              <a:ext uri="{FF2B5EF4-FFF2-40B4-BE49-F238E27FC236}">
                <a16:creationId xmlns:a16="http://schemas.microsoft.com/office/drawing/2014/main" id="{533435C8-7AD9-4D86-A185-022F45E54E5D}"/>
              </a:ext>
            </a:extLst>
          </p:cNvPr>
          <p:cNvSpPr>
            <a:spLocks noGrp="1" noChangeArrowheads="1"/>
          </p:cNvSpPr>
          <p:nvPr>
            <p:ph type="sldNum" sz="quarter" idx="14"/>
          </p:nvPr>
        </p:nvSpPr>
        <p:spPr>
          <a:xfrm>
            <a:off x="11654068" y="6575188"/>
            <a:ext cx="537932" cy="257175"/>
          </a:xfrm>
          <a:prstGeom prst="rect">
            <a:avLst/>
          </a:prstGeom>
        </p:spPr>
        <p:txBody>
          <a:bodyPr/>
          <a:lstStyle>
            <a:lvl1pPr algn="ctr">
              <a:defRPr sz="1200">
                <a:solidFill>
                  <a:schemeClr val="tx1"/>
                </a:solidFill>
                <a:latin typeface="Times New Roman" panose="02020603050405020304" pitchFamily="18" charset="0"/>
                <a:cs typeface="Times New Roman" panose="02020603050405020304" pitchFamily="18" charset="0"/>
              </a:defRPr>
            </a:lvl1pPr>
          </a:lstStyle>
          <a:p>
            <a:pPr>
              <a:defRPr/>
            </a:pPr>
            <a:fld id="{35DE5BE4-CD11-4F6E-B63C-7C67514A0BD0}" type="slidenum">
              <a:rPr lang="en-AU" smtClean="0"/>
              <a:pPr>
                <a:defRPr/>
              </a:pPr>
              <a:t>‹#›</a:t>
            </a:fld>
            <a:endParaRPr lang="en-AU" dirty="0"/>
          </a:p>
        </p:txBody>
      </p:sp>
    </p:spTree>
    <p:extLst>
      <p:ext uri="{BB962C8B-B14F-4D97-AF65-F5344CB8AC3E}">
        <p14:creationId xmlns:p14="http://schemas.microsoft.com/office/powerpoint/2010/main" val="4104065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and Text">
    <p:spTree>
      <p:nvGrpSpPr>
        <p:cNvPr id="1" name=""/>
        <p:cNvGrpSpPr/>
        <p:nvPr/>
      </p:nvGrpSpPr>
      <p:grpSpPr>
        <a:xfrm>
          <a:off x="0" y="0"/>
          <a:ext cx="0" cy="0"/>
          <a:chOff x="0" y="0"/>
          <a:chExt cx="0" cy="0"/>
        </a:xfrm>
      </p:grpSpPr>
      <p:sp>
        <p:nvSpPr>
          <p:cNvPr id="9" name="Content Placeholder 2"/>
          <p:cNvSpPr>
            <a:spLocks noGrp="1"/>
          </p:cNvSpPr>
          <p:nvPr>
            <p:ph idx="13"/>
          </p:nvPr>
        </p:nvSpPr>
        <p:spPr>
          <a:xfrm>
            <a:off x="611717" y="895547"/>
            <a:ext cx="11029421" cy="1309318"/>
          </a:xfrm>
        </p:spPr>
        <p:txBody>
          <a:bodyPr/>
          <a:lstStyle>
            <a:lvl1pPr>
              <a:buClr>
                <a:srgbClr val="CC9900"/>
              </a:buClr>
              <a:defRPr>
                <a:solidFill>
                  <a:srgbClr val="1F497D"/>
                </a:solidFill>
              </a:defRPr>
            </a:lvl1pPr>
            <a:lvl2pPr>
              <a:buClr>
                <a:srgbClr val="CC9900"/>
              </a:buClr>
              <a:defRPr>
                <a:solidFill>
                  <a:srgbClr val="1F497D"/>
                </a:solidFill>
              </a:defRPr>
            </a:lvl2pPr>
            <a:lvl3pPr>
              <a:buClr>
                <a:srgbClr val="CC9900"/>
              </a:buClr>
              <a:defRPr>
                <a:solidFill>
                  <a:srgbClr val="1F497D"/>
                </a:solidFill>
              </a:defRPr>
            </a:lvl3pPr>
            <a:lvl4pPr>
              <a:buClr>
                <a:srgbClr val="CC9900"/>
              </a:buClr>
              <a:defRPr>
                <a:solidFill>
                  <a:srgbClr val="1F497D"/>
                </a:solidFill>
              </a:defRPr>
            </a:lvl4pPr>
            <a:lvl5pPr>
              <a:buClr>
                <a:srgbClr val="CC9900"/>
              </a:buClr>
              <a:defRPr>
                <a:solidFill>
                  <a:srgbClr val="1F497D"/>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0" name="Title 1"/>
          <p:cNvSpPr>
            <a:spLocks noGrp="1"/>
          </p:cNvSpPr>
          <p:nvPr>
            <p:ph type="title"/>
          </p:nvPr>
        </p:nvSpPr>
        <p:spPr>
          <a:xfrm>
            <a:off x="609404" y="66963"/>
            <a:ext cx="11023797" cy="724889"/>
          </a:xfrm>
          <a:noFill/>
        </p:spPr>
        <p:txBody>
          <a:bodyPr>
            <a:normAutofit/>
          </a:bodyPr>
          <a:lstStyle>
            <a:lvl1pPr marL="0" indent="0">
              <a:defRPr lang="en-AU" sz="2800" dirty="0">
                <a:solidFill>
                  <a:srgbClr val="1F497D"/>
                </a:solidFill>
                <a:latin typeface="+mj-lt"/>
                <a:ea typeface="Kozuka Gothic Pro B" pitchFamily="34" charset="-128"/>
                <a:cs typeface="Calibri" pitchFamily="34" charset="0"/>
              </a:defRPr>
            </a:lvl1pPr>
          </a:lstStyle>
          <a:p>
            <a:pPr lvl="0"/>
            <a:r>
              <a:rPr lang="en-US" noProof="0"/>
              <a:t>Click to edit Master title style</a:t>
            </a:r>
            <a:endParaRPr lang="en-AU" noProof="0" dirty="0"/>
          </a:p>
        </p:txBody>
      </p:sp>
      <p:sp>
        <p:nvSpPr>
          <p:cNvPr id="13" name="Content Placeholder 2"/>
          <p:cNvSpPr>
            <a:spLocks noGrp="1"/>
          </p:cNvSpPr>
          <p:nvPr>
            <p:ph idx="17"/>
          </p:nvPr>
        </p:nvSpPr>
        <p:spPr>
          <a:xfrm>
            <a:off x="609404" y="2326468"/>
            <a:ext cx="5482957" cy="3828718"/>
          </a:xfrm>
        </p:spPr>
        <p:txBody>
          <a:bodyPr/>
          <a:lstStyle>
            <a:lvl1pPr>
              <a:buClr>
                <a:srgbClr val="CC9900"/>
              </a:buClr>
              <a:defRPr>
                <a:solidFill>
                  <a:srgbClr val="1F497D"/>
                </a:solidFill>
              </a:defRPr>
            </a:lvl1pPr>
            <a:lvl2pPr>
              <a:buClr>
                <a:srgbClr val="CC9900"/>
              </a:buClr>
              <a:defRPr>
                <a:solidFill>
                  <a:srgbClr val="1F497D"/>
                </a:solidFill>
              </a:defRPr>
            </a:lvl2pPr>
            <a:lvl3pPr>
              <a:buClr>
                <a:srgbClr val="CC9900"/>
              </a:buClr>
              <a:defRPr>
                <a:solidFill>
                  <a:srgbClr val="1F497D"/>
                </a:solidFill>
              </a:defRPr>
            </a:lvl3pPr>
            <a:lvl4pPr>
              <a:buClr>
                <a:srgbClr val="CC9900"/>
              </a:buClr>
              <a:defRPr>
                <a:solidFill>
                  <a:srgbClr val="1F497D"/>
                </a:solidFill>
              </a:defRPr>
            </a:lvl4pPr>
            <a:lvl5pPr>
              <a:buClr>
                <a:srgbClr val="CC9900"/>
              </a:buClr>
              <a:defRPr>
                <a:solidFill>
                  <a:srgbClr val="1F497D"/>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6" name="Content Placeholder 2"/>
          <p:cNvSpPr>
            <a:spLocks noGrp="1"/>
          </p:cNvSpPr>
          <p:nvPr>
            <p:ph idx="18"/>
          </p:nvPr>
        </p:nvSpPr>
        <p:spPr>
          <a:xfrm>
            <a:off x="6158181" y="2326468"/>
            <a:ext cx="5482957" cy="3838827"/>
          </a:xfrm>
        </p:spPr>
        <p:txBody>
          <a:bodyPr/>
          <a:lstStyle>
            <a:lvl1pPr>
              <a:buClr>
                <a:srgbClr val="CC9900"/>
              </a:buClr>
              <a:defRPr>
                <a:solidFill>
                  <a:srgbClr val="1F497D"/>
                </a:solidFill>
              </a:defRPr>
            </a:lvl1pPr>
            <a:lvl2pPr>
              <a:buClr>
                <a:srgbClr val="CC9900"/>
              </a:buClr>
              <a:defRPr>
                <a:solidFill>
                  <a:srgbClr val="1F497D"/>
                </a:solidFill>
              </a:defRPr>
            </a:lvl2pPr>
            <a:lvl3pPr>
              <a:buClr>
                <a:srgbClr val="CC9900"/>
              </a:buClr>
              <a:defRPr>
                <a:solidFill>
                  <a:srgbClr val="1F497D"/>
                </a:solidFill>
              </a:defRPr>
            </a:lvl3pPr>
            <a:lvl4pPr>
              <a:buClr>
                <a:srgbClr val="CC9900"/>
              </a:buClr>
              <a:defRPr>
                <a:solidFill>
                  <a:srgbClr val="1F497D"/>
                </a:solidFill>
              </a:defRPr>
            </a:lvl4pPr>
            <a:lvl5pPr>
              <a:buClr>
                <a:srgbClr val="CC9900"/>
              </a:buClr>
              <a:defRPr>
                <a:solidFill>
                  <a:srgbClr val="1F497D"/>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7" name="Text Placeholder 13">
            <a:extLst>
              <a:ext uri="{FF2B5EF4-FFF2-40B4-BE49-F238E27FC236}">
                <a16:creationId xmlns:a16="http://schemas.microsoft.com/office/drawing/2014/main" id="{E8EDD6F4-2256-4B14-9EE8-010CC3B09FFC}"/>
              </a:ext>
            </a:extLst>
          </p:cNvPr>
          <p:cNvSpPr>
            <a:spLocks noGrp="1"/>
          </p:cNvSpPr>
          <p:nvPr>
            <p:ph type="body" sz="quarter" idx="16" hasCustomPrompt="1"/>
          </p:nvPr>
        </p:nvSpPr>
        <p:spPr>
          <a:xfrm>
            <a:off x="0" y="6160245"/>
            <a:ext cx="11633201" cy="393331"/>
          </a:xfrm>
        </p:spPr>
        <p:txBody>
          <a:bodyPr>
            <a:noAutofit/>
          </a:bodyPr>
          <a:lstStyle>
            <a:lvl1pPr marL="0" indent="0">
              <a:buFontTx/>
              <a:buNone/>
              <a:defRPr sz="900"/>
            </a:lvl1pPr>
            <a:lvl2pPr marL="0" indent="0">
              <a:buFontTx/>
              <a:buNone/>
              <a:defRPr sz="1200"/>
            </a:lvl2pPr>
            <a:lvl3pPr marL="0" indent="0">
              <a:buFontTx/>
              <a:buNone/>
              <a:defRPr sz="1050"/>
            </a:lvl3pPr>
            <a:lvl4pPr marL="1371600" indent="0">
              <a:buFontTx/>
              <a:buNone/>
              <a:defRPr sz="1200"/>
            </a:lvl4pPr>
            <a:lvl5pPr marL="1828800" indent="0">
              <a:buFontTx/>
              <a:buNone/>
              <a:defRPr sz="1200"/>
            </a:lvl5pPr>
          </a:lstStyle>
          <a:p>
            <a:pPr lvl="0"/>
            <a:r>
              <a:rPr lang="en-AU" noProof="0"/>
              <a:t>Click to add footnote/ full citation</a:t>
            </a:r>
          </a:p>
        </p:txBody>
      </p:sp>
      <p:sp>
        <p:nvSpPr>
          <p:cNvPr id="18" name="Slide Number Placeholder 6">
            <a:extLst>
              <a:ext uri="{FF2B5EF4-FFF2-40B4-BE49-F238E27FC236}">
                <a16:creationId xmlns:a16="http://schemas.microsoft.com/office/drawing/2014/main" id="{FBC618C0-72FD-4EC4-A642-564F1F1E2F73}"/>
              </a:ext>
            </a:extLst>
          </p:cNvPr>
          <p:cNvSpPr>
            <a:spLocks noGrp="1" noChangeArrowheads="1"/>
          </p:cNvSpPr>
          <p:nvPr>
            <p:ph type="sldNum" sz="quarter" idx="14"/>
          </p:nvPr>
        </p:nvSpPr>
        <p:spPr>
          <a:xfrm>
            <a:off x="11654068" y="6575188"/>
            <a:ext cx="537932" cy="257175"/>
          </a:xfrm>
          <a:prstGeom prst="rect">
            <a:avLst/>
          </a:prstGeom>
        </p:spPr>
        <p:txBody>
          <a:bodyPr/>
          <a:lstStyle>
            <a:lvl1pPr algn="ctr">
              <a:defRPr sz="1200">
                <a:solidFill>
                  <a:schemeClr val="tx1"/>
                </a:solidFill>
                <a:latin typeface="Times New Roman" panose="02020603050405020304" pitchFamily="18" charset="0"/>
                <a:cs typeface="Times New Roman" panose="02020603050405020304" pitchFamily="18" charset="0"/>
              </a:defRPr>
            </a:lvl1pPr>
          </a:lstStyle>
          <a:p>
            <a:pPr>
              <a:defRPr/>
            </a:pPr>
            <a:fld id="{35DE5BE4-CD11-4F6E-B63C-7C67514A0BD0}" type="slidenum">
              <a:rPr lang="en-AU" smtClean="0"/>
              <a:pPr>
                <a:defRPr/>
              </a:pPr>
              <a:t>‹#›</a:t>
            </a:fld>
            <a:endParaRPr lang="en-AU" dirty="0"/>
          </a:p>
        </p:txBody>
      </p:sp>
    </p:spTree>
    <p:extLst>
      <p:ext uri="{BB962C8B-B14F-4D97-AF65-F5344CB8AC3E}">
        <p14:creationId xmlns:p14="http://schemas.microsoft.com/office/powerpoint/2010/main" val="332450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Text">
    <p:spTree>
      <p:nvGrpSpPr>
        <p:cNvPr id="1" name=""/>
        <p:cNvGrpSpPr/>
        <p:nvPr/>
      </p:nvGrpSpPr>
      <p:grpSpPr>
        <a:xfrm>
          <a:off x="0" y="0"/>
          <a:ext cx="0" cy="0"/>
          <a:chOff x="0" y="0"/>
          <a:chExt cx="0" cy="0"/>
        </a:xfrm>
      </p:grpSpPr>
      <p:sp>
        <p:nvSpPr>
          <p:cNvPr id="9" name="Content Placeholder 2"/>
          <p:cNvSpPr>
            <a:spLocks noGrp="1"/>
          </p:cNvSpPr>
          <p:nvPr>
            <p:ph idx="13"/>
          </p:nvPr>
        </p:nvSpPr>
        <p:spPr>
          <a:xfrm>
            <a:off x="611717" y="895546"/>
            <a:ext cx="7212475" cy="5259640"/>
          </a:xfrm>
        </p:spPr>
        <p:txBody>
          <a:bodyPr/>
          <a:lstStyle>
            <a:lvl1pPr>
              <a:buClr>
                <a:srgbClr val="CC9900"/>
              </a:buClr>
              <a:defRPr>
                <a:solidFill>
                  <a:srgbClr val="1F497D"/>
                </a:solidFill>
              </a:defRPr>
            </a:lvl1pPr>
            <a:lvl2pPr>
              <a:buClr>
                <a:srgbClr val="CC9900"/>
              </a:buClr>
              <a:defRPr>
                <a:solidFill>
                  <a:srgbClr val="1F497D"/>
                </a:solidFill>
              </a:defRPr>
            </a:lvl2pPr>
            <a:lvl3pPr>
              <a:buClr>
                <a:srgbClr val="CC9900"/>
              </a:buClr>
              <a:defRPr>
                <a:solidFill>
                  <a:srgbClr val="1F497D"/>
                </a:solidFill>
              </a:defRPr>
            </a:lvl3pPr>
            <a:lvl4pPr>
              <a:buClr>
                <a:srgbClr val="CC9900"/>
              </a:buClr>
              <a:defRPr>
                <a:solidFill>
                  <a:srgbClr val="1F497D"/>
                </a:solidFill>
              </a:defRPr>
            </a:lvl4pPr>
            <a:lvl5pPr>
              <a:buClr>
                <a:srgbClr val="CC9900"/>
              </a:buClr>
              <a:defRPr>
                <a:solidFill>
                  <a:srgbClr val="1F497D"/>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0" name="Title 1"/>
          <p:cNvSpPr>
            <a:spLocks noGrp="1"/>
          </p:cNvSpPr>
          <p:nvPr>
            <p:ph type="title"/>
          </p:nvPr>
        </p:nvSpPr>
        <p:spPr>
          <a:xfrm>
            <a:off x="609404" y="66963"/>
            <a:ext cx="11023797" cy="734315"/>
          </a:xfrm>
          <a:noFill/>
        </p:spPr>
        <p:txBody>
          <a:bodyPr>
            <a:normAutofit/>
          </a:bodyPr>
          <a:lstStyle>
            <a:lvl1pPr marL="0" indent="0">
              <a:defRPr lang="en-AU" sz="2800" dirty="0">
                <a:solidFill>
                  <a:srgbClr val="1F497D"/>
                </a:solidFill>
                <a:latin typeface="+mj-lt"/>
                <a:ea typeface="Kozuka Gothic Pro B" pitchFamily="34" charset="-128"/>
                <a:cs typeface="Calibri" pitchFamily="34" charset="0"/>
              </a:defRPr>
            </a:lvl1pPr>
          </a:lstStyle>
          <a:p>
            <a:pPr lvl="0"/>
            <a:r>
              <a:rPr lang="en-US" noProof="0"/>
              <a:t>Click to edit Master title style</a:t>
            </a:r>
            <a:endParaRPr lang="en-AU" noProof="0" dirty="0"/>
          </a:p>
        </p:txBody>
      </p:sp>
      <p:sp>
        <p:nvSpPr>
          <p:cNvPr id="13" name="Content Placeholder 2"/>
          <p:cNvSpPr>
            <a:spLocks noGrp="1"/>
          </p:cNvSpPr>
          <p:nvPr>
            <p:ph idx="17"/>
          </p:nvPr>
        </p:nvSpPr>
        <p:spPr>
          <a:xfrm>
            <a:off x="8112224" y="895546"/>
            <a:ext cx="3538741" cy="5259640"/>
          </a:xfrm>
        </p:spPr>
        <p:txBody>
          <a:bodyPr/>
          <a:lstStyle>
            <a:lvl1pPr>
              <a:buClr>
                <a:srgbClr val="CC9900"/>
              </a:buClr>
              <a:defRPr>
                <a:solidFill>
                  <a:srgbClr val="1F497D"/>
                </a:solidFill>
              </a:defRPr>
            </a:lvl1pPr>
            <a:lvl2pPr>
              <a:buClr>
                <a:srgbClr val="CC9900"/>
              </a:buClr>
              <a:defRPr>
                <a:solidFill>
                  <a:srgbClr val="1F497D"/>
                </a:solidFill>
              </a:defRPr>
            </a:lvl2pPr>
            <a:lvl3pPr>
              <a:buClr>
                <a:srgbClr val="CC9900"/>
              </a:buClr>
              <a:defRPr>
                <a:solidFill>
                  <a:srgbClr val="1F497D"/>
                </a:solidFill>
              </a:defRPr>
            </a:lvl3pPr>
            <a:lvl4pPr>
              <a:buClr>
                <a:srgbClr val="CC9900"/>
              </a:buClr>
              <a:defRPr>
                <a:solidFill>
                  <a:srgbClr val="1F497D"/>
                </a:solidFill>
              </a:defRPr>
            </a:lvl4pPr>
            <a:lvl5pPr>
              <a:buClr>
                <a:srgbClr val="CC9900"/>
              </a:buClr>
              <a:defRPr>
                <a:solidFill>
                  <a:srgbClr val="1F497D"/>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6" name="Text Placeholder 13">
            <a:extLst>
              <a:ext uri="{FF2B5EF4-FFF2-40B4-BE49-F238E27FC236}">
                <a16:creationId xmlns:a16="http://schemas.microsoft.com/office/drawing/2014/main" id="{6559FE38-495B-4465-A752-F1E9FD4720B8}"/>
              </a:ext>
            </a:extLst>
          </p:cNvPr>
          <p:cNvSpPr>
            <a:spLocks noGrp="1"/>
          </p:cNvSpPr>
          <p:nvPr>
            <p:ph type="body" sz="quarter" idx="16" hasCustomPrompt="1"/>
          </p:nvPr>
        </p:nvSpPr>
        <p:spPr>
          <a:xfrm>
            <a:off x="0" y="6160245"/>
            <a:ext cx="11650965" cy="393331"/>
          </a:xfrm>
        </p:spPr>
        <p:txBody>
          <a:bodyPr>
            <a:noAutofit/>
          </a:bodyPr>
          <a:lstStyle>
            <a:lvl1pPr marL="0" indent="0">
              <a:buFontTx/>
              <a:buNone/>
              <a:defRPr sz="900"/>
            </a:lvl1pPr>
            <a:lvl2pPr marL="0" indent="0">
              <a:buFontTx/>
              <a:buNone/>
              <a:defRPr sz="1200"/>
            </a:lvl2pPr>
            <a:lvl3pPr marL="0" indent="0">
              <a:buFontTx/>
              <a:buNone/>
              <a:defRPr sz="1050"/>
            </a:lvl3pPr>
            <a:lvl4pPr marL="1371600" indent="0">
              <a:buFontTx/>
              <a:buNone/>
              <a:defRPr sz="1200"/>
            </a:lvl4pPr>
            <a:lvl5pPr marL="1828800" indent="0">
              <a:buFontTx/>
              <a:buNone/>
              <a:defRPr sz="1200"/>
            </a:lvl5pPr>
          </a:lstStyle>
          <a:p>
            <a:pPr lvl="0"/>
            <a:r>
              <a:rPr lang="en-AU" noProof="0"/>
              <a:t>Click to add footnote/ full citation</a:t>
            </a:r>
          </a:p>
        </p:txBody>
      </p:sp>
      <p:sp>
        <p:nvSpPr>
          <p:cNvPr id="12" name="Slide Number Placeholder 6">
            <a:extLst>
              <a:ext uri="{FF2B5EF4-FFF2-40B4-BE49-F238E27FC236}">
                <a16:creationId xmlns:a16="http://schemas.microsoft.com/office/drawing/2014/main" id="{68967F31-DB92-4EF0-B32A-321F4034B67E}"/>
              </a:ext>
            </a:extLst>
          </p:cNvPr>
          <p:cNvSpPr>
            <a:spLocks noGrp="1" noChangeArrowheads="1"/>
          </p:cNvSpPr>
          <p:nvPr>
            <p:ph type="sldNum" sz="quarter" idx="14"/>
          </p:nvPr>
        </p:nvSpPr>
        <p:spPr>
          <a:xfrm>
            <a:off x="11654068" y="6575188"/>
            <a:ext cx="537932" cy="257175"/>
          </a:xfrm>
          <a:prstGeom prst="rect">
            <a:avLst/>
          </a:prstGeom>
        </p:spPr>
        <p:txBody>
          <a:bodyPr/>
          <a:lstStyle>
            <a:lvl1pPr algn="ctr">
              <a:defRPr sz="1200">
                <a:solidFill>
                  <a:schemeClr val="tx1"/>
                </a:solidFill>
                <a:latin typeface="Times New Roman" panose="02020603050405020304" pitchFamily="18" charset="0"/>
                <a:cs typeface="Times New Roman" panose="02020603050405020304" pitchFamily="18" charset="0"/>
              </a:defRPr>
            </a:lvl1pPr>
          </a:lstStyle>
          <a:p>
            <a:pPr>
              <a:defRPr/>
            </a:pPr>
            <a:fld id="{35DE5BE4-CD11-4F6E-B63C-7C67514A0BD0}" type="slidenum">
              <a:rPr lang="en-AU" smtClean="0"/>
              <a:pPr>
                <a:defRPr/>
              </a:pPr>
              <a:t>‹#›</a:t>
            </a:fld>
            <a:endParaRPr lang="en-AU" dirty="0"/>
          </a:p>
        </p:txBody>
      </p:sp>
    </p:spTree>
    <p:extLst>
      <p:ext uri="{BB962C8B-B14F-4D97-AF65-F5344CB8AC3E}">
        <p14:creationId xmlns:p14="http://schemas.microsoft.com/office/powerpoint/2010/main" val="3874254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and Text">
    <p:spTree>
      <p:nvGrpSpPr>
        <p:cNvPr id="1" name=""/>
        <p:cNvGrpSpPr/>
        <p:nvPr/>
      </p:nvGrpSpPr>
      <p:grpSpPr>
        <a:xfrm>
          <a:off x="0" y="0"/>
          <a:ext cx="0" cy="0"/>
          <a:chOff x="0" y="0"/>
          <a:chExt cx="0" cy="0"/>
        </a:xfrm>
      </p:grpSpPr>
      <p:sp>
        <p:nvSpPr>
          <p:cNvPr id="9" name="Content Placeholder 2"/>
          <p:cNvSpPr>
            <a:spLocks noGrp="1"/>
          </p:cNvSpPr>
          <p:nvPr>
            <p:ph idx="13"/>
          </p:nvPr>
        </p:nvSpPr>
        <p:spPr>
          <a:xfrm>
            <a:off x="611718" y="895546"/>
            <a:ext cx="3375820" cy="5259640"/>
          </a:xfrm>
        </p:spPr>
        <p:txBody>
          <a:bodyPr/>
          <a:lstStyle>
            <a:lvl1pPr>
              <a:buClr>
                <a:srgbClr val="CC9900"/>
              </a:buClr>
              <a:defRPr>
                <a:solidFill>
                  <a:srgbClr val="1F497D"/>
                </a:solidFill>
              </a:defRPr>
            </a:lvl1pPr>
            <a:lvl2pPr>
              <a:buClr>
                <a:srgbClr val="CC9900"/>
              </a:buClr>
              <a:defRPr>
                <a:solidFill>
                  <a:srgbClr val="1F497D"/>
                </a:solidFill>
              </a:defRPr>
            </a:lvl2pPr>
            <a:lvl3pPr>
              <a:buClr>
                <a:srgbClr val="CC9900"/>
              </a:buClr>
              <a:defRPr>
                <a:solidFill>
                  <a:srgbClr val="1F497D"/>
                </a:solidFill>
              </a:defRPr>
            </a:lvl3pPr>
            <a:lvl4pPr>
              <a:buClr>
                <a:srgbClr val="CC9900"/>
              </a:buClr>
              <a:defRPr>
                <a:solidFill>
                  <a:srgbClr val="1F497D"/>
                </a:solidFill>
              </a:defRPr>
            </a:lvl4pPr>
            <a:lvl5pPr>
              <a:buClr>
                <a:srgbClr val="CC9900"/>
              </a:buClr>
              <a:defRPr>
                <a:solidFill>
                  <a:srgbClr val="1F497D"/>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0" name="Title 1"/>
          <p:cNvSpPr>
            <a:spLocks noGrp="1"/>
          </p:cNvSpPr>
          <p:nvPr>
            <p:ph type="title"/>
          </p:nvPr>
        </p:nvSpPr>
        <p:spPr>
          <a:xfrm>
            <a:off x="609404" y="66963"/>
            <a:ext cx="11023797" cy="734315"/>
          </a:xfrm>
          <a:noFill/>
        </p:spPr>
        <p:txBody>
          <a:bodyPr>
            <a:normAutofit/>
          </a:bodyPr>
          <a:lstStyle>
            <a:lvl1pPr marL="0" indent="0">
              <a:defRPr lang="en-AU" sz="2800" dirty="0">
                <a:solidFill>
                  <a:srgbClr val="1F497D"/>
                </a:solidFill>
                <a:latin typeface="+mj-lt"/>
                <a:ea typeface="Kozuka Gothic Pro B" pitchFamily="34" charset="-128"/>
                <a:cs typeface="Calibri" pitchFamily="34" charset="0"/>
              </a:defRPr>
            </a:lvl1pPr>
          </a:lstStyle>
          <a:p>
            <a:pPr lvl="0"/>
            <a:r>
              <a:rPr lang="en-US" noProof="0"/>
              <a:t>Click to edit Master title style</a:t>
            </a:r>
            <a:endParaRPr lang="en-AU" noProof="0"/>
          </a:p>
        </p:txBody>
      </p:sp>
      <p:sp>
        <p:nvSpPr>
          <p:cNvPr id="13" name="Content Placeholder 2"/>
          <p:cNvSpPr>
            <a:spLocks noGrp="1"/>
          </p:cNvSpPr>
          <p:nvPr>
            <p:ph idx="17"/>
          </p:nvPr>
        </p:nvSpPr>
        <p:spPr>
          <a:xfrm>
            <a:off x="4157220" y="895546"/>
            <a:ext cx="7493745" cy="5259640"/>
          </a:xfrm>
        </p:spPr>
        <p:txBody>
          <a:bodyPr/>
          <a:lstStyle>
            <a:lvl1pPr>
              <a:buClr>
                <a:srgbClr val="CC9900"/>
              </a:buClr>
              <a:defRPr>
                <a:solidFill>
                  <a:srgbClr val="1F497D"/>
                </a:solidFill>
              </a:defRPr>
            </a:lvl1pPr>
            <a:lvl2pPr>
              <a:buClr>
                <a:srgbClr val="CC9900"/>
              </a:buClr>
              <a:defRPr>
                <a:solidFill>
                  <a:srgbClr val="1F497D"/>
                </a:solidFill>
              </a:defRPr>
            </a:lvl2pPr>
            <a:lvl3pPr>
              <a:buClr>
                <a:srgbClr val="CC9900"/>
              </a:buClr>
              <a:defRPr>
                <a:solidFill>
                  <a:srgbClr val="1F497D"/>
                </a:solidFill>
              </a:defRPr>
            </a:lvl3pPr>
            <a:lvl4pPr>
              <a:buClr>
                <a:srgbClr val="CC9900"/>
              </a:buClr>
              <a:defRPr>
                <a:solidFill>
                  <a:srgbClr val="1F497D"/>
                </a:solidFill>
              </a:defRPr>
            </a:lvl4pPr>
            <a:lvl5pPr>
              <a:buClr>
                <a:srgbClr val="CC9900"/>
              </a:buClr>
              <a:defRPr>
                <a:solidFill>
                  <a:srgbClr val="1F497D"/>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6" name="Text Placeholder 13">
            <a:extLst>
              <a:ext uri="{FF2B5EF4-FFF2-40B4-BE49-F238E27FC236}">
                <a16:creationId xmlns:a16="http://schemas.microsoft.com/office/drawing/2014/main" id="{6559FE38-495B-4465-A752-F1E9FD4720B8}"/>
              </a:ext>
            </a:extLst>
          </p:cNvPr>
          <p:cNvSpPr>
            <a:spLocks noGrp="1"/>
          </p:cNvSpPr>
          <p:nvPr>
            <p:ph type="body" sz="quarter" idx="16" hasCustomPrompt="1"/>
          </p:nvPr>
        </p:nvSpPr>
        <p:spPr>
          <a:xfrm>
            <a:off x="0" y="6160245"/>
            <a:ext cx="11650965" cy="393331"/>
          </a:xfrm>
        </p:spPr>
        <p:txBody>
          <a:bodyPr>
            <a:noAutofit/>
          </a:bodyPr>
          <a:lstStyle>
            <a:lvl1pPr marL="0" indent="0">
              <a:buFontTx/>
              <a:buNone/>
              <a:defRPr sz="900"/>
            </a:lvl1pPr>
            <a:lvl2pPr marL="0" indent="0">
              <a:buFontTx/>
              <a:buNone/>
              <a:defRPr sz="1200"/>
            </a:lvl2pPr>
            <a:lvl3pPr marL="0" indent="0">
              <a:buFontTx/>
              <a:buNone/>
              <a:defRPr sz="1050"/>
            </a:lvl3pPr>
            <a:lvl4pPr marL="1371600" indent="0">
              <a:buFontTx/>
              <a:buNone/>
              <a:defRPr sz="1200"/>
            </a:lvl4pPr>
            <a:lvl5pPr marL="1828800" indent="0">
              <a:buFontTx/>
              <a:buNone/>
              <a:defRPr sz="1200"/>
            </a:lvl5pPr>
          </a:lstStyle>
          <a:p>
            <a:pPr lvl="0"/>
            <a:r>
              <a:rPr lang="en-AU" noProof="0"/>
              <a:t>Click to add footnote/ full citation</a:t>
            </a:r>
          </a:p>
        </p:txBody>
      </p:sp>
      <p:sp>
        <p:nvSpPr>
          <p:cNvPr id="8" name="Slide Number Placeholder 6">
            <a:extLst>
              <a:ext uri="{FF2B5EF4-FFF2-40B4-BE49-F238E27FC236}">
                <a16:creationId xmlns:a16="http://schemas.microsoft.com/office/drawing/2014/main" id="{3F6606DE-C1D6-40BF-AC33-67536CFC48E9}"/>
              </a:ext>
            </a:extLst>
          </p:cNvPr>
          <p:cNvSpPr>
            <a:spLocks noGrp="1" noChangeArrowheads="1"/>
          </p:cNvSpPr>
          <p:nvPr>
            <p:ph type="sldNum" sz="quarter" idx="14"/>
          </p:nvPr>
        </p:nvSpPr>
        <p:spPr>
          <a:xfrm>
            <a:off x="11654068" y="6575188"/>
            <a:ext cx="537932" cy="257175"/>
          </a:xfrm>
          <a:prstGeom prst="rect">
            <a:avLst/>
          </a:prstGeom>
        </p:spPr>
        <p:txBody>
          <a:bodyPr/>
          <a:lstStyle>
            <a:lvl1pPr algn="ctr">
              <a:defRPr sz="1200">
                <a:solidFill>
                  <a:schemeClr val="tx1"/>
                </a:solidFill>
                <a:latin typeface="Times New Roman" panose="02020603050405020304" pitchFamily="18" charset="0"/>
                <a:cs typeface="Times New Roman" panose="02020603050405020304" pitchFamily="18" charset="0"/>
              </a:defRPr>
            </a:lvl1pPr>
          </a:lstStyle>
          <a:p>
            <a:pPr>
              <a:defRPr/>
            </a:pPr>
            <a:fld id="{35DE5BE4-CD11-4F6E-B63C-7C67514A0BD0}" type="slidenum">
              <a:rPr lang="en-AU" smtClean="0"/>
              <a:pPr>
                <a:defRPr/>
              </a:pPr>
              <a:t>‹#›</a:t>
            </a:fld>
            <a:endParaRPr lang="en-AU" dirty="0"/>
          </a:p>
        </p:txBody>
      </p:sp>
    </p:spTree>
    <p:extLst>
      <p:ext uri="{BB962C8B-B14F-4D97-AF65-F5344CB8AC3E}">
        <p14:creationId xmlns:p14="http://schemas.microsoft.com/office/powerpoint/2010/main" val="279791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and Text">
    <p:spTree>
      <p:nvGrpSpPr>
        <p:cNvPr id="1" name=""/>
        <p:cNvGrpSpPr/>
        <p:nvPr/>
      </p:nvGrpSpPr>
      <p:grpSpPr>
        <a:xfrm>
          <a:off x="0" y="0"/>
          <a:ext cx="0" cy="0"/>
          <a:chOff x="0" y="0"/>
          <a:chExt cx="0" cy="0"/>
        </a:xfrm>
      </p:grpSpPr>
      <p:sp>
        <p:nvSpPr>
          <p:cNvPr id="9" name="Content Placeholder 2"/>
          <p:cNvSpPr>
            <a:spLocks noGrp="1"/>
          </p:cNvSpPr>
          <p:nvPr>
            <p:ph idx="13"/>
          </p:nvPr>
        </p:nvSpPr>
        <p:spPr>
          <a:xfrm>
            <a:off x="611717" y="876693"/>
            <a:ext cx="11021483" cy="1544195"/>
          </a:xfrm>
        </p:spPr>
        <p:txBody>
          <a:bodyPr/>
          <a:lstStyle>
            <a:lvl1pPr>
              <a:buClr>
                <a:srgbClr val="CC9900"/>
              </a:buClr>
              <a:defRPr>
                <a:solidFill>
                  <a:srgbClr val="1F497D"/>
                </a:solidFill>
              </a:defRPr>
            </a:lvl1pPr>
            <a:lvl2pPr>
              <a:buClr>
                <a:srgbClr val="CC9900"/>
              </a:buClr>
              <a:defRPr>
                <a:solidFill>
                  <a:srgbClr val="1F497D"/>
                </a:solidFill>
              </a:defRPr>
            </a:lvl2pPr>
            <a:lvl3pPr>
              <a:buClr>
                <a:srgbClr val="CC9900"/>
              </a:buClr>
              <a:defRPr>
                <a:solidFill>
                  <a:srgbClr val="1F497D"/>
                </a:solidFill>
              </a:defRPr>
            </a:lvl3pPr>
            <a:lvl4pPr>
              <a:buClr>
                <a:srgbClr val="CC9900"/>
              </a:buClr>
              <a:defRPr>
                <a:solidFill>
                  <a:srgbClr val="1F497D"/>
                </a:solidFill>
              </a:defRPr>
            </a:lvl4pPr>
            <a:lvl5pPr>
              <a:buClr>
                <a:srgbClr val="CC9900"/>
              </a:buClr>
              <a:defRPr>
                <a:solidFill>
                  <a:srgbClr val="1F497D"/>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0" name="Title 1"/>
          <p:cNvSpPr>
            <a:spLocks noGrp="1"/>
          </p:cNvSpPr>
          <p:nvPr>
            <p:ph type="title"/>
          </p:nvPr>
        </p:nvSpPr>
        <p:spPr>
          <a:xfrm>
            <a:off x="609404" y="66963"/>
            <a:ext cx="11023797" cy="734315"/>
          </a:xfrm>
          <a:noFill/>
        </p:spPr>
        <p:txBody>
          <a:bodyPr>
            <a:normAutofit/>
          </a:bodyPr>
          <a:lstStyle>
            <a:lvl1pPr marL="0" indent="0">
              <a:defRPr lang="en-AU" sz="2800" dirty="0">
                <a:solidFill>
                  <a:srgbClr val="1F497D"/>
                </a:solidFill>
                <a:latin typeface="+mj-lt"/>
                <a:ea typeface="Kozuka Gothic Pro B" pitchFamily="34" charset="-128"/>
                <a:cs typeface="Calibri" pitchFamily="34" charset="0"/>
              </a:defRPr>
            </a:lvl1pPr>
          </a:lstStyle>
          <a:p>
            <a:pPr lvl="0"/>
            <a:r>
              <a:rPr lang="en-US" noProof="0"/>
              <a:t>Click to edit Master title style</a:t>
            </a:r>
            <a:endParaRPr lang="en-AU" noProof="0" dirty="0"/>
          </a:p>
        </p:txBody>
      </p:sp>
      <p:sp>
        <p:nvSpPr>
          <p:cNvPr id="13" name="Content Placeholder 2"/>
          <p:cNvSpPr>
            <a:spLocks noGrp="1"/>
          </p:cNvSpPr>
          <p:nvPr>
            <p:ph idx="17"/>
          </p:nvPr>
        </p:nvSpPr>
        <p:spPr>
          <a:xfrm>
            <a:off x="609404" y="2430290"/>
            <a:ext cx="11041561" cy="3724896"/>
          </a:xfrm>
        </p:spPr>
        <p:txBody>
          <a:bodyPr/>
          <a:lstStyle>
            <a:lvl1pPr>
              <a:buClr>
                <a:srgbClr val="CC9900"/>
              </a:buClr>
              <a:defRPr>
                <a:solidFill>
                  <a:srgbClr val="1F497D"/>
                </a:solidFill>
              </a:defRPr>
            </a:lvl1pPr>
            <a:lvl2pPr>
              <a:buClr>
                <a:srgbClr val="CC9900"/>
              </a:buClr>
              <a:defRPr>
                <a:solidFill>
                  <a:srgbClr val="1F497D"/>
                </a:solidFill>
              </a:defRPr>
            </a:lvl2pPr>
            <a:lvl3pPr>
              <a:buClr>
                <a:srgbClr val="CC9900"/>
              </a:buClr>
              <a:defRPr>
                <a:solidFill>
                  <a:srgbClr val="1F497D"/>
                </a:solidFill>
              </a:defRPr>
            </a:lvl3pPr>
            <a:lvl4pPr>
              <a:buClr>
                <a:srgbClr val="CC9900"/>
              </a:buClr>
              <a:defRPr>
                <a:solidFill>
                  <a:srgbClr val="1F497D"/>
                </a:solidFill>
              </a:defRPr>
            </a:lvl4pPr>
            <a:lvl5pPr>
              <a:buClr>
                <a:srgbClr val="CC9900"/>
              </a:buClr>
              <a:defRPr>
                <a:solidFill>
                  <a:srgbClr val="1F497D"/>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6" name="Text Placeholder 13">
            <a:extLst>
              <a:ext uri="{FF2B5EF4-FFF2-40B4-BE49-F238E27FC236}">
                <a16:creationId xmlns:a16="http://schemas.microsoft.com/office/drawing/2014/main" id="{3A770C53-8E42-471C-B989-99270E23823E}"/>
              </a:ext>
            </a:extLst>
          </p:cNvPr>
          <p:cNvSpPr>
            <a:spLocks noGrp="1"/>
          </p:cNvSpPr>
          <p:nvPr>
            <p:ph type="body" sz="quarter" idx="16" hasCustomPrompt="1"/>
          </p:nvPr>
        </p:nvSpPr>
        <p:spPr>
          <a:xfrm>
            <a:off x="0" y="6160245"/>
            <a:ext cx="11650965" cy="393331"/>
          </a:xfrm>
        </p:spPr>
        <p:txBody>
          <a:bodyPr>
            <a:noAutofit/>
          </a:bodyPr>
          <a:lstStyle>
            <a:lvl1pPr marL="0" indent="0">
              <a:buFontTx/>
              <a:buNone/>
              <a:defRPr sz="900"/>
            </a:lvl1pPr>
            <a:lvl2pPr marL="0" indent="0">
              <a:buFontTx/>
              <a:buNone/>
              <a:defRPr sz="1200"/>
            </a:lvl2pPr>
            <a:lvl3pPr marL="0" indent="0">
              <a:buFontTx/>
              <a:buNone/>
              <a:defRPr sz="1050"/>
            </a:lvl3pPr>
            <a:lvl4pPr marL="1371600" indent="0">
              <a:buFontTx/>
              <a:buNone/>
              <a:defRPr sz="1200"/>
            </a:lvl4pPr>
            <a:lvl5pPr marL="1828800" indent="0">
              <a:buFontTx/>
              <a:buNone/>
              <a:defRPr sz="1200"/>
            </a:lvl5pPr>
          </a:lstStyle>
          <a:p>
            <a:pPr lvl="0"/>
            <a:r>
              <a:rPr lang="en-AU" noProof="0"/>
              <a:t>Click to add footnote/ full citation</a:t>
            </a:r>
          </a:p>
        </p:txBody>
      </p:sp>
      <p:sp>
        <p:nvSpPr>
          <p:cNvPr id="17" name="Slide Number Placeholder 6">
            <a:extLst>
              <a:ext uri="{FF2B5EF4-FFF2-40B4-BE49-F238E27FC236}">
                <a16:creationId xmlns:a16="http://schemas.microsoft.com/office/drawing/2014/main" id="{C8E73067-01B0-49D2-8FBE-131F99B9958D}"/>
              </a:ext>
            </a:extLst>
          </p:cNvPr>
          <p:cNvSpPr>
            <a:spLocks noGrp="1" noChangeArrowheads="1"/>
          </p:cNvSpPr>
          <p:nvPr>
            <p:ph type="sldNum" sz="quarter" idx="14"/>
          </p:nvPr>
        </p:nvSpPr>
        <p:spPr>
          <a:xfrm>
            <a:off x="11654068" y="6575188"/>
            <a:ext cx="537932" cy="257175"/>
          </a:xfrm>
          <a:prstGeom prst="rect">
            <a:avLst/>
          </a:prstGeom>
        </p:spPr>
        <p:txBody>
          <a:bodyPr/>
          <a:lstStyle>
            <a:lvl1pPr algn="ctr">
              <a:defRPr sz="1200">
                <a:solidFill>
                  <a:schemeClr val="tx1"/>
                </a:solidFill>
                <a:latin typeface="Times New Roman" panose="02020603050405020304" pitchFamily="18" charset="0"/>
                <a:cs typeface="Times New Roman" panose="02020603050405020304" pitchFamily="18" charset="0"/>
              </a:defRPr>
            </a:lvl1pPr>
          </a:lstStyle>
          <a:p>
            <a:pPr>
              <a:defRPr/>
            </a:pPr>
            <a:fld id="{35DE5BE4-CD11-4F6E-B63C-7C67514A0BD0}" type="slidenum">
              <a:rPr lang="en-AU" smtClean="0"/>
              <a:pPr>
                <a:defRPr/>
              </a:pPr>
              <a:t>‹#›</a:t>
            </a:fld>
            <a:endParaRPr lang="en-AU" dirty="0"/>
          </a:p>
        </p:txBody>
      </p:sp>
    </p:spTree>
    <p:extLst>
      <p:ext uri="{BB962C8B-B14F-4D97-AF65-F5344CB8AC3E}">
        <p14:creationId xmlns:p14="http://schemas.microsoft.com/office/powerpoint/2010/main" val="4023567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ABF3774-9132-44D3-91C0-9838AED8FCE9}"/>
              </a:ext>
            </a:extLst>
          </p:cNvPr>
          <p:cNvGrpSpPr/>
          <p:nvPr userDrawn="1"/>
        </p:nvGrpSpPr>
        <p:grpSpPr>
          <a:xfrm rot="5400000">
            <a:off x="10271854" y="4772615"/>
            <a:ext cx="1197680" cy="2487232"/>
            <a:chOff x="7444586" y="-6354404"/>
            <a:chExt cx="3493248" cy="7079017"/>
          </a:xfrm>
        </p:grpSpPr>
        <p:cxnSp>
          <p:nvCxnSpPr>
            <p:cNvPr id="19" name="Straight Connector 18">
              <a:extLst>
                <a:ext uri="{FF2B5EF4-FFF2-40B4-BE49-F238E27FC236}">
                  <a16:creationId xmlns:a16="http://schemas.microsoft.com/office/drawing/2014/main" id="{136C8230-3374-45C3-AF5F-1DA41B1895F0}"/>
                </a:ext>
              </a:extLst>
            </p:cNvPr>
            <p:cNvCxnSpPr>
              <a:cxnSpLocks/>
            </p:cNvCxnSpPr>
            <p:nvPr userDrawn="1"/>
          </p:nvCxnSpPr>
          <p:spPr bwMode="auto">
            <a:xfrm rot="16200000" flipH="1">
              <a:off x="7395870" y="-6305688"/>
              <a:ext cx="97432" cy="0"/>
            </a:xfrm>
            <a:prstGeom prst="line">
              <a:avLst/>
            </a:prstGeom>
            <a:solidFill>
              <a:schemeClr val="accent1"/>
            </a:solidFill>
            <a:ln w="9525" cap="flat" cmpd="sng" algn="ctr">
              <a:solidFill>
                <a:srgbClr val="88653D"/>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4190D161-C24F-4B03-8623-E39DF5FFF50B}"/>
                </a:ext>
              </a:extLst>
            </p:cNvPr>
            <p:cNvCxnSpPr/>
            <p:nvPr userDrawn="1"/>
          </p:nvCxnSpPr>
          <p:spPr bwMode="auto">
            <a:xfrm>
              <a:off x="10635909" y="724613"/>
              <a:ext cx="301925" cy="0"/>
            </a:xfrm>
            <a:prstGeom prst="line">
              <a:avLst/>
            </a:prstGeom>
            <a:solidFill>
              <a:schemeClr val="accent1"/>
            </a:solidFill>
            <a:ln w="9525" cap="flat" cmpd="sng" algn="ctr">
              <a:solidFill>
                <a:srgbClr val="88653D"/>
              </a:solidFill>
              <a:prstDash val="solid"/>
              <a:round/>
              <a:headEnd type="none" w="med" len="med"/>
              <a:tailEnd type="none" w="med" len="med"/>
            </a:ln>
            <a:effectLst/>
          </p:spPr>
        </p:cxnSp>
      </p:grpSp>
      <p:pic>
        <p:nvPicPr>
          <p:cNvPr id="8" name="Picture 7"/>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0" y="6530927"/>
            <a:ext cx="12192000" cy="333375"/>
          </a:xfrm>
          <a:prstGeom prst="rect">
            <a:avLst/>
          </a:prstGeom>
        </p:spPr>
      </p:pic>
      <p:sp>
        <p:nvSpPr>
          <p:cNvPr id="17" name="Rectangle 16"/>
          <p:cNvSpPr/>
          <p:nvPr userDrawn="1"/>
        </p:nvSpPr>
        <p:spPr>
          <a:xfrm>
            <a:off x="335369" y="6605270"/>
            <a:ext cx="1013034" cy="184666"/>
          </a:xfrm>
          <a:prstGeom prst="rect">
            <a:avLst/>
          </a:prstGeom>
        </p:spPr>
        <p:txBody>
          <a:bodyPr wrap="none" lIns="0" tIns="0" rIns="0" bIns="0">
            <a:spAutoFit/>
          </a:bodyPr>
          <a:lstStyle/>
          <a:p>
            <a:pPr>
              <a:defRPr/>
            </a:pPr>
            <a:r>
              <a:rPr lang="en-US" sz="1200" dirty="0">
                <a:solidFill>
                  <a:schemeClr val="bg1"/>
                </a:solidFill>
                <a:latin typeface="Calibri" panose="020F0502020204030204" pitchFamily="34" charset="0"/>
              </a:rPr>
              <a:t>acg.uwa.edu.au</a:t>
            </a:r>
            <a:endParaRPr lang="en-AU" sz="1200" dirty="0">
              <a:solidFill>
                <a:schemeClr val="bg1"/>
              </a:solidFill>
              <a:latin typeface="Calibri" panose="020F0502020204030204" pitchFamily="34" charset="0"/>
            </a:endParaRPr>
          </a:p>
        </p:txBody>
      </p:sp>
      <p:sp>
        <p:nvSpPr>
          <p:cNvPr id="10" name="Title Placeholder 1"/>
          <p:cNvSpPr>
            <a:spLocks noGrp="1"/>
          </p:cNvSpPr>
          <p:nvPr>
            <p:ph type="title"/>
          </p:nvPr>
        </p:nvSpPr>
        <p:spPr>
          <a:xfrm>
            <a:off x="652895" y="169175"/>
            <a:ext cx="10945216" cy="628338"/>
          </a:xfrm>
          <a:prstGeom prst="rect">
            <a:avLst/>
          </a:prstGeom>
        </p:spPr>
        <p:txBody>
          <a:bodyPr vert="horz" lIns="91440" tIns="45720" rIns="91440" bIns="45720" rtlCol="0" anchor="ctr">
            <a:normAutofit/>
          </a:bodyPr>
          <a:lstStyle/>
          <a:p>
            <a:pPr marL="0" lvl="0" indent="0" algn="l" rtl="0" eaLnBrk="1" fontAlgn="base" hangingPunct="1">
              <a:spcBef>
                <a:spcPct val="0"/>
              </a:spcBef>
              <a:spcAft>
                <a:spcPct val="0"/>
              </a:spcAft>
            </a:pPr>
            <a:r>
              <a:rPr lang="en-US" noProof="0"/>
              <a:t>Click to edit Master title style</a:t>
            </a:r>
            <a:endParaRPr lang="en-AU" noProof="0" dirty="0"/>
          </a:p>
        </p:txBody>
      </p:sp>
      <p:sp>
        <p:nvSpPr>
          <p:cNvPr id="11" name="Text Placeholder 2"/>
          <p:cNvSpPr>
            <a:spLocks noGrp="1"/>
          </p:cNvSpPr>
          <p:nvPr>
            <p:ph type="body" idx="1"/>
          </p:nvPr>
        </p:nvSpPr>
        <p:spPr>
          <a:xfrm>
            <a:off x="623392" y="916890"/>
            <a:ext cx="10945216" cy="5243356"/>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grpSp>
        <p:nvGrpSpPr>
          <p:cNvPr id="14" name="Group 13">
            <a:extLst>
              <a:ext uri="{FF2B5EF4-FFF2-40B4-BE49-F238E27FC236}">
                <a16:creationId xmlns:a16="http://schemas.microsoft.com/office/drawing/2014/main" id="{84ADA4F7-CC6B-4353-84B2-3B537E5E12BE}"/>
              </a:ext>
            </a:extLst>
          </p:cNvPr>
          <p:cNvGrpSpPr/>
          <p:nvPr userDrawn="1"/>
        </p:nvGrpSpPr>
        <p:grpSpPr>
          <a:xfrm>
            <a:off x="9627078" y="754017"/>
            <a:ext cx="2487232" cy="688013"/>
            <a:chOff x="9627079" y="754017"/>
            <a:chExt cx="2431706" cy="688013"/>
          </a:xfrm>
        </p:grpSpPr>
        <p:cxnSp>
          <p:nvCxnSpPr>
            <p:cNvPr id="15" name="Straight Connector 14">
              <a:extLst>
                <a:ext uri="{FF2B5EF4-FFF2-40B4-BE49-F238E27FC236}">
                  <a16:creationId xmlns:a16="http://schemas.microsoft.com/office/drawing/2014/main" id="{635A3B1E-1687-48B7-A0C5-E6D3B1D0D447}"/>
                </a:ext>
              </a:extLst>
            </p:cNvPr>
            <p:cNvCxnSpPr>
              <a:cxnSpLocks/>
            </p:cNvCxnSpPr>
            <p:nvPr userDrawn="1"/>
          </p:nvCxnSpPr>
          <p:spPr bwMode="auto">
            <a:xfrm>
              <a:off x="12025316" y="1442030"/>
              <a:ext cx="33469" cy="0"/>
            </a:xfrm>
            <a:prstGeom prst="line">
              <a:avLst/>
            </a:prstGeom>
            <a:solidFill>
              <a:schemeClr val="accent1"/>
            </a:solidFill>
            <a:ln w="9525" cap="flat" cmpd="sng" algn="ctr">
              <a:solidFill>
                <a:srgbClr val="CC990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777FED5D-FBEF-4124-A22B-4459B513C178}"/>
                </a:ext>
              </a:extLst>
            </p:cNvPr>
            <p:cNvCxnSpPr>
              <a:cxnSpLocks/>
            </p:cNvCxnSpPr>
            <p:nvPr userDrawn="1"/>
          </p:nvCxnSpPr>
          <p:spPr bwMode="auto">
            <a:xfrm>
              <a:off x="9627079" y="754017"/>
              <a:ext cx="0" cy="84186"/>
            </a:xfrm>
            <a:prstGeom prst="line">
              <a:avLst/>
            </a:prstGeom>
            <a:solidFill>
              <a:schemeClr val="accent1"/>
            </a:solidFill>
            <a:ln w="9525" cap="flat" cmpd="sng" algn="ctr">
              <a:solidFill>
                <a:srgbClr val="CC9900"/>
              </a:solidFill>
              <a:prstDash val="solid"/>
              <a:round/>
              <a:headEnd type="none" w="med" len="med"/>
              <a:tailEnd type="none" w="med" len="med"/>
            </a:ln>
            <a:effectLst/>
          </p:spPr>
        </p:cxnSp>
      </p:grpSp>
      <p:sp>
        <p:nvSpPr>
          <p:cNvPr id="22" name="Line 15">
            <a:extLst>
              <a:ext uri="{FF2B5EF4-FFF2-40B4-BE49-F238E27FC236}">
                <a16:creationId xmlns:a16="http://schemas.microsoft.com/office/drawing/2014/main" id="{1121760D-9CDE-467A-A8A2-486A72699F38}"/>
              </a:ext>
            </a:extLst>
          </p:cNvPr>
          <p:cNvSpPr>
            <a:spLocks noChangeShapeType="1"/>
          </p:cNvSpPr>
          <p:nvPr userDrawn="1"/>
        </p:nvSpPr>
        <p:spPr bwMode="auto">
          <a:xfrm>
            <a:off x="611717" y="797513"/>
            <a:ext cx="11021483" cy="0"/>
          </a:xfrm>
          <a:prstGeom prst="line">
            <a:avLst/>
          </a:prstGeom>
          <a:noFill/>
          <a:ln w="57150">
            <a:solidFill>
              <a:srgbClr val="CC9900"/>
            </a:solidFill>
            <a:round/>
            <a:headEnd/>
            <a:tailEnd/>
          </a:ln>
          <a:extLst>
            <a:ext uri="{909E8E84-426E-40DD-AFC4-6F175D3DCCD1}">
              <a14:hiddenFill xmlns:a14="http://schemas.microsoft.com/office/drawing/2010/main">
                <a:noFill/>
              </a14:hiddenFill>
            </a:ext>
          </a:extLst>
        </p:spPr>
        <p:txBody>
          <a:bodyPr anchor="ctr">
            <a:spAutoFit/>
          </a:bodyPr>
          <a:lstStyle/>
          <a:p>
            <a:endParaRPr lang="en-AU" dirty="0"/>
          </a:p>
        </p:txBody>
      </p:sp>
      <p:pic>
        <p:nvPicPr>
          <p:cNvPr id="24" name="Picture 23">
            <a:extLst>
              <a:ext uri="{FF2B5EF4-FFF2-40B4-BE49-F238E27FC236}">
                <a16:creationId xmlns:a16="http://schemas.microsoft.com/office/drawing/2014/main" id="{8A042E37-1B60-498C-862C-7DCE6112A868}"/>
              </a:ext>
            </a:extLst>
          </p:cNvPr>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1641138" y="6229350"/>
            <a:ext cx="5048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6">
            <a:extLst>
              <a:ext uri="{FF2B5EF4-FFF2-40B4-BE49-F238E27FC236}">
                <a16:creationId xmlns:a16="http://schemas.microsoft.com/office/drawing/2014/main" id="{B8430C23-1DBD-47A8-B7E5-6B202A4C302B}"/>
              </a:ext>
            </a:extLst>
          </p:cNvPr>
          <p:cNvSpPr>
            <a:spLocks noGrp="1" noChangeArrowheads="1"/>
          </p:cNvSpPr>
          <p:nvPr>
            <p:ph type="sldNum" sz="quarter" idx="4"/>
          </p:nvPr>
        </p:nvSpPr>
        <p:spPr>
          <a:xfrm>
            <a:off x="11654068" y="6575188"/>
            <a:ext cx="537932" cy="257175"/>
          </a:xfrm>
          <a:prstGeom prst="rect">
            <a:avLst/>
          </a:prstGeom>
        </p:spPr>
        <p:txBody>
          <a:bodyPr/>
          <a:lstStyle>
            <a:lvl1pPr algn="ctr">
              <a:defRPr sz="1200">
                <a:solidFill>
                  <a:schemeClr val="tx1"/>
                </a:solidFill>
                <a:latin typeface="Times New Roman" panose="02020603050405020304" pitchFamily="18" charset="0"/>
                <a:cs typeface="Times New Roman" panose="02020603050405020304" pitchFamily="18" charset="0"/>
              </a:defRPr>
            </a:lvl1pPr>
          </a:lstStyle>
          <a:p>
            <a:pPr>
              <a:defRPr/>
            </a:pPr>
            <a:fld id="{35DE5BE4-CD11-4F6E-B63C-7C67514A0BD0}" type="slidenum">
              <a:rPr lang="en-AU" smtClean="0"/>
              <a:pPr>
                <a:defRPr/>
              </a:pPr>
              <a:t>‹#›</a:t>
            </a:fld>
            <a:endParaRPr lang="en-AU" dirty="0"/>
          </a:p>
        </p:txBody>
      </p:sp>
      <p:sp>
        <p:nvSpPr>
          <p:cNvPr id="21" name="Rectangle 20">
            <a:extLst>
              <a:ext uri="{FF2B5EF4-FFF2-40B4-BE49-F238E27FC236}">
                <a16:creationId xmlns:a16="http://schemas.microsoft.com/office/drawing/2014/main" id="{86EBC3A3-475D-4DEF-B42A-D524559AF432}"/>
              </a:ext>
            </a:extLst>
          </p:cNvPr>
          <p:cNvSpPr/>
          <p:nvPr userDrawn="1"/>
        </p:nvSpPr>
        <p:spPr>
          <a:xfrm>
            <a:off x="9750496" y="6639689"/>
            <a:ext cx="1808187" cy="138499"/>
          </a:xfrm>
          <a:prstGeom prst="rect">
            <a:avLst/>
          </a:prstGeom>
        </p:spPr>
        <p:txBody>
          <a:bodyPr wrap="none" lIns="0" tIns="0" rIns="0" bIns="0">
            <a:spAutoFit/>
          </a:bodyPr>
          <a:lstStyle/>
          <a:p>
            <a:pPr>
              <a:defRPr/>
            </a:pPr>
            <a:r>
              <a:rPr lang="en-AU" sz="900" b="0" i="0" dirty="0">
                <a:solidFill>
                  <a:schemeClr val="bg1"/>
                </a:solidFill>
                <a:effectLst/>
                <a:latin typeface="arial" panose="020B0604020202020204" pitchFamily="34" charset="0"/>
              </a:rPr>
              <a:t>© </a:t>
            </a:r>
            <a:r>
              <a:rPr lang="en-US" sz="900" b="0" dirty="0">
                <a:solidFill>
                  <a:schemeClr val="bg1"/>
                </a:solidFill>
                <a:latin typeface="Calibri" panose="020F0502020204030204" pitchFamily="34" charset="0"/>
              </a:rPr>
              <a:t>Australian Centre for Geomechanics</a:t>
            </a:r>
            <a:endParaRPr lang="en-AU" sz="900" b="0" dirty="0">
              <a:solidFill>
                <a:schemeClr val="bg1"/>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99" r:id="rId2"/>
    <p:sldLayoutId id="2147483694" r:id="rId3"/>
    <p:sldLayoutId id="2147483701" r:id="rId4"/>
    <p:sldLayoutId id="2147483690" r:id="rId5"/>
    <p:sldLayoutId id="2147483695" r:id="rId6"/>
    <p:sldLayoutId id="2147483696" r:id="rId7"/>
    <p:sldLayoutId id="2147483700" r:id="rId8"/>
    <p:sldLayoutId id="2147483698" r:id="rId9"/>
    <p:sldLayoutId id="2147483697" r:id="rId10"/>
  </p:sldLayoutIdLst>
  <p:hf hdr="0" ftr="0" dt="0"/>
  <p:txStyles>
    <p:titleStyle>
      <a:lvl1pPr algn="l" rtl="0" eaLnBrk="1" fontAlgn="base" hangingPunct="1">
        <a:spcBef>
          <a:spcPct val="0"/>
        </a:spcBef>
        <a:spcAft>
          <a:spcPct val="0"/>
        </a:spcAft>
        <a:defRPr lang="en-AU" sz="2800" b="1" dirty="0">
          <a:solidFill>
            <a:srgbClr val="1F497D"/>
          </a:solidFill>
          <a:latin typeface="+mj-lt"/>
          <a:ea typeface="Kozuka Gothic Pro B" pitchFamily="34" charset="-128"/>
          <a:cs typeface="Calibri" panose="020F0502020204030204" pitchFamily="34" charset="0"/>
        </a:defRPr>
      </a:lvl1pPr>
      <a:lvl2pPr algn="l" rtl="0" eaLnBrk="1" fontAlgn="base" hangingPunct="1">
        <a:spcBef>
          <a:spcPct val="0"/>
        </a:spcBef>
        <a:spcAft>
          <a:spcPct val="0"/>
        </a:spcAft>
        <a:defRPr sz="4000">
          <a:solidFill>
            <a:srgbClr val="000066"/>
          </a:solidFill>
          <a:latin typeface="Kozuka Gothic Pro B" pitchFamily="34" charset="-128"/>
          <a:ea typeface="Kozuka Gothic Pro B" pitchFamily="34" charset="-128"/>
          <a:cs typeface="Calibri" pitchFamily="34" charset="0"/>
        </a:defRPr>
      </a:lvl2pPr>
      <a:lvl3pPr algn="l" rtl="0" eaLnBrk="1" fontAlgn="base" hangingPunct="1">
        <a:spcBef>
          <a:spcPct val="0"/>
        </a:spcBef>
        <a:spcAft>
          <a:spcPct val="0"/>
        </a:spcAft>
        <a:defRPr sz="4000">
          <a:solidFill>
            <a:srgbClr val="000066"/>
          </a:solidFill>
          <a:latin typeface="Kozuka Gothic Pro B" pitchFamily="34" charset="-128"/>
          <a:ea typeface="Kozuka Gothic Pro B" pitchFamily="34" charset="-128"/>
          <a:cs typeface="Calibri" pitchFamily="34" charset="0"/>
        </a:defRPr>
      </a:lvl3pPr>
      <a:lvl4pPr algn="l" rtl="0" eaLnBrk="1" fontAlgn="base" hangingPunct="1">
        <a:spcBef>
          <a:spcPct val="0"/>
        </a:spcBef>
        <a:spcAft>
          <a:spcPct val="0"/>
        </a:spcAft>
        <a:defRPr sz="4000">
          <a:solidFill>
            <a:srgbClr val="000066"/>
          </a:solidFill>
          <a:latin typeface="Kozuka Gothic Pro B" pitchFamily="34" charset="-128"/>
          <a:ea typeface="Kozuka Gothic Pro B" pitchFamily="34" charset="-128"/>
          <a:cs typeface="Calibri" pitchFamily="34" charset="0"/>
        </a:defRPr>
      </a:lvl4pPr>
      <a:lvl5pPr algn="l" rtl="0" eaLnBrk="1" fontAlgn="base" hangingPunct="1">
        <a:spcBef>
          <a:spcPct val="0"/>
        </a:spcBef>
        <a:spcAft>
          <a:spcPct val="0"/>
        </a:spcAft>
        <a:defRPr sz="4000">
          <a:solidFill>
            <a:srgbClr val="000066"/>
          </a:solidFill>
          <a:latin typeface="Kozuka Gothic Pro B" pitchFamily="34" charset="-128"/>
          <a:ea typeface="Kozuka Gothic Pro B" pitchFamily="34" charset="-128"/>
          <a:cs typeface="Calibri" pitchFamily="34" charset="0"/>
        </a:defRPr>
      </a:lvl5pPr>
      <a:lvl6pPr marL="457200" algn="ctr" rtl="0" eaLnBrk="1" fontAlgn="base" hangingPunct="1">
        <a:spcBef>
          <a:spcPct val="0"/>
        </a:spcBef>
        <a:spcAft>
          <a:spcPct val="0"/>
        </a:spcAft>
        <a:defRPr sz="4000">
          <a:solidFill>
            <a:srgbClr val="000066"/>
          </a:solidFill>
          <a:latin typeface="Arial" charset="0"/>
          <a:cs typeface="Arial" charset="0"/>
        </a:defRPr>
      </a:lvl6pPr>
      <a:lvl7pPr marL="914400" algn="ctr" rtl="0" eaLnBrk="1" fontAlgn="base" hangingPunct="1">
        <a:spcBef>
          <a:spcPct val="0"/>
        </a:spcBef>
        <a:spcAft>
          <a:spcPct val="0"/>
        </a:spcAft>
        <a:defRPr sz="4000">
          <a:solidFill>
            <a:srgbClr val="000066"/>
          </a:solidFill>
          <a:latin typeface="Arial" charset="0"/>
          <a:cs typeface="Arial" charset="0"/>
        </a:defRPr>
      </a:lvl7pPr>
      <a:lvl8pPr marL="1371600" algn="ctr" rtl="0" eaLnBrk="1" fontAlgn="base" hangingPunct="1">
        <a:spcBef>
          <a:spcPct val="0"/>
        </a:spcBef>
        <a:spcAft>
          <a:spcPct val="0"/>
        </a:spcAft>
        <a:defRPr sz="4000">
          <a:solidFill>
            <a:srgbClr val="000066"/>
          </a:solidFill>
          <a:latin typeface="Arial" charset="0"/>
          <a:cs typeface="Arial" charset="0"/>
        </a:defRPr>
      </a:lvl8pPr>
      <a:lvl9pPr marL="1828800" algn="ctr" rtl="0" eaLnBrk="1" fontAlgn="base" hangingPunct="1">
        <a:spcBef>
          <a:spcPct val="0"/>
        </a:spcBef>
        <a:spcAft>
          <a:spcPct val="0"/>
        </a:spcAft>
        <a:defRPr sz="4000">
          <a:solidFill>
            <a:srgbClr val="000066"/>
          </a:solidFill>
          <a:latin typeface="Arial" charset="0"/>
          <a:cs typeface="Arial" charset="0"/>
        </a:defRPr>
      </a:lvl9pPr>
    </p:titleStyle>
    <p:bodyStyle>
      <a:lvl1pPr marL="342900" indent="-342900" algn="l" rtl="0" eaLnBrk="1" fontAlgn="base" hangingPunct="1">
        <a:spcBef>
          <a:spcPct val="20000"/>
        </a:spcBef>
        <a:spcAft>
          <a:spcPct val="0"/>
        </a:spcAft>
        <a:buClr>
          <a:srgbClr val="CC9900"/>
        </a:buClr>
        <a:buChar char="•"/>
        <a:defRPr lang="en-US" sz="2800" dirty="0">
          <a:solidFill>
            <a:srgbClr val="1F497D"/>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rgbClr val="CC9900"/>
        </a:buClr>
        <a:buChar char="–"/>
        <a:defRPr lang="en-US" sz="2800" dirty="0">
          <a:solidFill>
            <a:srgbClr val="1F497D"/>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rgbClr val="CC9900"/>
        </a:buClr>
        <a:buChar char="•"/>
        <a:defRPr lang="en-US" sz="2800" dirty="0">
          <a:solidFill>
            <a:srgbClr val="1F497D"/>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rgbClr val="CC9900"/>
        </a:buClr>
        <a:buChar char="–"/>
        <a:defRPr lang="en-US" sz="2800" dirty="0">
          <a:solidFill>
            <a:srgbClr val="1F497D"/>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rgbClr val="CC9900"/>
        </a:buClr>
        <a:buChar char="»"/>
        <a:defRPr lang="en-AU" sz="2800" dirty="0">
          <a:solidFill>
            <a:srgbClr val="1F497D"/>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0.emf"/></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9.jpeg"/><Relationship Id="rId2" Type="http://schemas.openxmlformats.org/officeDocument/2006/relationships/video" Target="../media/media1.avi"/><Relationship Id="rId1" Type="http://schemas.microsoft.com/office/2007/relationships/media" Target="../media/media1.avi"/><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2.emf"/><Relationship Id="rId4" Type="http://schemas.openxmlformats.org/officeDocument/2006/relationships/image" Target="../media/image41.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www.youtube.com/watch?v=GD8u6HmUtl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60493" y="2378752"/>
            <a:ext cx="10363200" cy="720079"/>
          </a:xfrm>
        </p:spPr>
        <p:txBody>
          <a:bodyPr>
            <a:normAutofit fontScale="90000"/>
          </a:bodyPr>
          <a:lstStyle/>
          <a:p>
            <a:r>
              <a:rPr lang="en-US" altLang="en-US" kern="0" dirty="0"/>
              <a:t>Oscillations induced by crack growth in compression, and morphology of fracture surfaces</a:t>
            </a:r>
            <a:endParaRPr lang="en-AU" dirty="0">
              <a:latin typeface="Calibri" panose="020F0502020204030204" pitchFamily="34" charset="0"/>
            </a:endParaRPr>
          </a:p>
        </p:txBody>
      </p:sp>
      <p:sp>
        <p:nvSpPr>
          <p:cNvPr id="11" name="Subtitle 10"/>
          <p:cNvSpPr>
            <a:spLocks noGrp="1"/>
          </p:cNvSpPr>
          <p:nvPr>
            <p:ph type="body" idx="1"/>
          </p:nvPr>
        </p:nvSpPr>
        <p:spPr/>
        <p:txBody>
          <a:bodyPr>
            <a:normAutofit fontScale="70000" lnSpcReduction="20000"/>
          </a:bodyPr>
          <a:lstStyle/>
          <a:p>
            <a:r>
              <a:rPr lang="en-AU" dirty="0"/>
              <a:t>Presented by Broadus Jeffcoat-Sacco</a:t>
            </a:r>
          </a:p>
        </p:txBody>
      </p:sp>
      <p:sp>
        <p:nvSpPr>
          <p:cNvPr id="2" name="Text Placeholder 1">
            <a:extLst>
              <a:ext uri="{FF2B5EF4-FFF2-40B4-BE49-F238E27FC236}">
                <a16:creationId xmlns:a16="http://schemas.microsoft.com/office/drawing/2014/main" id="{B1175295-E45F-4019-AFF8-0840B751542A}"/>
              </a:ext>
            </a:extLst>
          </p:cNvPr>
          <p:cNvSpPr>
            <a:spLocks noGrp="1"/>
          </p:cNvSpPr>
          <p:nvPr>
            <p:ph type="body" idx="15"/>
          </p:nvPr>
        </p:nvSpPr>
        <p:spPr/>
        <p:txBody>
          <a:bodyPr/>
          <a:lstStyle/>
          <a:p>
            <a:r>
              <a:rPr lang="en-AU" dirty="0"/>
              <a:t>EGU General Assembly</a:t>
            </a:r>
          </a:p>
        </p:txBody>
      </p:sp>
      <p:sp>
        <p:nvSpPr>
          <p:cNvPr id="3" name="Text Placeholder 2">
            <a:extLst>
              <a:ext uri="{FF2B5EF4-FFF2-40B4-BE49-F238E27FC236}">
                <a16:creationId xmlns:a16="http://schemas.microsoft.com/office/drawing/2014/main" id="{D9544829-70F8-4C89-984C-0E676B9FC7DA}"/>
              </a:ext>
            </a:extLst>
          </p:cNvPr>
          <p:cNvSpPr>
            <a:spLocks noGrp="1"/>
          </p:cNvSpPr>
          <p:nvPr>
            <p:ph type="body" idx="16"/>
          </p:nvPr>
        </p:nvSpPr>
        <p:spPr/>
        <p:txBody>
          <a:bodyPr/>
          <a:lstStyle/>
          <a:p>
            <a:r>
              <a:rPr lang="en-AU" dirty="0"/>
              <a:t>23 – 27 May 2022</a:t>
            </a:r>
          </a:p>
        </p:txBody>
      </p:sp>
      <p:sp>
        <p:nvSpPr>
          <p:cNvPr id="4" name="Text Placeholder 3">
            <a:extLst>
              <a:ext uri="{FF2B5EF4-FFF2-40B4-BE49-F238E27FC236}">
                <a16:creationId xmlns:a16="http://schemas.microsoft.com/office/drawing/2014/main" id="{31D2FB3E-7C86-432E-BABE-1DFF53C1ACCE}"/>
              </a:ext>
            </a:extLst>
          </p:cNvPr>
          <p:cNvSpPr>
            <a:spLocks noGrp="1"/>
          </p:cNvSpPr>
          <p:nvPr>
            <p:ph type="body" idx="17"/>
          </p:nvPr>
        </p:nvSpPr>
        <p:spPr/>
        <p:txBody>
          <a:bodyPr>
            <a:normAutofit fontScale="70000" lnSpcReduction="20000"/>
          </a:bodyPr>
          <a:lstStyle/>
          <a:p>
            <a:r>
              <a:rPr lang="en-AU" dirty="0"/>
              <a:t>Content developed by Broadus Jeffcoat-Sacco, Arcady Dyskin, Elena Pasternak, Phil Dight and Hongyu Wang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71E2F4-2133-4A7B-BDA4-7FA52AAA954C}"/>
              </a:ext>
            </a:extLst>
          </p:cNvPr>
          <p:cNvSpPr>
            <a:spLocks noGrp="1"/>
          </p:cNvSpPr>
          <p:nvPr>
            <p:ph idx="13"/>
          </p:nvPr>
        </p:nvSpPr>
        <p:spPr>
          <a:xfrm>
            <a:off x="609404" y="4822807"/>
            <a:ext cx="5199836" cy="1571268"/>
          </a:xfrm>
        </p:spPr>
        <p:txBody>
          <a:bodyPr>
            <a:normAutofit fontScale="92500" lnSpcReduction="20000"/>
          </a:bodyPr>
          <a:lstStyle/>
          <a:p>
            <a:r>
              <a:rPr lang="en-US" dirty="0"/>
              <a:t>Load to initiate cracking is increased when the flaw is:</a:t>
            </a:r>
          </a:p>
          <a:p>
            <a:pPr lvl="1"/>
            <a:r>
              <a:rPr lang="en-US" dirty="0"/>
              <a:t>More steeply inclined</a:t>
            </a:r>
          </a:p>
          <a:p>
            <a:pPr lvl="1"/>
            <a:r>
              <a:rPr lang="en-US" dirty="0"/>
              <a:t>Closer to the free face</a:t>
            </a:r>
          </a:p>
        </p:txBody>
      </p:sp>
      <p:sp>
        <p:nvSpPr>
          <p:cNvPr id="3" name="Title 2">
            <a:extLst>
              <a:ext uri="{FF2B5EF4-FFF2-40B4-BE49-F238E27FC236}">
                <a16:creationId xmlns:a16="http://schemas.microsoft.com/office/drawing/2014/main" id="{87316569-97B0-4B5D-A962-8A6026FCACD3}"/>
              </a:ext>
            </a:extLst>
          </p:cNvPr>
          <p:cNvSpPr>
            <a:spLocks noGrp="1"/>
          </p:cNvSpPr>
          <p:nvPr>
            <p:ph type="title"/>
          </p:nvPr>
        </p:nvSpPr>
        <p:spPr/>
        <p:txBody>
          <a:bodyPr/>
          <a:lstStyle/>
          <a:p>
            <a:r>
              <a:rPr lang="en-AU" dirty="0"/>
              <a:t>Load vs. flaw location and inclination</a:t>
            </a:r>
          </a:p>
        </p:txBody>
      </p:sp>
      <p:grpSp>
        <p:nvGrpSpPr>
          <p:cNvPr id="24" name="Group 23">
            <a:extLst>
              <a:ext uri="{FF2B5EF4-FFF2-40B4-BE49-F238E27FC236}">
                <a16:creationId xmlns:a16="http://schemas.microsoft.com/office/drawing/2014/main" id="{454ECF0E-919B-4290-B640-222C54327E38}"/>
              </a:ext>
            </a:extLst>
          </p:cNvPr>
          <p:cNvGrpSpPr/>
          <p:nvPr/>
        </p:nvGrpSpPr>
        <p:grpSpPr>
          <a:xfrm>
            <a:off x="8129009" y="406997"/>
            <a:ext cx="1524000" cy="2558945"/>
            <a:chOff x="8820988" y="600665"/>
            <a:chExt cx="1524000" cy="2558945"/>
          </a:xfrm>
        </p:grpSpPr>
        <p:grpSp>
          <p:nvGrpSpPr>
            <p:cNvPr id="18" name="Group 17">
              <a:extLst>
                <a:ext uri="{FF2B5EF4-FFF2-40B4-BE49-F238E27FC236}">
                  <a16:creationId xmlns:a16="http://schemas.microsoft.com/office/drawing/2014/main" id="{D69246E9-84E8-47DA-A8DB-542BB4FD79E7}"/>
                </a:ext>
              </a:extLst>
            </p:cNvPr>
            <p:cNvGrpSpPr/>
            <p:nvPr/>
          </p:nvGrpSpPr>
          <p:grpSpPr>
            <a:xfrm>
              <a:off x="8820988" y="1114814"/>
              <a:ext cx="1524000" cy="1524000"/>
              <a:chOff x="7671810" y="978889"/>
              <a:chExt cx="1524000" cy="1524000"/>
            </a:xfrm>
          </p:grpSpPr>
          <p:cxnSp>
            <p:nvCxnSpPr>
              <p:cNvPr id="10" name="Straight Connector 9">
                <a:extLst>
                  <a:ext uri="{FF2B5EF4-FFF2-40B4-BE49-F238E27FC236}">
                    <a16:creationId xmlns:a16="http://schemas.microsoft.com/office/drawing/2014/main" id="{4CCF48C4-B789-4527-A2A0-0252F019C026}"/>
                  </a:ext>
                </a:extLst>
              </p:cNvPr>
              <p:cNvCxnSpPr/>
              <p:nvPr/>
            </p:nvCxnSpPr>
            <p:spPr bwMode="auto">
              <a:xfrm flipH="1">
                <a:off x="8077200" y="1553564"/>
                <a:ext cx="158750" cy="374650"/>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11" name="Rectangle 10">
                <a:extLst>
                  <a:ext uri="{FF2B5EF4-FFF2-40B4-BE49-F238E27FC236}">
                    <a16:creationId xmlns:a16="http://schemas.microsoft.com/office/drawing/2014/main" id="{2C3778AC-E102-445A-8E60-8271110E579D}"/>
                  </a:ext>
                </a:extLst>
              </p:cNvPr>
              <p:cNvSpPr/>
              <p:nvPr/>
            </p:nvSpPr>
            <p:spPr bwMode="auto">
              <a:xfrm>
                <a:off x="7671810" y="978889"/>
                <a:ext cx="1524000" cy="1524000"/>
              </a:xfrm>
              <a:prstGeom prst="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1" i="0" u="none" strike="noStrike" cap="none" normalizeH="0" baseline="0" dirty="0">
                  <a:ln>
                    <a:noFill/>
                  </a:ln>
                  <a:solidFill>
                    <a:schemeClr val="tx1"/>
                  </a:solidFill>
                  <a:effectLst/>
                  <a:latin typeface="Arial" charset="0"/>
                  <a:cs typeface="Arial" charset="0"/>
                </a:endParaRPr>
              </a:p>
            </p:txBody>
          </p:sp>
          <p:sp>
            <p:nvSpPr>
              <p:cNvPr id="12" name="Arc 11">
                <a:extLst>
                  <a:ext uri="{FF2B5EF4-FFF2-40B4-BE49-F238E27FC236}">
                    <a16:creationId xmlns:a16="http://schemas.microsoft.com/office/drawing/2014/main" id="{85882B3B-4AE1-45BA-834D-CD7CBD76514F}"/>
                  </a:ext>
                </a:extLst>
              </p:cNvPr>
              <p:cNvSpPr/>
              <p:nvPr/>
            </p:nvSpPr>
            <p:spPr bwMode="auto">
              <a:xfrm>
                <a:off x="7897812" y="1740889"/>
                <a:ext cx="358775" cy="374362"/>
              </a:xfrm>
              <a:prstGeom prst="arc">
                <a:avLst>
                  <a:gd name="adj1" fmla="val 17625555"/>
                  <a:gd name="adj2" fmla="val 0"/>
                </a:avLst>
              </a:prstGeom>
              <a:noFill/>
              <a:ln w="9525"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1" i="0" u="none" strike="noStrike" cap="none" normalizeH="0" baseline="0" dirty="0">
                  <a:ln>
                    <a:noFill/>
                  </a:ln>
                  <a:solidFill>
                    <a:schemeClr val="tx1"/>
                  </a:solidFill>
                  <a:effectLst/>
                  <a:latin typeface="Arial" charset="0"/>
                  <a:cs typeface="Arial" charset="0"/>
                </a:endParaRPr>
              </a:p>
            </p:txBody>
          </p:sp>
          <p:sp>
            <p:nvSpPr>
              <p:cNvPr id="13" name="TextBox 12">
                <a:extLst>
                  <a:ext uri="{FF2B5EF4-FFF2-40B4-BE49-F238E27FC236}">
                    <a16:creationId xmlns:a16="http://schemas.microsoft.com/office/drawing/2014/main" id="{5824CCC9-71CE-4033-AE35-70AEF12838C2}"/>
                  </a:ext>
                </a:extLst>
              </p:cNvPr>
              <p:cNvSpPr txBox="1"/>
              <p:nvPr/>
            </p:nvSpPr>
            <p:spPr>
              <a:xfrm>
                <a:off x="8156575" y="1647269"/>
                <a:ext cx="358775" cy="261610"/>
              </a:xfrm>
              <a:prstGeom prst="rect">
                <a:avLst/>
              </a:prstGeom>
              <a:noFill/>
            </p:spPr>
            <p:txBody>
              <a:bodyPr wrap="square" rtlCol="0">
                <a:spAutoFit/>
              </a:bodyPr>
              <a:lstStyle/>
              <a:p>
                <a:r>
                  <a:rPr lang="el-GR" sz="1100" dirty="0"/>
                  <a:t>θ</a:t>
                </a:r>
                <a:endParaRPr lang="en-AU" sz="1100" dirty="0"/>
              </a:p>
            </p:txBody>
          </p:sp>
          <p:cxnSp>
            <p:nvCxnSpPr>
              <p:cNvPr id="15" name="Straight Arrow Connector 14">
                <a:extLst>
                  <a:ext uri="{FF2B5EF4-FFF2-40B4-BE49-F238E27FC236}">
                    <a16:creationId xmlns:a16="http://schemas.microsoft.com/office/drawing/2014/main" id="{46F264B7-C2D9-4A38-83FB-75D0CC60ECCF}"/>
                  </a:ext>
                </a:extLst>
              </p:cNvPr>
              <p:cNvCxnSpPr>
                <a:cxnSpLocks/>
                <a:stCxn id="11" idx="1"/>
              </p:cNvCxnSpPr>
              <p:nvPr/>
            </p:nvCxnSpPr>
            <p:spPr bwMode="auto">
              <a:xfrm>
                <a:off x="7671810" y="1740889"/>
                <a:ext cx="484765" cy="0"/>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sp>
            <p:nvSpPr>
              <p:cNvPr id="17" name="TextBox 16">
                <a:extLst>
                  <a:ext uri="{FF2B5EF4-FFF2-40B4-BE49-F238E27FC236}">
                    <a16:creationId xmlns:a16="http://schemas.microsoft.com/office/drawing/2014/main" id="{83D73608-8A60-44AE-A750-D790C4F6CDC2}"/>
                  </a:ext>
                </a:extLst>
              </p:cNvPr>
              <p:cNvSpPr txBox="1"/>
              <p:nvPr/>
            </p:nvSpPr>
            <p:spPr>
              <a:xfrm>
                <a:off x="7792748" y="1523174"/>
                <a:ext cx="358775" cy="261610"/>
              </a:xfrm>
              <a:prstGeom prst="rect">
                <a:avLst/>
              </a:prstGeom>
              <a:noFill/>
            </p:spPr>
            <p:txBody>
              <a:bodyPr wrap="square" rtlCol="0">
                <a:spAutoFit/>
              </a:bodyPr>
              <a:lstStyle/>
              <a:p>
                <a:r>
                  <a:rPr lang="en-US" sz="1100" dirty="0"/>
                  <a:t>d</a:t>
                </a:r>
                <a:endParaRPr lang="en-AU" sz="1100" dirty="0"/>
              </a:p>
            </p:txBody>
          </p:sp>
        </p:grpSp>
        <p:sp>
          <p:nvSpPr>
            <p:cNvPr id="19" name="Down Arrow 41">
              <a:extLst>
                <a:ext uri="{FF2B5EF4-FFF2-40B4-BE49-F238E27FC236}">
                  <a16:creationId xmlns:a16="http://schemas.microsoft.com/office/drawing/2014/main" id="{481A7DEC-DC36-4436-A605-35DF7E8BC51D}"/>
                </a:ext>
              </a:extLst>
            </p:cNvPr>
            <p:cNvSpPr/>
            <p:nvPr/>
          </p:nvSpPr>
          <p:spPr>
            <a:xfrm>
              <a:off x="9426359" y="623075"/>
              <a:ext cx="301074" cy="461666"/>
            </a:xfrm>
            <a:prstGeom prst="down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TextBox 19">
              <a:extLst>
                <a:ext uri="{FF2B5EF4-FFF2-40B4-BE49-F238E27FC236}">
                  <a16:creationId xmlns:a16="http://schemas.microsoft.com/office/drawing/2014/main" id="{98DCB05F-CC17-4992-959E-0F1840197357}"/>
                </a:ext>
              </a:extLst>
            </p:cNvPr>
            <p:cNvSpPr txBox="1"/>
            <p:nvPr/>
          </p:nvSpPr>
          <p:spPr>
            <a:xfrm>
              <a:off x="9576896" y="600665"/>
              <a:ext cx="680127" cy="307777"/>
            </a:xfrm>
            <a:prstGeom prst="rect">
              <a:avLst/>
            </a:prstGeom>
            <a:noFill/>
          </p:spPr>
          <p:txBody>
            <a:bodyPr wrap="square" rtlCol="0">
              <a:spAutoFit/>
            </a:bodyPr>
            <a:lstStyle/>
            <a:p>
              <a:r>
                <a:rPr lang="el-GR" sz="1400" dirty="0"/>
                <a:t>σ</a:t>
              </a:r>
              <a:r>
                <a:rPr lang="en-US" sz="1400" baseline="-25000" dirty="0"/>
                <a:t>1</a:t>
              </a:r>
              <a:endParaRPr lang="en-AU" sz="1400" dirty="0"/>
            </a:p>
          </p:txBody>
        </p:sp>
        <p:sp>
          <p:nvSpPr>
            <p:cNvPr id="21" name="Down Arrow 41">
              <a:extLst>
                <a:ext uri="{FF2B5EF4-FFF2-40B4-BE49-F238E27FC236}">
                  <a16:creationId xmlns:a16="http://schemas.microsoft.com/office/drawing/2014/main" id="{546F6F7C-45CF-4DC9-B032-CF70AC2CE8D7}"/>
                </a:ext>
              </a:extLst>
            </p:cNvPr>
            <p:cNvSpPr/>
            <p:nvPr/>
          </p:nvSpPr>
          <p:spPr>
            <a:xfrm rot="10800000">
              <a:off x="9426359" y="2697944"/>
              <a:ext cx="301074" cy="461666"/>
            </a:xfrm>
            <a:prstGeom prst="down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22" name="Picture 21">
            <a:extLst>
              <a:ext uri="{FF2B5EF4-FFF2-40B4-BE49-F238E27FC236}">
                <a16:creationId xmlns:a16="http://schemas.microsoft.com/office/drawing/2014/main" id="{5E5B184A-FEB0-42FF-A889-258FB91542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55912" y="3028032"/>
            <a:ext cx="5040000" cy="3380573"/>
          </a:xfrm>
          <a:prstGeom prst="rect">
            <a:avLst/>
          </a:prstGeom>
        </p:spPr>
      </p:pic>
      <p:pic>
        <p:nvPicPr>
          <p:cNvPr id="23" name="Picture 22">
            <a:extLst>
              <a:ext uri="{FF2B5EF4-FFF2-40B4-BE49-F238E27FC236}">
                <a16:creationId xmlns:a16="http://schemas.microsoft.com/office/drawing/2014/main" id="{8365ECBA-E606-4D0D-B92B-E848D8AA3D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404" y="1113469"/>
            <a:ext cx="5040000" cy="3387720"/>
          </a:xfrm>
          <a:prstGeom prst="rect">
            <a:avLst/>
          </a:prstGeom>
        </p:spPr>
      </p:pic>
      <p:sp>
        <p:nvSpPr>
          <p:cNvPr id="2" name="TextBox 1">
            <a:extLst>
              <a:ext uri="{FF2B5EF4-FFF2-40B4-BE49-F238E27FC236}">
                <a16:creationId xmlns:a16="http://schemas.microsoft.com/office/drawing/2014/main" id="{879886D5-2A6A-4D8B-B2F0-75CE1C3A4960}"/>
              </a:ext>
            </a:extLst>
          </p:cNvPr>
          <p:cNvSpPr txBox="1"/>
          <p:nvPr/>
        </p:nvSpPr>
        <p:spPr>
          <a:xfrm>
            <a:off x="1853513" y="4108000"/>
            <a:ext cx="543698" cy="369332"/>
          </a:xfrm>
          <a:prstGeom prst="rect">
            <a:avLst/>
          </a:prstGeom>
          <a:noFill/>
        </p:spPr>
        <p:txBody>
          <a:bodyPr wrap="square" rtlCol="0">
            <a:spAutoFit/>
          </a:bodyPr>
          <a:lstStyle/>
          <a:p>
            <a:r>
              <a:rPr lang="el-GR" dirty="0"/>
              <a:t>θ</a:t>
            </a:r>
            <a:endParaRPr lang="en-AU" dirty="0"/>
          </a:p>
        </p:txBody>
      </p:sp>
      <p:sp>
        <p:nvSpPr>
          <p:cNvPr id="25" name="TextBox 24">
            <a:extLst>
              <a:ext uri="{FF2B5EF4-FFF2-40B4-BE49-F238E27FC236}">
                <a16:creationId xmlns:a16="http://schemas.microsoft.com/office/drawing/2014/main" id="{46A65A73-8660-4D95-B8B8-14B96623EA3E}"/>
              </a:ext>
            </a:extLst>
          </p:cNvPr>
          <p:cNvSpPr txBox="1"/>
          <p:nvPr/>
        </p:nvSpPr>
        <p:spPr>
          <a:xfrm rot="16200000">
            <a:off x="522221" y="3358357"/>
            <a:ext cx="543698" cy="369332"/>
          </a:xfrm>
          <a:prstGeom prst="rect">
            <a:avLst/>
          </a:prstGeom>
          <a:noFill/>
        </p:spPr>
        <p:txBody>
          <a:bodyPr wrap="square" rtlCol="0">
            <a:spAutoFit/>
          </a:bodyPr>
          <a:lstStyle/>
          <a:p>
            <a:r>
              <a:rPr lang="el-GR" dirty="0"/>
              <a:t>σ</a:t>
            </a:r>
            <a:r>
              <a:rPr lang="el-GR" baseline="-25000" dirty="0"/>
              <a:t>1</a:t>
            </a:r>
            <a:endParaRPr lang="en-AU" baseline="-25000" dirty="0"/>
          </a:p>
        </p:txBody>
      </p:sp>
      <p:sp>
        <p:nvSpPr>
          <p:cNvPr id="26" name="TextBox 25">
            <a:extLst>
              <a:ext uri="{FF2B5EF4-FFF2-40B4-BE49-F238E27FC236}">
                <a16:creationId xmlns:a16="http://schemas.microsoft.com/office/drawing/2014/main" id="{67B9CC04-BAC9-4584-92F1-092E539EB158}"/>
              </a:ext>
            </a:extLst>
          </p:cNvPr>
          <p:cNvSpPr txBox="1"/>
          <p:nvPr/>
        </p:nvSpPr>
        <p:spPr>
          <a:xfrm rot="16200000">
            <a:off x="5981029" y="5327200"/>
            <a:ext cx="543698" cy="369332"/>
          </a:xfrm>
          <a:prstGeom prst="rect">
            <a:avLst/>
          </a:prstGeom>
          <a:noFill/>
        </p:spPr>
        <p:txBody>
          <a:bodyPr wrap="square" rtlCol="0">
            <a:spAutoFit/>
          </a:bodyPr>
          <a:lstStyle/>
          <a:p>
            <a:r>
              <a:rPr lang="el-GR" dirty="0"/>
              <a:t>σ</a:t>
            </a:r>
            <a:r>
              <a:rPr lang="el-GR" baseline="-25000" dirty="0"/>
              <a:t>1</a:t>
            </a:r>
            <a:endParaRPr lang="en-AU" baseline="-25000" dirty="0"/>
          </a:p>
        </p:txBody>
      </p:sp>
      <p:sp>
        <p:nvSpPr>
          <p:cNvPr id="27" name="TextBox 26">
            <a:extLst>
              <a:ext uri="{FF2B5EF4-FFF2-40B4-BE49-F238E27FC236}">
                <a16:creationId xmlns:a16="http://schemas.microsoft.com/office/drawing/2014/main" id="{EBD60977-01AF-42C9-927E-3D484B8CB44B}"/>
              </a:ext>
            </a:extLst>
          </p:cNvPr>
          <p:cNvSpPr txBox="1"/>
          <p:nvPr/>
        </p:nvSpPr>
        <p:spPr>
          <a:xfrm>
            <a:off x="7063065" y="5996024"/>
            <a:ext cx="543698" cy="369332"/>
          </a:xfrm>
          <a:prstGeom prst="rect">
            <a:avLst/>
          </a:prstGeom>
          <a:noFill/>
        </p:spPr>
        <p:txBody>
          <a:bodyPr wrap="square" rtlCol="0">
            <a:spAutoFit/>
          </a:bodyPr>
          <a:lstStyle/>
          <a:p>
            <a:r>
              <a:rPr lang="en-US" dirty="0"/>
              <a:t>d</a:t>
            </a:r>
            <a:endParaRPr lang="en-AU" baseline="-25000" dirty="0"/>
          </a:p>
        </p:txBody>
      </p:sp>
    </p:spTree>
    <p:extLst>
      <p:ext uri="{BB962C8B-B14F-4D97-AF65-F5344CB8AC3E}">
        <p14:creationId xmlns:p14="http://schemas.microsoft.com/office/powerpoint/2010/main" val="1616644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71E2F4-2133-4A7B-BDA4-7FA52AAA954C}"/>
              </a:ext>
            </a:extLst>
          </p:cNvPr>
          <p:cNvSpPr>
            <a:spLocks noGrp="1"/>
          </p:cNvSpPr>
          <p:nvPr>
            <p:ph idx="13"/>
          </p:nvPr>
        </p:nvSpPr>
        <p:spPr>
          <a:xfrm>
            <a:off x="377931" y="987645"/>
            <a:ext cx="4117532" cy="5041034"/>
          </a:xfrm>
        </p:spPr>
        <p:txBody>
          <a:bodyPr>
            <a:normAutofit/>
          </a:bodyPr>
          <a:lstStyle/>
          <a:p>
            <a:r>
              <a:rPr lang="en-AU" sz="2400" dirty="0"/>
              <a:t>Transient envelope</a:t>
            </a:r>
          </a:p>
          <a:p>
            <a:r>
              <a:rPr lang="en-AU" sz="2400" dirty="0"/>
              <a:t>Initial low-amplitude wave(s)</a:t>
            </a:r>
          </a:p>
          <a:p>
            <a:r>
              <a:rPr lang="en-AU" sz="2400" dirty="0"/>
              <a:t>Quiet Pause</a:t>
            </a:r>
          </a:p>
          <a:p>
            <a:r>
              <a:rPr lang="en-AU" sz="2400" dirty="0"/>
              <a:t>High amplitude:</a:t>
            </a:r>
          </a:p>
          <a:p>
            <a:pPr lvl="1"/>
            <a:r>
              <a:rPr lang="en-AU" sz="2400" dirty="0"/>
              <a:t>Spike/impulse</a:t>
            </a:r>
          </a:p>
          <a:p>
            <a:pPr lvl="1"/>
            <a:r>
              <a:rPr lang="en-AU" sz="2400" dirty="0"/>
              <a:t>Smooth sinusoid</a:t>
            </a:r>
          </a:p>
        </p:txBody>
      </p:sp>
      <p:sp>
        <p:nvSpPr>
          <p:cNvPr id="3" name="Title 2">
            <a:extLst>
              <a:ext uri="{FF2B5EF4-FFF2-40B4-BE49-F238E27FC236}">
                <a16:creationId xmlns:a16="http://schemas.microsoft.com/office/drawing/2014/main" id="{87316569-97B0-4B5D-A962-8A6026FCACD3}"/>
              </a:ext>
            </a:extLst>
          </p:cNvPr>
          <p:cNvSpPr>
            <a:spLocks noGrp="1"/>
          </p:cNvSpPr>
          <p:nvPr>
            <p:ph type="title"/>
          </p:nvPr>
        </p:nvSpPr>
        <p:spPr/>
        <p:txBody>
          <a:bodyPr/>
          <a:lstStyle/>
          <a:p>
            <a:r>
              <a:rPr lang="en-AU" dirty="0"/>
              <a:t>Vibrations 1: AE at sample’s rear face</a:t>
            </a:r>
          </a:p>
        </p:txBody>
      </p:sp>
      <p:pic>
        <p:nvPicPr>
          <p:cNvPr id="2" name="Picture 1">
            <a:extLst>
              <a:ext uri="{FF2B5EF4-FFF2-40B4-BE49-F238E27FC236}">
                <a16:creationId xmlns:a16="http://schemas.microsoft.com/office/drawing/2014/main" id="{ED19C3A4-6202-48DD-A721-512144C247C4}"/>
              </a:ext>
            </a:extLst>
          </p:cNvPr>
          <p:cNvPicPr>
            <a:picLocks noChangeAspect="1"/>
          </p:cNvPicPr>
          <p:nvPr/>
        </p:nvPicPr>
        <p:blipFill>
          <a:blip r:embed="rId3"/>
          <a:stretch>
            <a:fillRect/>
          </a:stretch>
        </p:blipFill>
        <p:spPr>
          <a:xfrm>
            <a:off x="4645468" y="1169266"/>
            <a:ext cx="7281439" cy="4836118"/>
          </a:xfrm>
          <a:prstGeom prst="rect">
            <a:avLst/>
          </a:prstGeom>
        </p:spPr>
      </p:pic>
      <p:pic>
        <p:nvPicPr>
          <p:cNvPr id="8" name="Picture 7">
            <a:extLst>
              <a:ext uri="{FF2B5EF4-FFF2-40B4-BE49-F238E27FC236}">
                <a16:creationId xmlns:a16="http://schemas.microsoft.com/office/drawing/2014/main" id="{781ED924-DE4A-4E1D-8F93-902A6B534D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404" y="4122008"/>
            <a:ext cx="3321758" cy="2206214"/>
          </a:xfrm>
          <a:prstGeom prst="rect">
            <a:avLst/>
          </a:prstGeom>
        </p:spPr>
      </p:pic>
      <p:sp>
        <p:nvSpPr>
          <p:cNvPr id="9" name="TextBox 8">
            <a:extLst>
              <a:ext uri="{FF2B5EF4-FFF2-40B4-BE49-F238E27FC236}">
                <a16:creationId xmlns:a16="http://schemas.microsoft.com/office/drawing/2014/main" id="{15C71E88-8126-4ECA-A4AF-A2E0489A08EE}"/>
              </a:ext>
            </a:extLst>
          </p:cNvPr>
          <p:cNvSpPr txBox="1"/>
          <p:nvPr/>
        </p:nvSpPr>
        <p:spPr>
          <a:xfrm>
            <a:off x="5301048" y="3152001"/>
            <a:ext cx="1396313" cy="276999"/>
          </a:xfrm>
          <a:prstGeom prst="rect">
            <a:avLst/>
          </a:prstGeom>
          <a:noFill/>
        </p:spPr>
        <p:txBody>
          <a:bodyPr wrap="square" rtlCol="0">
            <a:spAutoFit/>
          </a:bodyPr>
          <a:lstStyle/>
          <a:p>
            <a:r>
              <a:rPr lang="en-US" sz="1200" dirty="0"/>
              <a:t>Initial wave</a:t>
            </a:r>
            <a:endParaRPr lang="en-AU" sz="1200" dirty="0"/>
          </a:p>
        </p:txBody>
      </p:sp>
      <p:sp>
        <p:nvSpPr>
          <p:cNvPr id="10" name="TextBox 9">
            <a:extLst>
              <a:ext uri="{FF2B5EF4-FFF2-40B4-BE49-F238E27FC236}">
                <a16:creationId xmlns:a16="http://schemas.microsoft.com/office/drawing/2014/main" id="{B64F818F-4594-4044-B2D0-82DA5B018423}"/>
              </a:ext>
            </a:extLst>
          </p:cNvPr>
          <p:cNvSpPr txBox="1"/>
          <p:nvPr/>
        </p:nvSpPr>
        <p:spPr>
          <a:xfrm>
            <a:off x="6244281" y="2636087"/>
            <a:ext cx="1396313" cy="276999"/>
          </a:xfrm>
          <a:prstGeom prst="rect">
            <a:avLst/>
          </a:prstGeom>
          <a:noFill/>
        </p:spPr>
        <p:txBody>
          <a:bodyPr wrap="square" rtlCol="0">
            <a:spAutoFit/>
          </a:bodyPr>
          <a:lstStyle/>
          <a:p>
            <a:r>
              <a:rPr lang="en-US" sz="1200" dirty="0"/>
              <a:t>Quiet pause</a:t>
            </a:r>
            <a:endParaRPr lang="en-AU" sz="1200" dirty="0"/>
          </a:p>
        </p:txBody>
      </p:sp>
      <p:sp>
        <p:nvSpPr>
          <p:cNvPr id="11" name="TextBox 10">
            <a:extLst>
              <a:ext uri="{FF2B5EF4-FFF2-40B4-BE49-F238E27FC236}">
                <a16:creationId xmlns:a16="http://schemas.microsoft.com/office/drawing/2014/main" id="{16F5EC80-140F-4455-B4AF-CFBB80B9D97D}"/>
              </a:ext>
            </a:extLst>
          </p:cNvPr>
          <p:cNvSpPr txBox="1"/>
          <p:nvPr/>
        </p:nvSpPr>
        <p:spPr>
          <a:xfrm>
            <a:off x="7088660" y="1754100"/>
            <a:ext cx="1598140" cy="461665"/>
          </a:xfrm>
          <a:prstGeom prst="rect">
            <a:avLst/>
          </a:prstGeom>
          <a:noFill/>
        </p:spPr>
        <p:txBody>
          <a:bodyPr wrap="square" rtlCol="0">
            <a:spAutoFit/>
          </a:bodyPr>
          <a:lstStyle/>
          <a:p>
            <a:r>
              <a:rPr lang="en-US" sz="1200" dirty="0"/>
              <a:t>High-amplitude: spikes &amp; sinusoid</a:t>
            </a:r>
            <a:endParaRPr lang="en-AU" sz="1200" dirty="0"/>
          </a:p>
        </p:txBody>
      </p:sp>
      <p:cxnSp>
        <p:nvCxnSpPr>
          <p:cNvPr id="13" name="Straight Arrow Connector 12">
            <a:extLst>
              <a:ext uri="{FF2B5EF4-FFF2-40B4-BE49-F238E27FC236}">
                <a16:creationId xmlns:a16="http://schemas.microsoft.com/office/drawing/2014/main" id="{9250A551-7A43-46FE-92AE-BDDBB399DD3E}"/>
              </a:ext>
            </a:extLst>
          </p:cNvPr>
          <p:cNvCxnSpPr/>
          <p:nvPr/>
        </p:nvCxnSpPr>
        <p:spPr bwMode="auto">
          <a:xfrm>
            <a:off x="6400800" y="3429000"/>
            <a:ext cx="432486" cy="15832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C8313124-70E3-4960-879E-19D2265B29F4}"/>
              </a:ext>
            </a:extLst>
          </p:cNvPr>
          <p:cNvCxnSpPr>
            <a:cxnSpLocks/>
          </p:cNvCxnSpPr>
          <p:nvPr/>
        </p:nvCxnSpPr>
        <p:spPr bwMode="auto">
          <a:xfrm>
            <a:off x="6942437" y="2913086"/>
            <a:ext cx="227516" cy="67423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2F0B6F34-675B-49CF-9C8E-0DC214DB7D79}"/>
              </a:ext>
            </a:extLst>
          </p:cNvPr>
          <p:cNvCxnSpPr>
            <a:cxnSpLocks/>
          </p:cNvCxnSpPr>
          <p:nvPr/>
        </p:nvCxnSpPr>
        <p:spPr bwMode="auto">
          <a:xfrm flipH="1">
            <a:off x="7401697" y="2161444"/>
            <a:ext cx="125139" cy="43173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1C37782B-78B3-4EAA-BEA7-A8B85F87D0F6}"/>
              </a:ext>
            </a:extLst>
          </p:cNvPr>
          <p:cNvCxnSpPr>
            <a:cxnSpLocks/>
            <a:stCxn id="11" idx="2"/>
          </p:cNvCxnSpPr>
          <p:nvPr/>
        </p:nvCxnSpPr>
        <p:spPr bwMode="auto">
          <a:xfrm flipH="1">
            <a:off x="7640596" y="2215765"/>
            <a:ext cx="247134" cy="121323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699316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71E2F4-2133-4A7B-BDA4-7FA52AAA954C}"/>
              </a:ext>
            </a:extLst>
          </p:cNvPr>
          <p:cNvSpPr>
            <a:spLocks noGrp="1"/>
          </p:cNvSpPr>
          <p:nvPr>
            <p:ph idx="13"/>
          </p:nvPr>
        </p:nvSpPr>
        <p:spPr>
          <a:xfrm>
            <a:off x="289368" y="1169266"/>
            <a:ext cx="3338535" cy="5041034"/>
          </a:xfrm>
        </p:spPr>
        <p:txBody>
          <a:bodyPr>
            <a:normAutofit fontScale="85000" lnSpcReduction="20000"/>
          </a:bodyPr>
          <a:lstStyle/>
          <a:p>
            <a:r>
              <a:rPr lang="en-AU" dirty="0"/>
              <a:t>Microphone</a:t>
            </a:r>
          </a:p>
          <a:p>
            <a:pPr lvl="1"/>
            <a:r>
              <a:rPr lang="en-AU" dirty="0"/>
              <a:t>300 ms duration</a:t>
            </a:r>
          </a:p>
          <a:p>
            <a:pPr lvl="1"/>
            <a:r>
              <a:rPr lang="en-AU" dirty="0"/>
              <a:t>Only sensitive &lt; 24 kHz (audible)</a:t>
            </a:r>
          </a:p>
          <a:p>
            <a:r>
              <a:rPr lang="en-AU" dirty="0"/>
              <a:t>AE in air</a:t>
            </a:r>
          </a:p>
          <a:p>
            <a:pPr lvl="1"/>
            <a:r>
              <a:rPr lang="en-AU" dirty="0"/>
              <a:t>10 ms duration (similar to in-contact AE)</a:t>
            </a:r>
          </a:p>
          <a:p>
            <a:pPr lvl="1"/>
            <a:r>
              <a:rPr lang="en-AU" dirty="0"/>
              <a:t>Sensitive to signals &gt; 100 kHz</a:t>
            </a:r>
          </a:p>
          <a:p>
            <a:r>
              <a:rPr lang="en-AU" dirty="0"/>
              <a:t>Both</a:t>
            </a:r>
          </a:p>
          <a:p>
            <a:pPr lvl="1"/>
            <a:r>
              <a:rPr lang="en-AU" dirty="0"/>
              <a:t>Transient shape</a:t>
            </a:r>
          </a:p>
          <a:p>
            <a:pPr lvl="1"/>
            <a:r>
              <a:rPr lang="en-AU" dirty="0"/>
              <a:t>Similar dominant frequencies</a:t>
            </a:r>
          </a:p>
        </p:txBody>
      </p:sp>
      <p:sp>
        <p:nvSpPr>
          <p:cNvPr id="3" name="Title 2">
            <a:extLst>
              <a:ext uri="{FF2B5EF4-FFF2-40B4-BE49-F238E27FC236}">
                <a16:creationId xmlns:a16="http://schemas.microsoft.com/office/drawing/2014/main" id="{87316569-97B0-4B5D-A962-8A6026FCACD3}"/>
              </a:ext>
            </a:extLst>
          </p:cNvPr>
          <p:cNvSpPr>
            <a:spLocks noGrp="1"/>
          </p:cNvSpPr>
          <p:nvPr>
            <p:ph type="title"/>
          </p:nvPr>
        </p:nvSpPr>
        <p:spPr/>
        <p:txBody>
          <a:bodyPr/>
          <a:lstStyle/>
          <a:p>
            <a:r>
              <a:rPr lang="en-AU" dirty="0"/>
              <a:t>Vibrations 2: in-air vibrations (audible and superaudible)</a:t>
            </a:r>
          </a:p>
        </p:txBody>
      </p:sp>
      <p:grpSp>
        <p:nvGrpSpPr>
          <p:cNvPr id="8" name="Group 7">
            <a:extLst>
              <a:ext uri="{FF2B5EF4-FFF2-40B4-BE49-F238E27FC236}">
                <a16:creationId xmlns:a16="http://schemas.microsoft.com/office/drawing/2014/main" id="{9F2212B3-32C7-4A69-AE35-6D842A4C363C}"/>
              </a:ext>
            </a:extLst>
          </p:cNvPr>
          <p:cNvGrpSpPr/>
          <p:nvPr/>
        </p:nvGrpSpPr>
        <p:grpSpPr>
          <a:xfrm>
            <a:off x="3627903" y="948115"/>
            <a:ext cx="7977631" cy="5353831"/>
            <a:chOff x="3499187" y="948115"/>
            <a:chExt cx="8403445" cy="5639597"/>
          </a:xfrm>
        </p:grpSpPr>
        <p:pic>
          <p:nvPicPr>
            <p:cNvPr id="2" name="Picture 1">
              <a:extLst>
                <a:ext uri="{FF2B5EF4-FFF2-40B4-BE49-F238E27FC236}">
                  <a16:creationId xmlns:a16="http://schemas.microsoft.com/office/drawing/2014/main" id="{C08C15DE-1477-4FE3-8B77-556840C850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9187" y="948115"/>
              <a:ext cx="4130944" cy="2741667"/>
            </a:xfrm>
            <a:prstGeom prst="rect">
              <a:avLst/>
            </a:prstGeom>
          </p:spPr>
        </p:pic>
        <p:pic>
          <p:nvPicPr>
            <p:cNvPr id="5" name="Picture 4">
              <a:extLst>
                <a:ext uri="{FF2B5EF4-FFF2-40B4-BE49-F238E27FC236}">
                  <a16:creationId xmlns:a16="http://schemas.microsoft.com/office/drawing/2014/main" id="{3E2D15F9-F818-444B-9D12-FDABF5FB0D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9187" y="3846045"/>
              <a:ext cx="4130944" cy="2741667"/>
            </a:xfrm>
            <a:prstGeom prst="rect">
              <a:avLst/>
            </a:prstGeom>
          </p:spPr>
        </p:pic>
        <p:pic>
          <p:nvPicPr>
            <p:cNvPr id="6" name="Picture 5">
              <a:extLst>
                <a:ext uri="{FF2B5EF4-FFF2-40B4-BE49-F238E27FC236}">
                  <a16:creationId xmlns:a16="http://schemas.microsoft.com/office/drawing/2014/main" id="{28C6F203-C776-40B2-9ECB-5B349F614E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71688" y="948116"/>
              <a:ext cx="4130944" cy="2741667"/>
            </a:xfrm>
            <a:prstGeom prst="rect">
              <a:avLst/>
            </a:prstGeom>
          </p:spPr>
        </p:pic>
        <p:pic>
          <p:nvPicPr>
            <p:cNvPr id="7" name="Picture 6">
              <a:extLst>
                <a:ext uri="{FF2B5EF4-FFF2-40B4-BE49-F238E27FC236}">
                  <a16:creationId xmlns:a16="http://schemas.microsoft.com/office/drawing/2014/main" id="{BA9159B8-E5D5-48D4-B698-75A0CE6B76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1688" y="3846045"/>
              <a:ext cx="4130944" cy="2741667"/>
            </a:xfrm>
            <a:prstGeom prst="rect">
              <a:avLst/>
            </a:prstGeom>
          </p:spPr>
        </p:pic>
      </p:grpSp>
    </p:spTree>
    <p:extLst>
      <p:ext uri="{BB962C8B-B14F-4D97-AF65-F5344CB8AC3E}">
        <p14:creationId xmlns:p14="http://schemas.microsoft.com/office/powerpoint/2010/main" val="3449352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71E2F4-2133-4A7B-BDA4-7FA52AAA954C}"/>
              </a:ext>
            </a:extLst>
          </p:cNvPr>
          <p:cNvSpPr>
            <a:spLocks noGrp="1"/>
          </p:cNvSpPr>
          <p:nvPr>
            <p:ph idx="13"/>
          </p:nvPr>
        </p:nvSpPr>
        <p:spPr>
          <a:xfrm>
            <a:off x="227619" y="862764"/>
            <a:ext cx="3562430" cy="5320379"/>
          </a:xfrm>
        </p:spPr>
        <p:txBody>
          <a:bodyPr>
            <a:normAutofit lnSpcReduction="10000"/>
          </a:bodyPr>
          <a:lstStyle/>
          <a:p>
            <a:r>
              <a:rPr lang="en-US" sz="2400" dirty="0"/>
              <a:t>Intensity (greyscale brightness)</a:t>
            </a:r>
          </a:p>
          <a:p>
            <a:r>
              <a:rPr lang="en-US" sz="2400" dirty="0"/>
              <a:t>Background noise</a:t>
            </a:r>
          </a:p>
          <a:p>
            <a:r>
              <a:rPr lang="en-US" sz="2400" dirty="0"/>
              <a:t>Abrupt change: crack front passing</a:t>
            </a:r>
          </a:p>
          <a:p>
            <a:r>
              <a:rPr lang="en-US" sz="2400" dirty="0"/>
              <a:t>Visible oscillations, reducing with time (3 ms duration)</a:t>
            </a:r>
          </a:p>
          <a:p>
            <a:r>
              <a:rPr lang="en-US" sz="2400" dirty="0"/>
              <a:t>Small deflections of sample &amp; surfaces (including 2x new crack surfaces) – which change the transmitted raypaths</a:t>
            </a:r>
          </a:p>
          <a:p>
            <a:endParaRPr lang="en-AU" sz="2400" dirty="0"/>
          </a:p>
        </p:txBody>
      </p:sp>
      <p:sp>
        <p:nvSpPr>
          <p:cNvPr id="3" name="Title 2">
            <a:extLst>
              <a:ext uri="{FF2B5EF4-FFF2-40B4-BE49-F238E27FC236}">
                <a16:creationId xmlns:a16="http://schemas.microsoft.com/office/drawing/2014/main" id="{87316569-97B0-4B5D-A962-8A6026FCACD3}"/>
              </a:ext>
            </a:extLst>
          </p:cNvPr>
          <p:cNvSpPr>
            <a:spLocks noGrp="1"/>
          </p:cNvSpPr>
          <p:nvPr>
            <p:ph type="title"/>
          </p:nvPr>
        </p:nvSpPr>
        <p:spPr/>
        <p:txBody>
          <a:bodyPr/>
          <a:lstStyle/>
          <a:p>
            <a:r>
              <a:rPr lang="en-AU" dirty="0"/>
              <a:t>Vibrations 3: visible vibrations</a:t>
            </a:r>
          </a:p>
        </p:txBody>
      </p:sp>
      <p:sp>
        <p:nvSpPr>
          <p:cNvPr id="18" name="Text Placeholder 4">
            <a:extLst>
              <a:ext uri="{FF2B5EF4-FFF2-40B4-BE49-F238E27FC236}">
                <a16:creationId xmlns:a16="http://schemas.microsoft.com/office/drawing/2014/main" id="{E0C8F42A-CE2A-42A9-AE40-795E71A7374C}"/>
              </a:ext>
            </a:extLst>
          </p:cNvPr>
          <p:cNvSpPr>
            <a:spLocks noGrp="1"/>
          </p:cNvSpPr>
          <p:nvPr>
            <p:ph type="body" sz="quarter" idx="16"/>
          </p:nvPr>
        </p:nvSpPr>
        <p:spPr>
          <a:xfrm>
            <a:off x="0" y="6335666"/>
            <a:ext cx="11335657" cy="354727"/>
          </a:xfrm>
        </p:spPr>
        <p:txBody>
          <a:bodyPr/>
          <a:lstStyle/>
          <a:p>
            <a:r>
              <a:rPr lang="en-AU" dirty="0">
                <a:solidFill>
                  <a:srgbClr val="222222"/>
                </a:solidFill>
                <a:latin typeface="Arial" panose="020B0604020202020204" pitchFamily="34" charset="0"/>
              </a:rPr>
              <a:t>Image analysis using FIJI</a:t>
            </a:r>
            <a:r>
              <a:rPr lang="en-AU" b="0" i="0" dirty="0">
                <a:solidFill>
                  <a:srgbClr val="222222"/>
                </a:solidFill>
                <a:effectLst/>
                <a:latin typeface="Arial" panose="020B0604020202020204" pitchFamily="34" charset="0"/>
              </a:rPr>
              <a:t>: Schindelin et al (2012), “Fiji: an open-source platform for biological-image analysis,” </a:t>
            </a:r>
            <a:r>
              <a:rPr lang="en-AU" b="0" i="1" dirty="0">
                <a:solidFill>
                  <a:srgbClr val="222222"/>
                </a:solidFill>
                <a:effectLst/>
                <a:latin typeface="Arial" panose="020B0604020202020204" pitchFamily="34" charset="0"/>
              </a:rPr>
              <a:t>Nat Methods,</a:t>
            </a:r>
            <a:r>
              <a:rPr lang="en-AU" b="0" dirty="0">
                <a:solidFill>
                  <a:srgbClr val="222222"/>
                </a:solidFill>
                <a:effectLst/>
                <a:latin typeface="Arial" panose="020B0604020202020204" pitchFamily="34" charset="0"/>
              </a:rPr>
              <a:t> 9</a:t>
            </a:r>
            <a:endParaRPr lang="en-AU" dirty="0"/>
          </a:p>
        </p:txBody>
      </p:sp>
      <p:grpSp>
        <p:nvGrpSpPr>
          <p:cNvPr id="9" name="Group 8">
            <a:extLst>
              <a:ext uri="{FF2B5EF4-FFF2-40B4-BE49-F238E27FC236}">
                <a16:creationId xmlns:a16="http://schemas.microsoft.com/office/drawing/2014/main" id="{8E512239-8084-421A-BBDE-707AEF71EDB6}"/>
              </a:ext>
            </a:extLst>
          </p:cNvPr>
          <p:cNvGrpSpPr/>
          <p:nvPr/>
        </p:nvGrpSpPr>
        <p:grpSpPr>
          <a:xfrm>
            <a:off x="7450124" y="944375"/>
            <a:ext cx="4514257" cy="4563676"/>
            <a:chOff x="7424392" y="891120"/>
            <a:chExt cx="4514257" cy="4563676"/>
          </a:xfrm>
        </p:grpSpPr>
        <p:pic>
          <p:nvPicPr>
            <p:cNvPr id="27" name="Picture 26">
              <a:extLst>
                <a:ext uri="{FF2B5EF4-FFF2-40B4-BE49-F238E27FC236}">
                  <a16:creationId xmlns:a16="http://schemas.microsoft.com/office/drawing/2014/main" id="{3F9C2BAE-CE05-4843-B173-75DEEAA27A8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71453" y="891120"/>
              <a:ext cx="4252353" cy="2471860"/>
            </a:xfrm>
            <a:prstGeom prst="rect">
              <a:avLst/>
            </a:prstGeom>
            <a:noFill/>
            <a:ln>
              <a:noFill/>
            </a:ln>
          </p:spPr>
        </p:pic>
        <p:sp>
          <p:nvSpPr>
            <p:cNvPr id="6" name="Rectangle 5">
              <a:extLst>
                <a:ext uri="{FF2B5EF4-FFF2-40B4-BE49-F238E27FC236}">
                  <a16:creationId xmlns:a16="http://schemas.microsoft.com/office/drawing/2014/main" id="{9CCA9F90-D0C1-4C42-86DE-21A3AF8C20C3}"/>
                </a:ext>
              </a:extLst>
            </p:cNvPr>
            <p:cNvSpPr/>
            <p:nvPr/>
          </p:nvSpPr>
          <p:spPr bwMode="auto">
            <a:xfrm>
              <a:off x="9344210" y="3226175"/>
              <a:ext cx="915839" cy="13217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1" i="0" u="none" strike="noStrike" cap="none" normalizeH="0" baseline="0" dirty="0">
                <a:ln>
                  <a:noFill/>
                </a:ln>
                <a:solidFill>
                  <a:schemeClr val="tx1"/>
                </a:solidFill>
                <a:effectLst/>
                <a:latin typeface="Arial" charset="0"/>
                <a:cs typeface="Arial" charset="0"/>
              </a:endParaRPr>
            </a:p>
          </p:txBody>
        </p:sp>
        <p:sp>
          <p:nvSpPr>
            <p:cNvPr id="24" name="Rectangle 23">
              <a:extLst>
                <a:ext uri="{FF2B5EF4-FFF2-40B4-BE49-F238E27FC236}">
                  <a16:creationId xmlns:a16="http://schemas.microsoft.com/office/drawing/2014/main" id="{FC4BA37E-7552-4CC8-9DB8-D6FDCA8AA0ED}"/>
                </a:ext>
              </a:extLst>
            </p:cNvPr>
            <p:cNvSpPr/>
            <p:nvPr/>
          </p:nvSpPr>
          <p:spPr bwMode="auto">
            <a:xfrm>
              <a:off x="7554075" y="1844647"/>
              <a:ext cx="79564" cy="31987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1" i="0" u="none" strike="noStrike" cap="none" normalizeH="0" baseline="0" dirty="0">
                <a:ln>
                  <a:noFill/>
                </a:ln>
                <a:solidFill>
                  <a:schemeClr val="tx1"/>
                </a:solidFill>
                <a:effectLst/>
                <a:latin typeface="Arial" charset="0"/>
                <a:cs typeface="Arial" charset="0"/>
              </a:endParaRPr>
            </a:p>
          </p:txBody>
        </p:sp>
        <p:sp>
          <p:nvSpPr>
            <p:cNvPr id="16" name="TextBox 15">
              <a:extLst>
                <a:ext uri="{FF2B5EF4-FFF2-40B4-BE49-F238E27FC236}">
                  <a16:creationId xmlns:a16="http://schemas.microsoft.com/office/drawing/2014/main" id="{280F0D5A-9670-478D-A085-25941A4E6D41}"/>
                </a:ext>
              </a:extLst>
            </p:cNvPr>
            <p:cNvSpPr txBox="1"/>
            <p:nvPr/>
          </p:nvSpPr>
          <p:spPr>
            <a:xfrm>
              <a:off x="10827503" y="4593022"/>
              <a:ext cx="1111146" cy="861774"/>
            </a:xfrm>
            <a:prstGeom prst="rect">
              <a:avLst/>
            </a:prstGeom>
            <a:noFill/>
          </p:spPr>
          <p:txBody>
            <a:bodyPr wrap="square" rtlCol="0">
              <a:spAutoFit/>
            </a:bodyPr>
            <a:lstStyle/>
            <a:p>
              <a:pPr algn="ctr"/>
              <a:r>
                <a:rPr lang="en-US" sz="1000" dirty="0"/>
                <a:t>Analysis region: 3x3 pixel square selection near lower left</a:t>
              </a:r>
              <a:endParaRPr lang="en-AU" sz="1000" dirty="0"/>
            </a:p>
          </p:txBody>
        </p:sp>
        <p:sp>
          <p:nvSpPr>
            <p:cNvPr id="17" name="TextBox 16">
              <a:extLst>
                <a:ext uri="{FF2B5EF4-FFF2-40B4-BE49-F238E27FC236}">
                  <a16:creationId xmlns:a16="http://schemas.microsoft.com/office/drawing/2014/main" id="{27360F14-81EB-4C40-B542-95BCE2F14EB6}"/>
                </a:ext>
              </a:extLst>
            </p:cNvPr>
            <p:cNvSpPr txBox="1"/>
            <p:nvPr/>
          </p:nvSpPr>
          <p:spPr>
            <a:xfrm>
              <a:off x="8677955" y="2121278"/>
              <a:ext cx="1582094" cy="400110"/>
            </a:xfrm>
            <a:prstGeom prst="rect">
              <a:avLst/>
            </a:prstGeom>
            <a:noFill/>
          </p:spPr>
          <p:txBody>
            <a:bodyPr wrap="square" rtlCol="0">
              <a:spAutoFit/>
            </a:bodyPr>
            <a:lstStyle/>
            <a:p>
              <a:pPr algn="ctr"/>
              <a:r>
                <a:rPr lang="en-US" sz="1000" dirty="0"/>
                <a:t>Crack front passes analysis region</a:t>
              </a:r>
              <a:endParaRPr lang="en-AU" sz="1000" dirty="0"/>
            </a:p>
          </p:txBody>
        </p:sp>
        <p:sp>
          <p:nvSpPr>
            <p:cNvPr id="19" name="TextBox 18">
              <a:extLst>
                <a:ext uri="{FF2B5EF4-FFF2-40B4-BE49-F238E27FC236}">
                  <a16:creationId xmlns:a16="http://schemas.microsoft.com/office/drawing/2014/main" id="{99A377D4-EB3B-48CA-A009-12EDD6E07908}"/>
                </a:ext>
              </a:extLst>
            </p:cNvPr>
            <p:cNvSpPr txBox="1"/>
            <p:nvPr/>
          </p:nvSpPr>
          <p:spPr>
            <a:xfrm>
              <a:off x="8809720" y="1377361"/>
              <a:ext cx="1211401" cy="400110"/>
            </a:xfrm>
            <a:prstGeom prst="rect">
              <a:avLst/>
            </a:prstGeom>
            <a:noFill/>
          </p:spPr>
          <p:txBody>
            <a:bodyPr wrap="square" rtlCol="0">
              <a:spAutoFit/>
            </a:bodyPr>
            <a:lstStyle/>
            <a:p>
              <a:pPr algn="ctr"/>
              <a:r>
                <a:rPr lang="en-US" sz="1000" dirty="0"/>
                <a:t>Post-cracking oscillations</a:t>
              </a:r>
              <a:endParaRPr lang="en-AU" sz="1000" dirty="0"/>
            </a:p>
          </p:txBody>
        </p:sp>
        <p:sp>
          <p:nvSpPr>
            <p:cNvPr id="20" name="TextBox 19">
              <a:extLst>
                <a:ext uri="{FF2B5EF4-FFF2-40B4-BE49-F238E27FC236}">
                  <a16:creationId xmlns:a16="http://schemas.microsoft.com/office/drawing/2014/main" id="{0D2BE95F-D4FB-4821-B08C-E0E5BD9E3DD9}"/>
                </a:ext>
              </a:extLst>
            </p:cNvPr>
            <p:cNvSpPr txBox="1"/>
            <p:nvPr/>
          </p:nvSpPr>
          <p:spPr>
            <a:xfrm>
              <a:off x="9826897" y="1149088"/>
              <a:ext cx="2073651" cy="246221"/>
            </a:xfrm>
            <a:prstGeom prst="rect">
              <a:avLst/>
            </a:prstGeom>
            <a:noFill/>
          </p:spPr>
          <p:txBody>
            <a:bodyPr wrap="square" rtlCol="0">
              <a:spAutoFit/>
            </a:bodyPr>
            <a:lstStyle/>
            <a:p>
              <a:pPr algn="ctr"/>
              <a:r>
                <a:rPr lang="en-US" sz="1000" dirty="0"/>
                <a:t>New background</a:t>
              </a:r>
              <a:endParaRPr lang="en-AU" sz="1000" dirty="0"/>
            </a:p>
          </p:txBody>
        </p:sp>
        <p:sp>
          <p:nvSpPr>
            <p:cNvPr id="21" name="TextBox 20">
              <a:extLst>
                <a:ext uri="{FF2B5EF4-FFF2-40B4-BE49-F238E27FC236}">
                  <a16:creationId xmlns:a16="http://schemas.microsoft.com/office/drawing/2014/main" id="{D1C97D93-A9FE-4845-B244-24534179B964}"/>
                </a:ext>
              </a:extLst>
            </p:cNvPr>
            <p:cNvSpPr txBox="1"/>
            <p:nvPr/>
          </p:nvSpPr>
          <p:spPr>
            <a:xfrm>
              <a:off x="7424392" y="2718757"/>
              <a:ext cx="1991029" cy="261610"/>
            </a:xfrm>
            <a:prstGeom prst="rect">
              <a:avLst/>
            </a:prstGeom>
            <a:noFill/>
          </p:spPr>
          <p:txBody>
            <a:bodyPr wrap="square" rtlCol="0">
              <a:spAutoFit/>
            </a:bodyPr>
            <a:lstStyle/>
            <a:p>
              <a:pPr algn="ctr"/>
              <a:r>
                <a:rPr lang="en-US" sz="1100" dirty="0"/>
                <a:t>Background</a:t>
              </a:r>
              <a:endParaRPr lang="en-AU" sz="1100" dirty="0"/>
            </a:p>
          </p:txBody>
        </p:sp>
        <p:sp>
          <p:nvSpPr>
            <p:cNvPr id="23" name="TextBox 22">
              <a:extLst>
                <a:ext uri="{FF2B5EF4-FFF2-40B4-BE49-F238E27FC236}">
                  <a16:creationId xmlns:a16="http://schemas.microsoft.com/office/drawing/2014/main" id="{0CDD499E-A8E7-40A5-A30C-E637B5C4DE70}"/>
                </a:ext>
              </a:extLst>
            </p:cNvPr>
            <p:cNvSpPr txBox="1"/>
            <p:nvPr/>
          </p:nvSpPr>
          <p:spPr>
            <a:xfrm>
              <a:off x="8809720" y="3132890"/>
              <a:ext cx="1921634" cy="246221"/>
            </a:xfrm>
            <a:prstGeom prst="rect">
              <a:avLst/>
            </a:prstGeom>
            <a:noFill/>
          </p:spPr>
          <p:txBody>
            <a:bodyPr wrap="square" rtlCol="0">
              <a:spAutoFit/>
            </a:bodyPr>
            <a:lstStyle/>
            <a:p>
              <a:pPr algn="ctr"/>
              <a:r>
                <a:rPr lang="en-US" sz="1000" b="0" dirty="0">
                  <a:latin typeface="Calibri Light" panose="020F0302020204030204" pitchFamily="34" charset="0"/>
                  <a:cs typeface="Calibri Light" panose="020F0302020204030204" pitchFamily="34" charset="0"/>
                </a:rPr>
                <a:t>Video frame (10 </a:t>
              </a:r>
              <a:r>
                <a:rPr lang="el-GR" sz="1000" b="0" dirty="0">
                  <a:latin typeface="Calibri Light" panose="020F0302020204030204" pitchFamily="34" charset="0"/>
                  <a:cs typeface="Calibri Light" panose="020F0302020204030204" pitchFamily="34" charset="0"/>
                </a:rPr>
                <a:t>μ</a:t>
              </a:r>
              <a:r>
                <a:rPr lang="en-US" sz="1000" b="0" dirty="0">
                  <a:latin typeface="Calibri Light" panose="020F0302020204030204" pitchFamily="34" charset="0"/>
                  <a:cs typeface="Calibri Light" panose="020F0302020204030204" pitchFamily="34" charset="0"/>
                </a:rPr>
                <a:t>s intervals)</a:t>
              </a:r>
              <a:endParaRPr lang="en-AU" sz="1000" b="0" dirty="0">
                <a:latin typeface="Calibri Light" panose="020F0302020204030204" pitchFamily="34" charset="0"/>
                <a:cs typeface="Calibri Light" panose="020F0302020204030204" pitchFamily="34" charset="0"/>
              </a:endParaRPr>
            </a:p>
          </p:txBody>
        </p:sp>
        <p:sp>
          <p:nvSpPr>
            <p:cNvPr id="25" name="TextBox 24">
              <a:extLst>
                <a:ext uri="{FF2B5EF4-FFF2-40B4-BE49-F238E27FC236}">
                  <a16:creationId xmlns:a16="http://schemas.microsoft.com/office/drawing/2014/main" id="{CE935D1B-D1D4-4A4C-A34B-4793BE2D0A33}"/>
                </a:ext>
              </a:extLst>
            </p:cNvPr>
            <p:cNvSpPr txBox="1"/>
            <p:nvPr/>
          </p:nvSpPr>
          <p:spPr>
            <a:xfrm rot="16200000">
              <a:off x="7095482" y="1927079"/>
              <a:ext cx="995515" cy="246221"/>
            </a:xfrm>
            <a:prstGeom prst="rect">
              <a:avLst/>
            </a:prstGeom>
            <a:noFill/>
          </p:spPr>
          <p:txBody>
            <a:bodyPr wrap="square" rtlCol="0">
              <a:spAutoFit/>
            </a:bodyPr>
            <a:lstStyle/>
            <a:p>
              <a:pPr algn="ctr"/>
              <a:r>
                <a:rPr lang="en-US" sz="1000" b="0" dirty="0">
                  <a:latin typeface="Calibri Light" panose="020F0302020204030204" pitchFamily="34" charset="0"/>
                  <a:cs typeface="Calibri Light" panose="020F0302020204030204" pitchFamily="34" charset="0"/>
                </a:rPr>
                <a:t>16b intensity</a:t>
              </a:r>
              <a:endParaRPr lang="en-AU" sz="1000" b="0" dirty="0">
                <a:latin typeface="Calibri Light" panose="020F0302020204030204" pitchFamily="34" charset="0"/>
                <a:cs typeface="Calibri Light" panose="020F0302020204030204" pitchFamily="34" charset="0"/>
              </a:endParaRPr>
            </a:p>
          </p:txBody>
        </p:sp>
      </p:grpSp>
      <p:pic>
        <p:nvPicPr>
          <p:cNvPr id="14" name="Sample44-30fps-trim4-compress">
            <a:hlinkClick r:id="" action="ppaction://media"/>
            <a:extLst>
              <a:ext uri="{FF2B5EF4-FFF2-40B4-BE49-F238E27FC236}">
                <a16:creationId xmlns:a16="http://schemas.microsoft.com/office/drawing/2014/main" id="{114F84DA-C46C-44E2-B66E-997C6D5F15CC}"/>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673799" y="2045312"/>
            <a:ext cx="3857934" cy="3857934"/>
          </a:xfrm>
          <a:prstGeom prst="rect">
            <a:avLst/>
          </a:prstGeom>
        </p:spPr>
      </p:pic>
      <p:pic>
        <p:nvPicPr>
          <p:cNvPr id="22" name="Picture 4">
            <a:extLst>
              <a:ext uri="{FF2B5EF4-FFF2-40B4-BE49-F238E27FC236}">
                <a16:creationId xmlns:a16="http://schemas.microsoft.com/office/drawing/2014/main" id="{29A902CF-9344-457C-BD7C-F4A9A5299F7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650105" y="3711283"/>
            <a:ext cx="2241770" cy="224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Arrow Connector 25">
            <a:extLst>
              <a:ext uri="{FF2B5EF4-FFF2-40B4-BE49-F238E27FC236}">
                <a16:creationId xmlns:a16="http://schemas.microsoft.com/office/drawing/2014/main" id="{625D5813-425C-4DCF-B78A-FBD2B85FA7E1}"/>
              </a:ext>
            </a:extLst>
          </p:cNvPr>
          <p:cNvCxnSpPr>
            <a:cxnSpLocks/>
          </p:cNvCxnSpPr>
          <p:nvPr/>
        </p:nvCxnSpPr>
        <p:spPr bwMode="auto">
          <a:xfrm flipV="1">
            <a:off x="9534902" y="5169947"/>
            <a:ext cx="1443011" cy="433072"/>
          </a:xfrm>
          <a:prstGeom prst="straightConnector1">
            <a:avLst/>
          </a:prstGeom>
          <a:solidFill>
            <a:schemeClr val="accent1"/>
          </a:solidFill>
          <a:ln w="76200" cap="flat" cmpd="sng" algn="ctr">
            <a:solidFill>
              <a:srgbClr val="FF0000"/>
            </a:solidFill>
            <a:prstDash val="solid"/>
            <a:round/>
            <a:headEnd type="triangle" w="med" len="med"/>
            <a:tailEnd type="none" w="med" len="med"/>
          </a:ln>
          <a:effectLst/>
        </p:spPr>
      </p:cxnSp>
    </p:spTree>
    <p:extLst>
      <p:ext uri="{BB962C8B-B14F-4D97-AF65-F5344CB8AC3E}">
        <p14:creationId xmlns:p14="http://schemas.microsoft.com/office/powerpoint/2010/main" val="44484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71E2F4-2133-4A7B-BDA4-7FA52AAA954C}"/>
              </a:ext>
            </a:extLst>
          </p:cNvPr>
          <p:cNvSpPr>
            <a:spLocks noGrp="1"/>
          </p:cNvSpPr>
          <p:nvPr>
            <p:ph idx="13"/>
          </p:nvPr>
        </p:nvSpPr>
        <p:spPr>
          <a:xfrm>
            <a:off x="190514" y="998457"/>
            <a:ext cx="3728259" cy="5344548"/>
          </a:xfrm>
        </p:spPr>
        <p:txBody>
          <a:bodyPr>
            <a:noAutofit/>
          </a:bodyPr>
          <a:lstStyle/>
          <a:p>
            <a:r>
              <a:rPr lang="en-AU" sz="1600" dirty="0"/>
              <a:t>AE: like seismograms?</a:t>
            </a:r>
          </a:p>
          <a:p>
            <a:pPr lvl="1"/>
            <a:r>
              <a:rPr lang="en-AU" sz="1600" dirty="0"/>
              <a:t>Low frequency plateau</a:t>
            </a:r>
          </a:p>
          <a:p>
            <a:pPr lvl="1"/>
            <a:r>
              <a:rPr lang="en-AU" sz="1600" dirty="0"/>
              <a:t>Exponential high-frequency falloff</a:t>
            </a:r>
          </a:p>
          <a:p>
            <a:pPr lvl="1"/>
            <a:r>
              <a:rPr lang="en-AU" sz="1600" dirty="0"/>
              <a:t>Different “source parameters” from different sensors</a:t>
            </a:r>
          </a:p>
          <a:p>
            <a:pPr lvl="1"/>
            <a:r>
              <a:rPr lang="en-AU" sz="1600" dirty="0"/>
              <a:t>Position? Near-field?  Something else?</a:t>
            </a:r>
          </a:p>
          <a:p>
            <a:pPr lvl="1"/>
            <a:r>
              <a:rPr lang="en-AU" sz="1600" dirty="0"/>
              <a:t>10 kHz spike</a:t>
            </a:r>
          </a:p>
          <a:p>
            <a:r>
              <a:rPr lang="en-AU" sz="1600" dirty="0"/>
              <a:t>In-air</a:t>
            </a:r>
          </a:p>
          <a:p>
            <a:pPr lvl="1"/>
            <a:r>
              <a:rPr lang="en-AU" sz="1600" dirty="0"/>
              <a:t>AE sensor again like seismogram, </a:t>
            </a:r>
            <a:r>
              <a:rPr lang="en-US" sz="1600" dirty="0"/>
              <a:t>but</a:t>
            </a:r>
            <a:r>
              <a:rPr lang="en-AU" sz="1600" dirty="0"/>
              <a:t> again different </a:t>
            </a:r>
            <a:r>
              <a:rPr lang="el-GR" sz="1600" dirty="0"/>
              <a:t>Ω</a:t>
            </a:r>
            <a:r>
              <a:rPr lang="en-US" sz="1600" baseline="-25000" dirty="0"/>
              <a:t>0</a:t>
            </a:r>
            <a:r>
              <a:rPr lang="en-US" sz="1600" dirty="0"/>
              <a:t>, f</a:t>
            </a:r>
            <a:r>
              <a:rPr lang="en-US" sz="1600" baseline="-25000" dirty="0"/>
              <a:t>c</a:t>
            </a:r>
            <a:r>
              <a:rPr lang="en-US" sz="1600" dirty="0"/>
              <a:t>, and n </a:t>
            </a:r>
          </a:p>
          <a:p>
            <a:pPr lvl="1"/>
            <a:r>
              <a:rPr lang="en-US" sz="1600" dirty="0"/>
              <a:t>Microphone has more low-frequency definition, but clipping above 20 kHz</a:t>
            </a:r>
          </a:p>
          <a:p>
            <a:pPr lvl="1"/>
            <a:r>
              <a:rPr lang="en-US" sz="1600" dirty="0"/>
              <a:t>10 kHz spike</a:t>
            </a:r>
            <a:endParaRPr lang="en-AU" sz="1600" dirty="0"/>
          </a:p>
          <a:p>
            <a:r>
              <a:rPr lang="en-AU" sz="1600" dirty="0"/>
              <a:t>Visible</a:t>
            </a:r>
          </a:p>
          <a:p>
            <a:pPr lvl="1"/>
            <a:r>
              <a:rPr lang="en-AU" sz="1600" dirty="0"/>
              <a:t>Several spikes, also seen in noise</a:t>
            </a:r>
          </a:p>
          <a:p>
            <a:pPr lvl="1"/>
            <a:r>
              <a:rPr lang="en-AU" sz="1600" dirty="0"/>
              <a:t>10 kHz spike “real”</a:t>
            </a:r>
          </a:p>
          <a:p>
            <a:pPr lvl="1"/>
            <a:endParaRPr lang="en-AU" sz="1600" dirty="0"/>
          </a:p>
        </p:txBody>
      </p:sp>
      <p:sp>
        <p:nvSpPr>
          <p:cNvPr id="3" name="Title 2">
            <a:extLst>
              <a:ext uri="{FF2B5EF4-FFF2-40B4-BE49-F238E27FC236}">
                <a16:creationId xmlns:a16="http://schemas.microsoft.com/office/drawing/2014/main" id="{87316569-97B0-4B5D-A962-8A6026FCACD3}"/>
              </a:ext>
            </a:extLst>
          </p:cNvPr>
          <p:cNvSpPr>
            <a:spLocks noGrp="1"/>
          </p:cNvSpPr>
          <p:nvPr>
            <p:ph type="title"/>
          </p:nvPr>
        </p:nvSpPr>
        <p:spPr/>
        <p:txBody>
          <a:bodyPr/>
          <a:lstStyle/>
          <a:p>
            <a:r>
              <a:rPr lang="en-AU" dirty="0"/>
              <a:t>Vibrations 4: frequency domain</a:t>
            </a:r>
          </a:p>
        </p:txBody>
      </p:sp>
      <p:pic>
        <p:nvPicPr>
          <p:cNvPr id="7" name="Picture 6">
            <a:extLst>
              <a:ext uri="{FF2B5EF4-FFF2-40B4-BE49-F238E27FC236}">
                <a16:creationId xmlns:a16="http://schemas.microsoft.com/office/drawing/2014/main" id="{1F5B8F4A-927C-4E2E-B7E0-B7A4A93AB9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36211" y="1150731"/>
            <a:ext cx="3866421" cy="2520000"/>
          </a:xfrm>
          <a:prstGeom prst="rect">
            <a:avLst/>
          </a:prstGeom>
        </p:spPr>
      </p:pic>
      <p:pic>
        <p:nvPicPr>
          <p:cNvPr id="5" name="Picture 4">
            <a:extLst>
              <a:ext uri="{FF2B5EF4-FFF2-40B4-BE49-F238E27FC236}">
                <a16:creationId xmlns:a16="http://schemas.microsoft.com/office/drawing/2014/main" id="{C894E389-A7D3-4F94-B66B-38EE7DD89D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2308" y="1150731"/>
            <a:ext cx="3829223" cy="2520000"/>
          </a:xfrm>
          <a:prstGeom prst="rect">
            <a:avLst/>
          </a:prstGeom>
        </p:spPr>
      </p:pic>
      <p:pic>
        <p:nvPicPr>
          <p:cNvPr id="6" name="Picture 5">
            <a:extLst>
              <a:ext uri="{FF2B5EF4-FFF2-40B4-BE49-F238E27FC236}">
                <a16:creationId xmlns:a16="http://schemas.microsoft.com/office/drawing/2014/main" id="{5FAA8C54-37D4-495A-AB4C-878541CEAB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12307" y="3733031"/>
            <a:ext cx="3829223" cy="2520000"/>
          </a:xfrm>
          <a:prstGeom prst="rect">
            <a:avLst/>
          </a:prstGeom>
        </p:spPr>
      </p:pic>
      <p:sp>
        <p:nvSpPr>
          <p:cNvPr id="10" name="Content Placeholder 3">
            <a:extLst>
              <a:ext uri="{FF2B5EF4-FFF2-40B4-BE49-F238E27FC236}">
                <a16:creationId xmlns:a16="http://schemas.microsoft.com/office/drawing/2014/main" id="{B1816CAE-F06E-495B-8FAA-F7A66E102F15}"/>
              </a:ext>
            </a:extLst>
          </p:cNvPr>
          <p:cNvSpPr txBox="1">
            <a:spLocks/>
          </p:cNvSpPr>
          <p:nvPr/>
        </p:nvSpPr>
        <p:spPr>
          <a:xfrm>
            <a:off x="8205466" y="4609071"/>
            <a:ext cx="3527910" cy="1247503"/>
          </a:xfrm>
          <a:prstGeom prst="rect">
            <a:avLst/>
          </a:prstGeom>
        </p:spPr>
        <p:txBody>
          <a:bodyPr vert="horz" lIns="91440" tIns="45720" rIns="91440" bIns="45720" rtlCol="0">
            <a:noAutofit/>
          </a:bodyPr>
          <a:lstStyle>
            <a:lvl1pPr marL="342900" indent="-342900" algn="l" rtl="0" eaLnBrk="1" fontAlgn="base" hangingPunct="1">
              <a:spcBef>
                <a:spcPct val="20000"/>
              </a:spcBef>
              <a:spcAft>
                <a:spcPct val="0"/>
              </a:spcAft>
              <a:buClr>
                <a:srgbClr val="CC9900"/>
              </a:buClr>
              <a:buChar char="•"/>
              <a:defRPr lang="en-US" sz="2800">
                <a:solidFill>
                  <a:srgbClr val="1F497D"/>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rgbClr val="CC9900"/>
              </a:buClr>
              <a:buChar char="–"/>
              <a:defRPr lang="en-US" sz="2800">
                <a:solidFill>
                  <a:srgbClr val="1F497D"/>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rgbClr val="CC9900"/>
              </a:buClr>
              <a:buChar char="•"/>
              <a:defRPr lang="en-US" sz="2800">
                <a:solidFill>
                  <a:srgbClr val="1F497D"/>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rgbClr val="CC9900"/>
              </a:buClr>
              <a:buChar char="–"/>
              <a:defRPr lang="en-US" sz="2800">
                <a:solidFill>
                  <a:srgbClr val="1F497D"/>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rgbClr val="CC9900"/>
              </a:buClr>
              <a:buChar char="»"/>
              <a:defRPr lang="en-AU" sz="2800">
                <a:solidFill>
                  <a:srgbClr val="1F497D"/>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a:lstStyle>
          <a:p>
            <a:r>
              <a:rPr lang="en-AU" sz="1600" b="0" kern="0" dirty="0"/>
              <a:t>10 kHz spike consistent across samples and data streams</a:t>
            </a:r>
          </a:p>
          <a:p>
            <a:pPr lvl="1"/>
            <a:endParaRPr lang="en-AU" sz="1600" b="0" kern="0" dirty="0"/>
          </a:p>
        </p:txBody>
      </p:sp>
    </p:spTree>
    <p:extLst>
      <p:ext uri="{BB962C8B-B14F-4D97-AF65-F5344CB8AC3E}">
        <p14:creationId xmlns:p14="http://schemas.microsoft.com/office/powerpoint/2010/main" val="1641826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F105D3-6209-4269-93D2-11979EF90AE2}"/>
              </a:ext>
            </a:extLst>
          </p:cNvPr>
          <p:cNvSpPr>
            <a:spLocks noGrp="1"/>
          </p:cNvSpPr>
          <p:nvPr>
            <p:ph idx="13"/>
          </p:nvPr>
        </p:nvSpPr>
        <p:spPr/>
        <p:txBody>
          <a:bodyPr>
            <a:normAutofit fontScale="92500" lnSpcReduction="20000"/>
          </a:bodyPr>
          <a:lstStyle/>
          <a:p>
            <a:r>
              <a:rPr lang="en-AU" dirty="0"/>
              <a:t>Crack growth observations</a:t>
            </a:r>
          </a:p>
          <a:p>
            <a:pPr lvl="1"/>
            <a:r>
              <a:rPr lang="en-AU" dirty="0"/>
              <a:t>Single, unstable crack growth event, constant loads (self-sustaining)</a:t>
            </a:r>
          </a:p>
          <a:p>
            <a:pPr lvl="1"/>
            <a:r>
              <a:rPr lang="en-AU" dirty="0"/>
              <a:t>2x wing cracks are not simultaneous</a:t>
            </a:r>
          </a:p>
          <a:p>
            <a:pPr lvl="1"/>
            <a:r>
              <a:rPr lang="en-AU" dirty="0"/>
              <a:t>Explain some morphologic features in terms of fracture growth geometry (overlaps, ribs near sample boundary)</a:t>
            </a:r>
          </a:p>
          <a:p>
            <a:r>
              <a:rPr lang="en-AU" dirty="0"/>
              <a:t>Morphology similar to rocks in the field</a:t>
            </a:r>
          </a:p>
          <a:p>
            <a:r>
              <a:rPr lang="en-AU" dirty="0"/>
              <a:t>Load to instigate cracking increases when flaw close to free face</a:t>
            </a:r>
          </a:p>
          <a:p>
            <a:r>
              <a:rPr lang="en-AU" dirty="0"/>
              <a:t>Extensive crack curves away from free face</a:t>
            </a:r>
          </a:p>
          <a:p>
            <a:r>
              <a:rPr lang="en-AU" dirty="0"/>
              <a:t>Vibration observations</a:t>
            </a:r>
          </a:p>
          <a:p>
            <a:pPr lvl="1"/>
            <a:r>
              <a:rPr lang="en-AU" dirty="0"/>
              <a:t>AE in contact: “seismic” event with known, visible source</a:t>
            </a:r>
          </a:p>
          <a:p>
            <a:pPr lvl="1"/>
            <a:r>
              <a:rPr lang="en-AU" dirty="0"/>
              <a:t>Characteristic shape of crack-related AE signals</a:t>
            </a:r>
          </a:p>
          <a:p>
            <a:pPr lvl="1"/>
            <a:r>
              <a:rPr lang="en-AU" dirty="0"/>
              <a:t>Audible and visible vibrations, similarities and differences to AE in contact</a:t>
            </a:r>
          </a:p>
          <a:p>
            <a:pPr lvl="1"/>
            <a:r>
              <a:rPr lang="en-AU" dirty="0"/>
              <a:t>May be useful in fieldwork (smartphones)</a:t>
            </a:r>
          </a:p>
          <a:p>
            <a:endParaRPr lang="en-AU" dirty="0"/>
          </a:p>
        </p:txBody>
      </p:sp>
      <p:sp>
        <p:nvSpPr>
          <p:cNvPr id="3" name="Title 2">
            <a:extLst>
              <a:ext uri="{FF2B5EF4-FFF2-40B4-BE49-F238E27FC236}">
                <a16:creationId xmlns:a16="http://schemas.microsoft.com/office/drawing/2014/main" id="{C10083FE-8415-48A0-B67D-25B0E942EE8F}"/>
              </a:ext>
            </a:extLst>
          </p:cNvPr>
          <p:cNvSpPr>
            <a:spLocks noGrp="1"/>
          </p:cNvSpPr>
          <p:nvPr>
            <p:ph type="title"/>
          </p:nvPr>
        </p:nvSpPr>
        <p:spPr/>
        <p:txBody>
          <a:bodyPr/>
          <a:lstStyle/>
          <a:p>
            <a:r>
              <a:rPr lang="en-AU" dirty="0"/>
              <a:t>Conclusions</a:t>
            </a:r>
          </a:p>
        </p:txBody>
      </p:sp>
      <p:sp>
        <p:nvSpPr>
          <p:cNvPr id="5" name="Slide Number Placeholder 4">
            <a:extLst>
              <a:ext uri="{FF2B5EF4-FFF2-40B4-BE49-F238E27FC236}">
                <a16:creationId xmlns:a16="http://schemas.microsoft.com/office/drawing/2014/main" id="{8EA4D76D-4B67-4422-BC27-491D204A4C70}"/>
              </a:ext>
            </a:extLst>
          </p:cNvPr>
          <p:cNvSpPr>
            <a:spLocks noGrp="1"/>
          </p:cNvSpPr>
          <p:nvPr>
            <p:ph type="sldNum" sz="quarter" idx="14"/>
          </p:nvPr>
        </p:nvSpPr>
        <p:spPr/>
        <p:txBody>
          <a:bodyPr/>
          <a:lstStyle/>
          <a:p>
            <a:pPr>
              <a:defRPr/>
            </a:pPr>
            <a:fld id="{35DE5BE4-CD11-4F6E-B63C-7C67514A0BD0}" type="slidenum">
              <a:rPr lang="en-AU" smtClean="0"/>
              <a:pPr>
                <a:defRPr/>
              </a:pPr>
              <a:t>15</a:t>
            </a:fld>
            <a:endParaRPr lang="en-AU" dirty="0"/>
          </a:p>
        </p:txBody>
      </p:sp>
    </p:spTree>
    <p:extLst>
      <p:ext uri="{BB962C8B-B14F-4D97-AF65-F5344CB8AC3E}">
        <p14:creationId xmlns:p14="http://schemas.microsoft.com/office/powerpoint/2010/main" val="1557827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2441F-55E9-4C39-81BB-7942FC2EC13E}"/>
              </a:ext>
            </a:extLst>
          </p:cNvPr>
          <p:cNvSpPr>
            <a:spLocks noGrp="1"/>
          </p:cNvSpPr>
          <p:nvPr>
            <p:ph type="title"/>
          </p:nvPr>
        </p:nvSpPr>
        <p:spPr/>
        <p:txBody>
          <a:bodyPr/>
          <a:lstStyle/>
          <a:p>
            <a:r>
              <a:rPr lang="en-AU" dirty="0"/>
              <a:t>Thank you!</a:t>
            </a:r>
          </a:p>
        </p:txBody>
      </p:sp>
    </p:spTree>
    <p:extLst>
      <p:ext uri="{BB962C8B-B14F-4D97-AF65-F5344CB8AC3E}">
        <p14:creationId xmlns:p14="http://schemas.microsoft.com/office/powerpoint/2010/main" val="827764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71E2F4-2133-4A7B-BDA4-7FA52AAA954C}"/>
              </a:ext>
            </a:extLst>
          </p:cNvPr>
          <p:cNvSpPr>
            <a:spLocks noGrp="1"/>
          </p:cNvSpPr>
          <p:nvPr>
            <p:ph idx="13"/>
          </p:nvPr>
        </p:nvSpPr>
        <p:spPr>
          <a:xfrm>
            <a:off x="289368" y="1169266"/>
            <a:ext cx="4117532" cy="5041034"/>
          </a:xfrm>
        </p:spPr>
        <p:txBody>
          <a:bodyPr>
            <a:normAutofit fontScale="77500" lnSpcReduction="20000"/>
          </a:bodyPr>
          <a:lstStyle/>
          <a:p>
            <a:r>
              <a:rPr lang="en-AU" dirty="0"/>
              <a:t>Flaw:</a:t>
            </a:r>
          </a:p>
          <a:p>
            <a:pPr lvl="1"/>
            <a:r>
              <a:rPr lang="en-AU" dirty="0"/>
              <a:t>Two aluminium foil circles, 10mm diameter</a:t>
            </a:r>
          </a:p>
          <a:p>
            <a:pPr lvl="1"/>
            <a:r>
              <a:rPr lang="en-AU" dirty="0"/>
              <a:t>Silicone grease separating foil layers, and surrounding them</a:t>
            </a:r>
          </a:p>
          <a:p>
            <a:pPr lvl="1"/>
            <a:r>
              <a:rPr lang="en-AU" dirty="0"/>
              <a:t>Mounted with fine copper wire</a:t>
            </a:r>
          </a:p>
          <a:p>
            <a:pPr marL="457200" lvl="1" indent="0">
              <a:buNone/>
            </a:pPr>
            <a:endParaRPr lang="en-AU" dirty="0"/>
          </a:p>
          <a:p>
            <a:r>
              <a:rPr lang="en-AU" dirty="0"/>
              <a:t>Sample mass:</a:t>
            </a:r>
          </a:p>
          <a:p>
            <a:pPr lvl="1"/>
            <a:r>
              <a:rPr lang="en-AU" dirty="0"/>
              <a:t>Clear polyester casting resin (1% MEK-P)</a:t>
            </a:r>
          </a:p>
          <a:p>
            <a:pPr lvl="1"/>
            <a:r>
              <a:rPr lang="en-AU" dirty="0"/>
              <a:t>Frozen 48hrs at -40° to ensure brittleness</a:t>
            </a:r>
          </a:p>
          <a:p>
            <a:pPr lvl="1"/>
            <a:r>
              <a:rPr lang="en-AU" dirty="0"/>
              <a:t>70mm cube</a:t>
            </a:r>
          </a:p>
        </p:txBody>
      </p:sp>
      <p:sp>
        <p:nvSpPr>
          <p:cNvPr id="3" name="Title 2">
            <a:extLst>
              <a:ext uri="{FF2B5EF4-FFF2-40B4-BE49-F238E27FC236}">
                <a16:creationId xmlns:a16="http://schemas.microsoft.com/office/drawing/2014/main" id="{87316569-97B0-4B5D-A962-8A6026FCACD3}"/>
              </a:ext>
            </a:extLst>
          </p:cNvPr>
          <p:cNvSpPr>
            <a:spLocks noGrp="1"/>
          </p:cNvSpPr>
          <p:nvPr>
            <p:ph type="title"/>
          </p:nvPr>
        </p:nvSpPr>
        <p:spPr/>
        <p:txBody>
          <a:bodyPr/>
          <a:lstStyle/>
          <a:p>
            <a:r>
              <a:rPr lang="en-AU" dirty="0"/>
              <a:t>Crack-growth samples with inclined penny shaped flaws</a:t>
            </a:r>
          </a:p>
        </p:txBody>
      </p:sp>
      <p:pic>
        <p:nvPicPr>
          <p:cNvPr id="7" name="Picture 6" descr="A picture containing text, case&#10;&#10;Description automatically generated">
            <a:extLst>
              <a:ext uri="{FF2B5EF4-FFF2-40B4-BE49-F238E27FC236}">
                <a16:creationId xmlns:a16="http://schemas.microsoft.com/office/drawing/2014/main" id="{4F5AA87E-EAEC-4367-8258-A0BBDE89FF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7027" y="2970300"/>
            <a:ext cx="3323524" cy="3240000"/>
          </a:xfrm>
          <a:prstGeom prst="rect">
            <a:avLst/>
          </a:prstGeom>
        </p:spPr>
      </p:pic>
      <p:sp>
        <p:nvSpPr>
          <p:cNvPr id="9" name="TextBox 8">
            <a:extLst>
              <a:ext uri="{FF2B5EF4-FFF2-40B4-BE49-F238E27FC236}">
                <a16:creationId xmlns:a16="http://schemas.microsoft.com/office/drawing/2014/main" id="{3D177EED-2304-4E4B-BB7A-2248FE1A0814}"/>
              </a:ext>
            </a:extLst>
          </p:cNvPr>
          <p:cNvSpPr txBox="1"/>
          <p:nvPr/>
        </p:nvSpPr>
        <p:spPr>
          <a:xfrm>
            <a:off x="11460456" y="4543819"/>
            <a:ext cx="680127" cy="307777"/>
          </a:xfrm>
          <a:prstGeom prst="rect">
            <a:avLst/>
          </a:prstGeom>
          <a:noFill/>
        </p:spPr>
        <p:txBody>
          <a:bodyPr wrap="square" rtlCol="0">
            <a:spAutoFit/>
          </a:bodyPr>
          <a:lstStyle/>
          <a:p>
            <a:r>
              <a:rPr lang="el-GR" sz="1400" dirty="0"/>
              <a:t>σ</a:t>
            </a:r>
            <a:r>
              <a:rPr lang="en-US" sz="1400" baseline="-25000" dirty="0"/>
              <a:t>3</a:t>
            </a:r>
            <a:r>
              <a:rPr lang="en-US" sz="1400" dirty="0"/>
              <a:t>= 0</a:t>
            </a:r>
            <a:endParaRPr lang="en-AU" sz="1400" dirty="0"/>
          </a:p>
        </p:txBody>
      </p:sp>
      <p:sp>
        <p:nvSpPr>
          <p:cNvPr id="10" name="Down Arrow 49">
            <a:extLst>
              <a:ext uri="{FF2B5EF4-FFF2-40B4-BE49-F238E27FC236}">
                <a16:creationId xmlns:a16="http://schemas.microsoft.com/office/drawing/2014/main" id="{5D655121-90F9-4764-87B6-949084E58688}"/>
              </a:ext>
            </a:extLst>
          </p:cNvPr>
          <p:cNvSpPr/>
          <p:nvPr/>
        </p:nvSpPr>
        <p:spPr>
          <a:xfrm rot="5400000">
            <a:off x="11461067" y="4289209"/>
            <a:ext cx="169684" cy="509221"/>
          </a:xfrm>
          <a:prstGeom prst="downArrow">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Down Arrow 41">
            <a:extLst>
              <a:ext uri="{FF2B5EF4-FFF2-40B4-BE49-F238E27FC236}">
                <a16:creationId xmlns:a16="http://schemas.microsoft.com/office/drawing/2014/main" id="{1135B12A-FF49-4CF6-BD1E-BA8A4790DBA5}"/>
              </a:ext>
            </a:extLst>
          </p:cNvPr>
          <p:cNvSpPr/>
          <p:nvPr/>
        </p:nvSpPr>
        <p:spPr>
          <a:xfrm>
            <a:off x="9733213" y="2714566"/>
            <a:ext cx="301074" cy="461666"/>
          </a:xfrm>
          <a:prstGeom prst="down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Box 11">
            <a:extLst>
              <a:ext uri="{FF2B5EF4-FFF2-40B4-BE49-F238E27FC236}">
                <a16:creationId xmlns:a16="http://schemas.microsoft.com/office/drawing/2014/main" id="{CE5B41C1-3EDF-4490-90E9-8C2C60DA8599}"/>
              </a:ext>
            </a:extLst>
          </p:cNvPr>
          <p:cNvSpPr txBox="1"/>
          <p:nvPr/>
        </p:nvSpPr>
        <p:spPr>
          <a:xfrm>
            <a:off x="8879612" y="2223684"/>
            <a:ext cx="2008276" cy="523220"/>
          </a:xfrm>
          <a:prstGeom prst="rect">
            <a:avLst/>
          </a:prstGeom>
          <a:noFill/>
        </p:spPr>
        <p:txBody>
          <a:bodyPr wrap="square" rtlCol="0">
            <a:spAutoFit/>
          </a:bodyPr>
          <a:lstStyle/>
          <a:p>
            <a:r>
              <a:rPr lang="en-US" sz="1400" dirty="0"/>
              <a:t>Side view (facing </a:t>
            </a:r>
            <a:r>
              <a:rPr lang="el-GR" sz="1400" dirty="0"/>
              <a:t>σ</a:t>
            </a:r>
            <a:r>
              <a:rPr lang="en-US" sz="1400" baseline="-25000" dirty="0"/>
              <a:t>2</a:t>
            </a:r>
            <a:r>
              <a:rPr lang="en-US" sz="1400" dirty="0"/>
              <a:t>)</a:t>
            </a:r>
            <a:endParaRPr lang="en-AU" sz="1400" dirty="0"/>
          </a:p>
          <a:p>
            <a:endParaRPr lang="en-AU" sz="1400" dirty="0"/>
          </a:p>
        </p:txBody>
      </p:sp>
      <p:sp>
        <p:nvSpPr>
          <p:cNvPr id="15" name="TextBox 14">
            <a:extLst>
              <a:ext uri="{FF2B5EF4-FFF2-40B4-BE49-F238E27FC236}">
                <a16:creationId xmlns:a16="http://schemas.microsoft.com/office/drawing/2014/main" id="{F5FF3028-7AA6-4FCD-B8C4-27DA04C9430B}"/>
              </a:ext>
            </a:extLst>
          </p:cNvPr>
          <p:cNvSpPr txBox="1"/>
          <p:nvPr/>
        </p:nvSpPr>
        <p:spPr>
          <a:xfrm>
            <a:off x="9478491" y="2497026"/>
            <a:ext cx="680127" cy="307777"/>
          </a:xfrm>
          <a:prstGeom prst="rect">
            <a:avLst/>
          </a:prstGeom>
          <a:noFill/>
        </p:spPr>
        <p:txBody>
          <a:bodyPr wrap="square" rtlCol="0">
            <a:spAutoFit/>
          </a:bodyPr>
          <a:lstStyle/>
          <a:p>
            <a:r>
              <a:rPr lang="el-GR" sz="1400" dirty="0"/>
              <a:t>σ</a:t>
            </a:r>
            <a:r>
              <a:rPr lang="en-US" sz="1400" baseline="-25000" dirty="0"/>
              <a:t>1</a:t>
            </a:r>
            <a:endParaRPr lang="en-AU" sz="1400" dirty="0"/>
          </a:p>
        </p:txBody>
      </p:sp>
      <p:grpSp>
        <p:nvGrpSpPr>
          <p:cNvPr id="21" name="Group 20">
            <a:extLst>
              <a:ext uri="{FF2B5EF4-FFF2-40B4-BE49-F238E27FC236}">
                <a16:creationId xmlns:a16="http://schemas.microsoft.com/office/drawing/2014/main" id="{6B67C1F0-0222-4F17-B51C-C56C37BF37E4}"/>
              </a:ext>
            </a:extLst>
          </p:cNvPr>
          <p:cNvGrpSpPr/>
          <p:nvPr/>
        </p:nvGrpSpPr>
        <p:grpSpPr>
          <a:xfrm>
            <a:off x="4560098" y="1029521"/>
            <a:ext cx="3815290" cy="3940606"/>
            <a:chOff x="4655623" y="761728"/>
            <a:chExt cx="3815290" cy="3940606"/>
          </a:xfrm>
        </p:grpSpPr>
        <p:pic>
          <p:nvPicPr>
            <p:cNvPr id="5" name="Picture 4" descr="A picture containing text, box, pink, red&#10;&#10;Description automatically generated">
              <a:extLst>
                <a:ext uri="{FF2B5EF4-FFF2-40B4-BE49-F238E27FC236}">
                  <a16:creationId xmlns:a16="http://schemas.microsoft.com/office/drawing/2014/main" id="{05A12CC0-61B0-4DF3-A1CB-DF007E7CC8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55623" y="939114"/>
              <a:ext cx="3216411" cy="3240000"/>
            </a:xfrm>
            <a:prstGeom prst="rect">
              <a:avLst/>
            </a:prstGeom>
          </p:spPr>
        </p:pic>
        <p:sp>
          <p:nvSpPr>
            <p:cNvPr id="13" name="TextBox 12">
              <a:extLst>
                <a:ext uri="{FF2B5EF4-FFF2-40B4-BE49-F238E27FC236}">
                  <a16:creationId xmlns:a16="http://schemas.microsoft.com/office/drawing/2014/main" id="{5FC07227-E623-44A6-8439-D0979CC69D7C}"/>
                </a:ext>
              </a:extLst>
            </p:cNvPr>
            <p:cNvSpPr txBox="1"/>
            <p:nvPr/>
          </p:nvSpPr>
          <p:spPr>
            <a:xfrm>
              <a:off x="7790786" y="2412484"/>
              <a:ext cx="680127" cy="307777"/>
            </a:xfrm>
            <a:prstGeom prst="rect">
              <a:avLst/>
            </a:prstGeom>
            <a:noFill/>
          </p:spPr>
          <p:txBody>
            <a:bodyPr wrap="square" rtlCol="0">
              <a:spAutoFit/>
            </a:bodyPr>
            <a:lstStyle/>
            <a:p>
              <a:r>
                <a:rPr lang="el-GR" sz="1400" dirty="0"/>
                <a:t>σ</a:t>
              </a:r>
              <a:r>
                <a:rPr lang="en-US" sz="1400" baseline="-25000" dirty="0"/>
                <a:t>2</a:t>
              </a:r>
              <a:endParaRPr lang="en-AU" sz="1400" dirty="0"/>
            </a:p>
          </p:txBody>
        </p:sp>
        <p:sp>
          <p:nvSpPr>
            <p:cNvPr id="14" name="Down Arrow 49">
              <a:extLst>
                <a:ext uri="{FF2B5EF4-FFF2-40B4-BE49-F238E27FC236}">
                  <a16:creationId xmlns:a16="http://schemas.microsoft.com/office/drawing/2014/main" id="{D8C3CEF3-D5AF-44F9-A3DB-1B9D1DEAAC17}"/>
                </a:ext>
              </a:extLst>
            </p:cNvPr>
            <p:cNvSpPr/>
            <p:nvPr/>
          </p:nvSpPr>
          <p:spPr>
            <a:xfrm rot="5400000">
              <a:off x="7791397" y="2219897"/>
              <a:ext cx="169684" cy="509221"/>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Down Arrow 41">
              <a:extLst>
                <a:ext uri="{FF2B5EF4-FFF2-40B4-BE49-F238E27FC236}">
                  <a16:creationId xmlns:a16="http://schemas.microsoft.com/office/drawing/2014/main" id="{DB87FAE0-4A5B-413D-86D4-678DAD6E95A3}"/>
                </a:ext>
              </a:extLst>
            </p:cNvPr>
            <p:cNvSpPr/>
            <p:nvPr/>
          </p:nvSpPr>
          <p:spPr>
            <a:xfrm>
              <a:off x="6096000" y="761728"/>
              <a:ext cx="301074" cy="461666"/>
            </a:xfrm>
            <a:prstGeom prst="down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TextBox 16">
              <a:extLst>
                <a:ext uri="{FF2B5EF4-FFF2-40B4-BE49-F238E27FC236}">
                  <a16:creationId xmlns:a16="http://schemas.microsoft.com/office/drawing/2014/main" id="{2CEBE0CB-654A-488C-9E14-4D9F4B3263B3}"/>
                </a:ext>
              </a:extLst>
            </p:cNvPr>
            <p:cNvSpPr txBox="1"/>
            <p:nvPr/>
          </p:nvSpPr>
          <p:spPr>
            <a:xfrm>
              <a:off x="5781238" y="861489"/>
              <a:ext cx="680127" cy="307777"/>
            </a:xfrm>
            <a:prstGeom prst="rect">
              <a:avLst/>
            </a:prstGeom>
            <a:noFill/>
          </p:spPr>
          <p:txBody>
            <a:bodyPr wrap="square" rtlCol="0">
              <a:spAutoFit/>
            </a:bodyPr>
            <a:lstStyle/>
            <a:p>
              <a:r>
                <a:rPr lang="el-GR" sz="1400" dirty="0"/>
                <a:t>σ</a:t>
              </a:r>
              <a:r>
                <a:rPr lang="en-US" sz="1400" baseline="-25000" dirty="0"/>
                <a:t>1</a:t>
              </a:r>
              <a:endParaRPr lang="en-AU" sz="1400" dirty="0"/>
            </a:p>
          </p:txBody>
        </p:sp>
        <p:sp>
          <p:nvSpPr>
            <p:cNvPr id="20" name="TextBox 19">
              <a:extLst>
                <a:ext uri="{FF2B5EF4-FFF2-40B4-BE49-F238E27FC236}">
                  <a16:creationId xmlns:a16="http://schemas.microsoft.com/office/drawing/2014/main" id="{CC157461-777F-4568-B0C9-363F657C0B65}"/>
                </a:ext>
              </a:extLst>
            </p:cNvPr>
            <p:cNvSpPr txBox="1"/>
            <p:nvPr/>
          </p:nvSpPr>
          <p:spPr>
            <a:xfrm>
              <a:off x="5259689" y="4179114"/>
              <a:ext cx="2231035" cy="523220"/>
            </a:xfrm>
            <a:prstGeom prst="rect">
              <a:avLst/>
            </a:prstGeom>
            <a:noFill/>
          </p:spPr>
          <p:txBody>
            <a:bodyPr wrap="square" rtlCol="0">
              <a:spAutoFit/>
            </a:bodyPr>
            <a:lstStyle/>
            <a:p>
              <a:r>
                <a:rPr lang="en-US" sz="1400" dirty="0"/>
                <a:t>Front view (facing </a:t>
              </a:r>
              <a:r>
                <a:rPr lang="el-GR" sz="1400" dirty="0"/>
                <a:t>σ</a:t>
              </a:r>
              <a:r>
                <a:rPr lang="en-US" sz="1400" baseline="-25000" dirty="0"/>
                <a:t>3</a:t>
              </a:r>
              <a:r>
                <a:rPr lang="en-US" sz="1400" dirty="0"/>
                <a:t>=0)</a:t>
              </a:r>
              <a:endParaRPr lang="en-AU" sz="1400" dirty="0"/>
            </a:p>
            <a:p>
              <a:endParaRPr lang="en-AU" sz="1400" dirty="0"/>
            </a:p>
          </p:txBody>
        </p:sp>
      </p:grpSp>
    </p:spTree>
    <p:extLst>
      <p:ext uri="{BB962C8B-B14F-4D97-AF65-F5344CB8AC3E}">
        <p14:creationId xmlns:p14="http://schemas.microsoft.com/office/powerpoint/2010/main" val="1601333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9FE1DCAB-4842-46A2-B59D-3855E9FC3397}"/>
              </a:ext>
            </a:extLst>
          </p:cNvPr>
          <p:cNvGrpSpPr/>
          <p:nvPr/>
        </p:nvGrpSpPr>
        <p:grpSpPr>
          <a:xfrm>
            <a:off x="514090" y="1000874"/>
            <a:ext cx="4843863" cy="3393192"/>
            <a:chOff x="1760322" y="1443826"/>
            <a:chExt cx="6521731" cy="4813972"/>
          </a:xfrm>
        </p:grpSpPr>
        <p:pic>
          <p:nvPicPr>
            <p:cNvPr id="15" name="Picture 14">
              <a:extLst>
                <a:ext uri="{FF2B5EF4-FFF2-40B4-BE49-F238E27FC236}">
                  <a16:creationId xmlns:a16="http://schemas.microsoft.com/office/drawing/2014/main" id="{D1F269B8-0164-4BA7-97F4-FEE68FA82EA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60322" y="1443826"/>
              <a:ext cx="6521731" cy="4813972"/>
            </a:xfrm>
            <a:prstGeom prst="rect">
              <a:avLst/>
            </a:prstGeom>
          </p:spPr>
        </p:pic>
        <p:cxnSp>
          <p:nvCxnSpPr>
            <p:cNvPr id="16" name="Straight Arrow Connector 15">
              <a:extLst>
                <a:ext uri="{FF2B5EF4-FFF2-40B4-BE49-F238E27FC236}">
                  <a16:creationId xmlns:a16="http://schemas.microsoft.com/office/drawing/2014/main" id="{9EF11E07-858E-4047-9475-D1FF546C8582}"/>
                </a:ext>
              </a:extLst>
            </p:cNvPr>
            <p:cNvCxnSpPr/>
            <p:nvPr/>
          </p:nvCxnSpPr>
          <p:spPr>
            <a:xfrm flipH="1">
              <a:off x="6261543" y="3336422"/>
              <a:ext cx="1034902" cy="645042"/>
            </a:xfrm>
            <a:prstGeom prst="straightConnector1">
              <a:avLst/>
            </a:prstGeom>
            <a:ln w="762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0FB5669-C542-4965-886B-A53FFAFAB373}"/>
                </a:ext>
              </a:extLst>
            </p:cNvPr>
            <p:cNvCxnSpPr/>
            <p:nvPr/>
          </p:nvCxnSpPr>
          <p:spPr>
            <a:xfrm flipH="1">
              <a:off x="6565136" y="3772357"/>
              <a:ext cx="1034902" cy="645042"/>
            </a:xfrm>
            <a:prstGeom prst="straightConnector1">
              <a:avLst/>
            </a:prstGeom>
            <a:ln w="762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1" name="Down Arrow 41">
            <a:extLst>
              <a:ext uri="{FF2B5EF4-FFF2-40B4-BE49-F238E27FC236}">
                <a16:creationId xmlns:a16="http://schemas.microsoft.com/office/drawing/2014/main" id="{6937A218-FA6E-4A99-9335-CD6F580C2FDC}"/>
              </a:ext>
            </a:extLst>
          </p:cNvPr>
          <p:cNvSpPr/>
          <p:nvPr/>
        </p:nvSpPr>
        <p:spPr>
          <a:xfrm>
            <a:off x="1856542" y="652152"/>
            <a:ext cx="358997" cy="713690"/>
          </a:xfrm>
          <a:prstGeom prst="down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itle 2">
            <a:extLst>
              <a:ext uri="{FF2B5EF4-FFF2-40B4-BE49-F238E27FC236}">
                <a16:creationId xmlns:a16="http://schemas.microsoft.com/office/drawing/2014/main" id="{87316569-97B0-4B5D-A962-8A6026FCACD3}"/>
              </a:ext>
            </a:extLst>
          </p:cNvPr>
          <p:cNvSpPr>
            <a:spLocks noGrp="1"/>
          </p:cNvSpPr>
          <p:nvPr>
            <p:ph type="title"/>
          </p:nvPr>
        </p:nvSpPr>
        <p:spPr/>
        <p:txBody>
          <a:bodyPr/>
          <a:lstStyle/>
          <a:p>
            <a:r>
              <a:rPr lang="en-AU" dirty="0"/>
              <a:t>Uniaxial vs biaxial compression</a:t>
            </a:r>
          </a:p>
        </p:txBody>
      </p:sp>
      <p:sp>
        <p:nvSpPr>
          <p:cNvPr id="5" name="Text Placeholder 4">
            <a:extLst>
              <a:ext uri="{FF2B5EF4-FFF2-40B4-BE49-F238E27FC236}">
                <a16:creationId xmlns:a16="http://schemas.microsoft.com/office/drawing/2014/main" id="{D3EDA0F7-E956-421B-8036-A032255D612A}"/>
              </a:ext>
            </a:extLst>
          </p:cNvPr>
          <p:cNvSpPr>
            <a:spLocks noGrp="1"/>
          </p:cNvSpPr>
          <p:nvPr>
            <p:ph type="body" sz="quarter" idx="16"/>
          </p:nvPr>
        </p:nvSpPr>
        <p:spPr>
          <a:xfrm>
            <a:off x="0" y="6147705"/>
            <a:ext cx="11654068" cy="393331"/>
          </a:xfrm>
        </p:spPr>
        <p:txBody>
          <a:bodyPr/>
          <a:lstStyle/>
          <a:p>
            <a:r>
              <a:rPr lang="en-AU" b="0" i="0" dirty="0">
                <a:solidFill>
                  <a:srgbClr val="222222"/>
                </a:solidFill>
                <a:effectLst/>
                <a:latin typeface="Arial" panose="020B0604020202020204" pitchFamily="34" charset="0"/>
              </a:rPr>
              <a:t>Uniaxial image from Dyskin et al. </a:t>
            </a:r>
            <a:r>
              <a:rPr lang="en-AU" dirty="0">
                <a:solidFill>
                  <a:srgbClr val="222222"/>
                </a:solidFill>
                <a:latin typeface="Arial" panose="020B0604020202020204" pitchFamily="34" charset="0"/>
              </a:rPr>
              <a:t>(2003), “Study of 3-D Mechanisms of Crack Growth and Interaction in Uniaxial Compression,” </a:t>
            </a:r>
            <a:r>
              <a:rPr lang="en-AU" i="1" dirty="0">
                <a:solidFill>
                  <a:srgbClr val="222222"/>
                </a:solidFill>
                <a:latin typeface="Arial" panose="020B0604020202020204" pitchFamily="34" charset="0"/>
              </a:rPr>
              <a:t>Eng Frac Mech, </a:t>
            </a:r>
            <a:r>
              <a:rPr lang="en-AU" dirty="0">
                <a:solidFill>
                  <a:srgbClr val="222222"/>
                </a:solidFill>
                <a:latin typeface="Arial" panose="020B0604020202020204" pitchFamily="34" charset="0"/>
              </a:rPr>
              <a:t>70.</a:t>
            </a:r>
            <a:r>
              <a:rPr lang="en-AU" b="0" i="0" dirty="0">
                <a:solidFill>
                  <a:srgbClr val="222222"/>
                </a:solidFill>
                <a:effectLst/>
                <a:latin typeface="Arial" panose="020B0604020202020204" pitchFamily="34" charset="0"/>
              </a:rPr>
              <a:t>  </a:t>
            </a:r>
          </a:p>
          <a:p>
            <a:r>
              <a:rPr lang="en-AU" b="0" i="0" dirty="0">
                <a:solidFill>
                  <a:srgbClr val="222222"/>
                </a:solidFill>
                <a:effectLst/>
                <a:latin typeface="Arial" panose="020B0604020202020204" pitchFamily="34" charset="0"/>
              </a:rPr>
              <a:t>Biaxial criteria (6% cutoff) based on Wang et al. (2018), “Effect of the intermediate principal stress on 3-D crack growth,” </a:t>
            </a:r>
            <a:r>
              <a:rPr lang="en-AU" b="0" i="1" dirty="0">
                <a:solidFill>
                  <a:srgbClr val="222222"/>
                </a:solidFill>
                <a:effectLst/>
                <a:latin typeface="Arial" panose="020B0604020202020204" pitchFamily="34" charset="0"/>
              </a:rPr>
              <a:t>Eng Frac Mech, </a:t>
            </a:r>
            <a:r>
              <a:rPr lang="en-AU" b="0" dirty="0">
                <a:solidFill>
                  <a:srgbClr val="222222"/>
                </a:solidFill>
                <a:effectLst/>
                <a:latin typeface="Arial" panose="020B0604020202020204" pitchFamily="34" charset="0"/>
              </a:rPr>
              <a:t>204.</a:t>
            </a:r>
            <a:r>
              <a:rPr lang="en-AU" b="0" i="0" dirty="0">
                <a:solidFill>
                  <a:srgbClr val="222222"/>
                </a:solidFill>
                <a:effectLst/>
                <a:latin typeface="Arial" panose="020B0604020202020204" pitchFamily="34" charset="0"/>
              </a:rPr>
              <a:t> </a:t>
            </a:r>
            <a:endParaRPr lang="en-AU" dirty="0"/>
          </a:p>
        </p:txBody>
      </p:sp>
      <p:pic>
        <p:nvPicPr>
          <p:cNvPr id="7" name="Picture 6" descr="Sample 44 after testing">
            <a:extLst>
              <a:ext uri="{FF2B5EF4-FFF2-40B4-BE49-F238E27FC236}">
                <a16:creationId xmlns:a16="http://schemas.microsoft.com/office/drawing/2014/main" id="{0D96049D-42E8-4980-93DC-581B6CD91E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69093" y="1045483"/>
            <a:ext cx="5643699" cy="3345252"/>
          </a:xfrm>
          <a:prstGeom prst="rect">
            <a:avLst/>
          </a:prstGeom>
        </p:spPr>
      </p:pic>
      <p:sp>
        <p:nvSpPr>
          <p:cNvPr id="8" name="TextBox 7">
            <a:extLst>
              <a:ext uri="{FF2B5EF4-FFF2-40B4-BE49-F238E27FC236}">
                <a16:creationId xmlns:a16="http://schemas.microsoft.com/office/drawing/2014/main" id="{D5BB85D9-5302-403A-9220-B0176D400360}"/>
              </a:ext>
            </a:extLst>
          </p:cNvPr>
          <p:cNvSpPr txBox="1"/>
          <p:nvPr/>
        </p:nvSpPr>
        <p:spPr>
          <a:xfrm>
            <a:off x="8420083" y="572858"/>
            <a:ext cx="507952" cy="461665"/>
          </a:xfrm>
          <a:prstGeom prst="rect">
            <a:avLst/>
          </a:prstGeom>
          <a:noFill/>
        </p:spPr>
        <p:txBody>
          <a:bodyPr wrap="square" rtlCol="0">
            <a:spAutoFit/>
          </a:bodyPr>
          <a:lstStyle/>
          <a:p>
            <a:r>
              <a:rPr lang="el-GR" sz="2400" dirty="0"/>
              <a:t>σ</a:t>
            </a:r>
            <a:r>
              <a:rPr lang="el-GR" sz="2400" baseline="-25000" dirty="0"/>
              <a:t>1</a:t>
            </a:r>
            <a:endParaRPr lang="en-AU" sz="2400" baseline="-25000" dirty="0"/>
          </a:p>
        </p:txBody>
      </p:sp>
      <p:sp>
        <p:nvSpPr>
          <p:cNvPr id="9" name="Down Arrow 41">
            <a:extLst>
              <a:ext uri="{FF2B5EF4-FFF2-40B4-BE49-F238E27FC236}">
                <a16:creationId xmlns:a16="http://schemas.microsoft.com/office/drawing/2014/main" id="{5667B507-B93C-4AEB-9B56-AE86F1C32013}"/>
              </a:ext>
            </a:extLst>
          </p:cNvPr>
          <p:cNvSpPr/>
          <p:nvPr/>
        </p:nvSpPr>
        <p:spPr>
          <a:xfrm>
            <a:off x="8777811" y="612692"/>
            <a:ext cx="358997" cy="663710"/>
          </a:xfrm>
          <a:prstGeom prst="down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a:extLst>
              <a:ext uri="{FF2B5EF4-FFF2-40B4-BE49-F238E27FC236}">
                <a16:creationId xmlns:a16="http://schemas.microsoft.com/office/drawing/2014/main" id="{AC80136A-A91E-4265-BF91-749C0A254A8D}"/>
              </a:ext>
            </a:extLst>
          </p:cNvPr>
          <p:cNvSpPr txBox="1"/>
          <p:nvPr/>
        </p:nvSpPr>
        <p:spPr>
          <a:xfrm>
            <a:off x="6989806" y="2578245"/>
            <a:ext cx="507952" cy="461665"/>
          </a:xfrm>
          <a:prstGeom prst="rect">
            <a:avLst/>
          </a:prstGeom>
          <a:noFill/>
        </p:spPr>
        <p:txBody>
          <a:bodyPr wrap="square" rtlCol="0">
            <a:spAutoFit/>
          </a:bodyPr>
          <a:lstStyle/>
          <a:p>
            <a:r>
              <a:rPr lang="el-GR" sz="2400" dirty="0"/>
              <a:t>σ</a:t>
            </a:r>
            <a:r>
              <a:rPr lang="en-US" sz="2400" baseline="-25000" dirty="0"/>
              <a:t>2</a:t>
            </a:r>
            <a:endParaRPr lang="en-AU" sz="2400" baseline="-25000" dirty="0"/>
          </a:p>
        </p:txBody>
      </p:sp>
      <p:sp>
        <p:nvSpPr>
          <p:cNvPr id="11" name="Down Arrow 49">
            <a:extLst>
              <a:ext uri="{FF2B5EF4-FFF2-40B4-BE49-F238E27FC236}">
                <a16:creationId xmlns:a16="http://schemas.microsoft.com/office/drawing/2014/main" id="{12E1E491-E933-4D51-9327-F141D4571B8B}"/>
              </a:ext>
            </a:extLst>
          </p:cNvPr>
          <p:cNvSpPr/>
          <p:nvPr/>
        </p:nvSpPr>
        <p:spPr>
          <a:xfrm rot="15957627">
            <a:off x="7672871" y="2545427"/>
            <a:ext cx="169684" cy="509221"/>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Down Arrow 41">
            <a:extLst>
              <a:ext uri="{FF2B5EF4-FFF2-40B4-BE49-F238E27FC236}">
                <a16:creationId xmlns:a16="http://schemas.microsoft.com/office/drawing/2014/main" id="{1E07901B-163B-493B-8855-1A34E57722FB}"/>
              </a:ext>
            </a:extLst>
          </p:cNvPr>
          <p:cNvSpPr/>
          <p:nvPr/>
        </p:nvSpPr>
        <p:spPr>
          <a:xfrm rot="10800000">
            <a:off x="8763760" y="4085367"/>
            <a:ext cx="358997" cy="924673"/>
          </a:xfrm>
          <a:prstGeom prst="down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Content Placeholder 3">
            <a:extLst>
              <a:ext uri="{FF2B5EF4-FFF2-40B4-BE49-F238E27FC236}">
                <a16:creationId xmlns:a16="http://schemas.microsoft.com/office/drawing/2014/main" id="{247161AE-1A90-47DC-92EB-B4DBACA263F7}"/>
              </a:ext>
            </a:extLst>
          </p:cNvPr>
          <p:cNvSpPr txBox="1">
            <a:spLocks/>
          </p:cNvSpPr>
          <p:nvPr/>
        </p:nvSpPr>
        <p:spPr>
          <a:xfrm>
            <a:off x="6375401" y="4534489"/>
            <a:ext cx="5330053" cy="1629810"/>
          </a:xfrm>
          <a:prstGeom prst="rect">
            <a:avLst/>
          </a:prstGeom>
          <a:solidFill>
            <a:schemeClr val="bg1"/>
          </a:solidFill>
        </p:spPr>
        <p:txBody>
          <a:bodyPr vert="horz" lIns="91440" tIns="45720" rIns="91440" bIns="45720" rtlCol="0">
            <a:normAutofit fontScale="62500" lnSpcReduction="20000"/>
          </a:bodyPr>
          <a:lstStyle>
            <a:lvl1pPr marL="342900" indent="-342900" algn="l" rtl="0" eaLnBrk="1" fontAlgn="base" hangingPunct="1">
              <a:spcBef>
                <a:spcPct val="20000"/>
              </a:spcBef>
              <a:spcAft>
                <a:spcPct val="0"/>
              </a:spcAft>
              <a:buClr>
                <a:srgbClr val="CC9900"/>
              </a:buClr>
              <a:buChar char="•"/>
              <a:defRPr lang="en-US" sz="2800">
                <a:solidFill>
                  <a:srgbClr val="1F497D"/>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rgbClr val="CC9900"/>
              </a:buClr>
              <a:buChar char="–"/>
              <a:defRPr lang="en-US" sz="2800">
                <a:solidFill>
                  <a:srgbClr val="1F497D"/>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rgbClr val="CC9900"/>
              </a:buClr>
              <a:buChar char="•"/>
              <a:defRPr lang="en-US" sz="2800">
                <a:solidFill>
                  <a:srgbClr val="1F497D"/>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rgbClr val="CC9900"/>
              </a:buClr>
              <a:buChar char="–"/>
              <a:defRPr lang="en-US" sz="2800">
                <a:solidFill>
                  <a:srgbClr val="1F497D"/>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rgbClr val="CC9900"/>
              </a:buClr>
              <a:buChar char="»"/>
              <a:defRPr lang="en-AU" sz="2800">
                <a:solidFill>
                  <a:srgbClr val="1F497D"/>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a:lstStyle>
          <a:p>
            <a:pPr marL="0" indent="0">
              <a:buFontTx/>
              <a:buNone/>
            </a:pPr>
            <a:r>
              <a:rPr lang="en-AU" b="1" kern="0" dirty="0"/>
              <a:t>Biaxial compression (</a:t>
            </a:r>
            <a:r>
              <a:rPr lang="el-GR" b="1" kern="0" dirty="0"/>
              <a:t>σ</a:t>
            </a:r>
            <a:r>
              <a:rPr lang="en-US" b="1" kern="0" baseline="-25000" dirty="0"/>
              <a:t>2</a:t>
            </a:r>
            <a:r>
              <a:rPr lang="en-US" b="1" kern="0" dirty="0"/>
              <a:t> &gt; 6% of </a:t>
            </a:r>
            <a:r>
              <a:rPr lang="el-GR" b="1" kern="0" dirty="0"/>
              <a:t>σ</a:t>
            </a:r>
            <a:r>
              <a:rPr lang="en-US" b="1" kern="0" baseline="-25000" dirty="0"/>
              <a:t>1</a:t>
            </a:r>
            <a:r>
              <a:rPr lang="en-US" b="1" kern="0" dirty="0"/>
              <a:t>)</a:t>
            </a:r>
            <a:endParaRPr lang="en-AU" b="1" kern="0" dirty="0"/>
          </a:p>
          <a:p>
            <a:r>
              <a:rPr lang="en-AU" b="0" kern="0" dirty="0"/>
              <a:t>Planar crack (</a:t>
            </a:r>
            <a:r>
              <a:rPr lang="el-GR" b="0" kern="0" dirty="0"/>
              <a:t>σ</a:t>
            </a:r>
            <a:r>
              <a:rPr lang="en-US" b="0" kern="0" baseline="-25000" dirty="0"/>
              <a:t>1</a:t>
            </a:r>
            <a:r>
              <a:rPr lang="en-US" b="0" kern="0" dirty="0"/>
              <a:t> –</a:t>
            </a:r>
            <a:r>
              <a:rPr lang="el-GR" b="0" kern="0" dirty="0"/>
              <a:t> σ</a:t>
            </a:r>
            <a:r>
              <a:rPr lang="en-US" b="0" kern="0" baseline="-25000" dirty="0"/>
              <a:t>2</a:t>
            </a:r>
            <a:r>
              <a:rPr lang="en-US" b="0" kern="0" dirty="0"/>
              <a:t> plane)</a:t>
            </a:r>
            <a:endParaRPr lang="en-AU" b="0" kern="0" dirty="0"/>
          </a:p>
          <a:p>
            <a:r>
              <a:rPr lang="en-AU" b="0" kern="0" dirty="0"/>
              <a:t>Terminates when approaching sample boundary (&gt;&gt; than flaw) – prominent ridge</a:t>
            </a:r>
          </a:p>
          <a:p>
            <a:r>
              <a:rPr lang="en-AU" b="0" kern="0" dirty="0"/>
              <a:t>Outermost part of crack grows as sample is being unloaded (not part of main crack growth)</a:t>
            </a:r>
          </a:p>
        </p:txBody>
      </p:sp>
      <p:sp>
        <p:nvSpPr>
          <p:cNvPr id="13" name="Down Arrow 49">
            <a:extLst>
              <a:ext uri="{FF2B5EF4-FFF2-40B4-BE49-F238E27FC236}">
                <a16:creationId xmlns:a16="http://schemas.microsoft.com/office/drawing/2014/main" id="{3BF5ED21-5B3D-4DD0-839B-0939BCE497C8}"/>
              </a:ext>
            </a:extLst>
          </p:cNvPr>
          <p:cNvSpPr/>
          <p:nvPr/>
        </p:nvSpPr>
        <p:spPr>
          <a:xfrm rot="5083349">
            <a:off x="9733240" y="2392805"/>
            <a:ext cx="160255" cy="495313"/>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TextBox 49">
            <a:extLst>
              <a:ext uri="{FF2B5EF4-FFF2-40B4-BE49-F238E27FC236}">
                <a16:creationId xmlns:a16="http://schemas.microsoft.com/office/drawing/2014/main" id="{C606B3E4-FEEF-4FA8-A428-EF6D50975CCB}"/>
              </a:ext>
            </a:extLst>
          </p:cNvPr>
          <p:cNvSpPr txBox="1"/>
          <p:nvPr/>
        </p:nvSpPr>
        <p:spPr>
          <a:xfrm>
            <a:off x="2171725" y="711403"/>
            <a:ext cx="507952" cy="461665"/>
          </a:xfrm>
          <a:prstGeom prst="rect">
            <a:avLst/>
          </a:prstGeom>
          <a:noFill/>
        </p:spPr>
        <p:txBody>
          <a:bodyPr wrap="square" rtlCol="0">
            <a:spAutoFit/>
          </a:bodyPr>
          <a:lstStyle/>
          <a:p>
            <a:r>
              <a:rPr lang="el-GR" sz="2400" dirty="0"/>
              <a:t>σ</a:t>
            </a:r>
            <a:r>
              <a:rPr lang="el-GR" sz="2400" baseline="-25000" dirty="0"/>
              <a:t>1</a:t>
            </a:r>
            <a:endParaRPr lang="en-AU" sz="2400" baseline="-25000" dirty="0"/>
          </a:p>
        </p:txBody>
      </p:sp>
      <p:sp>
        <p:nvSpPr>
          <p:cNvPr id="52" name="Down Arrow 41">
            <a:extLst>
              <a:ext uri="{FF2B5EF4-FFF2-40B4-BE49-F238E27FC236}">
                <a16:creationId xmlns:a16="http://schemas.microsoft.com/office/drawing/2014/main" id="{91A20B91-AC79-4F61-9B94-ED564ECA8E4A}"/>
              </a:ext>
            </a:extLst>
          </p:cNvPr>
          <p:cNvSpPr/>
          <p:nvPr/>
        </p:nvSpPr>
        <p:spPr>
          <a:xfrm>
            <a:off x="4030608" y="652152"/>
            <a:ext cx="358997" cy="713690"/>
          </a:xfrm>
          <a:prstGeom prst="down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3" name="Down Arrow 41">
            <a:extLst>
              <a:ext uri="{FF2B5EF4-FFF2-40B4-BE49-F238E27FC236}">
                <a16:creationId xmlns:a16="http://schemas.microsoft.com/office/drawing/2014/main" id="{C38135BB-A126-48F0-8D4E-C19203219297}"/>
              </a:ext>
            </a:extLst>
          </p:cNvPr>
          <p:cNvSpPr/>
          <p:nvPr/>
        </p:nvSpPr>
        <p:spPr>
          <a:xfrm rot="10800000">
            <a:off x="1856542" y="4085367"/>
            <a:ext cx="358997" cy="924673"/>
          </a:xfrm>
          <a:prstGeom prst="down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Down Arrow 41">
            <a:extLst>
              <a:ext uri="{FF2B5EF4-FFF2-40B4-BE49-F238E27FC236}">
                <a16:creationId xmlns:a16="http://schemas.microsoft.com/office/drawing/2014/main" id="{62F84A4F-2B8F-4D42-AB11-B0F2C0E87015}"/>
              </a:ext>
            </a:extLst>
          </p:cNvPr>
          <p:cNvSpPr/>
          <p:nvPr/>
        </p:nvSpPr>
        <p:spPr>
          <a:xfrm rot="10800000">
            <a:off x="4030608" y="4085367"/>
            <a:ext cx="358997" cy="924673"/>
          </a:xfrm>
          <a:prstGeom prst="down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Content Placeholder 3">
            <a:extLst>
              <a:ext uri="{FF2B5EF4-FFF2-40B4-BE49-F238E27FC236}">
                <a16:creationId xmlns:a16="http://schemas.microsoft.com/office/drawing/2014/main" id="{EF71E2F4-2133-4A7B-BDA4-7FA52AAA954C}"/>
              </a:ext>
            </a:extLst>
          </p:cNvPr>
          <p:cNvSpPr>
            <a:spLocks noGrp="1"/>
          </p:cNvSpPr>
          <p:nvPr>
            <p:ph idx="13"/>
          </p:nvPr>
        </p:nvSpPr>
        <p:spPr>
          <a:xfrm>
            <a:off x="486546" y="4507621"/>
            <a:ext cx="4733153" cy="1629810"/>
          </a:xfrm>
          <a:solidFill>
            <a:schemeClr val="bg1"/>
          </a:solidFill>
        </p:spPr>
        <p:txBody>
          <a:bodyPr>
            <a:normAutofit fontScale="70000" lnSpcReduction="20000"/>
          </a:bodyPr>
          <a:lstStyle/>
          <a:p>
            <a:pPr marL="0" indent="0">
              <a:buNone/>
            </a:pPr>
            <a:r>
              <a:rPr lang="en-AU" b="1" dirty="0"/>
              <a:t>Uniaxial compression</a:t>
            </a:r>
          </a:p>
          <a:p>
            <a:r>
              <a:rPr lang="en-AU" dirty="0"/>
              <a:t>Wrapping crack</a:t>
            </a:r>
          </a:p>
          <a:p>
            <a:r>
              <a:rPr lang="en-AU" dirty="0"/>
              <a:t>Terminates at similar size to initial flaw</a:t>
            </a:r>
          </a:p>
          <a:p>
            <a:r>
              <a:rPr lang="en-AU" dirty="0"/>
              <a:t>Crack(s) grow further only once UCS is reached &amp; sample shatters</a:t>
            </a:r>
          </a:p>
        </p:txBody>
      </p:sp>
    </p:spTree>
    <p:extLst>
      <p:ext uri="{BB962C8B-B14F-4D97-AF65-F5344CB8AC3E}">
        <p14:creationId xmlns:p14="http://schemas.microsoft.com/office/powerpoint/2010/main" val="853309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71E2F4-2133-4A7B-BDA4-7FA52AAA954C}"/>
              </a:ext>
            </a:extLst>
          </p:cNvPr>
          <p:cNvSpPr>
            <a:spLocks noGrp="1"/>
          </p:cNvSpPr>
          <p:nvPr>
            <p:ph idx="13"/>
          </p:nvPr>
        </p:nvSpPr>
        <p:spPr>
          <a:xfrm>
            <a:off x="286521" y="943176"/>
            <a:ext cx="3626040" cy="5041034"/>
          </a:xfrm>
        </p:spPr>
        <p:txBody>
          <a:bodyPr>
            <a:normAutofit/>
          </a:bodyPr>
          <a:lstStyle/>
          <a:p>
            <a:r>
              <a:rPr lang="en-AU" sz="2400" dirty="0"/>
              <a:t>Instron 8035</a:t>
            </a:r>
          </a:p>
          <a:p>
            <a:pPr lvl="1"/>
            <a:r>
              <a:rPr lang="en-AU" sz="2400" dirty="0"/>
              <a:t>Load rate 0.2 to 0.4 mm/minute</a:t>
            </a:r>
          </a:p>
          <a:p>
            <a:r>
              <a:rPr lang="en-AU" sz="2400" dirty="0"/>
              <a:t>Biaxial plane-strain restraint</a:t>
            </a:r>
          </a:p>
          <a:p>
            <a:r>
              <a:rPr lang="en-AU" sz="2400" dirty="0"/>
              <a:t>High-speed cameras (Phantom V1212)</a:t>
            </a:r>
          </a:p>
          <a:p>
            <a:pPr lvl="1"/>
            <a:r>
              <a:rPr lang="en-AU" sz="2400" dirty="0"/>
              <a:t>Transmitted light</a:t>
            </a:r>
          </a:p>
          <a:p>
            <a:pPr lvl="1"/>
            <a:r>
              <a:rPr lang="en-AU" sz="2400" dirty="0"/>
              <a:t>Dantec Istra software &amp; control</a:t>
            </a:r>
          </a:p>
          <a:p>
            <a:r>
              <a:rPr lang="en-AU" sz="2400" dirty="0"/>
              <a:t>PAC DiSP AE System</a:t>
            </a:r>
          </a:p>
          <a:p>
            <a:r>
              <a:rPr lang="en-AU" sz="2400" dirty="0"/>
              <a:t>Graphtec logger</a:t>
            </a:r>
          </a:p>
        </p:txBody>
      </p:sp>
      <p:sp>
        <p:nvSpPr>
          <p:cNvPr id="3" name="Title 2">
            <a:extLst>
              <a:ext uri="{FF2B5EF4-FFF2-40B4-BE49-F238E27FC236}">
                <a16:creationId xmlns:a16="http://schemas.microsoft.com/office/drawing/2014/main" id="{87316569-97B0-4B5D-A962-8A6026FCACD3}"/>
              </a:ext>
            </a:extLst>
          </p:cNvPr>
          <p:cNvSpPr>
            <a:spLocks noGrp="1"/>
          </p:cNvSpPr>
          <p:nvPr>
            <p:ph type="title"/>
          </p:nvPr>
        </p:nvSpPr>
        <p:spPr/>
        <p:txBody>
          <a:bodyPr/>
          <a:lstStyle/>
          <a:p>
            <a:r>
              <a:rPr lang="en-AU" dirty="0"/>
              <a:t>Experimental apparatus 1: video &amp; data collection</a:t>
            </a:r>
          </a:p>
        </p:txBody>
      </p:sp>
      <p:grpSp>
        <p:nvGrpSpPr>
          <p:cNvPr id="5" name="Group 4">
            <a:extLst>
              <a:ext uri="{FF2B5EF4-FFF2-40B4-BE49-F238E27FC236}">
                <a16:creationId xmlns:a16="http://schemas.microsoft.com/office/drawing/2014/main" id="{29390440-0ADE-4BE1-93D9-128BE9C39E44}"/>
              </a:ext>
            </a:extLst>
          </p:cNvPr>
          <p:cNvGrpSpPr/>
          <p:nvPr/>
        </p:nvGrpSpPr>
        <p:grpSpPr>
          <a:xfrm>
            <a:off x="3965194" y="931333"/>
            <a:ext cx="8039849" cy="4757401"/>
            <a:chOff x="503274" y="494019"/>
            <a:chExt cx="10015870" cy="5926667"/>
          </a:xfrm>
        </p:grpSpPr>
        <p:pic>
          <p:nvPicPr>
            <p:cNvPr id="6" name="Picture 5">
              <a:extLst>
                <a:ext uri="{FF2B5EF4-FFF2-40B4-BE49-F238E27FC236}">
                  <a16:creationId xmlns:a16="http://schemas.microsoft.com/office/drawing/2014/main" id="{7EB2441F-DB9D-4D27-B615-9A5A75793E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3274" y="494019"/>
              <a:ext cx="10015870" cy="5926667"/>
            </a:xfrm>
            <a:prstGeom prst="rect">
              <a:avLst/>
            </a:prstGeom>
          </p:spPr>
        </p:pic>
        <p:sp>
          <p:nvSpPr>
            <p:cNvPr id="7" name="TextBox 6">
              <a:extLst>
                <a:ext uri="{FF2B5EF4-FFF2-40B4-BE49-F238E27FC236}">
                  <a16:creationId xmlns:a16="http://schemas.microsoft.com/office/drawing/2014/main" id="{AB685EC3-8532-4990-8E8B-4197E7974153}"/>
                </a:ext>
              </a:extLst>
            </p:cNvPr>
            <p:cNvSpPr txBox="1"/>
            <p:nvPr/>
          </p:nvSpPr>
          <p:spPr>
            <a:xfrm>
              <a:off x="3430771" y="5188049"/>
              <a:ext cx="2448293" cy="383422"/>
            </a:xfrm>
            <a:prstGeom prst="rect">
              <a:avLst/>
            </a:prstGeom>
            <a:solidFill>
              <a:schemeClr val="bg1"/>
            </a:solidFill>
            <a:ln>
              <a:solidFill>
                <a:schemeClr val="tx1"/>
              </a:solidFill>
            </a:ln>
          </p:spPr>
          <p:txBody>
            <a:bodyPr wrap="square" rtlCol="0">
              <a:spAutoFit/>
            </a:bodyPr>
            <a:lstStyle/>
            <a:p>
              <a:pPr algn="ctr"/>
              <a:r>
                <a:rPr lang="en-US" sz="1400" dirty="0"/>
                <a:t>High-speed cameras</a:t>
              </a:r>
              <a:endParaRPr lang="en-AU" sz="1400" dirty="0"/>
            </a:p>
          </p:txBody>
        </p:sp>
        <p:sp>
          <p:nvSpPr>
            <p:cNvPr id="8" name="TextBox 7">
              <a:extLst>
                <a:ext uri="{FF2B5EF4-FFF2-40B4-BE49-F238E27FC236}">
                  <a16:creationId xmlns:a16="http://schemas.microsoft.com/office/drawing/2014/main" id="{AE53DBFC-CA17-4AD1-89F2-3AC3ACB07804}"/>
                </a:ext>
              </a:extLst>
            </p:cNvPr>
            <p:cNvSpPr txBox="1"/>
            <p:nvPr/>
          </p:nvSpPr>
          <p:spPr>
            <a:xfrm>
              <a:off x="2145217" y="1042374"/>
              <a:ext cx="1368843" cy="383422"/>
            </a:xfrm>
            <a:prstGeom prst="rect">
              <a:avLst/>
            </a:prstGeom>
            <a:solidFill>
              <a:schemeClr val="bg1"/>
            </a:solidFill>
            <a:ln>
              <a:solidFill>
                <a:schemeClr val="tx1"/>
              </a:solidFill>
            </a:ln>
          </p:spPr>
          <p:txBody>
            <a:bodyPr wrap="square" rtlCol="0">
              <a:spAutoFit/>
            </a:bodyPr>
            <a:lstStyle/>
            <a:p>
              <a:pPr algn="ctr"/>
              <a:r>
                <a:rPr lang="en-US" sz="1400" dirty="0"/>
                <a:t>Spotlights</a:t>
              </a:r>
              <a:endParaRPr lang="en-AU" sz="1400" dirty="0"/>
            </a:p>
          </p:txBody>
        </p:sp>
        <p:cxnSp>
          <p:nvCxnSpPr>
            <p:cNvPr id="9" name="Straight Arrow Connector 8">
              <a:extLst>
                <a:ext uri="{FF2B5EF4-FFF2-40B4-BE49-F238E27FC236}">
                  <a16:creationId xmlns:a16="http://schemas.microsoft.com/office/drawing/2014/main" id="{D3240431-DC22-457B-8FCA-110F7BAC653F}"/>
                </a:ext>
              </a:extLst>
            </p:cNvPr>
            <p:cNvCxnSpPr/>
            <p:nvPr/>
          </p:nvCxnSpPr>
          <p:spPr>
            <a:xfrm>
              <a:off x="3430771" y="1438940"/>
              <a:ext cx="1977657" cy="744279"/>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1FC1C87-FE83-48B7-AE4A-603F0F2DC153}"/>
                </a:ext>
              </a:extLst>
            </p:cNvPr>
            <p:cNvCxnSpPr/>
            <p:nvPr/>
          </p:nvCxnSpPr>
          <p:spPr>
            <a:xfrm>
              <a:off x="3430771" y="1438940"/>
              <a:ext cx="357964" cy="74427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E97059B-7737-4A6E-873E-616F1004F417}"/>
                </a:ext>
              </a:extLst>
            </p:cNvPr>
            <p:cNvSpPr txBox="1"/>
            <p:nvPr/>
          </p:nvSpPr>
          <p:spPr>
            <a:xfrm>
              <a:off x="4343397" y="494019"/>
              <a:ext cx="987059" cy="651816"/>
            </a:xfrm>
            <a:prstGeom prst="rect">
              <a:avLst/>
            </a:prstGeom>
            <a:solidFill>
              <a:schemeClr val="bg1"/>
            </a:solidFill>
            <a:ln>
              <a:solidFill>
                <a:schemeClr val="tx1"/>
              </a:solidFill>
            </a:ln>
          </p:spPr>
          <p:txBody>
            <a:bodyPr wrap="square" rtlCol="0">
              <a:spAutoFit/>
            </a:bodyPr>
            <a:lstStyle/>
            <a:p>
              <a:pPr algn="ctr"/>
              <a:r>
                <a:rPr lang="en-US" sz="1400" dirty="0"/>
                <a:t>Instron 8035</a:t>
              </a:r>
              <a:endParaRPr lang="en-AU" sz="1400" dirty="0"/>
            </a:p>
          </p:txBody>
        </p:sp>
        <p:sp>
          <p:nvSpPr>
            <p:cNvPr id="12" name="TextBox 11">
              <a:extLst>
                <a:ext uri="{FF2B5EF4-FFF2-40B4-BE49-F238E27FC236}">
                  <a16:creationId xmlns:a16="http://schemas.microsoft.com/office/drawing/2014/main" id="{04EB38CC-EBF3-46D6-9F43-FED1DD77DFFD}"/>
                </a:ext>
              </a:extLst>
            </p:cNvPr>
            <p:cNvSpPr txBox="1"/>
            <p:nvPr/>
          </p:nvSpPr>
          <p:spPr>
            <a:xfrm>
              <a:off x="7908827" y="1234085"/>
              <a:ext cx="1727792" cy="920212"/>
            </a:xfrm>
            <a:prstGeom prst="rect">
              <a:avLst/>
            </a:prstGeom>
            <a:solidFill>
              <a:schemeClr val="bg1"/>
            </a:solidFill>
            <a:ln>
              <a:solidFill>
                <a:schemeClr val="tx1"/>
              </a:solidFill>
            </a:ln>
          </p:spPr>
          <p:txBody>
            <a:bodyPr wrap="square" rtlCol="0">
              <a:spAutoFit/>
            </a:bodyPr>
            <a:lstStyle/>
            <a:p>
              <a:pPr algn="ctr"/>
              <a:r>
                <a:rPr lang="en-US" sz="1400" dirty="0"/>
                <a:t>AE Computer &amp; Android microphone</a:t>
              </a:r>
              <a:endParaRPr lang="en-AU" sz="1400" dirty="0"/>
            </a:p>
          </p:txBody>
        </p:sp>
        <p:sp>
          <p:nvSpPr>
            <p:cNvPr id="13" name="TextBox 12">
              <a:extLst>
                <a:ext uri="{FF2B5EF4-FFF2-40B4-BE49-F238E27FC236}">
                  <a16:creationId xmlns:a16="http://schemas.microsoft.com/office/drawing/2014/main" id="{4CEBA9CE-6FE8-421B-B13B-004C5068AC21}"/>
                </a:ext>
              </a:extLst>
            </p:cNvPr>
            <p:cNvSpPr txBox="1"/>
            <p:nvPr/>
          </p:nvSpPr>
          <p:spPr>
            <a:xfrm>
              <a:off x="7908827" y="4267838"/>
              <a:ext cx="1534674" cy="920212"/>
            </a:xfrm>
            <a:prstGeom prst="rect">
              <a:avLst/>
            </a:prstGeom>
            <a:solidFill>
              <a:schemeClr val="bg1"/>
            </a:solidFill>
            <a:ln>
              <a:solidFill>
                <a:schemeClr val="tx1"/>
              </a:solidFill>
            </a:ln>
          </p:spPr>
          <p:txBody>
            <a:bodyPr wrap="square" rtlCol="0">
              <a:spAutoFit/>
            </a:bodyPr>
            <a:lstStyle/>
            <a:p>
              <a:pPr algn="ctr"/>
              <a:r>
                <a:rPr lang="en-US" sz="1400" dirty="0"/>
                <a:t>Video Computer &amp; dataloggers</a:t>
              </a:r>
              <a:endParaRPr lang="en-AU" sz="1400" dirty="0"/>
            </a:p>
          </p:txBody>
        </p:sp>
        <p:sp>
          <p:nvSpPr>
            <p:cNvPr id="14" name="TextBox 13">
              <a:extLst>
                <a:ext uri="{FF2B5EF4-FFF2-40B4-BE49-F238E27FC236}">
                  <a16:creationId xmlns:a16="http://schemas.microsoft.com/office/drawing/2014/main" id="{01FC9D61-8844-4C42-91BE-26A78459071A}"/>
                </a:ext>
              </a:extLst>
            </p:cNvPr>
            <p:cNvSpPr txBox="1"/>
            <p:nvPr/>
          </p:nvSpPr>
          <p:spPr>
            <a:xfrm>
              <a:off x="1731332" y="1990839"/>
              <a:ext cx="1047308" cy="383422"/>
            </a:xfrm>
            <a:prstGeom prst="rect">
              <a:avLst/>
            </a:prstGeom>
            <a:solidFill>
              <a:schemeClr val="bg1"/>
            </a:solidFill>
            <a:ln>
              <a:solidFill>
                <a:schemeClr val="tx1"/>
              </a:solidFill>
            </a:ln>
          </p:spPr>
          <p:txBody>
            <a:bodyPr wrap="square" rtlCol="0">
              <a:spAutoFit/>
            </a:bodyPr>
            <a:lstStyle/>
            <a:p>
              <a:pPr algn="ctr"/>
              <a:r>
                <a:rPr lang="en-US" sz="1400" dirty="0"/>
                <a:t>Sample</a:t>
              </a:r>
              <a:endParaRPr lang="en-AU" sz="1400" dirty="0"/>
            </a:p>
          </p:txBody>
        </p:sp>
        <p:sp>
          <p:nvSpPr>
            <p:cNvPr id="15" name="TextBox 14">
              <a:extLst>
                <a:ext uri="{FF2B5EF4-FFF2-40B4-BE49-F238E27FC236}">
                  <a16:creationId xmlns:a16="http://schemas.microsoft.com/office/drawing/2014/main" id="{21B3B939-CE06-4D40-9C10-EE0971064358}"/>
                </a:ext>
              </a:extLst>
            </p:cNvPr>
            <p:cNvSpPr txBox="1"/>
            <p:nvPr/>
          </p:nvSpPr>
          <p:spPr>
            <a:xfrm>
              <a:off x="1352105" y="3149788"/>
              <a:ext cx="979969" cy="651816"/>
            </a:xfrm>
            <a:prstGeom prst="rect">
              <a:avLst/>
            </a:prstGeom>
            <a:solidFill>
              <a:schemeClr val="bg1"/>
            </a:solidFill>
            <a:ln>
              <a:solidFill>
                <a:schemeClr val="tx1"/>
              </a:solidFill>
            </a:ln>
          </p:spPr>
          <p:txBody>
            <a:bodyPr wrap="square" rtlCol="0">
              <a:spAutoFit/>
            </a:bodyPr>
            <a:lstStyle/>
            <a:p>
              <a:pPr algn="ctr"/>
              <a:r>
                <a:rPr lang="en-US" sz="1400" dirty="0"/>
                <a:t>Biaxial Frame</a:t>
              </a:r>
              <a:endParaRPr lang="en-AU" sz="1400" dirty="0"/>
            </a:p>
          </p:txBody>
        </p:sp>
        <p:cxnSp>
          <p:nvCxnSpPr>
            <p:cNvPr id="16" name="Straight Arrow Connector 15">
              <a:extLst>
                <a:ext uri="{FF2B5EF4-FFF2-40B4-BE49-F238E27FC236}">
                  <a16:creationId xmlns:a16="http://schemas.microsoft.com/office/drawing/2014/main" id="{99F8EA38-8066-45D1-92C4-3E4C4889289D}"/>
                </a:ext>
              </a:extLst>
            </p:cNvPr>
            <p:cNvCxnSpPr/>
            <p:nvPr/>
          </p:nvCxnSpPr>
          <p:spPr>
            <a:xfrm>
              <a:off x="2778642" y="2390949"/>
              <a:ext cx="1662222" cy="18883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55A5FBB-9AEB-4DC2-8493-AE2203EEAAB0}"/>
                </a:ext>
              </a:extLst>
            </p:cNvPr>
            <p:cNvCxnSpPr>
              <a:stCxn id="15" idx="3"/>
            </p:cNvCxnSpPr>
            <p:nvPr/>
          </p:nvCxnSpPr>
          <p:spPr>
            <a:xfrm flipV="1">
              <a:off x="2332074" y="2885161"/>
              <a:ext cx="1866012" cy="590535"/>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0752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71E2F4-2133-4A7B-BDA4-7FA52AAA954C}"/>
              </a:ext>
            </a:extLst>
          </p:cNvPr>
          <p:cNvSpPr>
            <a:spLocks noGrp="1"/>
          </p:cNvSpPr>
          <p:nvPr>
            <p:ph idx="13"/>
          </p:nvPr>
        </p:nvSpPr>
        <p:spPr>
          <a:xfrm>
            <a:off x="6426102" y="4834777"/>
            <a:ext cx="5617232" cy="1374818"/>
          </a:xfrm>
        </p:spPr>
        <p:txBody>
          <a:bodyPr>
            <a:noAutofit/>
          </a:bodyPr>
          <a:lstStyle/>
          <a:p>
            <a:r>
              <a:rPr lang="en-US" sz="2400" dirty="0"/>
              <a:t>2 sensors in contact with rear face</a:t>
            </a:r>
          </a:p>
          <a:p>
            <a:pPr lvl="1"/>
            <a:r>
              <a:rPr lang="en-US" sz="2400" dirty="0"/>
              <a:t>PAC R3</a:t>
            </a:r>
            <a:r>
              <a:rPr lang="el-GR" sz="2400" dirty="0"/>
              <a:t>α</a:t>
            </a:r>
            <a:r>
              <a:rPr lang="en-US" sz="2400" dirty="0"/>
              <a:t> &amp; S9220</a:t>
            </a:r>
          </a:p>
          <a:p>
            <a:pPr lvl="1"/>
            <a:r>
              <a:rPr lang="en-US" sz="2400" dirty="0"/>
              <a:t>Spring-loaded mounting device</a:t>
            </a:r>
          </a:p>
        </p:txBody>
      </p:sp>
      <p:sp>
        <p:nvSpPr>
          <p:cNvPr id="3" name="Title 2">
            <a:extLst>
              <a:ext uri="{FF2B5EF4-FFF2-40B4-BE49-F238E27FC236}">
                <a16:creationId xmlns:a16="http://schemas.microsoft.com/office/drawing/2014/main" id="{87316569-97B0-4B5D-A962-8A6026FCACD3}"/>
              </a:ext>
            </a:extLst>
          </p:cNvPr>
          <p:cNvSpPr>
            <a:spLocks noGrp="1"/>
          </p:cNvSpPr>
          <p:nvPr>
            <p:ph type="title"/>
          </p:nvPr>
        </p:nvSpPr>
        <p:spPr/>
        <p:txBody>
          <a:bodyPr/>
          <a:lstStyle/>
          <a:p>
            <a:r>
              <a:rPr lang="en-AU" dirty="0"/>
              <a:t>Experimental apparatus 2: AE sensor placement</a:t>
            </a:r>
          </a:p>
        </p:txBody>
      </p:sp>
      <p:pic>
        <p:nvPicPr>
          <p:cNvPr id="5" name="Picture 4">
            <a:extLst>
              <a:ext uri="{FF2B5EF4-FFF2-40B4-BE49-F238E27FC236}">
                <a16:creationId xmlns:a16="http://schemas.microsoft.com/office/drawing/2014/main" id="{C8A8BA8D-7BEE-422C-83A3-D72EC800473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0082"/>
          <a:stretch/>
        </p:blipFill>
        <p:spPr bwMode="auto">
          <a:xfrm>
            <a:off x="6426102" y="874777"/>
            <a:ext cx="4706309" cy="3960000"/>
          </a:xfrm>
          <a:prstGeom prst="rect">
            <a:avLst/>
          </a:prstGeom>
          <a:noFill/>
          <a:ln>
            <a:noFill/>
          </a:ln>
        </p:spPr>
      </p:pic>
      <p:sp>
        <p:nvSpPr>
          <p:cNvPr id="7" name="Content Placeholder 3">
            <a:extLst>
              <a:ext uri="{FF2B5EF4-FFF2-40B4-BE49-F238E27FC236}">
                <a16:creationId xmlns:a16="http://schemas.microsoft.com/office/drawing/2014/main" id="{BC859217-18D1-4EAA-B382-F0516C400D7C}"/>
              </a:ext>
            </a:extLst>
          </p:cNvPr>
          <p:cNvSpPr txBox="1">
            <a:spLocks/>
          </p:cNvSpPr>
          <p:nvPr/>
        </p:nvSpPr>
        <p:spPr>
          <a:xfrm>
            <a:off x="1154696" y="4834777"/>
            <a:ext cx="3857323" cy="1676249"/>
          </a:xfrm>
          <a:prstGeom prst="rect">
            <a:avLst/>
          </a:prstGeom>
        </p:spPr>
        <p:txBody>
          <a:bodyPr vert="horz" lIns="91440" tIns="45720" rIns="91440" bIns="45720" rtlCol="0">
            <a:normAutofit/>
          </a:bodyPr>
          <a:lstStyle>
            <a:lvl1pPr marL="342900" indent="-342900" algn="l" rtl="0" eaLnBrk="1" fontAlgn="base" hangingPunct="1">
              <a:spcBef>
                <a:spcPct val="20000"/>
              </a:spcBef>
              <a:spcAft>
                <a:spcPct val="0"/>
              </a:spcAft>
              <a:buClr>
                <a:srgbClr val="CC9900"/>
              </a:buClr>
              <a:buChar char="•"/>
              <a:defRPr lang="en-US" sz="2800">
                <a:solidFill>
                  <a:srgbClr val="1F497D"/>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rgbClr val="CC9900"/>
              </a:buClr>
              <a:buChar char="–"/>
              <a:defRPr lang="en-US" sz="2800">
                <a:solidFill>
                  <a:srgbClr val="1F497D"/>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rgbClr val="CC9900"/>
              </a:buClr>
              <a:buChar char="•"/>
              <a:defRPr lang="en-US" sz="2800">
                <a:solidFill>
                  <a:srgbClr val="1F497D"/>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rgbClr val="CC9900"/>
              </a:buClr>
              <a:buChar char="–"/>
              <a:defRPr lang="en-US" sz="2800">
                <a:solidFill>
                  <a:srgbClr val="1F497D"/>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rgbClr val="CC9900"/>
              </a:buClr>
              <a:buChar char="»"/>
              <a:defRPr lang="en-AU" sz="2800">
                <a:solidFill>
                  <a:srgbClr val="1F497D"/>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a:lstStyle>
          <a:p>
            <a:r>
              <a:rPr lang="en-AU" sz="2400" b="0" kern="0" dirty="0"/>
              <a:t>One sensor in air</a:t>
            </a:r>
          </a:p>
          <a:p>
            <a:pPr lvl="1"/>
            <a:r>
              <a:rPr lang="en-AU" sz="2400" b="0" kern="0" dirty="0"/>
              <a:t>PAC R3α</a:t>
            </a:r>
          </a:p>
          <a:p>
            <a:pPr lvl="1"/>
            <a:r>
              <a:rPr lang="en-AU" sz="2400" b="0" kern="0" dirty="0"/>
              <a:t>100mm from front face</a:t>
            </a:r>
          </a:p>
        </p:txBody>
      </p:sp>
      <p:grpSp>
        <p:nvGrpSpPr>
          <p:cNvPr id="53" name="Group 52">
            <a:extLst>
              <a:ext uri="{FF2B5EF4-FFF2-40B4-BE49-F238E27FC236}">
                <a16:creationId xmlns:a16="http://schemas.microsoft.com/office/drawing/2014/main" id="{D3F655CD-4C68-4263-AF11-7A1E7756602F}"/>
              </a:ext>
            </a:extLst>
          </p:cNvPr>
          <p:cNvGrpSpPr/>
          <p:nvPr/>
        </p:nvGrpSpPr>
        <p:grpSpPr>
          <a:xfrm>
            <a:off x="609404" y="874777"/>
            <a:ext cx="4763943" cy="3960000"/>
            <a:chOff x="825304" y="824886"/>
            <a:chExt cx="4763943" cy="3960000"/>
          </a:xfrm>
        </p:grpSpPr>
        <p:pic>
          <p:nvPicPr>
            <p:cNvPr id="35" name="Picture 34">
              <a:extLst>
                <a:ext uri="{FF2B5EF4-FFF2-40B4-BE49-F238E27FC236}">
                  <a16:creationId xmlns:a16="http://schemas.microsoft.com/office/drawing/2014/main" id="{08CF92DB-5793-4CD9-B0B6-7415B891EDC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33617" y="824886"/>
              <a:ext cx="4155630" cy="3960000"/>
            </a:xfrm>
            <a:prstGeom prst="rect">
              <a:avLst/>
            </a:prstGeom>
          </p:spPr>
        </p:pic>
        <p:sp>
          <p:nvSpPr>
            <p:cNvPr id="36" name="TextBox 35">
              <a:extLst>
                <a:ext uri="{FF2B5EF4-FFF2-40B4-BE49-F238E27FC236}">
                  <a16:creationId xmlns:a16="http://schemas.microsoft.com/office/drawing/2014/main" id="{4A95E17A-D07F-4D96-BD20-A0655C45D271}"/>
                </a:ext>
              </a:extLst>
            </p:cNvPr>
            <p:cNvSpPr txBox="1"/>
            <p:nvPr/>
          </p:nvSpPr>
          <p:spPr>
            <a:xfrm>
              <a:off x="860233" y="3040069"/>
              <a:ext cx="1020726" cy="276999"/>
            </a:xfrm>
            <a:prstGeom prst="rect">
              <a:avLst/>
            </a:prstGeom>
            <a:solidFill>
              <a:schemeClr val="bg1"/>
            </a:solidFill>
            <a:ln>
              <a:solidFill>
                <a:schemeClr val="tx1"/>
              </a:solidFill>
            </a:ln>
          </p:spPr>
          <p:txBody>
            <a:bodyPr wrap="square" rtlCol="0">
              <a:spAutoFit/>
            </a:bodyPr>
            <a:lstStyle/>
            <a:p>
              <a:r>
                <a:rPr lang="en-US" sz="1200" dirty="0"/>
                <a:t>R3</a:t>
              </a:r>
              <a:r>
                <a:rPr lang="el-GR" sz="1200" dirty="0"/>
                <a:t>α</a:t>
              </a:r>
              <a:r>
                <a:rPr lang="en-US" sz="1200" dirty="0"/>
                <a:t> sensor</a:t>
              </a:r>
              <a:endParaRPr lang="en-AU" sz="1200" dirty="0"/>
            </a:p>
          </p:txBody>
        </p:sp>
        <p:cxnSp>
          <p:nvCxnSpPr>
            <p:cNvPr id="37" name="Straight Arrow Connector 36">
              <a:extLst>
                <a:ext uri="{FF2B5EF4-FFF2-40B4-BE49-F238E27FC236}">
                  <a16:creationId xmlns:a16="http://schemas.microsoft.com/office/drawing/2014/main" id="{11892706-7A7E-44B7-8E04-2F3B3D7772B4}"/>
                </a:ext>
              </a:extLst>
            </p:cNvPr>
            <p:cNvCxnSpPr>
              <a:cxnSpLocks/>
              <a:stCxn id="36" idx="3"/>
            </p:cNvCxnSpPr>
            <p:nvPr/>
          </p:nvCxnSpPr>
          <p:spPr>
            <a:xfrm>
              <a:off x="1880959" y="3178569"/>
              <a:ext cx="824213" cy="59529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A42A736-9088-4712-B0D7-1AE6BFD0A2AC}"/>
                </a:ext>
              </a:extLst>
            </p:cNvPr>
            <p:cNvSpPr txBox="1"/>
            <p:nvPr/>
          </p:nvSpPr>
          <p:spPr>
            <a:xfrm>
              <a:off x="850014" y="3985857"/>
              <a:ext cx="724095" cy="276999"/>
            </a:xfrm>
            <a:prstGeom prst="rect">
              <a:avLst/>
            </a:prstGeom>
            <a:solidFill>
              <a:schemeClr val="bg1"/>
            </a:solidFill>
            <a:ln>
              <a:solidFill>
                <a:schemeClr val="tx1"/>
              </a:solidFill>
            </a:ln>
          </p:spPr>
          <p:txBody>
            <a:bodyPr wrap="square" rtlCol="0">
              <a:spAutoFit/>
            </a:bodyPr>
            <a:lstStyle/>
            <a:p>
              <a:r>
                <a:rPr lang="en-US" sz="1200" dirty="0"/>
                <a:t>Blu-tak</a:t>
              </a:r>
              <a:endParaRPr lang="en-AU" sz="1200" dirty="0"/>
            </a:p>
          </p:txBody>
        </p:sp>
        <p:cxnSp>
          <p:nvCxnSpPr>
            <p:cNvPr id="41" name="Straight Arrow Connector 40">
              <a:extLst>
                <a:ext uri="{FF2B5EF4-FFF2-40B4-BE49-F238E27FC236}">
                  <a16:creationId xmlns:a16="http://schemas.microsoft.com/office/drawing/2014/main" id="{A95E3856-FE97-49A9-ACBD-D49E7EE6CD46}"/>
                </a:ext>
              </a:extLst>
            </p:cNvPr>
            <p:cNvCxnSpPr>
              <a:cxnSpLocks/>
              <a:stCxn id="40" idx="3"/>
            </p:cNvCxnSpPr>
            <p:nvPr/>
          </p:nvCxnSpPr>
          <p:spPr>
            <a:xfrm flipV="1">
              <a:off x="1574109" y="4051925"/>
              <a:ext cx="1203778" cy="7243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93D02A8-61AB-4D0D-B8AC-9001E9215E75}"/>
                </a:ext>
              </a:extLst>
            </p:cNvPr>
            <p:cNvSpPr txBox="1"/>
            <p:nvPr/>
          </p:nvSpPr>
          <p:spPr>
            <a:xfrm>
              <a:off x="825304" y="1769138"/>
              <a:ext cx="907147" cy="646331"/>
            </a:xfrm>
            <a:prstGeom prst="rect">
              <a:avLst/>
            </a:prstGeom>
            <a:solidFill>
              <a:schemeClr val="bg1"/>
            </a:solidFill>
            <a:ln>
              <a:solidFill>
                <a:schemeClr val="tx1"/>
              </a:solidFill>
            </a:ln>
          </p:spPr>
          <p:txBody>
            <a:bodyPr wrap="square" rtlCol="0">
              <a:spAutoFit/>
            </a:bodyPr>
            <a:lstStyle/>
            <a:p>
              <a:r>
                <a:rPr lang="en-US" sz="1200" dirty="0"/>
                <a:t>Sample: front free face</a:t>
              </a:r>
              <a:endParaRPr lang="en-AU" sz="1200" dirty="0"/>
            </a:p>
          </p:txBody>
        </p:sp>
        <p:cxnSp>
          <p:nvCxnSpPr>
            <p:cNvPr id="44" name="Straight Arrow Connector 43">
              <a:extLst>
                <a:ext uri="{FF2B5EF4-FFF2-40B4-BE49-F238E27FC236}">
                  <a16:creationId xmlns:a16="http://schemas.microsoft.com/office/drawing/2014/main" id="{B55BB71C-7AEA-45BE-9E16-1BC0E243F85E}"/>
                </a:ext>
              </a:extLst>
            </p:cNvPr>
            <p:cNvCxnSpPr>
              <a:stCxn id="43" idx="3"/>
            </p:cNvCxnSpPr>
            <p:nvPr/>
          </p:nvCxnSpPr>
          <p:spPr>
            <a:xfrm>
              <a:off x="1732451" y="2092304"/>
              <a:ext cx="1417676" cy="48282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0924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71E2F4-2133-4A7B-BDA4-7FA52AAA954C}"/>
              </a:ext>
            </a:extLst>
          </p:cNvPr>
          <p:cNvSpPr>
            <a:spLocks noGrp="1"/>
          </p:cNvSpPr>
          <p:nvPr>
            <p:ph idx="13"/>
          </p:nvPr>
        </p:nvSpPr>
        <p:spPr>
          <a:xfrm>
            <a:off x="0" y="1215695"/>
            <a:ext cx="3419032" cy="4958918"/>
          </a:xfrm>
        </p:spPr>
        <p:txBody>
          <a:bodyPr>
            <a:normAutofit fontScale="55000" lnSpcReduction="20000"/>
          </a:bodyPr>
          <a:lstStyle/>
          <a:p>
            <a:r>
              <a:rPr lang="en-AU" dirty="0"/>
              <a:t>Ubiquitous features</a:t>
            </a:r>
          </a:p>
          <a:p>
            <a:pPr lvl="1"/>
            <a:r>
              <a:rPr lang="en-AU" dirty="0"/>
              <a:t>Convex profile</a:t>
            </a:r>
          </a:p>
          <a:p>
            <a:pPr lvl="1"/>
            <a:r>
              <a:rPr lang="en-AU" dirty="0"/>
              <a:t>Radial hackles (extensive growth at peak load)</a:t>
            </a:r>
          </a:p>
          <a:p>
            <a:pPr lvl="1"/>
            <a:r>
              <a:rPr lang="en-AU" dirty="0"/>
              <a:t>Prominent ribs near sample edge (start-stop growth during unloading)</a:t>
            </a:r>
          </a:p>
          <a:p>
            <a:pPr lvl="1"/>
            <a:r>
              <a:rPr lang="en-AU" dirty="0"/>
              <a:t>Hackles merge into river lines</a:t>
            </a:r>
          </a:p>
          <a:p>
            <a:pPr lvl="1"/>
            <a:endParaRPr lang="en-AU" dirty="0"/>
          </a:p>
          <a:p>
            <a:r>
              <a:rPr lang="en-AU" dirty="0"/>
              <a:t>Prominent radial features</a:t>
            </a:r>
          </a:p>
          <a:p>
            <a:pPr lvl="1"/>
            <a:r>
              <a:rPr lang="en-AU" dirty="0"/>
              <a:t>Overlaps, twist hackles, “moustache” shaped features</a:t>
            </a:r>
          </a:p>
          <a:p>
            <a:pPr lvl="1"/>
            <a:r>
              <a:rPr lang="en-AU" dirty="0"/>
              <a:t>One wing crack starts growing first.  A second wing crack sometimes starts after a short delay (a few 10s of </a:t>
            </a:r>
            <a:r>
              <a:rPr lang="el-GR" dirty="0"/>
              <a:t>μ</a:t>
            </a:r>
            <a:r>
              <a:rPr lang="en-US" dirty="0"/>
              <a:t>s)</a:t>
            </a:r>
            <a:endParaRPr lang="en-AU" dirty="0"/>
          </a:p>
          <a:p>
            <a:pPr lvl="1"/>
            <a:r>
              <a:rPr lang="en-AU" dirty="0"/>
              <a:t>Growing wing crack(s) affected by the flaw and cracks that have grown </a:t>
            </a:r>
          </a:p>
          <a:p>
            <a:pPr lvl="1"/>
            <a:r>
              <a:rPr lang="en-AU" dirty="0"/>
              <a:t>Complex 3D geometric interactions that change with time</a:t>
            </a:r>
          </a:p>
        </p:txBody>
      </p:sp>
      <p:sp>
        <p:nvSpPr>
          <p:cNvPr id="3" name="Title 2">
            <a:extLst>
              <a:ext uri="{FF2B5EF4-FFF2-40B4-BE49-F238E27FC236}">
                <a16:creationId xmlns:a16="http://schemas.microsoft.com/office/drawing/2014/main" id="{87316569-97B0-4B5D-A962-8A6026FCACD3}"/>
              </a:ext>
            </a:extLst>
          </p:cNvPr>
          <p:cNvSpPr>
            <a:spLocks noGrp="1"/>
          </p:cNvSpPr>
          <p:nvPr>
            <p:ph type="title"/>
          </p:nvPr>
        </p:nvSpPr>
        <p:spPr/>
        <p:txBody>
          <a:bodyPr/>
          <a:lstStyle/>
          <a:p>
            <a:r>
              <a:rPr lang="en-AU" dirty="0"/>
              <a:t>General morphology of extensive crack in biaxial compression</a:t>
            </a:r>
          </a:p>
        </p:txBody>
      </p:sp>
      <p:pic>
        <p:nvPicPr>
          <p:cNvPr id="5" name="Picture 4" descr="A picture containing text, indoor, black, electronics&#10;&#10;Description automatically generated">
            <a:extLst>
              <a:ext uri="{FF2B5EF4-FFF2-40B4-BE49-F238E27FC236}">
                <a16:creationId xmlns:a16="http://schemas.microsoft.com/office/drawing/2014/main" id="{049E2673-5E6D-4892-B77E-CC003CF83D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62344" y="1159726"/>
            <a:ext cx="5070857" cy="5070857"/>
          </a:xfrm>
          <a:prstGeom prst="rect">
            <a:avLst/>
          </a:prstGeom>
        </p:spPr>
      </p:pic>
      <p:pic>
        <p:nvPicPr>
          <p:cNvPr id="7" name="Picture 6" descr="A picture containing text, white, door, dirty&#10;&#10;Description automatically generated">
            <a:extLst>
              <a:ext uri="{FF2B5EF4-FFF2-40B4-BE49-F238E27FC236}">
                <a16:creationId xmlns:a16="http://schemas.microsoft.com/office/drawing/2014/main" id="{553FDCD1-DF79-46D2-B22D-2702A741E6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1266" y="4280389"/>
            <a:ext cx="2200657" cy="2200657"/>
          </a:xfrm>
          <a:prstGeom prst="rect">
            <a:avLst/>
          </a:prstGeom>
        </p:spPr>
      </p:pic>
      <p:pic>
        <p:nvPicPr>
          <p:cNvPr id="9" name="Picture 8" descr="A picture containing indoor, white, old, door&#10;&#10;Description automatically generated">
            <a:extLst>
              <a:ext uri="{FF2B5EF4-FFF2-40B4-BE49-F238E27FC236}">
                <a16:creationId xmlns:a16="http://schemas.microsoft.com/office/drawing/2014/main" id="{C89EA21A-148A-45B8-AC2A-4AD5E25E15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78490" y="1237139"/>
            <a:ext cx="2200656" cy="2200656"/>
          </a:xfrm>
          <a:prstGeom prst="rect">
            <a:avLst/>
          </a:prstGeom>
        </p:spPr>
      </p:pic>
      <p:sp>
        <p:nvSpPr>
          <p:cNvPr id="24" name="TextBox 23">
            <a:extLst>
              <a:ext uri="{FF2B5EF4-FFF2-40B4-BE49-F238E27FC236}">
                <a16:creationId xmlns:a16="http://schemas.microsoft.com/office/drawing/2014/main" id="{9A489A3D-22BF-47F3-B97F-2CE4ADF215F0}"/>
              </a:ext>
            </a:extLst>
          </p:cNvPr>
          <p:cNvSpPr txBox="1"/>
          <p:nvPr/>
        </p:nvSpPr>
        <p:spPr>
          <a:xfrm>
            <a:off x="5693058" y="2391028"/>
            <a:ext cx="680127" cy="307777"/>
          </a:xfrm>
          <a:prstGeom prst="rect">
            <a:avLst/>
          </a:prstGeom>
          <a:noFill/>
        </p:spPr>
        <p:txBody>
          <a:bodyPr wrap="square" rtlCol="0">
            <a:spAutoFit/>
          </a:bodyPr>
          <a:lstStyle/>
          <a:p>
            <a:r>
              <a:rPr lang="el-GR" sz="1400" dirty="0"/>
              <a:t>σ</a:t>
            </a:r>
            <a:r>
              <a:rPr lang="en-US" sz="1400" baseline="-25000" dirty="0"/>
              <a:t>3</a:t>
            </a:r>
            <a:r>
              <a:rPr lang="en-US" sz="1400" dirty="0"/>
              <a:t>= 0</a:t>
            </a:r>
            <a:endParaRPr lang="en-AU" sz="1400" dirty="0"/>
          </a:p>
        </p:txBody>
      </p:sp>
      <p:sp>
        <p:nvSpPr>
          <p:cNvPr id="25" name="Down Arrow 49">
            <a:extLst>
              <a:ext uri="{FF2B5EF4-FFF2-40B4-BE49-F238E27FC236}">
                <a16:creationId xmlns:a16="http://schemas.microsoft.com/office/drawing/2014/main" id="{2F431E9C-96BE-4C44-8125-66C3B524F5A7}"/>
              </a:ext>
            </a:extLst>
          </p:cNvPr>
          <p:cNvSpPr/>
          <p:nvPr/>
        </p:nvSpPr>
        <p:spPr>
          <a:xfrm rot="5400000">
            <a:off x="5948915" y="2084206"/>
            <a:ext cx="169684" cy="509221"/>
          </a:xfrm>
          <a:prstGeom prst="downArrow">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TextBox 25">
            <a:extLst>
              <a:ext uri="{FF2B5EF4-FFF2-40B4-BE49-F238E27FC236}">
                <a16:creationId xmlns:a16="http://schemas.microsoft.com/office/drawing/2014/main" id="{1A467DF8-5886-4CE0-B91D-BD93B514B70D}"/>
              </a:ext>
            </a:extLst>
          </p:cNvPr>
          <p:cNvSpPr txBox="1"/>
          <p:nvPr/>
        </p:nvSpPr>
        <p:spPr>
          <a:xfrm>
            <a:off x="4763396" y="837409"/>
            <a:ext cx="680127" cy="307777"/>
          </a:xfrm>
          <a:prstGeom prst="rect">
            <a:avLst/>
          </a:prstGeom>
          <a:noFill/>
        </p:spPr>
        <p:txBody>
          <a:bodyPr wrap="square" rtlCol="0">
            <a:spAutoFit/>
          </a:bodyPr>
          <a:lstStyle/>
          <a:p>
            <a:r>
              <a:rPr lang="el-GR" sz="1400" dirty="0"/>
              <a:t>σ</a:t>
            </a:r>
            <a:r>
              <a:rPr lang="en-US" sz="1400" baseline="-25000" dirty="0"/>
              <a:t>1</a:t>
            </a:r>
            <a:endParaRPr lang="en-AU" sz="1400" dirty="0"/>
          </a:p>
        </p:txBody>
      </p:sp>
      <p:sp>
        <p:nvSpPr>
          <p:cNvPr id="27" name="Down Arrow 41">
            <a:extLst>
              <a:ext uri="{FF2B5EF4-FFF2-40B4-BE49-F238E27FC236}">
                <a16:creationId xmlns:a16="http://schemas.microsoft.com/office/drawing/2014/main" id="{F436F0FA-7CD3-4957-9BD2-D3232A4740DF}"/>
              </a:ext>
            </a:extLst>
          </p:cNvPr>
          <p:cNvSpPr/>
          <p:nvPr/>
        </p:nvSpPr>
        <p:spPr>
          <a:xfrm>
            <a:off x="4520483" y="783499"/>
            <a:ext cx="301074" cy="461666"/>
          </a:xfrm>
          <a:prstGeom prst="down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TextBox 27">
            <a:extLst>
              <a:ext uri="{FF2B5EF4-FFF2-40B4-BE49-F238E27FC236}">
                <a16:creationId xmlns:a16="http://schemas.microsoft.com/office/drawing/2014/main" id="{93E70446-8031-4E83-97D0-EE40E8D6720D}"/>
              </a:ext>
            </a:extLst>
          </p:cNvPr>
          <p:cNvSpPr txBox="1"/>
          <p:nvPr/>
        </p:nvSpPr>
        <p:spPr>
          <a:xfrm>
            <a:off x="3795564" y="1874088"/>
            <a:ext cx="1072558" cy="738664"/>
          </a:xfrm>
          <a:prstGeom prst="rect">
            <a:avLst/>
          </a:prstGeom>
          <a:noFill/>
        </p:spPr>
        <p:txBody>
          <a:bodyPr wrap="square" rtlCol="0">
            <a:spAutoFit/>
          </a:bodyPr>
          <a:lstStyle/>
          <a:p>
            <a:r>
              <a:rPr lang="en-US" sz="1400" dirty="0"/>
              <a:t>Side view (facing </a:t>
            </a:r>
            <a:r>
              <a:rPr lang="el-GR" sz="1400" dirty="0"/>
              <a:t>σ</a:t>
            </a:r>
            <a:r>
              <a:rPr lang="en-US" sz="1400" baseline="-25000" dirty="0"/>
              <a:t>2</a:t>
            </a:r>
            <a:r>
              <a:rPr lang="en-US" sz="1400" dirty="0"/>
              <a:t>)</a:t>
            </a:r>
            <a:endParaRPr lang="en-AU" sz="1400" dirty="0"/>
          </a:p>
          <a:p>
            <a:endParaRPr lang="en-AU" sz="1400" dirty="0"/>
          </a:p>
        </p:txBody>
      </p:sp>
      <p:sp>
        <p:nvSpPr>
          <p:cNvPr id="30" name="TextBox 29">
            <a:extLst>
              <a:ext uri="{FF2B5EF4-FFF2-40B4-BE49-F238E27FC236}">
                <a16:creationId xmlns:a16="http://schemas.microsoft.com/office/drawing/2014/main" id="{BF1356A8-171C-40E5-965D-69A8A07BF8A0}"/>
              </a:ext>
            </a:extLst>
          </p:cNvPr>
          <p:cNvSpPr txBox="1"/>
          <p:nvPr/>
        </p:nvSpPr>
        <p:spPr>
          <a:xfrm>
            <a:off x="5848554" y="5444368"/>
            <a:ext cx="680127" cy="307777"/>
          </a:xfrm>
          <a:prstGeom prst="rect">
            <a:avLst/>
          </a:prstGeom>
          <a:noFill/>
        </p:spPr>
        <p:txBody>
          <a:bodyPr wrap="square" rtlCol="0">
            <a:spAutoFit/>
          </a:bodyPr>
          <a:lstStyle/>
          <a:p>
            <a:r>
              <a:rPr lang="el-GR" sz="1400" dirty="0"/>
              <a:t>σ</a:t>
            </a:r>
            <a:r>
              <a:rPr lang="en-US" sz="1400" baseline="-25000" dirty="0"/>
              <a:t>2</a:t>
            </a:r>
            <a:endParaRPr lang="en-AU" sz="1400" dirty="0"/>
          </a:p>
        </p:txBody>
      </p:sp>
      <p:sp>
        <p:nvSpPr>
          <p:cNvPr id="31" name="Down Arrow 49">
            <a:extLst>
              <a:ext uri="{FF2B5EF4-FFF2-40B4-BE49-F238E27FC236}">
                <a16:creationId xmlns:a16="http://schemas.microsoft.com/office/drawing/2014/main" id="{DA870A47-7708-418C-B0D2-499BF36625FF}"/>
              </a:ext>
            </a:extLst>
          </p:cNvPr>
          <p:cNvSpPr/>
          <p:nvPr/>
        </p:nvSpPr>
        <p:spPr>
          <a:xfrm rot="5400000">
            <a:off x="5948915" y="5126107"/>
            <a:ext cx="169684" cy="509221"/>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TextBox 31">
            <a:extLst>
              <a:ext uri="{FF2B5EF4-FFF2-40B4-BE49-F238E27FC236}">
                <a16:creationId xmlns:a16="http://schemas.microsoft.com/office/drawing/2014/main" id="{BC28500F-CD35-4423-ABCC-55B325C69EB1}"/>
              </a:ext>
            </a:extLst>
          </p:cNvPr>
          <p:cNvSpPr txBox="1"/>
          <p:nvPr/>
        </p:nvSpPr>
        <p:spPr>
          <a:xfrm>
            <a:off x="3827438" y="4664375"/>
            <a:ext cx="1072558" cy="738664"/>
          </a:xfrm>
          <a:prstGeom prst="rect">
            <a:avLst/>
          </a:prstGeom>
          <a:noFill/>
        </p:spPr>
        <p:txBody>
          <a:bodyPr wrap="square" rtlCol="0">
            <a:spAutoFit/>
          </a:bodyPr>
          <a:lstStyle/>
          <a:p>
            <a:r>
              <a:rPr lang="en-US" sz="1400" dirty="0"/>
              <a:t>Top view (facing </a:t>
            </a:r>
            <a:r>
              <a:rPr lang="el-GR" sz="1400" dirty="0"/>
              <a:t>σ</a:t>
            </a:r>
            <a:r>
              <a:rPr lang="en-US" sz="1400" baseline="-25000" dirty="0"/>
              <a:t>1</a:t>
            </a:r>
            <a:r>
              <a:rPr lang="en-US" sz="1400" dirty="0"/>
              <a:t>)</a:t>
            </a:r>
            <a:endParaRPr lang="en-AU" sz="1400" dirty="0"/>
          </a:p>
          <a:p>
            <a:endParaRPr lang="en-AU" sz="1400" dirty="0"/>
          </a:p>
        </p:txBody>
      </p:sp>
      <p:sp>
        <p:nvSpPr>
          <p:cNvPr id="33" name="TextBox 32">
            <a:extLst>
              <a:ext uri="{FF2B5EF4-FFF2-40B4-BE49-F238E27FC236}">
                <a16:creationId xmlns:a16="http://schemas.microsoft.com/office/drawing/2014/main" id="{53879DE3-6EB0-45B1-BBB8-1F4AB6FBAC26}"/>
              </a:ext>
            </a:extLst>
          </p:cNvPr>
          <p:cNvSpPr txBox="1"/>
          <p:nvPr/>
        </p:nvSpPr>
        <p:spPr>
          <a:xfrm>
            <a:off x="4750036" y="3973101"/>
            <a:ext cx="680127" cy="307777"/>
          </a:xfrm>
          <a:prstGeom prst="rect">
            <a:avLst/>
          </a:prstGeom>
          <a:noFill/>
        </p:spPr>
        <p:txBody>
          <a:bodyPr wrap="square" rtlCol="0">
            <a:spAutoFit/>
          </a:bodyPr>
          <a:lstStyle/>
          <a:p>
            <a:r>
              <a:rPr lang="el-GR" sz="1400" dirty="0"/>
              <a:t>σ</a:t>
            </a:r>
            <a:r>
              <a:rPr lang="en-US" sz="1400" baseline="-25000" dirty="0"/>
              <a:t>3</a:t>
            </a:r>
            <a:r>
              <a:rPr lang="en-US" sz="1400" dirty="0"/>
              <a:t>= 0</a:t>
            </a:r>
            <a:endParaRPr lang="en-AU" sz="1400" dirty="0"/>
          </a:p>
        </p:txBody>
      </p:sp>
      <p:sp>
        <p:nvSpPr>
          <p:cNvPr id="34" name="Down Arrow 49">
            <a:extLst>
              <a:ext uri="{FF2B5EF4-FFF2-40B4-BE49-F238E27FC236}">
                <a16:creationId xmlns:a16="http://schemas.microsoft.com/office/drawing/2014/main" id="{B4B91CFD-F645-4E32-9399-81A26ECF2C01}"/>
              </a:ext>
            </a:extLst>
          </p:cNvPr>
          <p:cNvSpPr/>
          <p:nvPr/>
        </p:nvSpPr>
        <p:spPr>
          <a:xfrm>
            <a:off x="4633497" y="3803311"/>
            <a:ext cx="169684" cy="509221"/>
          </a:xfrm>
          <a:prstGeom prst="downArrow">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Down Arrow 41">
            <a:extLst>
              <a:ext uri="{FF2B5EF4-FFF2-40B4-BE49-F238E27FC236}">
                <a16:creationId xmlns:a16="http://schemas.microsoft.com/office/drawing/2014/main" id="{FD1F0A59-2F69-4111-8B2F-BCD30EE2285B}"/>
              </a:ext>
            </a:extLst>
          </p:cNvPr>
          <p:cNvSpPr/>
          <p:nvPr/>
        </p:nvSpPr>
        <p:spPr>
          <a:xfrm>
            <a:off x="9046647" y="826016"/>
            <a:ext cx="301074" cy="461666"/>
          </a:xfrm>
          <a:prstGeom prst="down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TextBox 35">
            <a:extLst>
              <a:ext uri="{FF2B5EF4-FFF2-40B4-BE49-F238E27FC236}">
                <a16:creationId xmlns:a16="http://schemas.microsoft.com/office/drawing/2014/main" id="{60C3CA44-A6AD-47A2-BD53-66A9C6D1D3E2}"/>
              </a:ext>
            </a:extLst>
          </p:cNvPr>
          <p:cNvSpPr txBox="1"/>
          <p:nvPr/>
        </p:nvSpPr>
        <p:spPr>
          <a:xfrm>
            <a:off x="9347721" y="817785"/>
            <a:ext cx="680127" cy="307777"/>
          </a:xfrm>
          <a:prstGeom prst="rect">
            <a:avLst/>
          </a:prstGeom>
          <a:noFill/>
        </p:spPr>
        <p:txBody>
          <a:bodyPr wrap="square" rtlCol="0">
            <a:spAutoFit/>
          </a:bodyPr>
          <a:lstStyle/>
          <a:p>
            <a:r>
              <a:rPr lang="el-GR" sz="1400" dirty="0"/>
              <a:t>σ</a:t>
            </a:r>
            <a:r>
              <a:rPr lang="en-US" sz="1400" baseline="-25000" dirty="0"/>
              <a:t>1</a:t>
            </a:r>
            <a:endParaRPr lang="en-AU" sz="1400" dirty="0"/>
          </a:p>
        </p:txBody>
      </p:sp>
      <p:sp>
        <p:nvSpPr>
          <p:cNvPr id="37" name="TextBox 36">
            <a:extLst>
              <a:ext uri="{FF2B5EF4-FFF2-40B4-BE49-F238E27FC236}">
                <a16:creationId xmlns:a16="http://schemas.microsoft.com/office/drawing/2014/main" id="{18E29EC9-927B-41D2-9F60-980C40466D52}"/>
              </a:ext>
            </a:extLst>
          </p:cNvPr>
          <p:cNvSpPr txBox="1"/>
          <p:nvPr/>
        </p:nvSpPr>
        <p:spPr>
          <a:xfrm>
            <a:off x="11592592" y="3665324"/>
            <a:ext cx="680127" cy="307777"/>
          </a:xfrm>
          <a:prstGeom prst="rect">
            <a:avLst/>
          </a:prstGeom>
          <a:noFill/>
        </p:spPr>
        <p:txBody>
          <a:bodyPr wrap="square" rtlCol="0">
            <a:spAutoFit/>
          </a:bodyPr>
          <a:lstStyle/>
          <a:p>
            <a:r>
              <a:rPr lang="el-GR" sz="1400" dirty="0"/>
              <a:t>σ</a:t>
            </a:r>
            <a:r>
              <a:rPr lang="en-US" sz="1400" baseline="-25000" dirty="0"/>
              <a:t>2</a:t>
            </a:r>
            <a:endParaRPr lang="en-AU" sz="1400" dirty="0"/>
          </a:p>
        </p:txBody>
      </p:sp>
      <p:sp>
        <p:nvSpPr>
          <p:cNvPr id="38" name="Down Arrow 49">
            <a:extLst>
              <a:ext uri="{FF2B5EF4-FFF2-40B4-BE49-F238E27FC236}">
                <a16:creationId xmlns:a16="http://schemas.microsoft.com/office/drawing/2014/main" id="{B2F54211-2EFF-4CEF-8A13-EC90EA78F99A}"/>
              </a:ext>
            </a:extLst>
          </p:cNvPr>
          <p:cNvSpPr/>
          <p:nvPr/>
        </p:nvSpPr>
        <p:spPr>
          <a:xfrm rot="5400000">
            <a:off x="11692953" y="3347063"/>
            <a:ext cx="169684" cy="509221"/>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315688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71E2F4-2133-4A7B-BDA4-7FA52AAA954C}"/>
              </a:ext>
            </a:extLst>
          </p:cNvPr>
          <p:cNvSpPr>
            <a:spLocks noGrp="1"/>
          </p:cNvSpPr>
          <p:nvPr>
            <p:ph idx="13"/>
          </p:nvPr>
        </p:nvSpPr>
        <p:spPr>
          <a:xfrm>
            <a:off x="136968" y="1016866"/>
            <a:ext cx="3941546" cy="5041034"/>
          </a:xfrm>
        </p:spPr>
        <p:txBody>
          <a:bodyPr>
            <a:normAutofit fontScale="77500" lnSpcReduction="20000"/>
          </a:bodyPr>
          <a:lstStyle/>
          <a:p>
            <a:pPr marL="514350" indent="-514350">
              <a:buFont typeface="+mj-lt"/>
              <a:buAutoNum type="arabicPeriod"/>
            </a:pPr>
            <a:r>
              <a:rPr lang="en-AU" dirty="0"/>
              <a:t>First wing crack starts; second wing starts 40 </a:t>
            </a:r>
            <a:r>
              <a:rPr lang="el-GR" dirty="0"/>
              <a:t>μ</a:t>
            </a:r>
            <a:r>
              <a:rPr lang="en-US" dirty="0"/>
              <a:t>s later</a:t>
            </a:r>
            <a:endParaRPr lang="en-AU" dirty="0"/>
          </a:p>
          <a:p>
            <a:pPr marL="514350" indent="-514350">
              <a:buFont typeface="+mj-lt"/>
              <a:buAutoNum type="arabicPeriod"/>
            </a:pPr>
            <a:r>
              <a:rPr lang="en-AU" dirty="0"/>
              <a:t>Both cracks grow together, maintaining elliptical shape, 300-500 m/s</a:t>
            </a:r>
          </a:p>
          <a:p>
            <a:pPr marL="514350" indent="-514350">
              <a:buFont typeface="+mj-lt"/>
              <a:buAutoNum type="arabicPeriod"/>
            </a:pPr>
            <a:r>
              <a:rPr lang="en-AU" dirty="0"/>
              <a:t>Cracks slow near sample boundary, and elliptical shape becomes rounded rectangle</a:t>
            </a:r>
          </a:p>
          <a:p>
            <a:pPr marL="514350" indent="-514350">
              <a:buFont typeface="+mj-lt"/>
              <a:buAutoNum type="arabicPeriod"/>
            </a:pPr>
            <a:r>
              <a:rPr lang="en-AU" dirty="0"/>
              <a:t>Outer part of crack (rib area) grows only after load is removed</a:t>
            </a:r>
          </a:p>
          <a:p>
            <a:pPr marL="514350" indent="-514350">
              <a:buFont typeface="+mj-lt"/>
              <a:buAutoNum type="arabicPeriod"/>
            </a:pPr>
            <a:endParaRPr lang="en-AU" dirty="0"/>
          </a:p>
          <a:p>
            <a:pPr marL="0" indent="0">
              <a:buNone/>
            </a:pPr>
            <a:r>
              <a:rPr lang="en-AU" dirty="0"/>
              <a:t>During crack growth, load remains constant (</a:t>
            </a:r>
            <a:r>
              <a:rPr lang="el-GR" dirty="0"/>
              <a:t>σ</a:t>
            </a:r>
            <a:r>
              <a:rPr lang="en-US" dirty="0"/>
              <a:t>1 = 43 MPa)</a:t>
            </a:r>
            <a:endParaRPr lang="en-AU" dirty="0"/>
          </a:p>
          <a:p>
            <a:pPr marL="514350" indent="-514350">
              <a:buFont typeface="+mj-lt"/>
              <a:buAutoNum type="arabicPeriod"/>
            </a:pPr>
            <a:endParaRPr lang="en-AU" dirty="0"/>
          </a:p>
        </p:txBody>
      </p:sp>
      <p:sp>
        <p:nvSpPr>
          <p:cNvPr id="3" name="Title 2">
            <a:extLst>
              <a:ext uri="{FF2B5EF4-FFF2-40B4-BE49-F238E27FC236}">
                <a16:creationId xmlns:a16="http://schemas.microsoft.com/office/drawing/2014/main" id="{87316569-97B0-4B5D-A962-8A6026FCACD3}"/>
              </a:ext>
            </a:extLst>
          </p:cNvPr>
          <p:cNvSpPr>
            <a:spLocks noGrp="1"/>
          </p:cNvSpPr>
          <p:nvPr>
            <p:ph type="title"/>
          </p:nvPr>
        </p:nvSpPr>
        <p:spPr/>
        <p:txBody>
          <a:bodyPr/>
          <a:lstStyle/>
          <a:p>
            <a:r>
              <a:rPr lang="en-AU" dirty="0"/>
              <a:t>Crack growth process in biaxial compression</a:t>
            </a:r>
          </a:p>
        </p:txBody>
      </p:sp>
      <p:grpSp>
        <p:nvGrpSpPr>
          <p:cNvPr id="28" name="Group 27">
            <a:extLst>
              <a:ext uri="{FF2B5EF4-FFF2-40B4-BE49-F238E27FC236}">
                <a16:creationId xmlns:a16="http://schemas.microsoft.com/office/drawing/2014/main" id="{63F4FA15-EC55-41A7-BA33-6E8E319131EA}"/>
              </a:ext>
            </a:extLst>
          </p:cNvPr>
          <p:cNvGrpSpPr/>
          <p:nvPr/>
        </p:nvGrpSpPr>
        <p:grpSpPr>
          <a:xfrm>
            <a:off x="4399123" y="926106"/>
            <a:ext cx="6714672" cy="4925807"/>
            <a:chOff x="3009900" y="990600"/>
            <a:chExt cx="10007606" cy="7341466"/>
          </a:xfrm>
        </p:grpSpPr>
        <p:pic>
          <p:nvPicPr>
            <p:cNvPr id="5" name="Picture 4" descr="A picture containing text&#10;&#10;Description automatically generated">
              <a:extLst>
                <a:ext uri="{FF2B5EF4-FFF2-40B4-BE49-F238E27FC236}">
                  <a16:creationId xmlns:a16="http://schemas.microsoft.com/office/drawing/2014/main" id="{FDB13911-2DA7-45AE-A35B-38BD24ECD4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9900" y="990600"/>
              <a:ext cx="2438400" cy="2438400"/>
            </a:xfrm>
            <a:prstGeom prst="rect">
              <a:avLst/>
            </a:prstGeom>
          </p:spPr>
        </p:pic>
        <p:pic>
          <p:nvPicPr>
            <p:cNvPr id="7" name="Picture 6" descr="A picture containing text, stationary, envelope, businesscard&#10;&#10;Description automatically generated">
              <a:extLst>
                <a:ext uri="{FF2B5EF4-FFF2-40B4-BE49-F238E27FC236}">
                  <a16:creationId xmlns:a16="http://schemas.microsoft.com/office/drawing/2014/main" id="{15AE7B54-68BA-4E31-B26C-B5AF0326FD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24502" y="990600"/>
              <a:ext cx="2438400" cy="24384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ABBB2771-4076-491F-B583-A5366EC4CA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39104" y="1016866"/>
              <a:ext cx="2438400" cy="24384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FCC6C88-AAE3-4FF1-81E9-8521BDDC845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53706" y="1016866"/>
              <a:ext cx="2438400" cy="24384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52E6540C-3F23-4001-AE71-CDC84ABEDC2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09900" y="3455266"/>
              <a:ext cx="2438400" cy="2438400"/>
            </a:xfrm>
            <a:prstGeom prst="rect">
              <a:avLst/>
            </a:prstGeom>
          </p:spPr>
        </p:pic>
        <p:pic>
          <p:nvPicPr>
            <p:cNvPr id="15" name="Picture 14" descr="A picture containing text, fan&#10;&#10;Description automatically generated">
              <a:extLst>
                <a:ext uri="{FF2B5EF4-FFF2-40B4-BE49-F238E27FC236}">
                  <a16:creationId xmlns:a16="http://schemas.microsoft.com/office/drawing/2014/main" id="{00D8477F-3F22-427E-A427-441F68E0F08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11802" y="3455266"/>
              <a:ext cx="2438400" cy="2438400"/>
            </a:xfrm>
            <a:prstGeom prst="rect">
              <a:avLst/>
            </a:prstGeom>
          </p:spPr>
        </p:pic>
        <p:pic>
          <p:nvPicPr>
            <p:cNvPr id="17" name="Picture 16" descr="A picture containing text, fan, device&#10;&#10;Description automatically generated">
              <a:extLst>
                <a:ext uri="{FF2B5EF4-FFF2-40B4-BE49-F238E27FC236}">
                  <a16:creationId xmlns:a16="http://schemas.microsoft.com/office/drawing/2014/main" id="{91D134D4-C98D-4534-A356-7B505397A8D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39104" y="3429000"/>
              <a:ext cx="2438400" cy="2438400"/>
            </a:xfrm>
            <a:prstGeom prst="rect">
              <a:avLst/>
            </a:prstGeom>
          </p:spPr>
        </p:pic>
        <p:pic>
          <p:nvPicPr>
            <p:cNvPr id="19" name="Picture 18" descr="A picture containing text, fan, device&#10;&#10;Description automatically generated">
              <a:extLst>
                <a:ext uri="{FF2B5EF4-FFF2-40B4-BE49-F238E27FC236}">
                  <a16:creationId xmlns:a16="http://schemas.microsoft.com/office/drawing/2014/main" id="{B3FCC986-CB4A-4BE4-B80C-C49D2CE18CD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566406" y="3455266"/>
              <a:ext cx="2438400" cy="2438400"/>
            </a:xfrm>
            <a:prstGeom prst="rect">
              <a:avLst/>
            </a:prstGeom>
          </p:spPr>
        </p:pic>
        <p:pic>
          <p:nvPicPr>
            <p:cNvPr id="21" name="Picture 20" descr="A picture containing text, fan, device&#10;&#10;Description automatically generated">
              <a:extLst>
                <a:ext uri="{FF2B5EF4-FFF2-40B4-BE49-F238E27FC236}">
                  <a16:creationId xmlns:a16="http://schemas.microsoft.com/office/drawing/2014/main" id="{4EAA3791-2A9D-4864-939F-3BB90E87253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009900" y="5867400"/>
              <a:ext cx="2438400" cy="2438400"/>
            </a:xfrm>
            <a:prstGeom prst="rect">
              <a:avLst/>
            </a:prstGeom>
          </p:spPr>
        </p:pic>
        <p:pic>
          <p:nvPicPr>
            <p:cNvPr id="23" name="Picture 22" descr="A picture containing text, fan, device&#10;&#10;Description automatically generated">
              <a:extLst>
                <a:ext uri="{FF2B5EF4-FFF2-40B4-BE49-F238E27FC236}">
                  <a16:creationId xmlns:a16="http://schemas.microsoft.com/office/drawing/2014/main" id="{1D35FD03-1169-475C-98E0-BF29D57637D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11802" y="5893666"/>
              <a:ext cx="2438400" cy="2438400"/>
            </a:xfrm>
            <a:prstGeom prst="rect">
              <a:avLst/>
            </a:prstGeom>
          </p:spPr>
        </p:pic>
        <p:pic>
          <p:nvPicPr>
            <p:cNvPr id="25" name="Picture 24" descr="A picture containing text, fan, device, appliance&#10;&#10;Description automatically generated">
              <a:extLst>
                <a:ext uri="{FF2B5EF4-FFF2-40B4-BE49-F238E27FC236}">
                  <a16:creationId xmlns:a16="http://schemas.microsoft.com/office/drawing/2014/main" id="{822CEB68-5147-45AB-ADF3-D441588368C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039104" y="5893666"/>
              <a:ext cx="2438400" cy="2438400"/>
            </a:xfrm>
            <a:prstGeom prst="rect">
              <a:avLst/>
            </a:prstGeom>
          </p:spPr>
        </p:pic>
        <p:pic>
          <p:nvPicPr>
            <p:cNvPr id="27" name="Picture 26" descr="A picture containing text, fan, device, appliance&#10;&#10;Description automatically generated">
              <a:extLst>
                <a:ext uri="{FF2B5EF4-FFF2-40B4-BE49-F238E27FC236}">
                  <a16:creationId xmlns:a16="http://schemas.microsoft.com/office/drawing/2014/main" id="{7B1433B8-55E4-48AB-BB94-500CE6F4F486}"/>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579106" y="5893666"/>
              <a:ext cx="2438400" cy="2438400"/>
            </a:xfrm>
            <a:prstGeom prst="rect">
              <a:avLst/>
            </a:prstGeom>
          </p:spPr>
        </p:pic>
      </p:grpSp>
      <p:sp>
        <p:nvSpPr>
          <p:cNvPr id="29" name="Content Placeholder 3">
            <a:extLst>
              <a:ext uri="{FF2B5EF4-FFF2-40B4-BE49-F238E27FC236}">
                <a16:creationId xmlns:a16="http://schemas.microsoft.com/office/drawing/2014/main" id="{B28E3E03-1301-4EEA-9CFE-0D41F5839795}"/>
              </a:ext>
            </a:extLst>
          </p:cNvPr>
          <p:cNvSpPr txBox="1">
            <a:spLocks/>
          </p:cNvSpPr>
          <p:nvPr/>
        </p:nvSpPr>
        <p:spPr>
          <a:xfrm>
            <a:off x="4399123" y="5851913"/>
            <a:ext cx="7428730" cy="724889"/>
          </a:xfrm>
          <a:prstGeom prst="rect">
            <a:avLst/>
          </a:prstGeom>
        </p:spPr>
        <p:txBody>
          <a:bodyPr vert="horz" lIns="91440" tIns="45720" rIns="91440" bIns="45720" rtlCol="0">
            <a:normAutofit fontScale="25000" lnSpcReduction="20000"/>
          </a:bodyPr>
          <a:lstStyle>
            <a:lvl1pPr marL="342900" indent="-342900" algn="l" rtl="0" eaLnBrk="1" fontAlgn="base" hangingPunct="1">
              <a:spcBef>
                <a:spcPct val="20000"/>
              </a:spcBef>
              <a:spcAft>
                <a:spcPct val="0"/>
              </a:spcAft>
              <a:buClr>
                <a:srgbClr val="CC9900"/>
              </a:buClr>
              <a:buChar char="•"/>
              <a:defRPr lang="en-US" sz="2800">
                <a:solidFill>
                  <a:srgbClr val="1F497D"/>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rgbClr val="CC9900"/>
              </a:buClr>
              <a:buChar char="–"/>
              <a:defRPr lang="en-US" sz="2800">
                <a:solidFill>
                  <a:srgbClr val="1F497D"/>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rgbClr val="CC9900"/>
              </a:buClr>
              <a:buChar char="•"/>
              <a:defRPr lang="en-US" sz="2800">
                <a:solidFill>
                  <a:srgbClr val="1F497D"/>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rgbClr val="CC9900"/>
              </a:buClr>
              <a:buChar char="–"/>
              <a:defRPr lang="en-US" sz="2800">
                <a:solidFill>
                  <a:srgbClr val="1F497D"/>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rgbClr val="CC9900"/>
              </a:buClr>
              <a:buChar char="»"/>
              <a:defRPr lang="en-AU" sz="2800">
                <a:solidFill>
                  <a:srgbClr val="1F497D"/>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a:lstStyle>
          <a:p>
            <a:pPr marL="0" indent="0">
              <a:buNone/>
            </a:pPr>
            <a:r>
              <a:rPr lang="en-AU" sz="6400" kern="0" dirty="0"/>
              <a:t>False-colour stills from high-speed video, Sample 44 with 10 </a:t>
            </a:r>
            <a:r>
              <a:rPr lang="el-GR" sz="6400" kern="0" dirty="0"/>
              <a:t>μ</a:t>
            </a:r>
            <a:r>
              <a:rPr lang="en-US" sz="6400" kern="0" dirty="0"/>
              <a:t>s interval per frame</a:t>
            </a:r>
          </a:p>
          <a:p>
            <a:pPr marL="0" indent="0">
              <a:buNone/>
            </a:pPr>
            <a:r>
              <a:rPr lang="en-US" sz="4400" b="0" kern="0" dirty="0"/>
              <a:t>Green – flaw and sample outlines.  Blue circles – approximate AE sensor locations.  Contours show isochrones of crack front: red – first wing; cyan – second wing crack.</a:t>
            </a:r>
            <a:endParaRPr lang="en-AU" sz="4400" b="0" kern="0" dirty="0"/>
          </a:p>
          <a:p>
            <a:pPr marL="514350" indent="-514350">
              <a:buFont typeface="+mj-lt"/>
              <a:buAutoNum type="arabicPeriod"/>
            </a:pPr>
            <a:endParaRPr lang="en-AU" b="0" kern="0" dirty="0"/>
          </a:p>
        </p:txBody>
      </p:sp>
      <p:sp>
        <p:nvSpPr>
          <p:cNvPr id="31" name="Down Arrow 41">
            <a:extLst>
              <a:ext uri="{FF2B5EF4-FFF2-40B4-BE49-F238E27FC236}">
                <a16:creationId xmlns:a16="http://schemas.microsoft.com/office/drawing/2014/main" id="{F9504ED4-6190-4D49-8649-61BB27086978}"/>
              </a:ext>
            </a:extLst>
          </p:cNvPr>
          <p:cNvSpPr/>
          <p:nvPr/>
        </p:nvSpPr>
        <p:spPr>
          <a:xfrm>
            <a:off x="10196983" y="538909"/>
            <a:ext cx="301074" cy="461666"/>
          </a:xfrm>
          <a:prstGeom prst="down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TextBox 31">
            <a:extLst>
              <a:ext uri="{FF2B5EF4-FFF2-40B4-BE49-F238E27FC236}">
                <a16:creationId xmlns:a16="http://schemas.microsoft.com/office/drawing/2014/main" id="{71ED361B-66E4-4E11-91F7-B865FDC54634}"/>
              </a:ext>
            </a:extLst>
          </p:cNvPr>
          <p:cNvSpPr txBox="1"/>
          <p:nvPr/>
        </p:nvSpPr>
        <p:spPr>
          <a:xfrm>
            <a:off x="10396728" y="494687"/>
            <a:ext cx="680127" cy="307777"/>
          </a:xfrm>
          <a:prstGeom prst="rect">
            <a:avLst/>
          </a:prstGeom>
          <a:noFill/>
        </p:spPr>
        <p:txBody>
          <a:bodyPr wrap="square" rtlCol="0">
            <a:spAutoFit/>
          </a:bodyPr>
          <a:lstStyle/>
          <a:p>
            <a:r>
              <a:rPr lang="el-GR" sz="1400" dirty="0"/>
              <a:t>σ</a:t>
            </a:r>
            <a:r>
              <a:rPr lang="en-US" sz="1400" baseline="-25000" dirty="0"/>
              <a:t>1</a:t>
            </a:r>
            <a:endParaRPr lang="en-AU" sz="1400" dirty="0"/>
          </a:p>
        </p:txBody>
      </p:sp>
      <p:sp>
        <p:nvSpPr>
          <p:cNvPr id="33" name="TextBox 32">
            <a:extLst>
              <a:ext uri="{FF2B5EF4-FFF2-40B4-BE49-F238E27FC236}">
                <a16:creationId xmlns:a16="http://schemas.microsoft.com/office/drawing/2014/main" id="{88160AAD-84AF-4A86-975E-A8419D8C993F}"/>
              </a:ext>
            </a:extLst>
          </p:cNvPr>
          <p:cNvSpPr txBox="1"/>
          <p:nvPr/>
        </p:nvSpPr>
        <p:spPr>
          <a:xfrm>
            <a:off x="11146263" y="1814543"/>
            <a:ext cx="680127" cy="307777"/>
          </a:xfrm>
          <a:prstGeom prst="rect">
            <a:avLst/>
          </a:prstGeom>
          <a:noFill/>
        </p:spPr>
        <p:txBody>
          <a:bodyPr wrap="square" rtlCol="0">
            <a:spAutoFit/>
          </a:bodyPr>
          <a:lstStyle/>
          <a:p>
            <a:r>
              <a:rPr lang="el-GR" sz="1400" dirty="0"/>
              <a:t>σ</a:t>
            </a:r>
            <a:r>
              <a:rPr lang="en-US" sz="1400" baseline="-25000" dirty="0"/>
              <a:t>2</a:t>
            </a:r>
            <a:endParaRPr lang="en-AU" sz="1400" dirty="0"/>
          </a:p>
        </p:txBody>
      </p:sp>
      <p:sp>
        <p:nvSpPr>
          <p:cNvPr id="34" name="Down Arrow 49">
            <a:extLst>
              <a:ext uri="{FF2B5EF4-FFF2-40B4-BE49-F238E27FC236}">
                <a16:creationId xmlns:a16="http://schemas.microsoft.com/office/drawing/2014/main" id="{5650C9B5-4C64-4E2F-AEAC-52442BE19C4D}"/>
              </a:ext>
            </a:extLst>
          </p:cNvPr>
          <p:cNvSpPr/>
          <p:nvPr/>
        </p:nvSpPr>
        <p:spPr>
          <a:xfrm rot="5400000">
            <a:off x="11246624" y="1496282"/>
            <a:ext cx="169684" cy="509221"/>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61868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316569-97B0-4B5D-A962-8A6026FCACD3}"/>
              </a:ext>
            </a:extLst>
          </p:cNvPr>
          <p:cNvSpPr>
            <a:spLocks noGrp="1"/>
          </p:cNvSpPr>
          <p:nvPr>
            <p:ph type="title"/>
          </p:nvPr>
        </p:nvSpPr>
        <p:spPr/>
        <p:txBody>
          <a:bodyPr/>
          <a:lstStyle/>
          <a:p>
            <a:r>
              <a:rPr lang="en-US" dirty="0"/>
              <a:t>Crack morphology: resin samples vs. natural rocks</a:t>
            </a:r>
            <a:endParaRPr lang="en-AU" dirty="0"/>
          </a:p>
        </p:txBody>
      </p:sp>
      <p:grpSp>
        <p:nvGrpSpPr>
          <p:cNvPr id="6" name="Group 5">
            <a:extLst>
              <a:ext uri="{FF2B5EF4-FFF2-40B4-BE49-F238E27FC236}">
                <a16:creationId xmlns:a16="http://schemas.microsoft.com/office/drawing/2014/main" id="{416175AB-FA23-41A9-8987-1B660ACA94AF}"/>
              </a:ext>
            </a:extLst>
          </p:cNvPr>
          <p:cNvGrpSpPr/>
          <p:nvPr/>
        </p:nvGrpSpPr>
        <p:grpSpPr>
          <a:xfrm>
            <a:off x="4049486" y="935291"/>
            <a:ext cx="7596415" cy="5419672"/>
            <a:chOff x="0" y="0"/>
            <a:chExt cx="9612429" cy="6858000"/>
          </a:xfrm>
        </p:grpSpPr>
        <p:pic>
          <p:nvPicPr>
            <p:cNvPr id="7" name="Picture 6">
              <a:extLst>
                <a:ext uri="{FF2B5EF4-FFF2-40B4-BE49-F238E27FC236}">
                  <a16:creationId xmlns:a16="http://schemas.microsoft.com/office/drawing/2014/main" id="{D1335992-C88D-499D-91BD-29E46BAF41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612429" cy="6858000"/>
            </a:xfrm>
            <a:prstGeom prst="rect">
              <a:avLst/>
            </a:prstGeom>
          </p:spPr>
        </p:pic>
        <p:sp>
          <p:nvSpPr>
            <p:cNvPr id="8" name="TextBox 7">
              <a:extLst>
                <a:ext uri="{FF2B5EF4-FFF2-40B4-BE49-F238E27FC236}">
                  <a16:creationId xmlns:a16="http://schemas.microsoft.com/office/drawing/2014/main" id="{1AECE444-4730-437C-90DA-059061D7C02B}"/>
                </a:ext>
              </a:extLst>
            </p:cNvPr>
            <p:cNvSpPr txBox="1"/>
            <p:nvPr/>
          </p:nvSpPr>
          <p:spPr>
            <a:xfrm>
              <a:off x="8112114" y="165160"/>
              <a:ext cx="1031886" cy="804602"/>
            </a:xfrm>
            <a:prstGeom prst="rect">
              <a:avLst/>
            </a:prstGeom>
            <a:solidFill>
              <a:schemeClr val="bg1"/>
            </a:solidFill>
            <a:ln>
              <a:solidFill>
                <a:schemeClr val="tx1"/>
              </a:solidFill>
            </a:ln>
          </p:spPr>
          <p:txBody>
            <a:bodyPr wrap="square" rtlCol="0">
              <a:spAutoFit/>
            </a:bodyPr>
            <a:lstStyle/>
            <a:p>
              <a:pPr algn="ctr"/>
              <a:r>
                <a:rPr lang="en-US" sz="1200" dirty="0"/>
                <a:t>Possible fracture origin?</a:t>
              </a:r>
              <a:endParaRPr lang="en-AU" sz="1200" dirty="0"/>
            </a:p>
          </p:txBody>
        </p:sp>
        <p:sp>
          <p:nvSpPr>
            <p:cNvPr id="9" name="TextBox 8">
              <a:extLst>
                <a:ext uri="{FF2B5EF4-FFF2-40B4-BE49-F238E27FC236}">
                  <a16:creationId xmlns:a16="http://schemas.microsoft.com/office/drawing/2014/main" id="{11C64E76-B816-48CA-BEB5-79D5DB3316E1}"/>
                </a:ext>
              </a:extLst>
            </p:cNvPr>
            <p:cNvSpPr txBox="1"/>
            <p:nvPr/>
          </p:nvSpPr>
          <p:spPr>
            <a:xfrm>
              <a:off x="6807235" y="1990429"/>
              <a:ext cx="1730373" cy="574715"/>
            </a:xfrm>
            <a:prstGeom prst="rect">
              <a:avLst/>
            </a:prstGeom>
            <a:solidFill>
              <a:schemeClr val="bg1"/>
            </a:solidFill>
            <a:ln>
              <a:solidFill>
                <a:schemeClr val="tx1"/>
              </a:solidFill>
            </a:ln>
          </p:spPr>
          <p:txBody>
            <a:bodyPr wrap="square" rtlCol="0">
              <a:spAutoFit/>
            </a:bodyPr>
            <a:lstStyle/>
            <a:p>
              <a:pPr algn="ctr"/>
              <a:r>
                <a:rPr lang="en-US" sz="1200" dirty="0"/>
                <a:t>Radial lines and concentric arcs</a:t>
              </a:r>
              <a:endParaRPr lang="en-AU" sz="1200" dirty="0"/>
            </a:p>
          </p:txBody>
        </p:sp>
        <p:cxnSp>
          <p:nvCxnSpPr>
            <p:cNvPr id="10" name="Straight Arrow Connector 9">
              <a:extLst>
                <a:ext uri="{FF2B5EF4-FFF2-40B4-BE49-F238E27FC236}">
                  <a16:creationId xmlns:a16="http://schemas.microsoft.com/office/drawing/2014/main" id="{3A2D99C3-6A8F-4BE0-8013-61B55EA42113}"/>
                </a:ext>
              </a:extLst>
            </p:cNvPr>
            <p:cNvCxnSpPr/>
            <p:nvPr/>
          </p:nvCxnSpPr>
          <p:spPr>
            <a:xfrm flipH="1">
              <a:off x="6615497" y="554249"/>
              <a:ext cx="1496617" cy="293977"/>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8133A41-91F6-4B0E-9C79-2515A473D677}"/>
                </a:ext>
              </a:extLst>
            </p:cNvPr>
            <p:cNvCxnSpPr/>
            <p:nvPr/>
          </p:nvCxnSpPr>
          <p:spPr>
            <a:xfrm flipV="1">
              <a:off x="5043638" y="5222900"/>
              <a:ext cx="67378" cy="74944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DC9E0C3-4CCD-40BE-8F36-7FCD957326D7}"/>
                </a:ext>
              </a:extLst>
            </p:cNvPr>
            <p:cNvSpPr txBox="1"/>
            <p:nvPr/>
          </p:nvSpPr>
          <p:spPr>
            <a:xfrm>
              <a:off x="4373078" y="5972348"/>
              <a:ext cx="2123975" cy="574715"/>
            </a:xfrm>
            <a:prstGeom prst="rect">
              <a:avLst/>
            </a:prstGeom>
            <a:solidFill>
              <a:schemeClr val="bg1"/>
            </a:solidFill>
            <a:ln>
              <a:solidFill>
                <a:schemeClr val="tx1"/>
              </a:solidFill>
            </a:ln>
          </p:spPr>
          <p:txBody>
            <a:bodyPr wrap="square" rtlCol="0">
              <a:spAutoFit/>
            </a:bodyPr>
            <a:lstStyle/>
            <a:p>
              <a:pPr algn="ctr"/>
              <a:r>
                <a:rPr lang="en-US" sz="1200" dirty="0"/>
                <a:t>River lines, merging down &amp; left</a:t>
              </a:r>
              <a:endParaRPr lang="en-AU" sz="1200" dirty="0"/>
            </a:p>
          </p:txBody>
        </p:sp>
        <p:cxnSp>
          <p:nvCxnSpPr>
            <p:cNvPr id="13" name="Straight Arrow Connector 12">
              <a:extLst>
                <a:ext uri="{FF2B5EF4-FFF2-40B4-BE49-F238E27FC236}">
                  <a16:creationId xmlns:a16="http://schemas.microsoft.com/office/drawing/2014/main" id="{FE2E11ED-AC2B-4ABF-8EB9-D20CC61582E0}"/>
                </a:ext>
              </a:extLst>
            </p:cNvPr>
            <p:cNvCxnSpPr>
              <a:stCxn id="14" idx="1"/>
            </p:cNvCxnSpPr>
            <p:nvPr/>
          </p:nvCxnSpPr>
          <p:spPr>
            <a:xfrm flipH="1">
              <a:off x="6497055" y="4207922"/>
              <a:ext cx="1154134" cy="42311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2F65C6A-B861-42F6-B057-7C4E0D8ECDE5}"/>
                </a:ext>
              </a:extLst>
            </p:cNvPr>
            <p:cNvSpPr txBox="1"/>
            <p:nvPr/>
          </p:nvSpPr>
          <p:spPr>
            <a:xfrm>
              <a:off x="7651189" y="3920563"/>
              <a:ext cx="1240054" cy="574715"/>
            </a:xfrm>
            <a:prstGeom prst="rect">
              <a:avLst/>
            </a:prstGeom>
            <a:solidFill>
              <a:schemeClr val="bg1"/>
            </a:solidFill>
            <a:ln>
              <a:solidFill>
                <a:schemeClr val="tx1"/>
              </a:solidFill>
            </a:ln>
          </p:spPr>
          <p:txBody>
            <a:bodyPr wrap="square" rtlCol="0">
              <a:spAutoFit/>
            </a:bodyPr>
            <a:lstStyle/>
            <a:p>
              <a:pPr algn="ctr"/>
              <a:r>
                <a:rPr lang="en-US" sz="1200" dirty="0"/>
                <a:t>Horse decoration</a:t>
              </a:r>
              <a:endParaRPr lang="en-AU" sz="1200" dirty="0"/>
            </a:p>
          </p:txBody>
        </p:sp>
        <p:sp>
          <p:nvSpPr>
            <p:cNvPr id="15" name="TextBox 14">
              <a:extLst>
                <a:ext uri="{FF2B5EF4-FFF2-40B4-BE49-F238E27FC236}">
                  <a16:creationId xmlns:a16="http://schemas.microsoft.com/office/drawing/2014/main" id="{9F966226-F5C4-4767-A127-81A6673F27B4}"/>
                </a:ext>
              </a:extLst>
            </p:cNvPr>
            <p:cNvSpPr txBox="1"/>
            <p:nvPr/>
          </p:nvSpPr>
          <p:spPr>
            <a:xfrm>
              <a:off x="2935707" y="1262091"/>
              <a:ext cx="1203157" cy="350512"/>
            </a:xfrm>
            <a:prstGeom prst="rect">
              <a:avLst/>
            </a:prstGeom>
            <a:solidFill>
              <a:schemeClr val="bg1"/>
            </a:solidFill>
            <a:ln>
              <a:solidFill>
                <a:schemeClr val="tx1"/>
              </a:solidFill>
            </a:ln>
          </p:spPr>
          <p:txBody>
            <a:bodyPr wrap="square" rtlCol="0">
              <a:spAutoFit/>
            </a:bodyPr>
            <a:lstStyle/>
            <a:p>
              <a:pPr algn="ctr"/>
              <a:r>
                <a:rPr lang="en-US" sz="1200" dirty="0"/>
                <a:t>Hackles?</a:t>
              </a:r>
              <a:endParaRPr lang="en-AU" sz="1200" dirty="0"/>
            </a:p>
          </p:txBody>
        </p:sp>
        <p:sp>
          <p:nvSpPr>
            <p:cNvPr id="16" name="TextBox 15">
              <a:extLst>
                <a:ext uri="{FF2B5EF4-FFF2-40B4-BE49-F238E27FC236}">
                  <a16:creationId xmlns:a16="http://schemas.microsoft.com/office/drawing/2014/main" id="{40E60813-C334-48CF-99B2-3BAE91A2E91B}"/>
                </a:ext>
              </a:extLst>
            </p:cNvPr>
            <p:cNvSpPr txBox="1"/>
            <p:nvPr/>
          </p:nvSpPr>
          <p:spPr>
            <a:xfrm>
              <a:off x="484276" y="765325"/>
              <a:ext cx="1209770" cy="574715"/>
            </a:xfrm>
            <a:prstGeom prst="rect">
              <a:avLst/>
            </a:prstGeom>
            <a:solidFill>
              <a:schemeClr val="bg1"/>
            </a:solidFill>
            <a:ln>
              <a:solidFill>
                <a:schemeClr val="tx1"/>
              </a:solidFill>
            </a:ln>
          </p:spPr>
          <p:txBody>
            <a:bodyPr wrap="square" rtlCol="0">
              <a:spAutoFit/>
            </a:bodyPr>
            <a:lstStyle/>
            <a:p>
              <a:pPr algn="ctr"/>
              <a:r>
                <a:rPr lang="en-US" sz="1200" dirty="0"/>
                <a:t>Un-related cracks?</a:t>
              </a:r>
              <a:endParaRPr lang="en-AU" sz="1200" dirty="0"/>
            </a:p>
          </p:txBody>
        </p:sp>
        <p:cxnSp>
          <p:nvCxnSpPr>
            <p:cNvPr id="17" name="Straight Arrow Connector 16">
              <a:extLst>
                <a:ext uri="{FF2B5EF4-FFF2-40B4-BE49-F238E27FC236}">
                  <a16:creationId xmlns:a16="http://schemas.microsoft.com/office/drawing/2014/main" id="{CA341BFB-179D-47DD-A37C-417AF022753E}"/>
                </a:ext>
              </a:extLst>
            </p:cNvPr>
            <p:cNvCxnSpPr/>
            <p:nvPr/>
          </p:nvCxnSpPr>
          <p:spPr>
            <a:xfrm>
              <a:off x="3596263" y="1696452"/>
              <a:ext cx="542600" cy="54623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CE1520A-FE25-41BA-AE44-2F970C96C368}"/>
                </a:ext>
              </a:extLst>
            </p:cNvPr>
            <p:cNvCxnSpPr/>
            <p:nvPr/>
          </p:nvCxnSpPr>
          <p:spPr>
            <a:xfrm>
              <a:off x="3378467" y="1696452"/>
              <a:ext cx="88539" cy="119706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457A0A2-6FBA-4D98-BBEE-94D1E55F8198}"/>
                </a:ext>
              </a:extLst>
            </p:cNvPr>
            <p:cNvCxnSpPr/>
            <p:nvPr/>
          </p:nvCxnSpPr>
          <p:spPr>
            <a:xfrm>
              <a:off x="1047076" y="1391898"/>
              <a:ext cx="776228" cy="104329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99B4AD3-D1E3-4E08-8973-343BF0406BA8}"/>
                </a:ext>
              </a:extLst>
            </p:cNvPr>
            <p:cNvSpPr txBox="1"/>
            <p:nvPr/>
          </p:nvSpPr>
          <p:spPr>
            <a:xfrm>
              <a:off x="1226206" y="4951293"/>
              <a:ext cx="863742" cy="574715"/>
            </a:xfrm>
            <a:prstGeom prst="rect">
              <a:avLst/>
            </a:prstGeom>
            <a:solidFill>
              <a:schemeClr val="bg1"/>
            </a:solidFill>
            <a:ln>
              <a:solidFill>
                <a:schemeClr val="tx1"/>
              </a:solidFill>
            </a:ln>
          </p:spPr>
          <p:txBody>
            <a:bodyPr wrap="square" rtlCol="0">
              <a:spAutoFit/>
            </a:bodyPr>
            <a:lstStyle/>
            <a:p>
              <a:pPr algn="ctr"/>
              <a:r>
                <a:rPr lang="en-US" sz="1200" dirty="0"/>
                <a:t>Arrest lines?</a:t>
              </a:r>
              <a:endParaRPr lang="en-AU" sz="1200" dirty="0"/>
            </a:p>
          </p:txBody>
        </p:sp>
        <p:cxnSp>
          <p:nvCxnSpPr>
            <p:cNvPr id="21" name="Straight Arrow Connector 20">
              <a:extLst>
                <a:ext uri="{FF2B5EF4-FFF2-40B4-BE49-F238E27FC236}">
                  <a16:creationId xmlns:a16="http://schemas.microsoft.com/office/drawing/2014/main" id="{BC9140B9-74E9-4EA1-9FB2-61C1782D14E2}"/>
                </a:ext>
              </a:extLst>
            </p:cNvPr>
            <p:cNvCxnSpPr>
              <a:stCxn id="20" idx="3"/>
            </p:cNvCxnSpPr>
            <p:nvPr/>
          </p:nvCxnSpPr>
          <p:spPr>
            <a:xfrm flipV="1">
              <a:off x="2089948" y="4519097"/>
              <a:ext cx="1168475" cy="71955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Content Placeholder 3">
            <a:extLst>
              <a:ext uri="{FF2B5EF4-FFF2-40B4-BE49-F238E27FC236}">
                <a16:creationId xmlns:a16="http://schemas.microsoft.com/office/drawing/2014/main" id="{71F0D6B1-98A6-4F68-9D88-B27841CACA6B}"/>
              </a:ext>
            </a:extLst>
          </p:cNvPr>
          <p:cNvSpPr>
            <a:spLocks noGrp="1"/>
          </p:cNvSpPr>
          <p:nvPr>
            <p:ph idx="13"/>
          </p:nvPr>
        </p:nvSpPr>
        <p:spPr>
          <a:xfrm>
            <a:off x="213035" y="935291"/>
            <a:ext cx="3760118" cy="5041034"/>
          </a:xfrm>
        </p:spPr>
        <p:txBody>
          <a:bodyPr>
            <a:normAutofit fontScale="92500"/>
          </a:bodyPr>
          <a:lstStyle/>
          <a:p>
            <a:r>
              <a:rPr lang="en-AU" dirty="0"/>
              <a:t>Al Naslaa site (KSA)</a:t>
            </a:r>
          </a:p>
          <a:p>
            <a:r>
              <a:rPr lang="en-AU" dirty="0"/>
              <a:t>Similarities to resin experiments:</a:t>
            </a:r>
          </a:p>
          <a:p>
            <a:pPr lvl="1"/>
            <a:r>
              <a:rPr lang="en-AU" dirty="0"/>
              <a:t>Radial hackles merging into river lines</a:t>
            </a:r>
          </a:p>
          <a:p>
            <a:pPr lvl="1"/>
            <a:r>
              <a:rPr lang="en-AU" dirty="0"/>
              <a:t>Circumferential ribs</a:t>
            </a:r>
          </a:p>
          <a:p>
            <a:r>
              <a:rPr lang="en-AU" dirty="0"/>
              <a:t>Difference:</a:t>
            </a:r>
          </a:p>
          <a:p>
            <a:pPr lvl="1"/>
            <a:r>
              <a:rPr lang="en-AU" dirty="0"/>
              <a:t>No obvious flaw at the inferred fracture origin</a:t>
            </a:r>
          </a:p>
        </p:txBody>
      </p:sp>
      <p:sp>
        <p:nvSpPr>
          <p:cNvPr id="23" name="Text Placeholder 4">
            <a:extLst>
              <a:ext uri="{FF2B5EF4-FFF2-40B4-BE49-F238E27FC236}">
                <a16:creationId xmlns:a16="http://schemas.microsoft.com/office/drawing/2014/main" id="{64EB5FBE-B0A3-491D-A203-7D288A8D85E3}"/>
              </a:ext>
            </a:extLst>
          </p:cNvPr>
          <p:cNvSpPr>
            <a:spLocks noGrp="1"/>
          </p:cNvSpPr>
          <p:nvPr>
            <p:ph type="body" sz="quarter" idx="16"/>
          </p:nvPr>
        </p:nvSpPr>
        <p:spPr>
          <a:xfrm>
            <a:off x="0" y="6335666"/>
            <a:ext cx="9538487" cy="354727"/>
          </a:xfrm>
        </p:spPr>
        <p:txBody>
          <a:bodyPr/>
          <a:lstStyle/>
          <a:p>
            <a:r>
              <a:rPr lang="en-AU" b="0" i="0" dirty="0">
                <a:solidFill>
                  <a:srgbClr val="222222"/>
                </a:solidFill>
                <a:effectLst/>
                <a:latin typeface="Arial" panose="020B0604020202020204" pitchFamily="34" charset="0"/>
              </a:rPr>
              <a:t>Photo credit: Rudra, Anand Kumar (2018), “Rock of Naslaa AKA laser cut rock!” </a:t>
            </a:r>
            <a:r>
              <a:rPr lang="en-AU" b="0" i="1" dirty="0">
                <a:solidFill>
                  <a:srgbClr val="222222"/>
                </a:solidFill>
                <a:effectLst/>
                <a:latin typeface="Arial" panose="020B0604020202020204" pitchFamily="34" charset="0"/>
              </a:rPr>
              <a:t>YouTube</a:t>
            </a:r>
            <a:r>
              <a:rPr lang="en-AU" i="1" dirty="0">
                <a:solidFill>
                  <a:srgbClr val="222222"/>
                </a:solidFill>
                <a:latin typeface="Arial" panose="020B0604020202020204" pitchFamily="34" charset="0"/>
              </a:rPr>
              <a:t> </a:t>
            </a:r>
            <a:r>
              <a:rPr lang="en-AU" dirty="0">
                <a:solidFill>
                  <a:srgbClr val="222222"/>
                </a:solidFill>
                <a:latin typeface="Arial" panose="020B0604020202020204" pitchFamily="34" charset="0"/>
              </a:rPr>
              <a:t>[video file accessed 2022-02-17 from </a:t>
            </a:r>
            <a:r>
              <a:rPr lang="en-AU" dirty="0">
                <a:solidFill>
                  <a:srgbClr val="222222"/>
                </a:solidFill>
                <a:latin typeface="Arial" panose="020B0604020202020204" pitchFamily="34" charset="0"/>
                <a:hlinkClick r:id="rId4"/>
              </a:rPr>
              <a:t>http://www.youtube.com/watch?v=GD8u6HmUtls</a:t>
            </a:r>
            <a:r>
              <a:rPr lang="en-AU" dirty="0">
                <a:solidFill>
                  <a:srgbClr val="222222"/>
                </a:solidFill>
                <a:latin typeface="Arial" panose="020B0604020202020204" pitchFamily="34" charset="0"/>
              </a:rPr>
              <a:t>]</a:t>
            </a:r>
            <a:endParaRPr lang="en-AU" dirty="0"/>
          </a:p>
        </p:txBody>
      </p:sp>
    </p:spTree>
    <p:extLst>
      <p:ext uri="{BB962C8B-B14F-4D97-AF65-F5344CB8AC3E}">
        <p14:creationId xmlns:p14="http://schemas.microsoft.com/office/powerpoint/2010/main" val="346063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316569-97B0-4B5D-A962-8A6026FCACD3}"/>
              </a:ext>
            </a:extLst>
          </p:cNvPr>
          <p:cNvSpPr>
            <a:spLocks noGrp="1"/>
          </p:cNvSpPr>
          <p:nvPr>
            <p:ph type="title"/>
          </p:nvPr>
        </p:nvSpPr>
        <p:spPr/>
        <p:txBody>
          <a:bodyPr/>
          <a:lstStyle/>
          <a:p>
            <a:r>
              <a:rPr lang="en-US" dirty="0"/>
              <a:t>Crack morphology: resin samples vs. natural rocks</a:t>
            </a:r>
            <a:endParaRPr lang="en-AU" dirty="0"/>
          </a:p>
        </p:txBody>
      </p:sp>
      <p:sp>
        <p:nvSpPr>
          <p:cNvPr id="22" name="Content Placeholder 3">
            <a:extLst>
              <a:ext uri="{FF2B5EF4-FFF2-40B4-BE49-F238E27FC236}">
                <a16:creationId xmlns:a16="http://schemas.microsoft.com/office/drawing/2014/main" id="{71F0D6B1-98A6-4F68-9D88-B27841CACA6B}"/>
              </a:ext>
            </a:extLst>
          </p:cNvPr>
          <p:cNvSpPr>
            <a:spLocks noGrp="1"/>
          </p:cNvSpPr>
          <p:nvPr>
            <p:ph idx="13"/>
          </p:nvPr>
        </p:nvSpPr>
        <p:spPr>
          <a:xfrm>
            <a:off x="213035" y="935291"/>
            <a:ext cx="3760118" cy="5041034"/>
          </a:xfrm>
        </p:spPr>
        <p:txBody>
          <a:bodyPr>
            <a:normAutofit fontScale="92500" lnSpcReduction="20000"/>
          </a:bodyPr>
          <a:lstStyle/>
          <a:p>
            <a:r>
              <a:rPr lang="en-AU" dirty="0"/>
              <a:t>Rock ejected in a rockburst - Australian underground mine</a:t>
            </a:r>
          </a:p>
          <a:p>
            <a:r>
              <a:rPr lang="en-AU" dirty="0"/>
              <a:t>2x parallel but non-coplanar tensile cracks</a:t>
            </a:r>
          </a:p>
          <a:p>
            <a:r>
              <a:rPr lang="en-AU" dirty="0"/>
              <a:t>Similar fractography to biaxial resin experiments:</a:t>
            </a:r>
          </a:p>
          <a:p>
            <a:pPr lvl="1"/>
            <a:r>
              <a:rPr lang="en-AU" dirty="0"/>
              <a:t>Radial hackles</a:t>
            </a:r>
          </a:p>
          <a:p>
            <a:pPr lvl="1"/>
            <a:r>
              <a:rPr lang="en-AU" dirty="0"/>
              <a:t>Circular/ellipsoidal boundary</a:t>
            </a:r>
          </a:p>
          <a:p>
            <a:pPr lvl="1"/>
            <a:r>
              <a:rPr lang="en-AU" dirty="0"/>
              <a:t>Ribs offsetting hackles</a:t>
            </a:r>
          </a:p>
          <a:p>
            <a:pPr lvl="1"/>
            <a:endParaRPr lang="en-AU" dirty="0"/>
          </a:p>
        </p:txBody>
      </p:sp>
      <p:pic>
        <p:nvPicPr>
          <p:cNvPr id="4" name="Picture 3" descr="A picture containing close&#10;&#10;Description automatically generated">
            <a:extLst>
              <a:ext uri="{FF2B5EF4-FFF2-40B4-BE49-F238E27FC236}">
                <a16:creationId xmlns:a16="http://schemas.microsoft.com/office/drawing/2014/main" id="{3117EDEC-1D57-4054-BE85-3ECE91CEDD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80919" y="980014"/>
            <a:ext cx="5515734" cy="4897971"/>
          </a:xfrm>
          <a:prstGeom prst="rect">
            <a:avLst/>
          </a:prstGeom>
        </p:spPr>
      </p:pic>
      <p:sp>
        <p:nvSpPr>
          <p:cNvPr id="8" name="TextBox 7">
            <a:extLst>
              <a:ext uri="{FF2B5EF4-FFF2-40B4-BE49-F238E27FC236}">
                <a16:creationId xmlns:a16="http://schemas.microsoft.com/office/drawing/2014/main" id="{49FBA4B3-046E-4FD6-99F3-1E37010A4FB1}"/>
              </a:ext>
            </a:extLst>
          </p:cNvPr>
          <p:cNvSpPr txBox="1"/>
          <p:nvPr/>
        </p:nvSpPr>
        <p:spPr>
          <a:xfrm>
            <a:off x="6586152" y="4716272"/>
            <a:ext cx="1519880" cy="646331"/>
          </a:xfrm>
          <a:prstGeom prst="rect">
            <a:avLst/>
          </a:prstGeom>
          <a:solidFill>
            <a:schemeClr val="bg1"/>
          </a:solidFill>
          <a:ln>
            <a:solidFill>
              <a:schemeClr val="tx1"/>
            </a:solidFill>
          </a:ln>
        </p:spPr>
        <p:txBody>
          <a:bodyPr wrap="square" rtlCol="0">
            <a:spAutoFit/>
          </a:bodyPr>
          <a:lstStyle/>
          <a:p>
            <a:pPr algn="ctr"/>
            <a:r>
              <a:rPr lang="en-US" sz="1200" dirty="0"/>
              <a:t>Radial hackles, circular boundary (crack edge?)</a:t>
            </a:r>
            <a:endParaRPr lang="en-AU" sz="1200" dirty="0"/>
          </a:p>
        </p:txBody>
      </p:sp>
      <p:cxnSp>
        <p:nvCxnSpPr>
          <p:cNvPr id="9" name="Straight Arrow Connector 8">
            <a:extLst>
              <a:ext uri="{FF2B5EF4-FFF2-40B4-BE49-F238E27FC236}">
                <a16:creationId xmlns:a16="http://schemas.microsoft.com/office/drawing/2014/main" id="{64FC0584-BEC0-4384-8303-1A90C6C2226F}"/>
              </a:ext>
            </a:extLst>
          </p:cNvPr>
          <p:cNvCxnSpPr>
            <a:cxnSpLocks/>
            <a:stCxn id="8" idx="0"/>
          </p:cNvCxnSpPr>
          <p:nvPr/>
        </p:nvCxnSpPr>
        <p:spPr>
          <a:xfrm flipV="1">
            <a:off x="7346092" y="4069941"/>
            <a:ext cx="438665" cy="646331"/>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63C5D7E-5806-4D40-9EED-FD89F1AFBA3A}"/>
              </a:ext>
            </a:extLst>
          </p:cNvPr>
          <p:cNvSpPr txBox="1"/>
          <p:nvPr/>
        </p:nvSpPr>
        <p:spPr>
          <a:xfrm>
            <a:off x="5288692" y="3423610"/>
            <a:ext cx="1297460" cy="646331"/>
          </a:xfrm>
          <a:prstGeom prst="rect">
            <a:avLst/>
          </a:prstGeom>
          <a:solidFill>
            <a:schemeClr val="bg1"/>
          </a:solidFill>
          <a:ln>
            <a:solidFill>
              <a:schemeClr val="tx1"/>
            </a:solidFill>
          </a:ln>
        </p:spPr>
        <p:txBody>
          <a:bodyPr wrap="square" rtlCol="0">
            <a:spAutoFit/>
          </a:bodyPr>
          <a:lstStyle/>
          <a:p>
            <a:pPr algn="ctr"/>
            <a:r>
              <a:rPr lang="en-US" sz="1200" dirty="0"/>
              <a:t>Faint radial hackles, offset by ribs</a:t>
            </a:r>
            <a:endParaRPr lang="en-AU" sz="1200" dirty="0"/>
          </a:p>
        </p:txBody>
      </p:sp>
      <p:cxnSp>
        <p:nvCxnSpPr>
          <p:cNvPr id="21" name="Straight Arrow Connector 20">
            <a:extLst>
              <a:ext uri="{FF2B5EF4-FFF2-40B4-BE49-F238E27FC236}">
                <a16:creationId xmlns:a16="http://schemas.microsoft.com/office/drawing/2014/main" id="{5CCB24EC-7A69-488C-8B7C-28CBF2A79E24}"/>
              </a:ext>
            </a:extLst>
          </p:cNvPr>
          <p:cNvCxnSpPr>
            <a:cxnSpLocks/>
          </p:cNvCxnSpPr>
          <p:nvPr/>
        </p:nvCxnSpPr>
        <p:spPr>
          <a:xfrm flipV="1">
            <a:off x="6586152" y="2777279"/>
            <a:ext cx="438665" cy="646331"/>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087653"/>
      </p:ext>
    </p:extLst>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G Template.potx" id="{38CC4CE8-C69B-4CA0-8FC5-68604244D32D}" vid="{8F389A34-8B00-4C16-9160-8F24720E7E1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745E609EF51C46B246E8FCC257675D" ma:contentTypeVersion="12" ma:contentTypeDescription="Create a new document." ma:contentTypeScope="" ma:versionID="a1047dee34263842c51beccdfdefcdfd">
  <xsd:schema xmlns:xsd="http://www.w3.org/2001/XMLSchema" xmlns:xs="http://www.w3.org/2001/XMLSchema" xmlns:p="http://schemas.microsoft.com/office/2006/metadata/properties" xmlns:ns2="a3a94168-aaf4-4dc3-8cc1-ef9dcbeea62f" targetNamespace="http://schemas.microsoft.com/office/2006/metadata/properties" ma:root="true" ma:fieldsID="aeba4bb420a5b004452930a11857ad71" ns2:_="">
    <xsd:import namespace="a3a94168-aaf4-4dc3-8cc1-ef9dcbeea6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a94168-aaf4-4dc3-8cc1-ef9dcbeea6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F529AA-9E4F-4119-BD61-A0AA698BB83A}">
  <ds:schemaRefs>
    <ds:schemaRef ds:uri="http://schemas.microsoft.com/sharepoint/v3/contenttype/forms"/>
  </ds:schemaRefs>
</ds:datastoreItem>
</file>

<file path=customXml/itemProps2.xml><?xml version="1.0" encoding="utf-8"?>
<ds:datastoreItem xmlns:ds="http://schemas.openxmlformats.org/officeDocument/2006/customXml" ds:itemID="{E63C2711-31A0-40C1-9716-0595DE798F2A}">
  <ds:schemaRefs>
    <ds:schemaRef ds:uri="http://schemas.openxmlformats.org/package/2006/metadata/core-properties"/>
    <ds:schemaRef ds:uri="http://www.w3.org/XML/1998/namespace"/>
    <ds:schemaRef ds:uri="http://purl.org/dc/terms/"/>
    <ds:schemaRef ds:uri="http://purl.org/dc/dcmitype/"/>
    <ds:schemaRef ds:uri="http://schemas.microsoft.com/office/2006/metadata/properties"/>
    <ds:schemaRef ds:uri="http://schemas.microsoft.com/office/infopath/2007/PartnerControls"/>
    <ds:schemaRef ds:uri="http://schemas.microsoft.com/office/2006/documentManagement/types"/>
    <ds:schemaRef ds:uri="a3a94168-aaf4-4dc3-8cc1-ef9dcbeea62f"/>
    <ds:schemaRef ds:uri="http://purl.org/dc/elements/1.1/"/>
  </ds:schemaRefs>
</ds:datastoreItem>
</file>

<file path=customXml/itemProps3.xml><?xml version="1.0" encoding="utf-8"?>
<ds:datastoreItem xmlns:ds="http://schemas.openxmlformats.org/officeDocument/2006/customXml" ds:itemID="{FB9B5664-1D81-4292-93E8-CD401CC064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a94168-aaf4-4dc3-8cc1-ef9dcbeea6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ACG Template</Template>
  <TotalTime>9875</TotalTime>
  <Words>3588</Words>
  <Application>Microsoft Office PowerPoint</Application>
  <PresentationFormat>Widescreen</PresentationFormat>
  <Paragraphs>305</Paragraphs>
  <Slides>16</Slides>
  <Notes>15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vt:lpstr>
      <vt:lpstr>Calibri</vt:lpstr>
      <vt:lpstr>Calibri Light</vt:lpstr>
      <vt:lpstr>Kozuka Gothic Pro B</vt:lpstr>
      <vt:lpstr>Times New Roman</vt:lpstr>
      <vt:lpstr>Default Design</vt:lpstr>
      <vt:lpstr>Oscillations induced by crack growth in compression, and morphology of fracture surfaces</vt:lpstr>
      <vt:lpstr>Crack-growth samples with inclined penny shaped flaws</vt:lpstr>
      <vt:lpstr>Uniaxial vs biaxial compression</vt:lpstr>
      <vt:lpstr>Experimental apparatus 1: video &amp; data collection</vt:lpstr>
      <vt:lpstr>Experimental apparatus 2: AE sensor placement</vt:lpstr>
      <vt:lpstr>General morphology of extensive crack in biaxial compression</vt:lpstr>
      <vt:lpstr>Crack growth process in biaxial compression</vt:lpstr>
      <vt:lpstr>Crack morphology: resin samples vs. natural rocks</vt:lpstr>
      <vt:lpstr>Crack morphology: resin samples vs. natural rocks</vt:lpstr>
      <vt:lpstr>Load vs. flaw location and inclination</vt:lpstr>
      <vt:lpstr>Vibrations 1: AE at sample’s rear face</vt:lpstr>
      <vt:lpstr>Vibrations 2: in-air vibrations (audible and superaudible)</vt:lpstr>
      <vt:lpstr>Vibrations 3: visible vibrations</vt:lpstr>
      <vt:lpstr>Vibrations 4: frequency domain</vt:lpstr>
      <vt:lpstr>Conclusions</vt:lpstr>
      <vt:lpstr>Thank you!</vt:lpstr>
    </vt:vector>
  </TitlesOfParts>
  <Company>University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NUMERICAL MODELLING FOR GROUND SUPPORT design</dc:title>
  <dc:creator>Joseph Justin Mbenza</dc:creator>
  <cp:lastModifiedBy>Broadus Jeffcoat-Sacco (22018171)</cp:lastModifiedBy>
  <cp:revision>146</cp:revision>
  <cp:lastPrinted>2021-08-03T02:27:13Z</cp:lastPrinted>
  <dcterms:created xsi:type="dcterms:W3CDTF">2022-05-06T05:45:04Z</dcterms:created>
  <dcterms:modified xsi:type="dcterms:W3CDTF">2022-05-27T05:34:09Z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0x01010016745E609EF51C46B246E8FCC257675D</vt:lpwstr>
  </property>
</Properties>
</file>