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6" r:id="rId3"/>
    <p:sldId id="262"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75" userDrawn="1">
          <p15:clr>
            <a:srgbClr val="A4A3A4"/>
          </p15:clr>
        </p15:guide>
        <p15:guide id="2" pos="27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8F"/>
    <a:srgbClr val="FFFDF7"/>
    <a:srgbClr val="DAE3F3"/>
    <a:srgbClr val="E0FA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B21DF-138F-45C4-9B82-A65DD84A6A6B}" v="783" dt="2022-05-25T13:32:17.052"/>
    <p1510:client id="{BA80B5EB-8A6D-48F4-B0A6-EFC0E8326743}" v="1" dt="2022-05-25T13:40:52.274"/>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35" autoAdjust="0"/>
  </p:normalViewPr>
  <p:slideViewPr>
    <p:cSldViewPr snapToGrid="0" showGuides="1">
      <p:cViewPr varScale="1">
        <p:scale>
          <a:sx n="71" d="100"/>
          <a:sy n="71" d="100"/>
        </p:scale>
        <p:origin x="1049" y="22"/>
      </p:cViewPr>
      <p:guideLst>
        <p:guide orient="horz" pos="3475"/>
        <p:guide pos="27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A1BC1-B3F7-4352-87CB-A0A6F6B16585}" type="datetimeFigureOut">
              <a:rPr lang="en-GB" smtClean="0"/>
              <a:t>26/05/2022</a:t>
            </a:fld>
            <a:endParaRPr lang="en-GB"/>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926FE-ED6D-4376-A325-3971E9A37731}" type="slidenum">
              <a:rPr lang="en-GB" smtClean="0"/>
              <a:t>‹#›</a:t>
            </a:fld>
            <a:endParaRPr lang="en-GB"/>
          </a:p>
        </p:txBody>
      </p:sp>
    </p:spTree>
    <p:extLst>
      <p:ext uri="{BB962C8B-B14F-4D97-AF65-F5344CB8AC3E}">
        <p14:creationId xmlns:p14="http://schemas.microsoft.com/office/powerpoint/2010/main" val="2863329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5"/>
          </p:nvPr>
        </p:nvSpPr>
        <p:spPr/>
        <p:txBody>
          <a:bodyPr/>
          <a:lstStyle/>
          <a:p>
            <a:fld id="{E8B926FE-ED6D-4376-A325-3971E9A37731}" type="slidenum">
              <a:rPr lang="en-GB" smtClean="0"/>
              <a:t>2</a:t>
            </a:fld>
            <a:endParaRPr lang="en-GB"/>
          </a:p>
        </p:txBody>
      </p:sp>
    </p:spTree>
    <p:extLst>
      <p:ext uri="{BB962C8B-B14F-4D97-AF65-F5344CB8AC3E}">
        <p14:creationId xmlns:p14="http://schemas.microsoft.com/office/powerpoint/2010/main" val="3234307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5"/>
          </p:nvPr>
        </p:nvSpPr>
        <p:spPr/>
        <p:txBody>
          <a:bodyPr/>
          <a:lstStyle/>
          <a:p>
            <a:fld id="{E8B926FE-ED6D-4376-A325-3971E9A37731}" type="slidenum">
              <a:rPr lang="en-GB" smtClean="0"/>
              <a:t>3</a:t>
            </a:fld>
            <a:endParaRPr lang="en-GB"/>
          </a:p>
        </p:txBody>
      </p:sp>
    </p:spTree>
    <p:extLst>
      <p:ext uri="{BB962C8B-B14F-4D97-AF65-F5344CB8AC3E}">
        <p14:creationId xmlns:p14="http://schemas.microsoft.com/office/powerpoint/2010/main" val="3011497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Reconstruction of kimberlite melt composition is especially important to understand the processes of mantle-derived magmatism and the Earth’s mantle evolution. This task seems to be very complicated because mantle melts during ascent and emplacement changed their initial characteristics due to degassing and contamination by both mantle and crustal xenogenic materials. Mantle magmatic rocks often are subjected to secondary alteration. Melt inclusions in minerals of mantle xenoliths can preserve information about the initial characteristics of mantle melts.</a:t>
            </a:r>
            <a:endParaRPr lang="en-GB" dirty="0"/>
          </a:p>
        </p:txBody>
      </p:sp>
      <p:sp>
        <p:nvSpPr>
          <p:cNvPr id="4" name="Номер слайда 3"/>
          <p:cNvSpPr>
            <a:spLocks noGrp="1"/>
          </p:cNvSpPr>
          <p:nvPr>
            <p:ph type="sldNum" sz="quarter" idx="5"/>
          </p:nvPr>
        </p:nvSpPr>
        <p:spPr/>
        <p:txBody>
          <a:bodyPr/>
          <a:lstStyle/>
          <a:p>
            <a:fld id="{E8B926FE-ED6D-4376-A325-3971E9A37731}" type="slidenum">
              <a:rPr lang="en-GB" smtClean="0"/>
              <a:t>4</a:t>
            </a:fld>
            <a:endParaRPr lang="en-GB"/>
          </a:p>
        </p:txBody>
      </p:sp>
    </p:spTree>
    <p:extLst>
      <p:ext uri="{BB962C8B-B14F-4D97-AF65-F5344CB8AC3E}">
        <p14:creationId xmlns:p14="http://schemas.microsoft.com/office/powerpoint/2010/main" val="136744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018ADD-C839-CA91-E6E5-D04BE7EF4D5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GB"/>
          </a:p>
        </p:txBody>
      </p:sp>
      <p:sp>
        <p:nvSpPr>
          <p:cNvPr id="3" name="Подзаголовок 2">
            <a:extLst>
              <a:ext uri="{FF2B5EF4-FFF2-40B4-BE49-F238E27FC236}">
                <a16:creationId xmlns:a16="http://schemas.microsoft.com/office/drawing/2014/main" id="{2FBF3020-C8A0-69AF-E358-D83FE48E7B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GB"/>
          </a:p>
        </p:txBody>
      </p:sp>
      <p:sp>
        <p:nvSpPr>
          <p:cNvPr id="4" name="Дата 3">
            <a:extLst>
              <a:ext uri="{FF2B5EF4-FFF2-40B4-BE49-F238E27FC236}">
                <a16:creationId xmlns:a16="http://schemas.microsoft.com/office/drawing/2014/main" id="{45E975AD-956B-2EEF-4813-2D16DEF6385A}"/>
              </a:ext>
            </a:extLst>
          </p:cNvPr>
          <p:cNvSpPr>
            <a:spLocks noGrp="1"/>
          </p:cNvSpPr>
          <p:nvPr>
            <p:ph type="dt" sz="half" idx="10"/>
          </p:nvPr>
        </p:nvSpPr>
        <p:spPr/>
        <p:txBody>
          <a:bodyPr/>
          <a:lstStyle/>
          <a:p>
            <a:fld id="{2F81D31C-8A69-4BF8-9D19-8C4D787C5DA9}" type="datetimeFigureOut">
              <a:rPr lang="en-GB" smtClean="0"/>
              <a:t>26/05/2022</a:t>
            </a:fld>
            <a:endParaRPr lang="en-GB"/>
          </a:p>
        </p:txBody>
      </p:sp>
      <p:sp>
        <p:nvSpPr>
          <p:cNvPr id="5" name="Нижний колонтитул 4">
            <a:extLst>
              <a:ext uri="{FF2B5EF4-FFF2-40B4-BE49-F238E27FC236}">
                <a16:creationId xmlns:a16="http://schemas.microsoft.com/office/drawing/2014/main" id="{EA524491-55CB-023D-64B2-A22A938CD6A9}"/>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5238D451-7782-D771-6BA7-FF9A590C7467}"/>
              </a:ext>
            </a:extLst>
          </p:cNvPr>
          <p:cNvSpPr>
            <a:spLocks noGrp="1"/>
          </p:cNvSpPr>
          <p:nvPr>
            <p:ph type="sldNum" sz="quarter" idx="12"/>
          </p:nvPr>
        </p:nvSpPr>
        <p:spPr/>
        <p:txBody>
          <a:bodyPr/>
          <a:lstStyle/>
          <a:p>
            <a:fld id="{1CC35F76-B7FB-4C4F-9445-8E5882663661}" type="slidenum">
              <a:rPr lang="en-GB" smtClean="0"/>
              <a:t>‹#›</a:t>
            </a:fld>
            <a:endParaRPr lang="en-GB"/>
          </a:p>
        </p:txBody>
      </p:sp>
    </p:spTree>
    <p:extLst>
      <p:ext uri="{BB962C8B-B14F-4D97-AF65-F5344CB8AC3E}">
        <p14:creationId xmlns:p14="http://schemas.microsoft.com/office/powerpoint/2010/main" val="156149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6E4153-C22E-4C40-F9F3-8F3F243142E1}"/>
              </a:ext>
            </a:extLst>
          </p:cNvPr>
          <p:cNvSpPr>
            <a:spLocks noGrp="1"/>
          </p:cNvSpPr>
          <p:nvPr>
            <p:ph type="title"/>
          </p:nvPr>
        </p:nvSpPr>
        <p:spPr/>
        <p:txBody>
          <a:bodyPr/>
          <a:lstStyle/>
          <a:p>
            <a:r>
              <a:rPr lang="ru-RU"/>
              <a:t>Образец заголовка</a:t>
            </a:r>
            <a:endParaRPr lang="en-GB"/>
          </a:p>
        </p:txBody>
      </p:sp>
      <p:sp>
        <p:nvSpPr>
          <p:cNvPr id="3" name="Вертикальный текст 2">
            <a:extLst>
              <a:ext uri="{FF2B5EF4-FFF2-40B4-BE49-F238E27FC236}">
                <a16:creationId xmlns:a16="http://schemas.microsoft.com/office/drawing/2014/main" id="{A4E3A3AE-FC6C-CA10-C555-AFE6D6047EC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53C884BA-C83D-3E59-0DE9-9427EE1AF4CB}"/>
              </a:ext>
            </a:extLst>
          </p:cNvPr>
          <p:cNvSpPr>
            <a:spLocks noGrp="1"/>
          </p:cNvSpPr>
          <p:nvPr>
            <p:ph type="dt" sz="half" idx="10"/>
          </p:nvPr>
        </p:nvSpPr>
        <p:spPr/>
        <p:txBody>
          <a:bodyPr/>
          <a:lstStyle/>
          <a:p>
            <a:fld id="{2F81D31C-8A69-4BF8-9D19-8C4D787C5DA9}" type="datetimeFigureOut">
              <a:rPr lang="en-GB" smtClean="0"/>
              <a:t>26/05/2022</a:t>
            </a:fld>
            <a:endParaRPr lang="en-GB"/>
          </a:p>
        </p:txBody>
      </p:sp>
      <p:sp>
        <p:nvSpPr>
          <p:cNvPr id="5" name="Нижний колонтитул 4">
            <a:extLst>
              <a:ext uri="{FF2B5EF4-FFF2-40B4-BE49-F238E27FC236}">
                <a16:creationId xmlns:a16="http://schemas.microsoft.com/office/drawing/2014/main" id="{4A6C2D2E-A2B6-9883-056C-0548DC8DD439}"/>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ED4C830E-7477-B911-193E-1F280BD7D31A}"/>
              </a:ext>
            </a:extLst>
          </p:cNvPr>
          <p:cNvSpPr>
            <a:spLocks noGrp="1"/>
          </p:cNvSpPr>
          <p:nvPr>
            <p:ph type="sldNum" sz="quarter" idx="12"/>
          </p:nvPr>
        </p:nvSpPr>
        <p:spPr/>
        <p:txBody>
          <a:bodyPr/>
          <a:lstStyle/>
          <a:p>
            <a:fld id="{1CC35F76-B7FB-4C4F-9445-8E5882663661}" type="slidenum">
              <a:rPr lang="en-GB" smtClean="0"/>
              <a:t>‹#›</a:t>
            </a:fld>
            <a:endParaRPr lang="en-GB"/>
          </a:p>
        </p:txBody>
      </p:sp>
    </p:spTree>
    <p:extLst>
      <p:ext uri="{BB962C8B-B14F-4D97-AF65-F5344CB8AC3E}">
        <p14:creationId xmlns:p14="http://schemas.microsoft.com/office/powerpoint/2010/main" val="22093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456644A-73FC-1F82-6F3A-D3285F79D3A3}"/>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GB"/>
          </a:p>
        </p:txBody>
      </p:sp>
      <p:sp>
        <p:nvSpPr>
          <p:cNvPr id="3" name="Вертикальный текст 2">
            <a:extLst>
              <a:ext uri="{FF2B5EF4-FFF2-40B4-BE49-F238E27FC236}">
                <a16:creationId xmlns:a16="http://schemas.microsoft.com/office/drawing/2014/main" id="{72701031-AE54-628C-FE99-5A1B269668B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6587C50C-865D-E696-875E-85FB63D5B21B}"/>
              </a:ext>
            </a:extLst>
          </p:cNvPr>
          <p:cNvSpPr>
            <a:spLocks noGrp="1"/>
          </p:cNvSpPr>
          <p:nvPr>
            <p:ph type="dt" sz="half" idx="10"/>
          </p:nvPr>
        </p:nvSpPr>
        <p:spPr/>
        <p:txBody>
          <a:bodyPr/>
          <a:lstStyle/>
          <a:p>
            <a:fld id="{2F81D31C-8A69-4BF8-9D19-8C4D787C5DA9}" type="datetimeFigureOut">
              <a:rPr lang="en-GB" smtClean="0"/>
              <a:t>26/05/2022</a:t>
            </a:fld>
            <a:endParaRPr lang="en-GB"/>
          </a:p>
        </p:txBody>
      </p:sp>
      <p:sp>
        <p:nvSpPr>
          <p:cNvPr id="5" name="Нижний колонтитул 4">
            <a:extLst>
              <a:ext uri="{FF2B5EF4-FFF2-40B4-BE49-F238E27FC236}">
                <a16:creationId xmlns:a16="http://schemas.microsoft.com/office/drawing/2014/main" id="{CE31A6F0-1A8B-3532-436B-5145A42A73D5}"/>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DD9576E3-332B-7171-CC12-DE7632987A80}"/>
              </a:ext>
            </a:extLst>
          </p:cNvPr>
          <p:cNvSpPr>
            <a:spLocks noGrp="1"/>
          </p:cNvSpPr>
          <p:nvPr>
            <p:ph type="sldNum" sz="quarter" idx="12"/>
          </p:nvPr>
        </p:nvSpPr>
        <p:spPr/>
        <p:txBody>
          <a:bodyPr/>
          <a:lstStyle/>
          <a:p>
            <a:fld id="{1CC35F76-B7FB-4C4F-9445-8E5882663661}" type="slidenum">
              <a:rPr lang="en-GB" smtClean="0"/>
              <a:t>‹#›</a:t>
            </a:fld>
            <a:endParaRPr lang="en-GB"/>
          </a:p>
        </p:txBody>
      </p:sp>
    </p:spTree>
    <p:extLst>
      <p:ext uri="{BB962C8B-B14F-4D97-AF65-F5344CB8AC3E}">
        <p14:creationId xmlns:p14="http://schemas.microsoft.com/office/powerpoint/2010/main" val="385300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567977-373B-5CE6-00D2-61BAF47CF47E}"/>
              </a:ext>
            </a:extLst>
          </p:cNvPr>
          <p:cNvSpPr>
            <a:spLocks noGrp="1"/>
          </p:cNvSpPr>
          <p:nvPr>
            <p:ph type="title"/>
          </p:nvPr>
        </p:nvSpPr>
        <p:spPr/>
        <p:txBody>
          <a:bodyPr/>
          <a:lstStyle/>
          <a:p>
            <a:r>
              <a:rPr lang="ru-RU"/>
              <a:t>Образец заголовка</a:t>
            </a:r>
            <a:endParaRPr lang="en-GB"/>
          </a:p>
        </p:txBody>
      </p:sp>
      <p:sp>
        <p:nvSpPr>
          <p:cNvPr id="3" name="Объект 2">
            <a:extLst>
              <a:ext uri="{FF2B5EF4-FFF2-40B4-BE49-F238E27FC236}">
                <a16:creationId xmlns:a16="http://schemas.microsoft.com/office/drawing/2014/main" id="{10038C33-D4F1-487E-2FCC-A7FFBCF2026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5C24EE72-BC82-DC1D-50CB-2F1371AC9EB3}"/>
              </a:ext>
            </a:extLst>
          </p:cNvPr>
          <p:cNvSpPr>
            <a:spLocks noGrp="1"/>
          </p:cNvSpPr>
          <p:nvPr>
            <p:ph type="dt" sz="half" idx="10"/>
          </p:nvPr>
        </p:nvSpPr>
        <p:spPr/>
        <p:txBody>
          <a:bodyPr/>
          <a:lstStyle/>
          <a:p>
            <a:fld id="{2F81D31C-8A69-4BF8-9D19-8C4D787C5DA9}" type="datetimeFigureOut">
              <a:rPr lang="en-GB" smtClean="0"/>
              <a:t>26/05/2022</a:t>
            </a:fld>
            <a:endParaRPr lang="en-GB"/>
          </a:p>
        </p:txBody>
      </p:sp>
      <p:sp>
        <p:nvSpPr>
          <p:cNvPr id="5" name="Нижний колонтитул 4">
            <a:extLst>
              <a:ext uri="{FF2B5EF4-FFF2-40B4-BE49-F238E27FC236}">
                <a16:creationId xmlns:a16="http://schemas.microsoft.com/office/drawing/2014/main" id="{CC598D09-0B7F-2E1E-FA17-E61E0E359D98}"/>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53174DCD-70D0-F7C8-844A-C487F2EA05C5}"/>
              </a:ext>
            </a:extLst>
          </p:cNvPr>
          <p:cNvSpPr>
            <a:spLocks noGrp="1"/>
          </p:cNvSpPr>
          <p:nvPr>
            <p:ph type="sldNum" sz="quarter" idx="12"/>
          </p:nvPr>
        </p:nvSpPr>
        <p:spPr/>
        <p:txBody>
          <a:bodyPr/>
          <a:lstStyle/>
          <a:p>
            <a:fld id="{1CC35F76-B7FB-4C4F-9445-8E5882663661}" type="slidenum">
              <a:rPr lang="en-GB" smtClean="0"/>
              <a:t>‹#›</a:t>
            </a:fld>
            <a:endParaRPr lang="en-GB"/>
          </a:p>
        </p:txBody>
      </p:sp>
    </p:spTree>
    <p:extLst>
      <p:ext uri="{BB962C8B-B14F-4D97-AF65-F5344CB8AC3E}">
        <p14:creationId xmlns:p14="http://schemas.microsoft.com/office/powerpoint/2010/main" val="289061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14560D-76A5-3403-0F17-5750EB7E8CE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GB"/>
          </a:p>
        </p:txBody>
      </p:sp>
      <p:sp>
        <p:nvSpPr>
          <p:cNvPr id="3" name="Текст 2">
            <a:extLst>
              <a:ext uri="{FF2B5EF4-FFF2-40B4-BE49-F238E27FC236}">
                <a16:creationId xmlns:a16="http://schemas.microsoft.com/office/drawing/2014/main" id="{150F6E91-70EB-0C43-29AA-69F6F00276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09E1697-765C-E85C-E758-5E31D84220E2}"/>
              </a:ext>
            </a:extLst>
          </p:cNvPr>
          <p:cNvSpPr>
            <a:spLocks noGrp="1"/>
          </p:cNvSpPr>
          <p:nvPr>
            <p:ph type="dt" sz="half" idx="10"/>
          </p:nvPr>
        </p:nvSpPr>
        <p:spPr/>
        <p:txBody>
          <a:bodyPr/>
          <a:lstStyle/>
          <a:p>
            <a:fld id="{2F81D31C-8A69-4BF8-9D19-8C4D787C5DA9}" type="datetimeFigureOut">
              <a:rPr lang="en-GB" smtClean="0"/>
              <a:t>26/05/2022</a:t>
            </a:fld>
            <a:endParaRPr lang="en-GB"/>
          </a:p>
        </p:txBody>
      </p:sp>
      <p:sp>
        <p:nvSpPr>
          <p:cNvPr id="5" name="Нижний колонтитул 4">
            <a:extLst>
              <a:ext uri="{FF2B5EF4-FFF2-40B4-BE49-F238E27FC236}">
                <a16:creationId xmlns:a16="http://schemas.microsoft.com/office/drawing/2014/main" id="{0CBE5963-68AD-1549-9070-8C458BABB5D2}"/>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91145573-C76A-F05B-B688-BEB4345E68DF}"/>
              </a:ext>
            </a:extLst>
          </p:cNvPr>
          <p:cNvSpPr>
            <a:spLocks noGrp="1"/>
          </p:cNvSpPr>
          <p:nvPr>
            <p:ph type="sldNum" sz="quarter" idx="12"/>
          </p:nvPr>
        </p:nvSpPr>
        <p:spPr/>
        <p:txBody>
          <a:bodyPr/>
          <a:lstStyle/>
          <a:p>
            <a:fld id="{1CC35F76-B7FB-4C4F-9445-8E5882663661}" type="slidenum">
              <a:rPr lang="en-GB" smtClean="0"/>
              <a:t>‹#›</a:t>
            </a:fld>
            <a:endParaRPr lang="en-GB"/>
          </a:p>
        </p:txBody>
      </p:sp>
    </p:spTree>
    <p:extLst>
      <p:ext uri="{BB962C8B-B14F-4D97-AF65-F5344CB8AC3E}">
        <p14:creationId xmlns:p14="http://schemas.microsoft.com/office/powerpoint/2010/main" val="407090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E76C81-95C3-7F30-CB6D-3EA2B23A8702}"/>
              </a:ext>
            </a:extLst>
          </p:cNvPr>
          <p:cNvSpPr>
            <a:spLocks noGrp="1"/>
          </p:cNvSpPr>
          <p:nvPr>
            <p:ph type="title"/>
          </p:nvPr>
        </p:nvSpPr>
        <p:spPr/>
        <p:txBody>
          <a:bodyPr/>
          <a:lstStyle/>
          <a:p>
            <a:r>
              <a:rPr lang="ru-RU"/>
              <a:t>Образец заголовка</a:t>
            </a:r>
            <a:endParaRPr lang="en-GB"/>
          </a:p>
        </p:txBody>
      </p:sp>
      <p:sp>
        <p:nvSpPr>
          <p:cNvPr id="3" name="Объект 2">
            <a:extLst>
              <a:ext uri="{FF2B5EF4-FFF2-40B4-BE49-F238E27FC236}">
                <a16:creationId xmlns:a16="http://schemas.microsoft.com/office/drawing/2014/main" id="{76BDCA21-6432-EFD8-96D2-A3D618E624D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Объект 3">
            <a:extLst>
              <a:ext uri="{FF2B5EF4-FFF2-40B4-BE49-F238E27FC236}">
                <a16:creationId xmlns:a16="http://schemas.microsoft.com/office/drawing/2014/main" id="{AC392B89-E3DE-5CB1-C6D1-14E46DE9471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5" name="Дата 4">
            <a:extLst>
              <a:ext uri="{FF2B5EF4-FFF2-40B4-BE49-F238E27FC236}">
                <a16:creationId xmlns:a16="http://schemas.microsoft.com/office/drawing/2014/main" id="{BC34E40C-86F5-4E41-F83E-5C8A277C35FA}"/>
              </a:ext>
            </a:extLst>
          </p:cNvPr>
          <p:cNvSpPr>
            <a:spLocks noGrp="1"/>
          </p:cNvSpPr>
          <p:nvPr>
            <p:ph type="dt" sz="half" idx="10"/>
          </p:nvPr>
        </p:nvSpPr>
        <p:spPr/>
        <p:txBody>
          <a:bodyPr/>
          <a:lstStyle/>
          <a:p>
            <a:fld id="{2F81D31C-8A69-4BF8-9D19-8C4D787C5DA9}" type="datetimeFigureOut">
              <a:rPr lang="en-GB" smtClean="0"/>
              <a:t>26/05/2022</a:t>
            </a:fld>
            <a:endParaRPr lang="en-GB"/>
          </a:p>
        </p:txBody>
      </p:sp>
      <p:sp>
        <p:nvSpPr>
          <p:cNvPr id="6" name="Нижний колонтитул 5">
            <a:extLst>
              <a:ext uri="{FF2B5EF4-FFF2-40B4-BE49-F238E27FC236}">
                <a16:creationId xmlns:a16="http://schemas.microsoft.com/office/drawing/2014/main" id="{5D68CAC5-AF61-4284-6F95-41F1B3CD7EF6}"/>
              </a:ext>
            </a:extLst>
          </p:cNvPr>
          <p:cNvSpPr>
            <a:spLocks noGrp="1"/>
          </p:cNvSpPr>
          <p:nvPr>
            <p:ph type="ftr" sz="quarter" idx="11"/>
          </p:nvPr>
        </p:nvSpPr>
        <p:spPr/>
        <p:txBody>
          <a:bodyPr/>
          <a:lstStyle/>
          <a:p>
            <a:endParaRPr lang="en-GB"/>
          </a:p>
        </p:txBody>
      </p:sp>
      <p:sp>
        <p:nvSpPr>
          <p:cNvPr id="7" name="Номер слайда 6">
            <a:extLst>
              <a:ext uri="{FF2B5EF4-FFF2-40B4-BE49-F238E27FC236}">
                <a16:creationId xmlns:a16="http://schemas.microsoft.com/office/drawing/2014/main" id="{A1904884-056D-DA2D-9249-F9516EA35B84}"/>
              </a:ext>
            </a:extLst>
          </p:cNvPr>
          <p:cNvSpPr>
            <a:spLocks noGrp="1"/>
          </p:cNvSpPr>
          <p:nvPr>
            <p:ph type="sldNum" sz="quarter" idx="12"/>
          </p:nvPr>
        </p:nvSpPr>
        <p:spPr/>
        <p:txBody>
          <a:bodyPr/>
          <a:lstStyle/>
          <a:p>
            <a:fld id="{1CC35F76-B7FB-4C4F-9445-8E5882663661}" type="slidenum">
              <a:rPr lang="en-GB" smtClean="0"/>
              <a:t>‹#›</a:t>
            </a:fld>
            <a:endParaRPr lang="en-GB"/>
          </a:p>
        </p:txBody>
      </p:sp>
    </p:spTree>
    <p:extLst>
      <p:ext uri="{BB962C8B-B14F-4D97-AF65-F5344CB8AC3E}">
        <p14:creationId xmlns:p14="http://schemas.microsoft.com/office/powerpoint/2010/main" val="107810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FFB6F3-EB66-3A21-67EF-7376081E4CA3}"/>
              </a:ext>
            </a:extLst>
          </p:cNvPr>
          <p:cNvSpPr>
            <a:spLocks noGrp="1"/>
          </p:cNvSpPr>
          <p:nvPr>
            <p:ph type="title"/>
          </p:nvPr>
        </p:nvSpPr>
        <p:spPr>
          <a:xfrm>
            <a:off x="839788" y="365125"/>
            <a:ext cx="10515600" cy="1325563"/>
          </a:xfrm>
        </p:spPr>
        <p:txBody>
          <a:bodyPr/>
          <a:lstStyle/>
          <a:p>
            <a:r>
              <a:rPr lang="ru-RU"/>
              <a:t>Образец заголовка</a:t>
            </a:r>
            <a:endParaRPr lang="en-GB"/>
          </a:p>
        </p:txBody>
      </p:sp>
      <p:sp>
        <p:nvSpPr>
          <p:cNvPr id="3" name="Текст 2">
            <a:extLst>
              <a:ext uri="{FF2B5EF4-FFF2-40B4-BE49-F238E27FC236}">
                <a16:creationId xmlns:a16="http://schemas.microsoft.com/office/drawing/2014/main" id="{DE160E51-288E-71FF-AB42-A053588CF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9C1A379-7DBA-A7EC-47E8-ED07F8BCA5A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5" name="Текст 4">
            <a:extLst>
              <a:ext uri="{FF2B5EF4-FFF2-40B4-BE49-F238E27FC236}">
                <a16:creationId xmlns:a16="http://schemas.microsoft.com/office/drawing/2014/main" id="{5212C3B4-7625-CECF-CE06-A4BEDA52C6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62FCDFF-0ED1-88B0-28E8-E80465CCBAE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7" name="Дата 6">
            <a:extLst>
              <a:ext uri="{FF2B5EF4-FFF2-40B4-BE49-F238E27FC236}">
                <a16:creationId xmlns:a16="http://schemas.microsoft.com/office/drawing/2014/main" id="{7F678C91-DB3F-C8D4-7706-D64A43B7E202}"/>
              </a:ext>
            </a:extLst>
          </p:cNvPr>
          <p:cNvSpPr>
            <a:spLocks noGrp="1"/>
          </p:cNvSpPr>
          <p:nvPr>
            <p:ph type="dt" sz="half" idx="10"/>
          </p:nvPr>
        </p:nvSpPr>
        <p:spPr/>
        <p:txBody>
          <a:bodyPr/>
          <a:lstStyle/>
          <a:p>
            <a:fld id="{2F81D31C-8A69-4BF8-9D19-8C4D787C5DA9}" type="datetimeFigureOut">
              <a:rPr lang="en-GB" smtClean="0"/>
              <a:t>26/05/2022</a:t>
            </a:fld>
            <a:endParaRPr lang="en-GB"/>
          </a:p>
        </p:txBody>
      </p:sp>
      <p:sp>
        <p:nvSpPr>
          <p:cNvPr id="8" name="Нижний колонтитул 7">
            <a:extLst>
              <a:ext uri="{FF2B5EF4-FFF2-40B4-BE49-F238E27FC236}">
                <a16:creationId xmlns:a16="http://schemas.microsoft.com/office/drawing/2014/main" id="{12070303-01CA-AA03-E473-5ED95C0DAF1F}"/>
              </a:ext>
            </a:extLst>
          </p:cNvPr>
          <p:cNvSpPr>
            <a:spLocks noGrp="1"/>
          </p:cNvSpPr>
          <p:nvPr>
            <p:ph type="ftr" sz="quarter" idx="11"/>
          </p:nvPr>
        </p:nvSpPr>
        <p:spPr/>
        <p:txBody>
          <a:bodyPr/>
          <a:lstStyle/>
          <a:p>
            <a:endParaRPr lang="en-GB"/>
          </a:p>
        </p:txBody>
      </p:sp>
      <p:sp>
        <p:nvSpPr>
          <p:cNvPr id="9" name="Номер слайда 8">
            <a:extLst>
              <a:ext uri="{FF2B5EF4-FFF2-40B4-BE49-F238E27FC236}">
                <a16:creationId xmlns:a16="http://schemas.microsoft.com/office/drawing/2014/main" id="{8AC15B6A-18A3-9C8B-BE89-91AE9BD1EA03}"/>
              </a:ext>
            </a:extLst>
          </p:cNvPr>
          <p:cNvSpPr>
            <a:spLocks noGrp="1"/>
          </p:cNvSpPr>
          <p:nvPr>
            <p:ph type="sldNum" sz="quarter" idx="12"/>
          </p:nvPr>
        </p:nvSpPr>
        <p:spPr/>
        <p:txBody>
          <a:bodyPr/>
          <a:lstStyle/>
          <a:p>
            <a:fld id="{1CC35F76-B7FB-4C4F-9445-8E5882663661}" type="slidenum">
              <a:rPr lang="en-GB" smtClean="0"/>
              <a:t>‹#›</a:t>
            </a:fld>
            <a:endParaRPr lang="en-GB"/>
          </a:p>
        </p:txBody>
      </p:sp>
    </p:spTree>
    <p:extLst>
      <p:ext uri="{BB962C8B-B14F-4D97-AF65-F5344CB8AC3E}">
        <p14:creationId xmlns:p14="http://schemas.microsoft.com/office/powerpoint/2010/main" val="9656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AA8EAC-2B64-4632-81C1-B94F135C65E4}"/>
              </a:ext>
            </a:extLst>
          </p:cNvPr>
          <p:cNvSpPr>
            <a:spLocks noGrp="1"/>
          </p:cNvSpPr>
          <p:nvPr>
            <p:ph type="title"/>
          </p:nvPr>
        </p:nvSpPr>
        <p:spPr/>
        <p:txBody>
          <a:bodyPr/>
          <a:lstStyle/>
          <a:p>
            <a:r>
              <a:rPr lang="ru-RU"/>
              <a:t>Образец заголовка</a:t>
            </a:r>
            <a:endParaRPr lang="en-GB"/>
          </a:p>
        </p:txBody>
      </p:sp>
      <p:sp>
        <p:nvSpPr>
          <p:cNvPr id="3" name="Дата 2">
            <a:extLst>
              <a:ext uri="{FF2B5EF4-FFF2-40B4-BE49-F238E27FC236}">
                <a16:creationId xmlns:a16="http://schemas.microsoft.com/office/drawing/2014/main" id="{A8A92E63-CB28-01FD-18C2-7199F9C29A16}"/>
              </a:ext>
            </a:extLst>
          </p:cNvPr>
          <p:cNvSpPr>
            <a:spLocks noGrp="1"/>
          </p:cNvSpPr>
          <p:nvPr>
            <p:ph type="dt" sz="half" idx="10"/>
          </p:nvPr>
        </p:nvSpPr>
        <p:spPr/>
        <p:txBody>
          <a:bodyPr/>
          <a:lstStyle/>
          <a:p>
            <a:fld id="{2F81D31C-8A69-4BF8-9D19-8C4D787C5DA9}" type="datetimeFigureOut">
              <a:rPr lang="en-GB" smtClean="0"/>
              <a:t>26/05/2022</a:t>
            </a:fld>
            <a:endParaRPr lang="en-GB"/>
          </a:p>
        </p:txBody>
      </p:sp>
      <p:sp>
        <p:nvSpPr>
          <p:cNvPr id="4" name="Нижний колонтитул 3">
            <a:extLst>
              <a:ext uri="{FF2B5EF4-FFF2-40B4-BE49-F238E27FC236}">
                <a16:creationId xmlns:a16="http://schemas.microsoft.com/office/drawing/2014/main" id="{219856CE-94C9-E3EE-EB94-A28E1AEB16BD}"/>
              </a:ext>
            </a:extLst>
          </p:cNvPr>
          <p:cNvSpPr>
            <a:spLocks noGrp="1"/>
          </p:cNvSpPr>
          <p:nvPr>
            <p:ph type="ftr" sz="quarter" idx="11"/>
          </p:nvPr>
        </p:nvSpPr>
        <p:spPr/>
        <p:txBody>
          <a:bodyPr/>
          <a:lstStyle/>
          <a:p>
            <a:endParaRPr lang="en-GB"/>
          </a:p>
        </p:txBody>
      </p:sp>
      <p:sp>
        <p:nvSpPr>
          <p:cNvPr id="5" name="Номер слайда 4">
            <a:extLst>
              <a:ext uri="{FF2B5EF4-FFF2-40B4-BE49-F238E27FC236}">
                <a16:creationId xmlns:a16="http://schemas.microsoft.com/office/drawing/2014/main" id="{E15A715C-5765-207E-CD6D-33E7B30E39A2}"/>
              </a:ext>
            </a:extLst>
          </p:cNvPr>
          <p:cNvSpPr>
            <a:spLocks noGrp="1"/>
          </p:cNvSpPr>
          <p:nvPr>
            <p:ph type="sldNum" sz="quarter" idx="12"/>
          </p:nvPr>
        </p:nvSpPr>
        <p:spPr/>
        <p:txBody>
          <a:bodyPr/>
          <a:lstStyle/>
          <a:p>
            <a:fld id="{1CC35F76-B7FB-4C4F-9445-8E5882663661}" type="slidenum">
              <a:rPr lang="en-GB" smtClean="0"/>
              <a:t>‹#›</a:t>
            </a:fld>
            <a:endParaRPr lang="en-GB"/>
          </a:p>
        </p:txBody>
      </p:sp>
    </p:spTree>
    <p:extLst>
      <p:ext uri="{BB962C8B-B14F-4D97-AF65-F5344CB8AC3E}">
        <p14:creationId xmlns:p14="http://schemas.microsoft.com/office/powerpoint/2010/main" val="269642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FFF269D-3BDF-156A-1846-684251C285AF}"/>
              </a:ext>
            </a:extLst>
          </p:cNvPr>
          <p:cNvSpPr>
            <a:spLocks noGrp="1"/>
          </p:cNvSpPr>
          <p:nvPr>
            <p:ph type="dt" sz="half" idx="10"/>
          </p:nvPr>
        </p:nvSpPr>
        <p:spPr/>
        <p:txBody>
          <a:bodyPr/>
          <a:lstStyle/>
          <a:p>
            <a:fld id="{2F81D31C-8A69-4BF8-9D19-8C4D787C5DA9}" type="datetimeFigureOut">
              <a:rPr lang="en-GB" smtClean="0"/>
              <a:t>26/05/2022</a:t>
            </a:fld>
            <a:endParaRPr lang="en-GB"/>
          </a:p>
        </p:txBody>
      </p:sp>
      <p:sp>
        <p:nvSpPr>
          <p:cNvPr id="3" name="Нижний колонтитул 2">
            <a:extLst>
              <a:ext uri="{FF2B5EF4-FFF2-40B4-BE49-F238E27FC236}">
                <a16:creationId xmlns:a16="http://schemas.microsoft.com/office/drawing/2014/main" id="{4EB05768-DBE7-11B8-E0E8-548A1DE2D100}"/>
              </a:ext>
            </a:extLst>
          </p:cNvPr>
          <p:cNvSpPr>
            <a:spLocks noGrp="1"/>
          </p:cNvSpPr>
          <p:nvPr>
            <p:ph type="ftr" sz="quarter" idx="11"/>
          </p:nvPr>
        </p:nvSpPr>
        <p:spPr/>
        <p:txBody>
          <a:bodyPr/>
          <a:lstStyle/>
          <a:p>
            <a:endParaRPr lang="en-GB"/>
          </a:p>
        </p:txBody>
      </p:sp>
      <p:sp>
        <p:nvSpPr>
          <p:cNvPr id="4" name="Номер слайда 3">
            <a:extLst>
              <a:ext uri="{FF2B5EF4-FFF2-40B4-BE49-F238E27FC236}">
                <a16:creationId xmlns:a16="http://schemas.microsoft.com/office/drawing/2014/main" id="{B4FB46A5-630B-352C-5E97-78D340905002}"/>
              </a:ext>
            </a:extLst>
          </p:cNvPr>
          <p:cNvSpPr>
            <a:spLocks noGrp="1"/>
          </p:cNvSpPr>
          <p:nvPr>
            <p:ph type="sldNum" sz="quarter" idx="12"/>
          </p:nvPr>
        </p:nvSpPr>
        <p:spPr/>
        <p:txBody>
          <a:bodyPr/>
          <a:lstStyle/>
          <a:p>
            <a:fld id="{1CC35F76-B7FB-4C4F-9445-8E5882663661}" type="slidenum">
              <a:rPr lang="en-GB" smtClean="0"/>
              <a:t>‹#›</a:t>
            </a:fld>
            <a:endParaRPr lang="en-GB"/>
          </a:p>
        </p:txBody>
      </p:sp>
    </p:spTree>
    <p:extLst>
      <p:ext uri="{BB962C8B-B14F-4D97-AF65-F5344CB8AC3E}">
        <p14:creationId xmlns:p14="http://schemas.microsoft.com/office/powerpoint/2010/main" val="3143554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1690B7-CB6C-E611-E986-3508EBE994A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GB"/>
          </a:p>
        </p:txBody>
      </p:sp>
      <p:sp>
        <p:nvSpPr>
          <p:cNvPr id="3" name="Объект 2">
            <a:extLst>
              <a:ext uri="{FF2B5EF4-FFF2-40B4-BE49-F238E27FC236}">
                <a16:creationId xmlns:a16="http://schemas.microsoft.com/office/drawing/2014/main" id="{31FC99E7-7B15-3714-6CEE-CFD69BF7B4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Текст 3">
            <a:extLst>
              <a:ext uri="{FF2B5EF4-FFF2-40B4-BE49-F238E27FC236}">
                <a16:creationId xmlns:a16="http://schemas.microsoft.com/office/drawing/2014/main" id="{94604ED3-3A51-C1CD-1CE7-2F6C36321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A5065AE-23C2-0780-2AC8-BC384AC95FF7}"/>
              </a:ext>
            </a:extLst>
          </p:cNvPr>
          <p:cNvSpPr>
            <a:spLocks noGrp="1"/>
          </p:cNvSpPr>
          <p:nvPr>
            <p:ph type="dt" sz="half" idx="10"/>
          </p:nvPr>
        </p:nvSpPr>
        <p:spPr/>
        <p:txBody>
          <a:bodyPr/>
          <a:lstStyle/>
          <a:p>
            <a:fld id="{2F81D31C-8A69-4BF8-9D19-8C4D787C5DA9}" type="datetimeFigureOut">
              <a:rPr lang="en-GB" smtClean="0"/>
              <a:t>26/05/2022</a:t>
            </a:fld>
            <a:endParaRPr lang="en-GB"/>
          </a:p>
        </p:txBody>
      </p:sp>
      <p:sp>
        <p:nvSpPr>
          <p:cNvPr id="6" name="Нижний колонтитул 5">
            <a:extLst>
              <a:ext uri="{FF2B5EF4-FFF2-40B4-BE49-F238E27FC236}">
                <a16:creationId xmlns:a16="http://schemas.microsoft.com/office/drawing/2014/main" id="{261E52B6-18D8-82D0-D96B-185BD7169C02}"/>
              </a:ext>
            </a:extLst>
          </p:cNvPr>
          <p:cNvSpPr>
            <a:spLocks noGrp="1"/>
          </p:cNvSpPr>
          <p:nvPr>
            <p:ph type="ftr" sz="quarter" idx="11"/>
          </p:nvPr>
        </p:nvSpPr>
        <p:spPr/>
        <p:txBody>
          <a:bodyPr/>
          <a:lstStyle/>
          <a:p>
            <a:endParaRPr lang="en-GB"/>
          </a:p>
        </p:txBody>
      </p:sp>
      <p:sp>
        <p:nvSpPr>
          <p:cNvPr id="7" name="Номер слайда 6">
            <a:extLst>
              <a:ext uri="{FF2B5EF4-FFF2-40B4-BE49-F238E27FC236}">
                <a16:creationId xmlns:a16="http://schemas.microsoft.com/office/drawing/2014/main" id="{4BCACC9D-1EF1-A125-BFF9-6E3CE16CAE26}"/>
              </a:ext>
            </a:extLst>
          </p:cNvPr>
          <p:cNvSpPr>
            <a:spLocks noGrp="1"/>
          </p:cNvSpPr>
          <p:nvPr>
            <p:ph type="sldNum" sz="quarter" idx="12"/>
          </p:nvPr>
        </p:nvSpPr>
        <p:spPr/>
        <p:txBody>
          <a:bodyPr/>
          <a:lstStyle/>
          <a:p>
            <a:fld id="{1CC35F76-B7FB-4C4F-9445-8E5882663661}" type="slidenum">
              <a:rPr lang="en-GB" smtClean="0"/>
              <a:t>‹#›</a:t>
            </a:fld>
            <a:endParaRPr lang="en-GB"/>
          </a:p>
        </p:txBody>
      </p:sp>
    </p:spTree>
    <p:extLst>
      <p:ext uri="{BB962C8B-B14F-4D97-AF65-F5344CB8AC3E}">
        <p14:creationId xmlns:p14="http://schemas.microsoft.com/office/powerpoint/2010/main" val="353481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CD0098-96C5-28BD-45DC-22450C812BD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GB"/>
          </a:p>
        </p:txBody>
      </p:sp>
      <p:sp>
        <p:nvSpPr>
          <p:cNvPr id="3" name="Рисунок 2">
            <a:extLst>
              <a:ext uri="{FF2B5EF4-FFF2-40B4-BE49-F238E27FC236}">
                <a16:creationId xmlns:a16="http://schemas.microsoft.com/office/drawing/2014/main" id="{4669F779-9C26-FF24-B166-FA9B3441E9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Текст 3">
            <a:extLst>
              <a:ext uri="{FF2B5EF4-FFF2-40B4-BE49-F238E27FC236}">
                <a16:creationId xmlns:a16="http://schemas.microsoft.com/office/drawing/2014/main" id="{5E365F36-72A2-EC0A-4656-68F476900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602BE5C-82A8-CAA0-6FD2-09AD1DE784EF}"/>
              </a:ext>
            </a:extLst>
          </p:cNvPr>
          <p:cNvSpPr>
            <a:spLocks noGrp="1"/>
          </p:cNvSpPr>
          <p:nvPr>
            <p:ph type="dt" sz="half" idx="10"/>
          </p:nvPr>
        </p:nvSpPr>
        <p:spPr/>
        <p:txBody>
          <a:bodyPr/>
          <a:lstStyle/>
          <a:p>
            <a:fld id="{2F81D31C-8A69-4BF8-9D19-8C4D787C5DA9}" type="datetimeFigureOut">
              <a:rPr lang="en-GB" smtClean="0"/>
              <a:t>26/05/2022</a:t>
            </a:fld>
            <a:endParaRPr lang="en-GB"/>
          </a:p>
        </p:txBody>
      </p:sp>
      <p:sp>
        <p:nvSpPr>
          <p:cNvPr id="6" name="Нижний колонтитул 5">
            <a:extLst>
              <a:ext uri="{FF2B5EF4-FFF2-40B4-BE49-F238E27FC236}">
                <a16:creationId xmlns:a16="http://schemas.microsoft.com/office/drawing/2014/main" id="{7416E46A-1658-C569-1D4A-78AD85D9E99C}"/>
              </a:ext>
            </a:extLst>
          </p:cNvPr>
          <p:cNvSpPr>
            <a:spLocks noGrp="1"/>
          </p:cNvSpPr>
          <p:nvPr>
            <p:ph type="ftr" sz="quarter" idx="11"/>
          </p:nvPr>
        </p:nvSpPr>
        <p:spPr/>
        <p:txBody>
          <a:bodyPr/>
          <a:lstStyle/>
          <a:p>
            <a:endParaRPr lang="en-GB"/>
          </a:p>
        </p:txBody>
      </p:sp>
      <p:sp>
        <p:nvSpPr>
          <p:cNvPr id="7" name="Номер слайда 6">
            <a:extLst>
              <a:ext uri="{FF2B5EF4-FFF2-40B4-BE49-F238E27FC236}">
                <a16:creationId xmlns:a16="http://schemas.microsoft.com/office/drawing/2014/main" id="{DDAFC8AC-0193-2B84-1121-1F5F62048BA3}"/>
              </a:ext>
            </a:extLst>
          </p:cNvPr>
          <p:cNvSpPr>
            <a:spLocks noGrp="1"/>
          </p:cNvSpPr>
          <p:nvPr>
            <p:ph type="sldNum" sz="quarter" idx="12"/>
          </p:nvPr>
        </p:nvSpPr>
        <p:spPr/>
        <p:txBody>
          <a:bodyPr/>
          <a:lstStyle/>
          <a:p>
            <a:fld id="{1CC35F76-B7FB-4C4F-9445-8E5882663661}" type="slidenum">
              <a:rPr lang="en-GB" smtClean="0"/>
              <a:t>‹#›</a:t>
            </a:fld>
            <a:endParaRPr lang="en-GB"/>
          </a:p>
        </p:txBody>
      </p:sp>
    </p:spTree>
    <p:extLst>
      <p:ext uri="{BB962C8B-B14F-4D97-AF65-F5344CB8AC3E}">
        <p14:creationId xmlns:p14="http://schemas.microsoft.com/office/powerpoint/2010/main" val="703223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FAE8">
            <a:alpha val="2000"/>
          </a:srgb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5FEAB7-DEBC-E04D-7738-71409F8C6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GB"/>
          </a:p>
        </p:txBody>
      </p:sp>
      <p:sp>
        <p:nvSpPr>
          <p:cNvPr id="3" name="Текст 2">
            <a:extLst>
              <a:ext uri="{FF2B5EF4-FFF2-40B4-BE49-F238E27FC236}">
                <a16:creationId xmlns:a16="http://schemas.microsoft.com/office/drawing/2014/main" id="{EBE7889A-26DB-883F-94C6-A3E9638012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9892BFF7-FFF9-6EAD-0396-D8E60A28F9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1D31C-8A69-4BF8-9D19-8C4D787C5DA9}" type="datetimeFigureOut">
              <a:rPr lang="en-GB" smtClean="0"/>
              <a:t>26/05/2022</a:t>
            </a:fld>
            <a:endParaRPr lang="en-GB"/>
          </a:p>
        </p:txBody>
      </p:sp>
      <p:sp>
        <p:nvSpPr>
          <p:cNvPr id="5" name="Нижний колонтитул 4">
            <a:extLst>
              <a:ext uri="{FF2B5EF4-FFF2-40B4-BE49-F238E27FC236}">
                <a16:creationId xmlns:a16="http://schemas.microsoft.com/office/drawing/2014/main" id="{B5A03A0A-79CB-94BF-2D82-FB8F01BE2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Номер слайда 5">
            <a:extLst>
              <a:ext uri="{FF2B5EF4-FFF2-40B4-BE49-F238E27FC236}">
                <a16:creationId xmlns:a16="http://schemas.microsoft.com/office/drawing/2014/main" id="{AA9EB151-FBF2-C073-EC31-78E211B3BB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35F76-B7FB-4C4F-9445-8E5882663661}" type="slidenum">
              <a:rPr lang="en-GB" smtClean="0"/>
              <a:t>‹#›</a:t>
            </a:fld>
            <a:endParaRPr lang="en-GB"/>
          </a:p>
        </p:txBody>
      </p:sp>
    </p:spTree>
    <p:extLst>
      <p:ext uri="{BB962C8B-B14F-4D97-AF65-F5344CB8AC3E}">
        <p14:creationId xmlns:p14="http://schemas.microsoft.com/office/powerpoint/2010/main" val="1063221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2000"/>
          </a:schemeClr>
        </a:solidFill>
        <a:effectLst/>
      </p:bgPr>
    </p:bg>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7E2F022D-DD0F-9AAA-D64A-A749F3CEA67F}"/>
              </a:ext>
            </a:extLst>
          </p:cNvPr>
          <p:cNvSpPr/>
          <p:nvPr/>
        </p:nvSpPr>
        <p:spPr>
          <a:xfrm>
            <a:off x="593678" y="1767385"/>
            <a:ext cx="11109278" cy="2750024"/>
          </a:xfrm>
          <a:prstGeom prst="rect">
            <a:avLst/>
          </a:prstGeom>
          <a:solidFill>
            <a:schemeClr val="accent1">
              <a:lumMod val="20000"/>
              <a:lumOff val="80000"/>
              <a:alpha val="40000"/>
            </a:schemeClr>
          </a:solidFill>
          <a:ln w="762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F7A6704-9D27-A42F-66B6-B3F86D1C3A85}"/>
              </a:ext>
            </a:extLst>
          </p:cNvPr>
          <p:cNvSpPr txBox="1"/>
          <p:nvPr/>
        </p:nvSpPr>
        <p:spPr>
          <a:xfrm>
            <a:off x="1559859" y="6577730"/>
            <a:ext cx="10536521" cy="280270"/>
          </a:xfrm>
          <a:prstGeom prst="rect">
            <a:avLst/>
          </a:prstGeom>
          <a:noFill/>
        </p:spPr>
        <p:txBody>
          <a:bodyPr wrap="square">
            <a:spAutoFit/>
          </a:bodyPr>
          <a:lstStyle/>
          <a:p>
            <a:pPr algn="r">
              <a:lnSpc>
                <a:spcPct val="107000"/>
              </a:lnSpc>
              <a:spcAft>
                <a:spcPts val="800"/>
              </a:spcAft>
            </a:pPr>
            <a:r>
              <a:rPr lang="en-US" sz="12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This work was supported by the Russian Foundation for Basic Research (grant No. 20-35-70058) and the Russian Science Foundation (grant No </a:t>
            </a:r>
            <a:r>
              <a:rPr lang="en-US" sz="1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18-77-10062</a:t>
            </a:r>
            <a:r>
              <a:rPr lang="en-US" sz="12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descr="Изображение выглядит как текст&#10;&#10;Автоматически созданное описание">
            <a:extLst>
              <a:ext uri="{FF2B5EF4-FFF2-40B4-BE49-F238E27FC236}">
                <a16:creationId xmlns:a16="http://schemas.microsoft.com/office/drawing/2014/main" id="{D0221385-CE06-49F2-DFAA-51247E5C39F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35063" y="230352"/>
            <a:ext cx="1902802" cy="742556"/>
          </a:xfrm>
          <a:prstGeom prst="rect">
            <a:avLst/>
          </a:prstGeom>
        </p:spPr>
      </p:pic>
      <p:pic>
        <p:nvPicPr>
          <p:cNvPr id="7" name="Рисунок 6" descr="Изображение выглядит как текст&#10;&#10;Автоматически созданное описание">
            <a:extLst>
              <a:ext uri="{FF2B5EF4-FFF2-40B4-BE49-F238E27FC236}">
                <a16:creationId xmlns:a16="http://schemas.microsoft.com/office/drawing/2014/main" id="{640AC50B-E22E-9B3E-2F75-E4370A8D310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405837" y="266354"/>
            <a:ext cx="2768136" cy="681319"/>
          </a:xfrm>
          <a:prstGeom prst="rect">
            <a:avLst/>
          </a:prstGeom>
        </p:spPr>
      </p:pic>
      <p:sp>
        <p:nvSpPr>
          <p:cNvPr id="9" name="TextBox 8">
            <a:extLst>
              <a:ext uri="{FF2B5EF4-FFF2-40B4-BE49-F238E27FC236}">
                <a16:creationId xmlns:a16="http://schemas.microsoft.com/office/drawing/2014/main" id="{88154019-D49F-4A13-C016-C525C0B536AD}"/>
              </a:ext>
            </a:extLst>
          </p:cNvPr>
          <p:cNvSpPr txBox="1"/>
          <p:nvPr/>
        </p:nvSpPr>
        <p:spPr>
          <a:xfrm>
            <a:off x="357741" y="2250833"/>
            <a:ext cx="11504705" cy="1441933"/>
          </a:xfrm>
          <a:prstGeom prst="rect">
            <a:avLst/>
          </a:prstGeom>
          <a:noFill/>
        </p:spPr>
        <p:txBody>
          <a:bodyPr wrap="square">
            <a:spAutoFit/>
          </a:bodyPr>
          <a:lstStyle/>
          <a:p>
            <a:pPr algn="ctr">
              <a:lnSpc>
                <a:spcPct val="107000"/>
              </a:lnSpc>
            </a:pP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Composition of the kimberlite melt</a:t>
            </a:r>
          </a:p>
          <a:p>
            <a:pPr algn="ctr">
              <a:lnSpc>
                <a:spcPct val="107000"/>
              </a:lnSpc>
            </a:pP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of the Komsomolskaya-</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Magnitnaya</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pipe (Upper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Muna</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field, Siberian craton)</a:t>
            </a:r>
            <a:endParaRPr lang="en-GB" sz="2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A283A03-AE3C-0A28-E4D3-34221DEDBB44}"/>
              </a:ext>
            </a:extLst>
          </p:cNvPr>
          <p:cNvSpPr txBox="1"/>
          <p:nvPr/>
        </p:nvSpPr>
        <p:spPr>
          <a:xfrm>
            <a:off x="2019208" y="3920131"/>
            <a:ext cx="8014446" cy="338554"/>
          </a:xfrm>
          <a:prstGeom prst="rect">
            <a:avLst/>
          </a:prstGeom>
          <a:noFill/>
        </p:spPr>
        <p:txBody>
          <a:bodyPr wrap="square">
            <a:spAutoFit/>
          </a:bodyPr>
          <a:lstStyle/>
          <a:p>
            <a:pPr algn="ctr"/>
            <a:r>
              <a:rPr lang="en-GB" sz="1600" i="1" dirty="0">
                <a:solidFill>
                  <a:srgbClr val="002060"/>
                </a:solidFill>
                <a:latin typeface="Arial" panose="020B0604020202020204" pitchFamily="34" charset="0"/>
                <a:cs typeface="Arial" panose="020B0604020202020204" pitchFamily="34" charset="0"/>
              </a:rPr>
              <a:t>A.D. Kalugina, I.S. Sharygin, K.A. Solovev, A.V. Golovin, A. M. Dymshits</a:t>
            </a:r>
          </a:p>
        </p:txBody>
      </p:sp>
      <p:pic>
        <p:nvPicPr>
          <p:cNvPr id="10" name="Рисунок 9">
            <a:extLst>
              <a:ext uri="{FF2B5EF4-FFF2-40B4-BE49-F238E27FC236}">
                <a16:creationId xmlns:a16="http://schemas.microsoft.com/office/drawing/2014/main" id="{0EB84FAC-EB6E-68C3-59E3-2ECB85098B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9256" y="5591567"/>
            <a:ext cx="938340" cy="938340"/>
          </a:xfrm>
          <a:prstGeom prst="rect">
            <a:avLst/>
          </a:prstGeom>
        </p:spPr>
      </p:pic>
    </p:spTree>
    <p:extLst>
      <p:ext uri="{BB962C8B-B14F-4D97-AF65-F5344CB8AC3E}">
        <p14:creationId xmlns:p14="http://schemas.microsoft.com/office/powerpoint/2010/main" val="2970203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Изображение выглядит как карта&#10;&#10;Автоматически созданное описание">
            <a:extLst>
              <a:ext uri="{FF2B5EF4-FFF2-40B4-BE49-F238E27FC236}">
                <a16:creationId xmlns:a16="http://schemas.microsoft.com/office/drawing/2014/main" id="{23E905F8-E433-AD0B-EFAF-0E5DCEA72A9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49091" y="690962"/>
            <a:ext cx="5046909" cy="5914934"/>
          </a:xfrm>
          <a:prstGeom prst="rect">
            <a:avLst/>
          </a:prstGeom>
        </p:spPr>
      </p:pic>
      <p:sp>
        <p:nvSpPr>
          <p:cNvPr id="5" name="TextBox 4">
            <a:extLst>
              <a:ext uri="{FF2B5EF4-FFF2-40B4-BE49-F238E27FC236}">
                <a16:creationId xmlns:a16="http://schemas.microsoft.com/office/drawing/2014/main" id="{846FA1D2-929B-B0A5-9D91-569A4D3B7028}"/>
              </a:ext>
            </a:extLst>
          </p:cNvPr>
          <p:cNvSpPr txBox="1"/>
          <p:nvPr/>
        </p:nvSpPr>
        <p:spPr>
          <a:xfrm>
            <a:off x="5818482" y="6326967"/>
            <a:ext cx="4753677" cy="276999"/>
          </a:xfrm>
          <a:prstGeom prst="rect">
            <a:avLst/>
          </a:prstGeom>
          <a:noFill/>
        </p:spPr>
        <p:txBody>
          <a:bodyPr wrap="square">
            <a:spAutoFit/>
          </a:bodyPr>
          <a:lstStyle/>
          <a:p>
            <a:pPr algn="l"/>
            <a:r>
              <a:rPr lang="en-GB" sz="1200" b="0" i="1" u="none" strike="noStrike" baseline="0" dirty="0">
                <a:latin typeface="Arial" panose="020B0604020202020204" pitchFamily="34" charset="0"/>
                <a:cs typeface="Arial" panose="020B0604020202020204" pitchFamily="34" charset="0"/>
              </a:rPr>
              <a:t>modified after [Sharygin, Golovin, Pokhilenko, 2011]</a:t>
            </a:r>
          </a:p>
        </p:txBody>
      </p:sp>
      <p:sp>
        <p:nvSpPr>
          <p:cNvPr id="11" name="TextBox 10">
            <a:extLst>
              <a:ext uri="{FF2B5EF4-FFF2-40B4-BE49-F238E27FC236}">
                <a16:creationId xmlns:a16="http://schemas.microsoft.com/office/drawing/2014/main" id="{99E66DD6-EF8B-80A4-F175-E5629F6FD3F5}"/>
              </a:ext>
            </a:extLst>
          </p:cNvPr>
          <p:cNvSpPr txBox="1"/>
          <p:nvPr/>
        </p:nvSpPr>
        <p:spPr>
          <a:xfrm>
            <a:off x="0" y="96253"/>
            <a:ext cx="12192000" cy="369332"/>
          </a:xfrm>
          <a:prstGeom prst="rect">
            <a:avLst/>
          </a:prstGeom>
          <a:noFill/>
        </p:spPr>
        <p:txBody>
          <a:bodyPr wrap="square">
            <a:spAutoFit/>
          </a:bodyPr>
          <a:lstStyle/>
          <a:p>
            <a:pPr algn="ctr"/>
            <a:r>
              <a:rPr lang="en-GB" sz="1800" b="1" i="0" u="none" strike="noStrike" cap="all" dirty="0">
                <a:solidFill>
                  <a:srgbClr val="002060"/>
                </a:solidFill>
                <a:latin typeface="Arial" panose="020B0604020202020204" pitchFamily="34" charset="0"/>
                <a:cs typeface="Arial" panose="020B0604020202020204" pitchFamily="34" charset="0"/>
              </a:rPr>
              <a:t>Geologic Setting</a:t>
            </a:r>
            <a:endParaRPr lang="en-GB" b="1" cap="all" dirty="0">
              <a:solidFill>
                <a:srgbClr val="002060"/>
              </a:solidFill>
              <a:latin typeface="Arial" panose="020B0604020202020204" pitchFamily="34" charset="0"/>
              <a:cs typeface="Arial" panose="020B0604020202020204" pitchFamily="34" charset="0"/>
            </a:endParaRPr>
          </a:p>
        </p:txBody>
      </p:sp>
      <p:pic>
        <p:nvPicPr>
          <p:cNvPr id="12" name="Рисунок 11" descr="Изображение выглядит как карта&#10;&#10;Автоматически созданное описание">
            <a:extLst>
              <a:ext uri="{FF2B5EF4-FFF2-40B4-BE49-F238E27FC236}">
                <a16:creationId xmlns:a16="http://schemas.microsoft.com/office/drawing/2014/main" id="{41ED9A6B-D96A-1763-0327-F06A1C1D410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17060"/>
          <a:stretch/>
        </p:blipFill>
        <p:spPr>
          <a:xfrm>
            <a:off x="6288629" y="3694541"/>
            <a:ext cx="371902" cy="330523"/>
          </a:xfrm>
          <a:prstGeom prst="rect">
            <a:avLst/>
          </a:prstGeom>
        </p:spPr>
      </p:pic>
      <p:pic>
        <p:nvPicPr>
          <p:cNvPr id="13" name="Рисунок 12" descr="Изображение выглядит как карта&#10;&#10;Автоматически созданное описание">
            <a:extLst>
              <a:ext uri="{FF2B5EF4-FFF2-40B4-BE49-F238E27FC236}">
                <a16:creationId xmlns:a16="http://schemas.microsoft.com/office/drawing/2014/main" id="{C58A4B52-0436-64C4-99FE-BD33E514CF8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b="-10595"/>
          <a:stretch/>
        </p:blipFill>
        <p:spPr>
          <a:xfrm>
            <a:off x="6302089" y="3429222"/>
            <a:ext cx="358441" cy="278532"/>
          </a:xfrm>
          <a:prstGeom prst="rect">
            <a:avLst/>
          </a:prstGeom>
        </p:spPr>
      </p:pic>
      <p:pic>
        <p:nvPicPr>
          <p:cNvPr id="14" name="Рисунок 13" descr="Изображение выглядит как карта&#10;&#10;Автоматически созданное описание">
            <a:extLst>
              <a:ext uri="{FF2B5EF4-FFF2-40B4-BE49-F238E27FC236}">
                <a16:creationId xmlns:a16="http://schemas.microsoft.com/office/drawing/2014/main" id="{5626D681-A97B-8FAC-1A5B-8AFD64F079D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b="-17689"/>
          <a:stretch/>
        </p:blipFill>
        <p:spPr>
          <a:xfrm>
            <a:off x="6202002" y="2947332"/>
            <a:ext cx="483550" cy="313457"/>
          </a:xfrm>
          <a:prstGeom prst="rect">
            <a:avLst/>
          </a:prstGeom>
        </p:spPr>
      </p:pic>
      <p:pic>
        <p:nvPicPr>
          <p:cNvPr id="15" name="Рисунок 14" descr="Изображение выглядит как карта&#10;&#10;Автоматически созданное описание">
            <a:extLst>
              <a:ext uri="{FF2B5EF4-FFF2-40B4-BE49-F238E27FC236}">
                <a16:creationId xmlns:a16="http://schemas.microsoft.com/office/drawing/2014/main" id="{4AAF41FA-4A05-B160-1019-1C8A06042FB4}"/>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b="-18026"/>
          <a:stretch/>
        </p:blipFill>
        <p:spPr>
          <a:xfrm>
            <a:off x="6269342" y="4142591"/>
            <a:ext cx="429857" cy="346497"/>
          </a:xfrm>
          <a:prstGeom prst="rect">
            <a:avLst/>
          </a:prstGeom>
        </p:spPr>
      </p:pic>
      <p:pic>
        <p:nvPicPr>
          <p:cNvPr id="16" name="Рисунок 15" descr="Изображение выглядит как карта&#10;&#10;Автоматически созданное описание">
            <a:extLst>
              <a:ext uri="{FF2B5EF4-FFF2-40B4-BE49-F238E27FC236}">
                <a16:creationId xmlns:a16="http://schemas.microsoft.com/office/drawing/2014/main" id="{D9DA828B-0D4B-B29D-CD08-F66CF102F55C}"/>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b="-4318"/>
          <a:stretch/>
        </p:blipFill>
        <p:spPr>
          <a:xfrm>
            <a:off x="6217206" y="2519016"/>
            <a:ext cx="443324" cy="281162"/>
          </a:xfrm>
          <a:prstGeom prst="rect">
            <a:avLst/>
          </a:prstGeom>
        </p:spPr>
      </p:pic>
      <p:sp>
        <p:nvSpPr>
          <p:cNvPr id="17" name="Полилиния: фигура 16">
            <a:extLst>
              <a:ext uri="{FF2B5EF4-FFF2-40B4-BE49-F238E27FC236}">
                <a16:creationId xmlns:a16="http://schemas.microsoft.com/office/drawing/2014/main" id="{D95624F7-F48A-3C4B-ED7F-003FCA2D3465}"/>
              </a:ext>
            </a:extLst>
          </p:cNvPr>
          <p:cNvSpPr/>
          <p:nvPr/>
        </p:nvSpPr>
        <p:spPr>
          <a:xfrm>
            <a:off x="3649535" y="4045738"/>
            <a:ext cx="140245" cy="183722"/>
          </a:xfrm>
          <a:custGeom>
            <a:avLst/>
            <a:gdLst>
              <a:gd name="connsiteX0" fmla="*/ 0 w 150062"/>
              <a:gd name="connsiteY0" fmla="*/ 0 h 199149"/>
              <a:gd name="connsiteX1" fmla="*/ 74330 w 150062"/>
              <a:gd name="connsiteY1" fmla="*/ 199149 h 199149"/>
              <a:gd name="connsiteX2" fmla="*/ 85549 w 150062"/>
              <a:gd name="connsiteY2" fmla="*/ 143050 h 199149"/>
              <a:gd name="connsiteX3" fmla="*/ 150062 w 150062"/>
              <a:gd name="connsiteY3" fmla="*/ 154270 h 199149"/>
              <a:gd name="connsiteX4" fmla="*/ 0 w 150062"/>
              <a:gd name="connsiteY4" fmla="*/ 0 h 19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62" h="199149">
                <a:moveTo>
                  <a:pt x="0" y="0"/>
                </a:moveTo>
                <a:lnTo>
                  <a:pt x="74330" y="199149"/>
                </a:lnTo>
                <a:lnTo>
                  <a:pt x="85549" y="143050"/>
                </a:lnTo>
                <a:lnTo>
                  <a:pt x="150062" y="154270"/>
                </a:lnTo>
                <a:lnTo>
                  <a:pt x="0" y="0"/>
                </a:lnTo>
                <a:close/>
              </a:path>
            </a:pathLst>
          </a:cu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26C6C8C3-70D7-E8EC-15F4-FFFE928F71A8}"/>
              </a:ext>
            </a:extLst>
          </p:cNvPr>
          <p:cNvSpPr txBox="1"/>
          <p:nvPr/>
        </p:nvSpPr>
        <p:spPr>
          <a:xfrm>
            <a:off x="6586335" y="2430267"/>
            <a:ext cx="6095198"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1</a:t>
            </a:r>
            <a:r>
              <a:rPr kumimoji="0" lang="en-GB" sz="16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 - </a:t>
            </a:r>
            <a:r>
              <a:rPr kumimoji="0" lang="en-GB" sz="1600" b="0" i="1"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Boundaries of the Siberian Craton; </a:t>
            </a:r>
          </a:p>
        </p:txBody>
      </p:sp>
      <p:sp>
        <p:nvSpPr>
          <p:cNvPr id="22" name="TextBox 21">
            <a:extLst>
              <a:ext uri="{FF2B5EF4-FFF2-40B4-BE49-F238E27FC236}">
                <a16:creationId xmlns:a16="http://schemas.microsoft.com/office/drawing/2014/main" id="{9301A6BC-FE28-57E7-2214-FCF6333D63C9}"/>
              </a:ext>
            </a:extLst>
          </p:cNvPr>
          <p:cNvSpPr txBox="1"/>
          <p:nvPr/>
        </p:nvSpPr>
        <p:spPr>
          <a:xfrm>
            <a:off x="6600773" y="2844153"/>
            <a:ext cx="6095198"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2</a:t>
            </a:r>
            <a:r>
              <a:rPr kumimoji="0" lang="en-GB" sz="16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 - </a:t>
            </a:r>
            <a:r>
              <a:rPr kumimoji="0" lang="en-GB" sz="1600" b="0" i="1" u="none" strike="noStrike" kern="1200" cap="none" spc="0" normalizeH="0" baseline="0" noProof="0" dirty="0" err="1">
                <a:ln>
                  <a:noFill/>
                </a:ln>
                <a:solidFill>
                  <a:schemeClr val="accent1">
                    <a:lumMod val="50000"/>
                  </a:schemeClr>
                </a:solidFill>
                <a:effectLst/>
                <a:uLnTx/>
                <a:uFillTx/>
                <a:latin typeface="Arial" panose="020B0604020202020204" pitchFamily="34" charset="0"/>
                <a:ea typeface="+mn-ea"/>
                <a:cs typeface="Arial" panose="020B0604020202020204" pitchFamily="34" charset="0"/>
              </a:rPr>
              <a:t>Anabar</a:t>
            </a:r>
            <a:r>
              <a:rPr kumimoji="0" lang="en-GB" sz="1600" b="0" i="1"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 Shield; </a:t>
            </a:r>
          </a:p>
        </p:txBody>
      </p:sp>
      <p:sp>
        <p:nvSpPr>
          <p:cNvPr id="25" name="TextBox 24">
            <a:extLst>
              <a:ext uri="{FF2B5EF4-FFF2-40B4-BE49-F238E27FC236}">
                <a16:creationId xmlns:a16="http://schemas.microsoft.com/office/drawing/2014/main" id="{ECDAA53A-1501-B67B-943F-174627EC6997}"/>
              </a:ext>
            </a:extLst>
          </p:cNvPr>
          <p:cNvSpPr txBox="1"/>
          <p:nvPr/>
        </p:nvSpPr>
        <p:spPr>
          <a:xfrm>
            <a:off x="6967060" y="3450119"/>
            <a:ext cx="361142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 </a:t>
            </a:r>
            <a:r>
              <a:rPr kumimoji="0" lang="en-GB" sz="1600" b="0" i="1"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kimberlite fields of the </a:t>
            </a:r>
            <a:r>
              <a:rPr kumimoji="0" lang="en-GB" sz="1600" b="0" i="1" u="none" strike="noStrike" kern="1200" cap="none" spc="0" normalizeH="0" baseline="0" noProof="0" dirty="0" err="1">
                <a:ln>
                  <a:noFill/>
                </a:ln>
                <a:solidFill>
                  <a:schemeClr val="accent1">
                    <a:lumMod val="50000"/>
                  </a:schemeClr>
                </a:solidFill>
                <a:effectLst/>
                <a:uLnTx/>
                <a:uFillTx/>
                <a:latin typeface="Arial" panose="020B0604020202020204" pitchFamily="34" charset="0"/>
                <a:ea typeface="+mn-ea"/>
                <a:cs typeface="Arial" panose="020B0604020202020204" pitchFamily="34" charset="0"/>
              </a:rPr>
              <a:t>Paleozoic</a:t>
            </a:r>
            <a:r>
              <a:rPr kumimoji="0" lang="en-GB" sz="1600" b="0" i="1"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 (3) and Mesozoic (4) ages;</a:t>
            </a:r>
            <a:r>
              <a:rPr kumimoji="0" lang="en-GB" sz="16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 </a:t>
            </a:r>
          </a:p>
        </p:txBody>
      </p:sp>
      <p:sp>
        <p:nvSpPr>
          <p:cNvPr id="27" name="TextBox 26">
            <a:extLst>
              <a:ext uri="{FF2B5EF4-FFF2-40B4-BE49-F238E27FC236}">
                <a16:creationId xmlns:a16="http://schemas.microsoft.com/office/drawing/2014/main" id="{72F23FA2-A2A0-7701-5DE5-656374753F83}"/>
              </a:ext>
            </a:extLst>
          </p:cNvPr>
          <p:cNvSpPr txBox="1"/>
          <p:nvPr/>
        </p:nvSpPr>
        <p:spPr>
          <a:xfrm>
            <a:off x="6614008" y="3393578"/>
            <a:ext cx="264695" cy="338554"/>
          </a:xfrm>
          <a:prstGeom prst="rect">
            <a:avLst/>
          </a:prstGeom>
          <a:noFill/>
        </p:spPr>
        <p:txBody>
          <a:bodyPr wrap="square">
            <a:spAutoFit/>
          </a:bodyPr>
          <a:lstStyle/>
          <a:p>
            <a:r>
              <a:rPr kumimoji="0" lang="en-GB"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endParaRPr lang="en-GB" sz="1600" dirty="0"/>
          </a:p>
        </p:txBody>
      </p:sp>
      <p:sp>
        <p:nvSpPr>
          <p:cNvPr id="31" name="TextBox 30">
            <a:extLst>
              <a:ext uri="{FF2B5EF4-FFF2-40B4-BE49-F238E27FC236}">
                <a16:creationId xmlns:a16="http://schemas.microsoft.com/office/drawing/2014/main" id="{9163EFAF-3759-E954-5CE5-0FCD05AAD3A6}"/>
              </a:ext>
            </a:extLst>
          </p:cNvPr>
          <p:cNvSpPr txBox="1"/>
          <p:nvPr/>
        </p:nvSpPr>
        <p:spPr>
          <a:xfrm>
            <a:off x="6621227" y="3658272"/>
            <a:ext cx="276726" cy="338554"/>
          </a:xfrm>
          <a:prstGeom prst="rect">
            <a:avLst/>
          </a:prstGeom>
          <a:noFill/>
        </p:spPr>
        <p:txBody>
          <a:bodyPr wrap="square">
            <a:spAutoFit/>
          </a:bodyPr>
          <a:lstStyle/>
          <a:p>
            <a:r>
              <a:rPr kumimoji="0" lang="en-GB"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a:t>
            </a:r>
            <a:endParaRPr lang="en-GB" sz="1600" dirty="0"/>
          </a:p>
        </p:txBody>
      </p:sp>
      <p:sp>
        <p:nvSpPr>
          <p:cNvPr id="32" name="Правая фигурная скобка 31">
            <a:extLst>
              <a:ext uri="{FF2B5EF4-FFF2-40B4-BE49-F238E27FC236}">
                <a16:creationId xmlns:a16="http://schemas.microsoft.com/office/drawing/2014/main" id="{0114B4CD-FBF8-87DD-0A29-03575E87FE54}"/>
              </a:ext>
            </a:extLst>
          </p:cNvPr>
          <p:cNvSpPr/>
          <p:nvPr/>
        </p:nvSpPr>
        <p:spPr>
          <a:xfrm>
            <a:off x="6822916" y="3447739"/>
            <a:ext cx="163629" cy="529389"/>
          </a:xfrm>
          <a:prstGeom prst="rightBrace">
            <a:avLst>
              <a:gd name="adj1" fmla="val 42497"/>
              <a:gd name="adj2" fmla="val 50000"/>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FA4E6F04-181B-1C4D-06CD-9FC96F076987}"/>
              </a:ext>
            </a:extLst>
          </p:cNvPr>
          <p:cNvSpPr txBox="1"/>
          <p:nvPr/>
        </p:nvSpPr>
        <p:spPr>
          <a:xfrm>
            <a:off x="6606220" y="4136363"/>
            <a:ext cx="5178760" cy="584775"/>
          </a:xfrm>
          <a:prstGeom prst="rect">
            <a:avLst/>
          </a:prstGeom>
          <a:noFill/>
        </p:spPr>
        <p:txBody>
          <a:bodyPr wrap="square">
            <a:spAutoFit/>
          </a:bodyPr>
          <a:lstStyle/>
          <a:p>
            <a:pPr algn="just"/>
            <a:r>
              <a:rPr lang="en-GB" sz="1600" i="1" dirty="0">
                <a:solidFill>
                  <a:schemeClr val="accent1">
                    <a:lumMod val="50000"/>
                  </a:schemeClr>
                </a:solidFill>
                <a:latin typeface="Arial" panose="020B0604020202020204" pitchFamily="34" charset="0"/>
                <a:cs typeface="Arial" panose="020B0604020202020204" pitchFamily="34" charset="0"/>
              </a:rPr>
              <a:t>5</a:t>
            </a:r>
            <a:r>
              <a:rPr lang="en-GB" sz="1600" dirty="0">
                <a:solidFill>
                  <a:schemeClr val="accent1">
                    <a:lumMod val="50000"/>
                  </a:schemeClr>
                </a:solidFill>
                <a:latin typeface="Arial" panose="020B0604020202020204" pitchFamily="34" charset="0"/>
                <a:cs typeface="Arial" panose="020B0604020202020204" pitchFamily="34" charset="0"/>
              </a:rPr>
              <a:t> - </a:t>
            </a:r>
            <a:r>
              <a:rPr lang="en-GB" sz="1600" b="0" i="1" u="none" strike="noStrike" baseline="0" dirty="0">
                <a:solidFill>
                  <a:schemeClr val="accent1">
                    <a:lumMod val="50000"/>
                  </a:schemeClr>
                </a:solidFill>
                <a:latin typeface="Arial" panose="020B0604020202020204" pitchFamily="34" charset="0"/>
                <a:cs typeface="Arial" panose="020B0604020202020204" pitchFamily="34" charset="0"/>
              </a:rPr>
              <a:t>area of the distribution of the Cambrian</a:t>
            </a:r>
          </a:p>
          <a:p>
            <a:pPr algn="just"/>
            <a:r>
              <a:rPr lang="en-GB" sz="1600" i="1" dirty="0">
                <a:solidFill>
                  <a:schemeClr val="accent1">
                    <a:lumMod val="50000"/>
                  </a:schemeClr>
                </a:solidFill>
                <a:latin typeface="Arial" panose="020B0604020202020204" pitchFamily="34" charset="0"/>
                <a:cs typeface="Arial" panose="020B0604020202020204" pitchFamily="34" charset="0"/>
              </a:rPr>
              <a:t>   </a:t>
            </a:r>
            <a:r>
              <a:rPr lang="en-GB" sz="1600" b="0" i="1" u="none" strike="noStrike" baseline="0" dirty="0">
                <a:solidFill>
                  <a:schemeClr val="accent1">
                    <a:lumMod val="50000"/>
                  </a:schemeClr>
                </a:solidFill>
                <a:latin typeface="Arial" panose="020B0604020202020204" pitchFamily="34" charset="0"/>
                <a:cs typeface="Arial" panose="020B0604020202020204" pitchFamily="34" charset="0"/>
              </a:rPr>
              <a:t>  salt-bearing deposits on the Siberian Platform.</a:t>
            </a:r>
            <a:endParaRPr lang="en-GB" sz="1600" i="1" dirty="0">
              <a:solidFill>
                <a:schemeClr val="accent1">
                  <a:lumMod val="50000"/>
                </a:schemeClr>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BCC64ADB-296D-4740-BDDF-A688948C7DC9}"/>
              </a:ext>
            </a:extLst>
          </p:cNvPr>
          <p:cNvSpPr txBox="1"/>
          <p:nvPr/>
        </p:nvSpPr>
        <p:spPr>
          <a:xfrm>
            <a:off x="6169276" y="831977"/>
            <a:ext cx="4897840" cy="1077218"/>
          </a:xfrm>
          <a:prstGeom prst="rect">
            <a:avLst/>
          </a:prstGeom>
          <a:noFill/>
        </p:spPr>
        <p:txBody>
          <a:bodyPr wrap="square">
            <a:spAutoFit/>
          </a:bodyPr>
          <a:lstStyle/>
          <a:p>
            <a:pPr algn="just"/>
            <a:r>
              <a:rPr lang="en-US"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Here we present the results of study on secondary crystallized melt inclusions in olivines in two partially </a:t>
            </a:r>
            <a:r>
              <a:rPr lang="en-US" sz="16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serpentinized</a:t>
            </a:r>
            <a:r>
              <a:rPr lang="en-US"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xenoliths of sheared peridotites (samples </a:t>
            </a:r>
            <a:r>
              <a:rPr lang="en-US" sz="1600" u="sng"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AKM-42n</a:t>
            </a:r>
            <a:r>
              <a:rPr lang="en-US"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and </a:t>
            </a:r>
            <a:r>
              <a:rPr lang="en-US" sz="1600" u="sng"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AKM-56</a:t>
            </a:r>
            <a:r>
              <a:rPr lang="en-US" sz="16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 </a:t>
            </a:r>
            <a:endParaRPr lang="en-GB" sz="1600" dirty="0">
              <a:solidFill>
                <a:schemeClr val="accent1">
                  <a:lumMod val="50000"/>
                </a:schemeClr>
              </a:solidFill>
              <a:latin typeface="Arial" panose="020B0604020202020204" pitchFamily="34" charset="0"/>
              <a:cs typeface="Arial" panose="020B0604020202020204" pitchFamily="34" charset="0"/>
            </a:endParaRPr>
          </a:p>
        </p:txBody>
      </p:sp>
      <p:sp>
        <p:nvSpPr>
          <p:cNvPr id="36" name="Прямоугольник: скругленные углы 35">
            <a:extLst>
              <a:ext uri="{FF2B5EF4-FFF2-40B4-BE49-F238E27FC236}">
                <a16:creationId xmlns:a16="http://schemas.microsoft.com/office/drawing/2014/main" id="{E1433050-AA19-CEE8-998D-8178A6EFEBBD}"/>
              </a:ext>
            </a:extLst>
          </p:cNvPr>
          <p:cNvSpPr/>
          <p:nvPr/>
        </p:nvSpPr>
        <p:spPr>
          <a:xfrm>
            <a:off x="271130" y="207335"/>
            <a:ext cx="63796" cy="6448646"/>
          </a:xfrm>
          <a:prstGeom prst="roundRect">
            <a:avLst>
              <a:gd name="adj" fmla="val 50000"/>
            </a:avLst>
          </a:prstGeom>
          <a:solidFill>
            <a:srgbClr val="DAE3F3">
              <a:alpha val="14902"/>
            </a:srgbClr>
          </a:solidFill>
          <a:ln w="19050">
            <a:solidFill>
              <a:schemeClr val="accent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D0F4E129-A3EF-0BE0-624E-5FCAF8EAE01D}"/>
              </a:ext>
            </a:extLst>
          </p:cNvPr>
          <p:cNvSpPr txBox="1"/>
          <p:nvPr/>
        </p:nvSpPr>
        <p:spPr>
          <a:xfrm>
            <a:off x="-69112" y="1689917"/>
            <a:ext cx="419987" cy="261610"/>
          </a:xfrm>
          <a:prstGeom prst="rect">
            <a:avLst/>
          </a:prstGeom>
          <a:noFill/>
        </p:spPr>
        <p:txBody>
          <a:bodyPr wrap="square">
            <a:spAutoFit/>
          </a:bodyPr>
          <a:lstStyle/>
          <a:p>
            <a:r>
              <a:rPr lang="en-GB" sz="1100" b="1" i="1" u="none" strike="noStrike" baseline="0" dirty="0">
                <a:solidFill>
                  <a:schemeClr val="accent2">
                    <a:lumMod val="40000"/>
                    <a:lumOff val="60000"/>
                  </a:schemeClr>
                </a:solidFill>
                <a:latin typeface="Arial" panose="020B0604020202020204" pitchFamily="34" charset="0"/>
                <a:cs typeface="Arial" panose="020B0604020202020204" pitchFamily="34" charset="0"/>
              </a:rPr>
              <a:t>1/4</a:t>
            </a:r>
            <a:endParaRPr lang="en-GB" i="1" dirty="0">
              <a:solidFill>
                <a:schemeClr val="accent2">
                  <a:lumMod val="40000"/>
                  <a:lumOff val="60000"/>
                </a:schemeClr>
              </a:solidFill>
            </a:endParaRPr>
          </a:p>
        </p:txBody>
      </p:sp>
      <p:sp>
        <p:nvSpPr>
          <p:cNvPr id="23" name="Прямоугольник: скругленные углы 22">
            <a:extLst>
              <a:ext uri="{FF2B5EF4-FFF2-40B4-BE49-F238E27FC236}">
                <a16:creationId xmlns:a16="http://schemas.microsoft.com/office/drawing/2014/main" id="{4482B28F-7B30-562A-100C-7A2FE7A1A1F9}"/>
              </a:ext>
            </a:extLst>
          </p:cNvPr>
          <p:cNvSpPr/>
          <p:nvPr/>
        </p:nvSpPr>
        <p:spPr>
          <a:xfrm>
            <a:off x="272413" y="206060"/>
            <a:ext cx="62513" cy="1614662"/>
          </a:xfrm>
          <a:prstGeom prst="roundRect">
            <a:avLst>
              <a:gd name="adj" fmla="val 50000"/>
            </a:avLst>
          </a:prstGeom>
          <a:solidFill>
            <a:schemeClr val="accent2">
              <a:lumMod val="75000"/>
              <a:alpha val="3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Рисунок 25">
            <a:extLst>
              <a:ext uri="{FF2B5EF4-FFF2-40B4-BE49-F238E27FC236}">
                <a16:creationId xmlns:a16="http://schemas.microsoft.com/office/drawing/2014/main" id="{6B71EA9C-67A6-440F-DB2D-43D35C7CF1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99256" y="5844372"/>
            <a:ext cx="938340" cy="938340"/>
          </a:xfrm>
          <a:prstGeom prst="rect">
            <a:avLst/>
          </a:prstGeom>
        </p:spPr>
      </p:pic>
    </p:spTree>
    <p:extLst>
      <p:ext uri="{BB962C8B-B14F-4D97-AF65-F5344CB8AC3E}">
        <p14:creationId xmlns:p14="http://schemas.microsoft.com/office/powerpoint/2010/main" val="285019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2A18D8D-E5FE-C4A5-9644-0A69780517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719944" y="2592758"/>
            <a:ext cx="3791260" cy="28617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682ACD-E36F-AF1C-DAC8-C51CBAA1EFFE}"/>
              </a:ext>
            </a:extLst>
          </p:cNvPr>
          <p:cNvSpPr txBox="1"/>
          <p:nvPr/>
        </p:nvSpPr>
        <p:spPr>
          <a:xfrm>
            <a:off x="6719944" y="5614991"/>
            <a:ext cx="3935672" cy="1069908"/>
          </a:xfrm>
          <a:prstGeom prst="rect">
            <a:avLst/>
          </a:prstGeom>
          <a:noFill/>
        </p:spPr>
        <p:txBody>
          <a:bodyPr wrap="square">
            <a:spAutoFit/>
          </a:bodyPr>
          <a:lstStyle/>
          <a:p>
            <a:pPr algn="ctr">
              <a:lnSpc>
                <a:spcPct val="107000"/>
              </a:lnSpc>
              <a:spcAft>
                <a:spcPts val="800"/>
              </a:spcAft>
            </a:pPr>
            <a:r>
              <a:rPr lang="en-US" sz="1600" b="1" dirty="0">
                <a:solidFill>
                  <a:srgbClr val="2F528F"/>
                </a:solidFill>
                <a:effectLst/>
                <a:latin typeface="Arial" panose="020B0604020202020204" pitchFamily="34" charset="0"/>
                <a:ea typeface="Times New Roman" panose="02020603050405020304" pitchFamily="18" charset="0"/>
                <a:cs typeface="Arial" panose="020B0604020202020204" pitchFamily="34" charset="0"/>
              </a:rPr>
              <a:t>The mantle residence P-T conditions </a:t>
            </a:r>
          </a:p>
          <a:p>
            <a:pPr algn="ctr">
              <a:lnSpc>
                <a:spcPct val="107000"/>
              </a:lnSpc>
              <a:spcAft>
                <a:spcPts val="800"/>
              </a:spcAft>
            </a:pPr>
            <a:r>
              <a:rPr lang="en-US" sz="1600" u="sng" dirty="0">
                <a:solidFill>
                  <a:srgbClr val="2F528F"/>
                </a:solidFill>
                <a:effectLst/>
                <a:latin typeface="Arial" panose="020B0604020202020204" pitchFamily="34" charset="0"/>
                <a:ea typeface="Times New Roman" panose="02020603050405020304" pitchFamily="18" charset="0"/>
                <a:cs typeface="Arial" panose="020B0604020202020204" pitchFamily="34" charset="0"/>
              </a:rPr>
              <a:t>AKM-42n</a:t>
            </a:r>
            <a:r>
              <a:rPr lang="en-US" sz="1600" dirty="0">
                <a:solidFill>
                  <a:srgbClr val="2F528F"/>
                </a:solidFill>
                <a:effectLst/>
                <a:latin typeface="Arial" panose="020B0604020202020204" pitchFamily="34" charset="0"/>
                <a:ea typeface="Times New Roman" panose="02020603050405020304" pitchFamily="18" charset="0"/>
                <a:cs typeface="Arial" panose="020B0604020202020204" pitchFamily="34" charset="0"/>
              </a:rPr>
              <a:t>: 6.4 </a:t>
            </a:r>
            <a:r>
              <a:rPr lang="en-US" sz="1600" dirty="0" err="1">
                <a:solidFill>
                  <a:srgbClr val="2F528F"/>
                </a:solidFill>
                <a:effectLst/>
                <a:latin typeface="Arial" panose="020B0604020202020204" pitchFamily="34" charset="0"/>
                <a:ea typeface="Times New Roman" panose="02020603050405020304" pitchFamily="18" charset="0"/>
                <a:cs typeface="Arial" panose="020B0604020202020204" pitchFamily="34" charset="0"/>
              </a:rPr>
              <a:t>GPa</a:t>
            </a:r>
            <a:r>
              <a:rPr lang="en-US" sz="1600" dirty="0">
                <a:solidFill>
                  <a:srgbClr val="2F528F"/>
                </a:solidFill>
                <a:effectLst/>
                <a:latin typeface="Arial" panose="020B0604020202020204" pitchFamily="34" charset="0"/>
                <a:ea typeface="Times New Roman" panose="02020603050405020304" pitchFamily="18" charset="0"/>
                <a:cs typeface="Arial" panose="020B0604020202020204" pitchFamily="34" charset="0"/>
              </a:rPr>
              <a:t> and 1380°C</a:t>
            </a:r>
          </a:p>
          <a:p>
            <a:pPr algn="ctr">
              <a:lnSpc>
                <a:spcPct val="107000"/>
              </a:lnSpc>
              <a:spcAft>
                <a:spcPts val="800"/>
              </a:spcAft>
            </a:pPr>
            <a:r>
              <a:rPr lang="en-US" sz="1600" dirty="0">
                <a:solidFill>
                  <a:srgbClr val="2F528F"/>
                </a:solidFill>
                <a:effectLst/>
                <a:latin typeface="Arial" panose="020B0604020202020204" pitchFamily="34" charset="0"/>
                <a:ea typeface="Times New Roman" panose="02020603050405020304" pitchFamily="18" charset="0"/>
                <a:cs typeface="Arial" panose="020B0604020202020204" pitchFamily="34" charset="0"/>
              </a:rPr>
              <a:t> </a:t>
            </a:r>
            <a:r>
              <a:rPr lang="en-US" sz="1600" u="sng" dirty="0">
                <a:solidFill>
                  <a:srgbClr val="2F528F"/>
                </a:solidFill>
                <a:effectLst/>
                <a:latin typeface="Arial" panose="020B0604020202020204" pitchFamily="34" charset="0"/>
                <a:ea typeface="Times New Roman" panose="02020603050405020304" pitchFamily="18" charset="0"/>
                <a:cs typeface="Arial" panose="020B0604020202020204" pitchFamily="34" charset="0"/>
              </a:rPr>
              <a:t>AKM-56</a:t>
            </a:r>
            <a:r>
              <a:rPr lang="en-US" sz="1600" dirty="0">
                <a:solidFill>
                  <a:srgbClr val="2F528F"/>
                </a:solidFill>
                <a:effectLst/>
                <a:latin typeface="Arial" panose="020B0604020202020204" pitchFamily="34" charset="0"/>
                <a:ea typeface="Times New Roman" panose="02020603050405020304" pitchFamily="18" charset="0"/>
                <a:cs typeface="Arial" panose="020B0604020202020204" pitchFamily="34" charset="0"/>
              </a:rPr>
              <a:t>: 6.7 </a:t>
            </a:r>
            <a:r>
              <a:rPr lang="en-US" sz="1600" dirty="0" err="1">
                <a:solidFill>
                  <a:srgbClr val="2F528F"/>
                </a:solidFill>
                <a:effectLst/>
                <a:latin typeface="Arial" panose="020B0604020202020204" pitchFamily="34" charset="0"/>
                <a:ea typeface="Times New Roman" panose="02020603050405020304" pitchFamily="18" charset="0"/>
                <a:cs typeface="Arial" panose="020B0604020202020204" pitchFamily="34" charset="0"/>
              </a:rPr>
              <a:t>GPa</a:t>
            </a:r>
            <a:r>
              <a:rPr lang="en-US" sz="1600" dirty="0">
                <a:solidFill>
                  <a:srgbClr val="2F528F"/>
                </a:solidFill>
                <a:effectLst/>
                <a:latin typeface="Arial" panose="020B0604020202020204" pitchFamily="34" charset="0"/>
                <a:ea typeface="Times New Roman" panose="02020603050405020304" pitchFamily="18" charset="0"/>
                <a:cs typeface="Arial" panose="020B0604020202020204" pitchFamily="34" charset="0"/>
              </a:rPr>
              <a:t> and 1395°C</a:t>
            </a:r>
            <a:endParaRPr lang="en-GB" sz="1400" dirty="0">
              <a:solidFill>
                <a:srgbClr val="2F528F"/>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677902B-B434-73A2-2594-008A86707CFA}"/>
              </a:ext>
            </a:extLst>
          </p:cNvPr>
          <p:cNvSpPr txBox="1"/>
          <p:nvPr/>
        </p:nvSpPr>
        <p:spPr>
          <a:xfrm>
            <a:off x="0" y="96253"/>
            <a:ext cx="12192000" cy="369332"/>
          </a:xfrm>
          <a:prstGeom prst="rect">
            <a:avLst/>
          </a:prstGeom>
          <a:noFill/>
        </p:spPr>
        <p:txBody>
          <a:bodyPr wrap="square">
            <a:spAutoFit/>
          </a:bodyPr>
          <a:lstStyle/>
          <a:p>
            <a:pPr algn="ctr"/>
            <a:r>
              <a:rPr lang="en-GB" sz="1800" b="1" i="0" u="none" strike="noStrike" baseline="0" dirty="0">
                <a:solidFill>
                  <a:srgbClr val="002060"/>
                </a:solidFill>
                <a:latin typeface="Arial" panose="020B0604020202020204" pitchFamily="34" charset="0"/>
                <a:cs typeface="Arial" panose="020B0604020202020204" pitchFamily="34" charset="0"/>
              </a:rPr>
              <a:t>SAMPLES</a:t>
            </a:r>
            <a:endParaRPr lang="en-GB" b="1" dirty="0">
              <a:solidFill>
                <a:srgbClr val="002060"/>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6CB6058A-10FC-348C-A048-EC4874C02C63}"/>
              </a:ext>
            </a:extLst>
          </p:cNvPr>
          <p:cNvPicPr>
            <a:picLocks noChangeAspect="1"/>
          </p:cNvPicPr>
          <p:nvPr/>
        </p:nvPicPr>
        <p:blipFill>
          <a:blip r:embed="rId4"/>
          <a:stretch>
            <a:fillRect/>
          </a:stretch>
        </p:blipFill>
        <p:spPr>
          <a:xfrm>
            <a:off x="759052" y="545413"/>
            <a:ext cx="5076796" cy="6005017"/>
          </a:xfrm>
          <a:prstGeom prst="rect">
            <a:avLst/>
          </a:prstGeom>
        </p:spPr>
      </p:pic>
      <p:sp>
        <p:nvSpPr>
          <p:cNvPr id="14" name="Овал 13">
            <a:extLst>
              <a:ext uri="{FF2B5EF4-FFF2-40B4-BE49-F238E27FC236}">
                <a16:creationId xmlns:a16="http://schemas.microsoft.com/office/drawing/2014/main" id="{9E33D20B-C945-8F53-C5B6-6EC95F471BD4}"/>
              </a:ext>
            </a:extLst>
          </p:cNvPr>
          <p:cNvSpPr/>
          <p:nvPr/>
        </p:nvSpPr>
        <p:spPr>
          <a:xfrm>
            <a:off x="4160171" y="5060609"/>
            <a:ext cx="237325" cy="2373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Овал 14">
            <a:extLst>
              <a:ext uri="{FF2B5EF4-FFF2-40B4-BE49-F238E27FC236}">
                <a16:creationId xmlns:a16="http://schemas.microsoft.com/office/drawing/2014/main" id="{5B6310F5-175A-B903-2322-8A82B02EECBB}"/>
              </a:ext>
            </a:extLst>
          </p:cNvPr>
          <p:cNvSpPr/>
          <p:nvPr/>
        </p:nvSpPr>
        <p:spPr>
          <a:xfrm>
            <a:off x="4234590" y="5335884"/>
            <a:ext cx="237325" cy="2373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Прямоугольник: скругленные углы 15">
            <a:extLst>
              <a:ext uri="{FF2B5EF4-FFF2-40B4-BE49-F238E27FC236}">
                <a16:creationId xmlns:a16="http://schemas.microsoft.com/office/drawing/2014/main" id="{CD542E03-88E6-262C-8177-E0D3A53ECABA}"/>
              </a:ext>
            </a:extLst>
          </p:cNvPr>
          <p:cNvSpPr/>
          <p:nvPr/>
        </p:nvSpPr>
        <p:spPr>
          <a:xfrm>
            <a:off x="271130" y="207335"/>
            <a:ext cx="63796" cy="6448646"/>
          </a:xfrm>
          <a:prstGeom prst="roundRect">
            <a:avLst>
              <a:gd name="adj" fmla="val 50000"/>
            </a:avLst>
          </a:prstGeom>
          <a:solidFill>
            <a:srgbClr val="DAE3F3">
              <a:alpha val="14902"/>
            </a:srgbClr>
          </a:solidFill>
          <a:ln w="19050">
            <a:solidFill>
              <a:schemeClr val="accent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Прямоугольник: скругленные углы 16">
            <a:extLst>
              <a:ext uri="{FF2B5EF4-FFF2-40B4-BE49-F238E27FC236}">
                <a16:creationId xmlns:a16="http://schemas.microsoft.com/office/drawing/2014/main" id="{0F9C17FC-47FA-C5FF-65BD-89A316E392CF}"/>
              </a:ext>
            </a:extLst>
          </p:cNvPr>
          <p:cNvSpPr/>
          <p:nvPr/>
        </p:nvSpPr>
        <p:spPr>
          <a:xfrm>
            <a:off x="272413" y="205834"/>
            <a:ext cx="62513" cy="3223166"/>
          </a:xfrm>
          <a:prstGeom prst="roundRect">
            <a:avLst>
              <a:gd name="adj" fmla="val 50000"/>
            </a:avLst>
          </a:prstGeom>
          <a:solidFill>
            <a:schemeClr val="accent2">
              <a:lumMod val="75000"/>
              <a:alpha val="3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6319EF2-0E94-DB95-5B19-C8FE88E0A42E}"/>
              </a:ext>
            </a:extLst>
          </p:cNvPr>
          <p:cNvSpPr txBox="1"/>
          <p:nvPr/>
        </p:nvSpPr>
        <p:spPr>
          <a:xfrm>
            <a:off x="-69112" y="3304426"/>
            <a:ext cx="419987" cy="261610"/>
          </a:xfrm>
          <a:prstGeom prst="rect">
            <a:avLst/>
          </a:prstGeom>
          <a:noFill/>
        </p:spPr>
        <p:txBody>
          <a:bodyPr wrap="square">
            <a:spAutoFit/>
          </a:bodyPr>
          <a:lstStyle/>
          <a:p>
            <a:r>
              <a:rPr lang="en-GB" sz="1100" b="1" i="1" u="none" strike="noStrike" baseline="0" dirty="0">
                <a:solidFill>
                  <a:schemeClr val="accent2">
                    <a:lumMod val="40000"/>
                    <a:lumOff val="60000"/>
                  </a:schemeClr>
                </a:solidFill>
                <a:latin typeface="Arial" panose="020B0604020202020204" pitchFamily="34" charset="0"/>
                <a:cs typeface="Arial" panose="020B0604020202020204" pitchFamily="34" charset="0"/>
              </a:rPr>
              <a:t>2/4</a:t>
            </a:r>
            <a:endParaRPr lang="en-GB" i="1" dirty="0">
              <a:solidFill>
                <a:schemeClr val="accent2">
                  <a:lumMod val="40000"/>
                  <a:lumOff val="60000"/>
                </a:schemeClr>
              </a:solidFill>
            </a:endParaRPr>
          </a:p>
        </p:txBody>
      </p:sp>
      <p:pic>
        <p:nvPicPr>
          <p:cNvPr id="12" name="Рисунок 11">
            <a:extLst>
              <a:ext uri="{FF2B5EF4-FFF2-40B4-BE49-F238E27FC236}">
                <a16:creationId xmlns:a16="http://schemas.microsoft.com/office/drawing/2014/main" id="{7B2DC718-8654-71A8-DC9D-96C427BA36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256" y="5844372"/>
            <a:ext cx="938340" cy="938340"/>
          </a:xfrm>
          <a:prstGeom prst="rect">
            <a:avLst/>
          </a:prstGeom>
        </p:spPr>
      </p:pic>
      <p:sp>
        <p:nvSpPr>
          <p:cNvPr id="6" name="TextBox 5">
            <a:extLst>
              <a:ext uri="{FF2B5EF4-FFF2-40B4-BE49-F238E27FC236}">
                <a16:creationId xmlns:a16="http://schemas.microsoft.com/office/drawing/2014/main" id="{A9DEB865-1287-7BED-28B1-E8FFBE6B1ECC}"/>
              </a:ext>
            </a:extLst>
          </p:cNvPr>
          <p:cNvSpPr txBox="1"/>
          <p:nvPr/>
        </p:nvSpPr>
        <p:spPr>
          <a:xfrm>
            <a:off x="5539747" y="931136"/>
            <a:ext cx="6296097" cy="1600438"/>
          </a:xfrm>
          <a:prstGeom prst="rect">
            <a:avLst/>
          </a:prstGeom>
          <a:noFill/>
        </p:spPr>
        <p:txBody>
          <a:bodyPr wrap="square">
            <a:spAutoFit/>
          </a:bodyPr>
          <a:lstStyle/>
          <a:p>
            <a:pPr algn="just"/>
            <a:r>
              <a:rPr lang="en-GB"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Diagram showing two possible scenarios of the infiltration of an alkali–carbonate melt into the sheared peridotites (shown by dashed </a:t>
            </a:r>
            <a:r>
              <a:rPr lang="en-GB" sz="14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wavy arrows), </a:t>
            </a:r>
            <a:r>
              <a:rPr lang="en-GB"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followed by the formation of melt inclusions:</a:t>
            </a:r>
          </a:p>
          <a:p>
            <a:pPr algn="just"/>
            <a:r>
              <a:rPr lang="en-GB"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(1) interaction of the kimberlite melt with xenoliths upon their transportation to the surface;</a:t>
            </a:r>
          </a:p>
          <a:p>
            <a:pPr algn="just"/>
            <a:r>
              <a:rPr lang="en-GB" sz="14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(2) infiltration of the melt through peridotites and the formation of fractures in olivine in situ at the depths of rock occurrence.</a:t>
            </a:r>
          </a:p>
        </p:txBody>
      </p:sp>
    </p:spTree>
    <p:extLst>
      <p:ext uri="{BB962C8B-B14F-4D97-AF65-F5344CB8AC3E}">
        <p14:creationId xmlns:p14="http://schemas.microsoft.com/office/powerpoint/2010/main" val="390301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Рисунок 44" descr="Изображение выглядит как сидит, фотография, маленький, большой&#10;&#10;Автоматически созданное описание">
            <a:extLst>
              <a:ext uri="{FF2B5EF4-FFF2-40B4-BE49-F238E27FC236}">
                <a16:creationId xmlns:a16="http://schemas.microsoft.com/office/drawing/2014/main" id="{51017062-E3A3-5060-603F-39F21365FB0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47726" y="4005857"/>
            <a:ext cx="4073857" cy="2558955"/>
          </a:xfrm>
          <a:prstGeom prst="rect">
            <a:avLst/>
          </a:prstGeom>
        </p:spPr>
      </p:pic>
      <p:sp>
        <p:nvSpPr>
          <p:cNvPr id="23" name="TextBox 22">
            <a:extLst>
              <a:ext uri="{FF2B5EF4-FFF2-40B4-BE49-F238E27FC236}">
                <a16:creationId xmlns:a16="http://schemas.microsoft.com/office/drawing/2014/main" id="{D61815BB-3C3A-9D4B-6884-7EE4E5373AC0}"/>
              </a:ext>
            </a:extLst>
          </p:cNvPr>
          <p:cNvSpPr txBox="1"/>
          <p:nvPr/>
        </p:nvSpPr>
        <p:spPr>
          <a:xfrm>
            <a:off x="7355666" y="6581001"/>
            <a:ext cx="3678865" cy="276999"/>
          </a:xfrm>
          <a:prstGeom prst="rect">
            <a:avLst/>
          </a:prstGeom>
          <a:noFill/>
        </p:spPr>
        <p:txBody>
          <a:bodyPr wrap="square">
            <a:spAutoFit/>
          </a:bodyPr>
          <a:lstStyle/>
          <a:p>
            <a:pPr algn="r"/>
            <a:r>
              <a:rPr lang="en-GB" sz="1200" b="0" i="1" u="none" strike="noStrike" baseline="0" dirty="0">
                <a:latin typeface="Arial" panose="020B0604020202020204" pitchFamily="34" charset="0"/>
                <a:cs typeface="Arial" panose="020B0604020202020204" pitchFamily="34" charset="0"/>
              </a:rPr>
              <a:t>* the circles mark the bands of the host olivine.</a:t>
            </a:r>
            <a:endParaRPr lang="en-GB" sz="1200" i="1" dirty="0">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FC02C22A-4812-E690-C470-DCB107756294}"/>
              </a:ext>
            </a:extLst>
          </p:cNvPr>
          <p:cNvPicPr>
            <a:picLocks noChangeAspect="1"/>
          </p:cNvPicPr>
          <p:nvPr/>
        </p:nvPicPr>
        <p:blipFill>
          <a:blip r:embed="rId4"/>
          <a:stretch>
            <a:fillRect/>
          </a:stretch>
        </p:blipFill>
        <p:spPr>
          <a:xfrm>
            <a:off x="6892548" y="853568"/>
            <a:ext cx="4261473" cy="5803895"/>
          </a:xfrm>
          <a:prstGeom prst="rect">
            <a:avLst/>
          </a:prstGeom>
        </p:spPr>
      </p:pic>
      <p:pic>
        <p:nvPicPr>
          <p:cNvPr id="40" name="Рисунок 39">
            <a:extLst>
              <a:ext uri="{FF2B5EF4-FFF2-40B4-BE49-F238E27FC236}">
                <a16:creationId xmlns:a16="http://schemas.microsoft.com/office/drawing/2014/main" id="{D1BB747B-186C-94D0-BAC5-6AE42207E3F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240551" y="1151896"/>
            <a:ext cx="3446060" cy="2585448"/>
          </a:xfrm>
          <a:prstGeom prst="rect">
            <a:avLst/>
          </a:prstGeom>
        </p:spPr>
      </p:pic>
      <p:pic>
        <p:nvPicPr>
          <p:cNvPr id="41" name="Рисунок 40">
            <a:extLst>
              <a:ext uri="{FF2B5EF4-FFF2-40B4-BE49-F238E27FC236}">
                <a16:creationId xmlns:a16="http://schemas.microsoft.com/office/drawing/2014/main" id="{B87C3278-EA96-CEEA-EAA7-55011E249C94}"/>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rot="16200000">
            <a:off x="783137" y="1364195"/>
            <a:ext cx="2570082" cy="2140035"/>
          </a:xfrm>
          <a:prstGeom prst="rect">
            <a:avLst/>
          </a:prstGeom>
        </p:spPr>
      </p:pic>
      <p:pic>
        <p:nvPicPr>
          <p:cNvPr id="42" name="Рисунок 41">
            <a:extLst>
              <a:ext uri="{FF2B5EF4-FFF2-40B4-BE49-F238E27FC236}">
                <a16:creationId xmlns:a16="http://schemas.microsoft.com/office/drawing/2014/main" id="{F0705615-5FDA-A131-CDAA-2C676C02E479}"/>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sharpenSoften amount="36000"/>
                    </a14:imgEffect>
                    <a14:imgEffect>
                      <a14:colorTemperature colorTemp="6198"/>
                    </a14:imgEffect>
                    <a14:imgEffect>
                      <a14:saturation sat="125000"/>
                    </a14:imgEffect>
                    <a14:imgEffect>
                      <a14:brightnessContrast bright="21000" contrast="23000"/>
                    </a14:imgEffect>
                  </a14:imgLayer>
                </a14:imgProps>
              </a:ext>
              <a:ext uri="{28A0092B-C50C-407E-A947-70E740481C1C}">
                <a14:useLocalDpi xmlns:a14="http://schemas.microsoft.com/office/drawing/2010/main"/>
              </a:ext>
            </a:extLst>
          </a:blip>
          <a:srcRect r="21770"/>
          <a:stretch/>
        </p:blipFill>
        <p:spPr>
          <a:xfrm rot="5400000">
            <a:off x="4122027" y="3937405"/>
            <a:ext cx="2406315" cy="2217643"/>
          </a:xfrm>
          <a:prstGeom prst="rect">
            <a:avLst/>
          </a:prstGeom>
          <a:ln w="38100">
            <a:solidFill>
              <a:schemeClr val="accent1">
                <a:lumMod val="20000"/>
                <a:lumOff val="80000"/>
              </a:schemeClr>
            </a:solidFill>
          </a:ln>
        </p:spPr>
      </p:pic>
      <p:sp>
        <p:nvSpPr>
          <p:cNvPr id="18" name="Прямоугольник 17">
            <a:extLst>
              <a:ext uri="{FF2B5EF4-FFF2-40B4-BE49-F238E27FC236}">
                <a16:creationId xmlns:a16="http://schemas.microsoft.com/office/drawing/2014/main" id="{368998AE-C9ED-6F2F-BE60-54875D2BFA96}"/>
              </a:ext>
            </a:extLst>
          </p:cNvPr>
          <p:cNvSpPr>
            <a:spLocks noChangeAspect="1"/>
          </p:cNvSpPr>
          <p:nvPr/>
        </p:nvSpPr>
        <p:spPr>
          <a:xfrm>
            <a:off x="3029008" y="5247804"/>
            <a:ext cx="612000" cy="671713"/>
          </a:xfrm>
          <a:prstGeom prst="rect">
            <a:avLst/>
          </a:prstGeom>
          <a:no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Прямая соединительная линия 45">
            <a:extLst>
              <a:ext uri="{FF2B5EF4-FFF2-40B4-BE49-F238E27FC236}">
                <a16:creationId xmlns:a16="http://schemas.microsoft.com/office/drawing/2014/main" id="{923C4E3C-14D3-7058-434E-5948FE5EB38A}"/>
              </a:ext>
            </a:extLst>
          </p:cNvPr>
          <p:cNvCxnSpPr/>
          <p:nvPr/>
        </p:nvCxnSpPr>
        <p:spPr>
          <a:xfrm flipH="1">
            <a:off x="3636335" y="3821612"/>
            <a:ext cx="573206" cy="1412543"/>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a:extLst>
              <a:ext uri="{FF2B5EF4-FFF2-40B4-BE49-F238E27FC236}">
                <a16:creationId xmlns:a16="http://schemas.microsoft.com/office/drawing/2014/main" id="{969A2D86-C1AE-8F6E-4114-9C7C764E5769}"/>
              </a:ext>
            </a:extLst>
          </p:cNvPr>
          <p:cNvCxnSpPr>
            <a:cxnSpLocks/>
          </p:cNvCxnSpPr>
          <p:nvPr/>
        </p:nvCxnSpPr>
        <p:spPr>
          <a:xfrm flipH="1" flipV="1">
            <a:off x="3624962" y="5932465"/>
            <a:ext cx="592070" cy="342565"/>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1" name="Прямоугольник: скругленные углы 50">
            <a:extLst>
              <a:ext uri="{FF2B5EF4-FFF2-40B4-BE49-F238E27FC236}">
                <a16:creationId xmlns:a16="http://schemas.microsoft.com/office/drawing/2014/main" id="{8F6FC55A-50D0-295E-AB2B-44CDF4FA8D06}"/>
              </a:ext>
            </a:extLst>
          </p:cNvPr>
          <p:cNvSpPr/>
          <p:nvPr/>
        </p:nvSpPr>
        <p:spPr>
          <a:xfrm>
            <a:off x="2464618" y="3586188"/>
            <a:ext cx="568302" cy="25083"/>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Прямоугольник: скругленные углы 51">
            <a:extLst>
              <a:ext uri="{FF2B5EF4-FFF2-40B4-BE49-F238E27FC236}">
                <a16:creationId xmlns:a16="http://schemas.microsoft.com/office/drawing/2014/main" id="{403F9D70-617E-6D7F-ED24-1557D112BA35}"/>
              </a:ext>
            </a:extLst>
          </p:cNvPr>
          <p:cNvSpPr/>
          <p:nvPr/>
        </p:nvSpPr>
        <p:spPr>
          <a:xfrm>
            <a:off x="1145406" y="6429400"/>
            <a:ext cx="568302" cy="25083"/>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28B0060D-8720-0E77-4403-4D57EB9DD70F}"/>
              </a:ext>
            </a:extLst>
          </p:cNvPr>
          <p:cNvSpPr txBox="1"/>
          <p:nvPr/>
        </p:nvSpPr>
        <p:spPr>
          <a:xfrm>
            <a:off x="6027770" y="2110799"/>
            <a:ext cx="623086" cy="2616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10 µm</a:t>
            </a:r>
          </a:p>
        </p:txBody>
      </p:sp>
      <p:sp>
        <p:nvSpPr>
          <p:cNvPr id="54" name="TextBox 53">
            <a:extLst>
              <a:ext uri="{FF2B5EF4-FFF2-40B4-BE49-F238E27FC236}">
                <a16:creationId xmlns:a16="http://schemas.microsoft.com/office/drawing/2014/main" id="{23DC2315-894B-DFDC-A0B5-D3934E53DFED}"/>
              </a:ext>
            </a:extLst>
          </p:cNvPr>
          <p:cNvSpPr txBox="1"/>
          <p:nvPr/>
        </p:nvSpPr>
        <p:spPr>
          <a:xfrm>
            <a:off x="6026968" y="3372862"/>
            <a:ext cx="623086" cy="2616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chemeClr val="bg2"/>
                </a:solidFill>
                <a:effectLst/>
                <a:uLnTx/>
                <a:uFillTx/>
                <a:latin typeface="Times New Roman" panose="02020603050405020304" pitchFamily="18" charset="0"/>
                <a:cs typeface="Times New Roman" panose="02020603050405020304" pitchFamily="18" charset="0"/>
              </a:rPr>
              <a:t>10 µm</a:t>
            </a:r>
          </a:p>
        </p:txBody>
      </p:sp>
      <p:sp>
        <p:nvSpPr>
          <p:cNvPr id="55" name="TextBox 54">
            <a:extLst>
              <a:ext uri="{FF2B5EF4-FFF2-40B4-BE49-F238E27FC236}">
                <a16:creationId xmlns:a16="http://schemas.microsoft.com/office/drawing/2014/main" id="{380746D7-A199-E87B-C947-EF6D75C7C5AE}"/>
              </a:ext>
            </a:extLst>
          </p:cNvPr>
          <p:cNvSpPr txBox="1"/>
          <p:nvPr/>
        </p:nvSpPr>
        <p:spPr>
          <a:xfrm>
            <a:off x="2465420" y="3358574"/>
            <a:ext cx="623086" cy="2616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100" b="1" dirty="0">
                <a:solidFill>
                  <a:prstClr val="black"/>
                </a:solidFill>
                <a:latin typeface="Times New Roman" panose="02020603050405020304" pitchFamily="18" charset="0"/>
                <a:cs typeface="Times New Roman" panose="02020603050405020304" pitchFamily="18" charset="0"/>
              </a:rPr>
              <a:t>2</a:t>
            </a:r>
            <a:r>
              <a:rPr kumimoji="0" lang="en-GB" sz="11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µm</a:t>
            </a:r>
          </a:p>
        </p:txBody>
      </p:sp>
      <p:sp>
        <p:nvSpPr>
          <p:cNvPr id="56" name="TextBox 55">
            <a:extLst>
              <a:ext uri="{FF2B5EF4-FFF2-40B4-BE49-F238E27FC236}">
                <a16:creationId xmlns:a16="http://schemas.microsoft.com/office/drawing/2014/main" id="{4EC3DE00-B7AC-6D26-CDA7-B12E2516989B}"/>
              </a:ext>
            </a:extLst>
          </p:cNvPr>
          <p:cNvSpPr txBox="1"/>
          <p:nvPr/>
        </p:nvSpPr>
        <p:spPr>
          <a:xfrm>
            <a:off x="1136682" y="6182737"/>
            <a:ext cx="623086" cy="2616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100" b="1" dirty="0">
                <a:solidFill>
                  <a:prstClr val="black"/>
                </a:solidFill>
                <a:latin typeface="Times New Roman" panose="02020603050405020304" pitchFamily="18" charset="0"/>
                <a:cs typeface="Times New Roman" panose="02020603050405020304" pitchFamily="18" charset="0"/>
              </a:rPr>
              <a:t>2</a:t>
            </a:r>
            <a:r>
              <a:rPr kumimoji="0" lang="en-GB" sz="11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0 µm</a:t>
            </a:r>
          </a:p>
        </p:txBody>
      </p:sp>
      <p:sp>
        <p:nvSpPr>
          <p:cNvPr id="58" name="TextBox 57">
            <a:extLst>
              <a:ext uri="{FF2B5EF4-FFF2-40B4-BE49-F238E27FC236}">
                <a16:creationId xmlns:a16="http://schemas.microsoft.com/office/drawing/2014/main" id="{DBD0C170-2F69-C7B4-2BE9-967327D004E0}"/>
              </a:ext>
            </a:extLst>
          </p:cNvPr>
          <p:cNvSpPr txBox="1"/>
          <p:nvPr/>
        </p:nvSpPr>
        <p:spPr>
          <a:xfrm>
            <a:off x="1179737" y="2580697"/>
            <a:ext cx="743803" cy="307777"/>
          </a:xfrm>
          <a:prstGeom prst="rect">
            <a:avLst/>
          </a:prstGeom>
          <a:noFill/>
        </p:spPr>
        <p:txBody>
          <a:bodyPr wrap="square" rtlCol="0">
            <a:spAutoFit/>
          </a:bodyPr>
          <a:lstStyle/>
          <a:p>
            <a:r>
              <a:rPr lang="en-GB" sz="1400" b="1" dirty="0">
                <a:latin typeface="Times New Roman" panose="02020603050405020304" pitchFamily="18" charset="0"/>
                <a:cs typeface="Times New Roman" panose="02020603050405020304" pitchFamily="18" charset="0"/>
              </a:rPr>
              <a:t>Burk</a:t>
            </a:r>
          </a:p>
        </p:txBody>
      </p:sp>
      <p:sp>
        <p:nvSpPr>
          <p:cNvPr id="59" name="TextBox 58">
            <a:extLst>
              <a:ext uri="{FF2B5EF4-FFF2-40B4-BE49-F238E27FC236}">
                <a16:creationId xmlns:a16="http://schemas.microsoft.com/office/drawing/2014/main" id="{85A413C3-4C4F-FEEF-E2D0-417E66377312}"/>
              </a:ext>
            </a:extLst>
          </p:cNvPr>
          <p:cNvSpPr txBox="1"/>
          <p:nvPr/>
        </p:nvSpPr>
        <p:spPr>
          <a:xfrm>
            <a:off x="1286207" y="2077148"/>
            <a:ext cx="743803" cy="307777"/>
          </a:xfrm>
          <a:prstGeom prst="rect">
            <a:avLst/>
          </a:prstGeom>
          <a:noFill/>
        </p:spPr>
        <p:txBody>
          <a:bodyPr wrap="square" rtlCol="0">
            <a:spAutoFit/>
          </a:bodyPr>
          <a:lstStyle/>
          <a:p>
            <a:r>
              <a:rPr lang="en-GB" sz="1400" b="1" dirty="0">
                <a:latin typeface="Times New Roman" panose="02020603050405020304" pitchFamily="18" charset="0"/>
                <a:cs typeface="Times New Roman" panose="02020603050405020304" pitchFamily="18" charset="0"/>
              </a:rPr>
              <a:t>Ny</a:t>
            </a:r>
          </a:p>
        </p:txBody>
      </p:sp>
      <p:sp>
        <p:nvSpPr>
          <p:cNvPr id="60" name="TextBox 59">
            <a:extLst>
              <a:ext uri="{FF2B5EF4-FFF2-40B4-BE49-F238E27FC236}">
                <a16:creationId xmlns:a16="http://schemas.microsoft.com/office/drawing/2014/main" id="{67708CB1-272A-F40B-6E5A-D6546E290081}"/>
              </a:ext>
            </a:extLst>
          </p:cNvPr>
          <p:cNvSpPr txBox="1"/>
          <p:nvPr/>
        </p:nvSpPr>
        <p:spPr>
          <a:xfrm>
            <a:off x="5106988" y="4976255"/>
            <a:ext cx="743803" cy="307777"/>
          </a:xfrm>
          <a:prstGeom prst="rect">
            <a:avLst/>
          </a:prstGeom>
          <a:noFill/>
        </p:spPr>
        <p:txBody>
          <a:bodyPr wrap="square" rtlCol="0">
            <a:spAutoFit/>
          </a:bodyPr>
          <a:lstStyle/>
          <a:p>
            <a:r>
              <a:rPr lang="en-GB" sz="1400" b="1" dirty="0" err="1">
                <a:solidFill>
                  <a:schemeClr val="bg2"/>
                </a:solidFill>
                <a:latin typeface="Times New Roman" panose="02020603050405020304" pitchFamily="18" charset="0"/>
                <a:cs typeface="Times New Roman" panose="02020603050405020304" pitchFamily="18" charset="0"/>
              </a:rPr>
              <a:t>Aph</a:t>
            </a:r>
            <a:endParaRPr lang="en-GB" sz="1400" b="1" dirty="0">
              <a:solidFill>
                <a:schemeClr val="bg2"/>
              </a:solidFill>
              <a:latin typeface="Times New Roman" panose="02020603050405020304" pitchFamily="18" charset="0"/>
              <a:cs typeface="Times New Roman" panose="02020603050405020304" pitchFamily="18" charset="0"/>
            </a:endParaRPr>
          </a:p>
        </p:txBody>
      </p:sp>
      <p:cxnSp>
        <p:nvCxnSpPr>
          <p:cNvPr id="62" name="Прямая со стрелкой 61">
            <a:extLst>
              <a:ext uri="{FF2B5EF4-FFF2-40B4-BE49-F238E27FC236}">
                <a16:creationId xmlns:a16="http://schemas.microsoft.com/office/drawing/2014/main" id="{1A1BCF01-DF3E-C16D-70AA-2C189E3FFF73}"/>
              </a:ext>
            </a:extLst>
          </p:cNvPr>
          <p:cNvCxnSpPr>
            <a:cxnSpLocks/>
          </p:cNvCxnSpPr>
          <p:nvPr/>
        </p:nvCxnSpPr>
        <p:spPr>
          <a:xfrm>
            <a:off x="1608811" y="2297184"/>
            <a:ext cx="551253" cy="1937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Прямая со стрелкой 66">
            <a:extLst>
              <a:ext uri="{FF2B5EF4-FFF2-40B4-BE49-F238E27FC236}">
                <a16:creationId xmlns:a16="http://schemas.microsoft.com/office/drawing/2014/main" id="{E5A9190A-53E8-A6DF-FB0D-F89EAE2273B1}"/>
              </a:ext>
            </a:extLst>
          </p:cNvPr>
          <p:cNvCxnSpPr>
            <a:cxnSpLocks/>
          </p:cNvCxnSpPr>
          <p:nvPr/>
        </p:nvCxnSpPr>
        <p:spPr>
          <a:xfrm flipV="1">
            <a:off x="1724402" y="2626149"/>
            <a:ext cx="357809" cy="1232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Прямая со стрелкой 70">
            <a:extLst>
              <a:ext uri="{FF2B5EF4-FFF2-40B4-BE49-F238E27FC236}">
                <a16:creationId xmlns:a16="http://schemas.microsoft.com/office/drawing/2014/main" id="{4F5EE8BA-93C7-F20F-DC7B-DF35B83CE1FE}"/>
              </a:ext>
            </a:extLst>
          </p:cNvPr>
          <p:cNvCxnSpPr>
            <a:cxnSpLocks/>
          </p:cNvCxnSpPr>
          <p:nvPr/>
        </p:nvCxnSpPr>
        <p:spPr>
          <a:xfrm>
            <a:off x="5325842" y="5241561"/>
            <a:ext cx="33631" cy="260310"/>
          </a:xfrm>
          <a:prstGeom prst="straightConnector1">
            <a:avLst/>
          </a:prstGeom>
          <a:ln>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75" name="TextBox 74">
            <a:extLst>
              <a:ext uri="{FF2B5EF4-FFF2-40B4-BE49-F238E27FC236}">
                <a16:creationId xmlns:a16="http://schemas.microsoft.com/office/drawing/2014/main" id="{FA38D534-AD92-6858-0A28-20BDB23C8F4D}"/>
              </a:ext>
            </a:extLst>
          </p:cNvPr>
          <p:cNvSpPr txBox="1"/>
          <p:nvPr/>
        </p:nvSpPr>
        <p:spPr>
          <a:xfrm>
            <a:off x="-69112" y="4894434"/>
            <a:ext cx="419987" cy="261610"/>
          </a:xfrm>
          <a:prstGeom prst="rect">
            <a:avLst/>
          </a:prstGeom>
          <a:noFill/>
        </p:spPr>
        <p:txBody>
          <a:bodyPr wrap="square">
            <a:spAutoFit/>
          </a:bodyPr>
          <a:lstStyle/>
          <a:p>
            <a:r>
              <a:rPr lang="en-GB" sz="1100" b="1" i="1" u="none" strike="noStrike" baseline="0" dirty="0">
                <a:solidFill>
                  <a:schemeClr val="accent2">
                    <a:lumMod val="40000"/>
                    <a:lumOff val="60000"/>
                  </a:schemeClr>
                </a:solidFill>
                <a:latin typeface="Arial" panose="020B0604020202020204" pitchFamily="34" charset="0"/>
                <a:cs typeface="Arial" panose="020B0604020202020204" pitchFamily="34" charset="0"/>
              </a:rPr>
              <a:t>3/4</a:t>
            </a:r>
            <a:endParaRPr lang="en-GB" i="1" dirty="0">
              <a:solidFill>
                <a:schemeClr val="accent2">
                  <a:lumMod val="40000"/>
                  <a:lumOff val="60000"/>
                </a:schemeClr>
              </a:solidFill>
            </a:endParaRPr>
          </a:p>
        </p:txBody>
      </p:sp>
      <p:sp>
        <p:nvSpPr>
          <p:cNvPr id="77" name="TextBox 76">
            <a:extLst>
              <a:ext uri="{FF2B5EF4-FFF2-40B4-BE49-F238E27FC236}">
                <a16:creationId xmlns:a16="http://schemas.microsoft.com/office/drawing/2014/main" id="{17CDA134-3764-1D02-C57B-8F09E586D979}"/>
              </a:ext>
            </a:extLst>
          </p:cNvPr>
          <p:cNvSpPr txBox="1"/>
          <p:nvPr/>
        </p:nvSpPr>
        <p:spPr>
          <a:xfrm>
            <a:off x="0" y="96253"/>
            <a:ext cx="12192000" cy="369332"/>
          </a:xfrm>
          <a:prstGeom prst="rect">
            <a:avLst/>
          </a:prstGeom>
          <a:noFill/>
        </p:spPr>
        <p:txBody>
          <a:bodyPr wrap="square">
            <a:spAutoFit/>
          </a:bodyPr>
          <a:lstStyle/>
          <a:p>
            <a:pPr algn="ctr"/>
            <a:r>
              <a:rPr lang="en-GB" sz="1800" b="1" i="0" u="none" strike="noStrike" baseline="0" dirty="0">
                <a:solidFill>
                  <a:srgbClr val="002060"/>
                </a:solidFill>
                <a:latin typeface="Arial" panose="020B0604020202020204" pitchFamily="34" charset="0"/>
                <a:cs typeface="Arial" panose="020B0604020202020204" pitchFamily="34" charset="0"/>
              </a:rPr>
              <a:t>DAUGHTER MINERALS IN THE MELT INCLUSIONS</a:t>
            </a:r>
            <a:endParaRPr lang="en-GB" b="1" dirty="0">
              <a:solidFill>
                <a:srgbClr val="002060"/>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B48B4D69-1931-F71A-862B-955E4187E4B1}"/>
              </a:ext>
            </a:extLst>
          </p:cNvPr>
          <p:cNvSpPr txBox="1"/>
          <p:nvPr/>
        </p:nvSpPr>
        <p:spPr>
          <a:xfrm>
            <a:off x="913923" y="511490"/>
            <a:ext cx="9973340" cy="307777"/>
          </a:xfrm>
          <a:prstGeom prst="rect">
            <a:avLst/>
          </a:prstGeom>
          <a:noFill/>
        </p:spPr>
        <p:txBody>
          <a:bodyPr wrap="square">
            <a:spAutoFit/>
          </a:bodyPr>
          <a:lstStyle/>
          <a:p>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We </a:t>
            </a:r>
            <a:r>
              <a:rPr lang="en-US" sz="1400" i="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identified t</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wenty-one </a:t>
            </a:r>
            <a:r>
              <a:rPr lang="en-US" sz="1400" i="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daughter minerals in the inclusions using </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Raman spectroscopy and scanning electron microscopy</a:t>
            </a:r>
            <a:r>
              <a:rPr lang="en-US" sz="1400" i="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GB" sz="1400" i="1" dirty="0">
              <a:solidFill>
                <a:schemeClr val="tx2">
                  <a:lumMod val="50000"/>
                </a:schemeClr>
              </a:solidFill>
              <a:latin typeface="Arial" panose="020B0604020202020204" pitchFamily="34" charset="0"/>
              <a:cs typeface="Arial" panose="020B0604020202020204" pitchFamily="34" charset="0"/>
            </a:endParaRPr>
          </a:p>
        </p:txBody>
      </p:sp>
      <p:sp>
        <p:nvSpPr>
          <p:cNvPr id="28" name="Прямоугольник: скругленные углы 27">
            <a:extLst>
              <a:ext uri="{FF2B5EF4-FFF2-40B4-BE49-F238E27FC236}">
                <a16:creationId xmlns:a16="http://schemas.microsoft.com/office/drawing/2014/main" id="{281DAB05-C915-D31A-74C5-DEC443B22FE5}"/>
              </a:ext>
            </a:extLst>
          </p:cNvPr>
          <p:cNvSpPr/>
          <p:nvPr/>
        </p:nvSpPr>
        <p:spPr>
          <a:xfrm>
            <a:off x="274423" y="203996"/>
            <a:ext cx="60503" cy="4844305"/>
          </a:xfrm>
          <a:prstGeom prst="roundRect">
            <a:avLst>
              <a:gd name="adj" fmla="val 50000"/>
            </a:avLst>
          </a:prstGeom>
          <a:solidFill>
            <a:schemeClr val="accent2">
              <a:lumMod val="75000"/>
              <a:alpha val="3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Прямоугольник: скругленные углы 35">
            <a:extLst>
              <a:ext uri="{FF2B5EF4-FFF2-40B4-BE49-F238E27FC236}">
                <a16:creationId xmlns:a16="http://schemas.microsoft.com/office/drawing/2014/main" id="{E1433050-AA19-CEE8-998D-8178A6EFEBBD}"/>
              </a:ext>
            </a:extLst>
          </p:cNvPr>
          <p:cNvSpPr/>
          <p:nvPr/>
        </p:nvSpPr>
        <p:spPr>
          <a:xfrm>
            <a:off x="271130" y="207335"/>
            <a:ext cx="63796" cy="6448646"/>
          </a:xfrm>
          <a:prstGeom prst="roundRect">
            <a:avLst>
              <a:gd name="adj" fmla="val 50000"/>
            </a:avLst>
          </a:prstGeom>
          <a:solidFill>
            <a:srgbClr val="DAE3F3">
              <a:alpha val="14902"/>
            </a:srgbClr>
          </a:solidFill>
          <a:ln w="19050">
            <a:solidFill>
              <a:schemeClr val="accent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Рисунок 28">
            <a:extLst>
              <a:ext uri="{FF2B5EF4-FFF2-40B4-BE49-F238E27FC236}">
                <a16:creationId xmlns:a16="http://schemas.microsoft.com/office/drawing/2014/main" id="{2A54547E-0CA3-9021-03A7-07E2063143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99256" y="5844372"/>
            <a:ext cx="938340" cy="938340"/>
          </a:xfrm>
          <a:prstGeom prst="rect">
            <a:avLst/>
          </a:prstGeom>
        </p:spPr>
      </p:pic>
    </p:spTree>
    <p:extLst>
      <p:ext uri="{BB962C8B-B14F-4D97-AF65-F5344CB8AC3E}">
        <p14:creationId xmlns:p14="http://schemas.microsoft.com/office/powerpoint/2010/main" val="424322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Прямоугольник 64">
            <a:extLst>
              <a:ext uri="{FF2B5EF4-FFF2-40B4-BE49-F238E27FC236}">
                <a16:creationId xmlns:a16="http://schemas.microsoft.com/office/drawing/2014/main" id="{EC5F714B-0CFD-B795-03A1-C7A1F3568CB5}"/>
              </a:ext>
            </a:extLst>
          </p:cNvPr>
          <p:cNvSpPr/>
          <p:nvPr/>
        </p:nvSpPr>
        <p:spPr>
          <a:xfrm>
            <a:off x="614149" y="839338"/>
            <a:ext cx="11252580" cy="4237629"/>
          </a:xfrm>
          <a:prstGeom prst="rect">
            <a:avLst/>
          </a:prstGeom>
          <a:solidFill>
            <a:schemeClr val="tx2">
              <a:lumMod val="20000"/>
              <a:lumOff val="80000"/>
              <a:alpha val="24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Прямоугольник: скругленные углы 36">
            <a:extLst>
              <a:ext uri="{FF2B5EF4-FFF2-40B4-BE49-F238E27FC236}">
                <a16:creationId xmlns:a16="http://schemas.microsoft.com/office/drawing/2014/main" id="{7D9B0120-D609-E966-36CC-8235ABA9F734}"/>
              </a:ext>
            </a:extLst>
          </p:cNvPr>
          <p:cNvSpPr/>
          <p:nvPr/>
        </p:nvSpPr>
        <p:spPr>
          <a:xfrm>
            <a:off x="270720" y="205834"/>
            <a:ext cx="62513" cy="6446331"/>
          </a:xfrm>
          <a:prstGeom prst="roundRect">
            <a:avLst>
              <a:gd name="adj" fmla="val 50000"/>
            </a:avLst>
          </a:prstGeom>
          <a:solidFill>
            <a:schemeClr val="accent2">
              <a:lumMod val="75000"/>
              <a:alpha val="3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5A5E4668-43FD-D95B-45ED-CBD9D76DE51D}"/>
              </a:ext>
            </a:extLst>
          </p:cNvPr>
          <p:cNvSpPr txBox="1"/>
          <p:nvPr/>
        </p:nvSpPr>
        <p:spPr>
          <a:xfrm>
            <a:off x="-69112" y="6487280"/>
            <a:ext cx="419987" cy="261610"/>
          </a:xfrm>
          <a:prstGeom prst="rect">
            <a:avLst/>
          </a:prstGeom>
          <a:noFill/>
        </p:spPr>
        <p:txBody>
          <a:bodyPr wrap="square">
            <a:spAutoFit/>
          </a:bodyPr>
          <a:lstStyle/>
          <a:p>
            <a:r>
              <a:rPr lang="en-GB" sz="1100" b="1" i="1" u="none" strike="noStrike" baseline="0" dirty="0">
                <a:solidFill>
                  <a:schemeClr val="accent2">
                    <a:lumMod val="40000"/>
                    <a:lumOff val="60000"/>
                  </a:schemeClr>
                </a:solidFill>
                <a:latin typeface="Arial" panose="020B0604020202020204" pitchFamily="34" charset="0"/>
                <a:cs typeface="Arial" panose="020B0604020202020204" pitchFamily="34" charset="0"/>
              </a:rPr>
              <a:t>4/4</a:t>
            </a:r>
            <a:endParaRPr lang="en-GB" i="1" dirty="0">
              <a:solidFill>
                <a:schemeClr val="accent2">
                  <a:lumMod val="40000"/>
                  <a:lumOff val="60000"/>
                </a:schemeClr>
              </a:solidFill>
            </a:endParaRPr>
          </a:p>
        </p:txBody>
      </p:sp>
      <p:sp>
        <p:nvSpPr>
          <p:cNvPr id="29" name="TextBox 28">
            <a:extLst>
              <a:ext uri="{FF2B5EF4-FFF2-40B4-BE49-F238E27FC236}">
                <a16:creationId xmlns:a16="http://schemas.microsoft.com/office/drawing/2014/main" id="{8A7652FF-3516-8F08-D273-A33FF01B4FBA}"/>
              </a:ext>
            </a:extLst>
          </p:cNvPr>
          <p:cNvSpPr txBox="1"/>
          <p:nvPr/>
        </p:nvSpPr>
        <p:spPr>
          <a:xfrm>
            <a:off x="0" y="96253"/>
            <a:ext cx="12192000" cy="369332"/>
          </a:xfrm>
          <a:prstGeom prst="rect">
            <a:avLst/>
          </a:prstGeom>
          <a:noFill/>
        </p:spPr>
        <p:txBody>
          <a:bodyPr wrap="square">
            <a:spAutoFit/>
          </a:bodyPr>
          <a:lstStyle/>
          <a:p>
            <a:pPr algn="ctr"/>
            <a:r>
              <a:rPr lang="en-GB" sz="1800" b="1" i="0" u="none" strike="noStrike" baseline="0" dirty="0">
                <a:solidFill>
                  <a:srgbClr val="002060"/>
                </a:solidFill>
                <a:latin typeface="Arial" panose="020B0604020202020204" pitchFamily="34" charset="0"/>
                <a:cs typeface="Arial" panose="020B0604020202020204" pitchFamily="34" charset="0"/>
              </a:rPr>
              <a:t>DAUGHTER MINERALS IN THE MELT INCLUSIONS</a:t>
            </a:r>
            <a:endParaRPr lang="en-GB" b="1"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8DB3E6E-B889-0E62-9192-A28FEE286A7C}"/>
              </a:ext>
            </a:extLst>
          </p:cNvPr>
          <p:cNvSpPr txBox="1"/>
          <p:nvPr/>
        </p:nvSpPr>
        <p:spPr>
          <a:xfrm>
            <a:off x="1040682" y="5324279"/>
            <a:ext cx="10315352" cy="830997"/>
          </a:xfrm>
          <a:prstGeom prst="rect">
            <a:avLst/>
          </a:prstGeom>
          <a:noFill/>
        </p:spPr>
        <p:txBody>
          <a:bodyPr wrap="square">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The studied melt inclusions are considered to be relics of a near‐primary or primitive kimberlite melt that formed the Komsomolskaya-</a:t>
            </a:r>
            <a:r>
              <a:rPr lang="en-GB" sz="1600" b="1" dirty="0" err="1">
                <a:solidFill>
                  <a:schemeClr val="accent1">
                    <a:lumMod val="75000"/>
                  </a:schemeClr>
                </a:solidFill>
                <a:latin typeface="Arial" panose="020B0604020202020204" pitchFamily="34" charset="0"/>
                <a:cs typeface="Arial" panose="020B0604020202020204" pitchFamily="34" charset="0"/>
              </a:rPr>
              <a:t>Magnitnaya</a:t>
            </a:r>
            <a:r>
              <a:rPr lang="en-GB" sz="1600" b="1" dirty="0">
                <a:solidFill>
                  <a:schemeClr val="accent1">
                    <a:lumMod val="75000"/>
                  </a:schemeClr>
                </a:solidFill>
                <a:latin typeface="Arial" panose="020B0604020202020204" pitchFamily="34" charset="0"/>
                <a:cs typeface="Arial" panose="020B0604020202020204" pitchFamily="34" charset="0"/>
              </a:rPr>
              <a:t> pipe. The assemblage of the daughter minerals indicates that the melt had an alkali-carbonatitic composition and was enriched in Cl and S.</a:t>
            </a:r>
          </a:p>
        </p:txBody>
      </p:sp>
      <p:sp>
        <p:nvSpPr>
          <p:cNvPr id="44" name="TextBox 43">
            <a:extLst>
              <a:ext uri="{FF2B5EF4-FFF2-40B4-BE49-F238E27FC236}">
                <a16:creationId xmlns:a16="http://schemas.microsoft.com/office/drawing/2014/main" id="{2D853910-927E-5050-0CAA-6A403C225006}"/>
              </a:ext>
            </a:extLst>
          </p:cNvPr>
          <p:cNvSpPr txBox="1"/>
          <p:nvPr/>
        </p:nvSpPr>
        <p:spPr>
          <a:xfrm>
            <a:off x="703409" y="1176150"/>
            <a:ext cx="1617259" cy="1269578"/>
          </a:xfrm>
          <a:prstGeom prst="rect">
            <a:avLst/>
          </a:prstGeom>
          <a:noFill/>
        </p:spPr>
        <p:txBody>
          <a:bodyPr wrap="square">
            <a:spAutoFit/>
          </a:bodyPr>
          <a:lstStyle/>
          <a:p>
            <a:pPr algn="ctr">
              <a:spcAft>
                <a:spcPts val="500"/>
              </a:spcAft>
            </a:pPr>
            <a:r>
              <a:rPr lang="en-US" sz="1600" b="1" dirty="0">
                <a:solidFill>
                  <a:schemeClr val="accent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Chlorides</a:t>
            </a:r>
          </a:p>
          <a:p>
            <a:pPr algn="ctr">
              <a:spcAft>
                <a:spcPts val="500"/>
              </a:spcAft>
            </a:pPr>
            <a:endPar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500"/>
              </a:spcAft>
            </a:pPr>
            <a:r>
              <a:rPr lang="en-US" sz="1600" u="sng"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Sylvite</a:t>
            </a: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KCl</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500"/>
              </a:spcAft>
            </a:pPr>
            <a:r>
              <a:rPr lang="en-US" sz="1600" u="sng"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H</a:t>
            </a:r>
            <a:r>
              <a:rPr lang="en-US" sz="1600" u="sng"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alite</a:t>
            </a: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NaCl</a:t>
            </a:r>
            <a:endParaRPr lang="en-GB" sz="1600" i="1" dirty="0">
              <a:solidFill>
                <a:schemeClr val="tx2">
                  <a:lumMod val="50000"/>
                </a:schemeClr>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47AE3F0F-9A5C-484B-BACB-CDD2CFB8B1E1}"/>
              </a:ext>
            </a:extLst>
          </p:cNvPr>
          <p:cNvSpPr txBox="1"/>
          <p:nvPr/>
        </p:nvSpPr>
        <p:spPr>
          <a:xfrm>
            <a:off x="2255491" y="1183524"/>
            <a:ext cx="2786419" cy="2816156"/>
          </a:xfrm>
          <a:prstGeom prst="rect">
            <a:avLst/>
          </a:prstGeom>
          <a:noFill/>
        </p:spPr>
        <p:txBody>
          <a:bodyPr wrap="square">
            <a:spAutoFit/>
          </a:bodyPr>
          <a:lstStyle/>
          <a:p>
            <a:pPr algn="ctr">
              <a:spcAft>
                <a:spcPts val="500"/>
              </a:spcAft>
            </a:pPr>
            <a:r>
              <a:rPr lang="en-US" sz="1600" b="1" dirty="0">
                <a:solidFill>
                  <a:schemeClr val="accent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Silicates</a:t>
            </a:r>
          </a:p>
          <a:p>
            <a:pPr algn="ctr">
              <a:spcAft>
                <a:spcPts val="500"/>
              </a:spcAft>
            </a:pP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p>
          <a:p>
            <a:pPr algn="ctr">
              <a:spcAft>
                <a:spcPts val="500"/>
              </a:spcAft>
            </a:pPr>
            <a:r>
              <a:rPr lang="en-US" sz="1600" u="sng"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Tetraferriphlogopite</a:t>
            </a: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KMg</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Fe</a:t>
            </a:r>
            <a:r>
              <a:rPr lang="en-US" sz="1400" i="1" baseline="30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Si</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O</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10</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(OH,F)</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endParaRPr lang="en-US" sz="1400" i="1" baseline="-25000" dirty="0">
              <a:solidFill>
                <a:schemeClr val="tx2">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ctr">
              <a:spcAft>
                <a:spcPts val="500"/>
              </a:spcAft>
            </a:pPr>
            <a:r>
              <a:rPr lang="en-US" sz="1600" u="sng"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Phlogopite</a:t>
            </a: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KMg</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AlSi</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O</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10</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(OH,F)</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endParaRPr lang="en-US" sz="1400" i="1" baseline="-25000" dirty="0">
              <a:solidFill>
                <a:schemeClr val="tx2">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ctr">
              <a:spcAft>
                <a:spcPts val="500"/>
              </a:spcAft>
            </a:pPr>
            <a:r>
              <a:rPr lang="en-US" sz="14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Olivine </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400" i="1" dirty="0" err="1">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Mg,Fe</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SiO</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endParaRPr lang="en-US" sz="1400" i="1" baseline="-25000" dirty="0">
              <a:solidFill>
                <a:schemeClr val="tx2">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ctr">
              <a:spcAft>
                <a:spcPts val="500"/>
              </a:spcAft>
            </a:pPr>
            <a:r>
              <a:rPr lang="en-US" sz="1600" u="sng"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Clinopyroxene </a:t>
            </a: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400" i="1" dirty="0" err="1">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Ca,Mg,Fe</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Si</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O</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6</a:t>
            </a:r>
            <a:endParaRPr lang="en-US" sz="16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500"/>
              </a:spcAft>
            </a:pPr>
            <a:r>
              <a:rPr lang="en-US" sz="1600" u="sng"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Monticellite</a:t>
            </a: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Ca(</a:t>
            </a:r>
            <a:r>
              <a:rPr lang="en-US" sz="1400" i="1" dirty="0" err="1">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Mg,Fe</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)SiO</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endParaRPr lang="en-GB" sz="1600" i="1" dirty="0">
              <a:solidFill>
                <a:schemeClr val="tx2">
                  <a:lumMod val="50000"/>
                </a:schemeClr>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C2E1A460-754A-2E56-BA11-970735D7F7C6}"/>
              </a:ext>
            </a:extLst>
          </p:cNvPr>
          <p:cNvSpPr txBox="1"/>
          <p:nvPr/>
        </p:nvSpPr>
        <p:spPr>
          <a:xfrm>
            <a:off x="4696813" y="1172268"/>
            <a:ext cx="2961564" cy="2821285"/>
          </a:xfrm>
          <a:prstGeom prst="rect">
            <a:avLst/>
          </a:prstGeom>
          <a:noFill/>
        </p:spPr>
        <p:txBody>
          <a:bodyPr wrap="square">
            <a:spAutoFit/>
          </a:bodyPr>
          <a:lstStyle/>
          <a:p>
            <a:pPr algn="ctr">
              <a:spcAft>
                <a:spcPts val="500"/>
              </a:spcAft>
            </a:pPr>
            <a:r>
              <a:rPr lang="en-US" sz="1600" b="1" dirty="0">
                <a:solidFill>
                  <a:schemeClr val="accent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Carbonates</a:t>
            </a:r>
          </a:p>
          <a:p>
            <a:pPr algn="ctr">
              <a:spcAft>
                <a:spcPts val="500"/>
              </a:spcAft>
            </a:pPr>
            <a:endParaRPr lang="en-US" sz="1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spcAft>
                <a:spcPts val="500"/>
              </a:spcAft>
            </a:pPr>
            <a:r>
              <a:rPr lang="en-US" sz="1600" u="sng"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Nyerereite</a:t>
            </a:r>
            <a:r>
              <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400" i="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en-US" sz="1400" i="1" dirty="0" err="1">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Na,K</a:t>
            </a:r>
            <a:r>
              <a:rPr lang="en-US" sz="1400" i="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en-US" sz="1400" i="1" baseline="-25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2</a:t>
            </a:r>
            <a:r>
              <a:rPr lang="en-US" sz="1400" i="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Ca(CO</a:t>
            </a:r>
            <a:r>
              <a:rPr lang="en-US" sz="1400" i="1" baseline="-25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3</a:t>
            </a:r>
            <a:r>
              <a:rPr lang="en-US" sz="1400" i="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en-US" sz="1400" i="1" baseline="-25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2</a:t>
            </a:r>
            <a:endParaRPr lang="en-US" sz="1600" i="1" baseline="-250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spcAft>
                <a:spcPts val="500"/>
              </a:spcAft>
            </a:pPr>
            <a:r>
              <a:rPr lang="en-US" sz="1600" u="sng" dirty="0" err="1">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Shortite</a:t>
            </a:r>
            <a:r>
              <a:rPr lang="en-US" sz="1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Na</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Ca</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(CO</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endParaRPr lang="en-US" sz="16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500"/>
              </a:spcAft>
            </a:pPr>
            <a:r>
              <a:rPr lang="en-US" sz="1600" u="sng" dirty="0" err="1">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Eitelite</a:t>
            </a:r>
            <a:r>
              <a:rPr lang="en-US" sz="1600" dirty="0">
                <a:solidFill>
                  <a:schemeClr val="tx2">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Na</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Mg(CO</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endParaRPr lang="en-US" sz="16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500"/>
              </a:spcAft>
            </a:pPr>
            <a:r>
              <a:rPr lang="en-US" sz="1600" u="sng"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Dolomite</a:t>
            </a: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i="1" dirty="0" err="1">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CaMg</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(CO</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endParaRPr lang="en-US" sz="16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500"/>
              </a:spcAft>
            </a:pPr>
            <a:r>
              <a:rPr lang="en-US" sz="1600" u="sng"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Calcite</a:t>
            </a: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CaCO</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endParaRPr lang="en-US" sz="16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500"/>
              </a:spcAft>
            </a:pPr>
            <a:r>
              <a:rPr lang="en-US" sz="1600" u="sng"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Magnesite</a:t>
            </a: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MgCO</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endParaRPr lang="en-US" sz="1400" i="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ctr">
              <a:spcAft>
                <a:spcPts val="500"/>
              </a:spcAft>
            </a:pPr>
            <a:endParaRPr lang="en-GB" sz="1600" dirty="0">
              <a:solidFill>
                <a:schemeClr val="tx2">
                  <a:lumMod val="50000"/>
                </a:schemeClr>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9F076C00-B831-189A-FCC7-A61C664CAE57}"/>
              </a:ext>
            </a:extLst>
          </p:cNvPr>
          <p:cNvSpPr txBox="1"/>
          <p:nvPr/>
        </p:nvSpPr>
        <p:spPr>
          <a:xfrm>
            <a:off x="7606648" y="937216"/>
            <a:ext cx="2050915" cy="1946687"/>
          </a:xfrm>
          <a:prstGeom prst="rect">
            <a:avLst/>
          </a:prstGeom>
          <a:noFill/>
        </p:spPr>
        <p:txBody>
          <a:bodyPr wrap="square">
            <a:spAutoFit/>
          </a:bodyPr>
          <a:lstStyle/>
          <a:p>
            <a:pPr algn="ctr">
              <a:spcAft>
                <a:spcPts val="500"/>
              </a:spcAft>
            </a:pPr>
            <a:r>
              <a:rPr lang="en-US" sz="1600" b="1" dirty="0">
                <a:solidFill>
                  <a:schemeClr val="accent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Carbonates with additional anions</a:t>
            </a:r>
          </a:p>
          <a:p>
            <a:pPr algn="ctr">
              <a:spcAft>
                <a:spcPts val="500"/>
              </a:spcAft>
            </a:pP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ctr">
              <a:spcAft>
                <a:spcPts val="500"/>
              </a:spcAft>
            </a:pPr>
            <a:r>
              <a:rPr lang="en-US" sz="1600" u="sng"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B</a:t>
            </a:r>
            <a:r>
              <a:rPr lang="en-US" sz="1600" u="sng"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urkeite</a:t>
            </a: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Na</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6</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CO</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(SO</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endParaRPr lang="en-US" sz="16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500"/>
              </a:spcAft>
            </a:pPr>
            <a:r>
              <a:rPr lang="en-US" sz="1600" u="sng" dirty="0" err="1">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Tychite</a:t>
            </a: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Na</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6</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Mg</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(CO</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(SO</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GB" sz="1600" i="1" dirty="0">
              <a:solidFill>
                <a:schemeClr val="tx2">
                  <a:lumMod val="50000"/>
                </a:schemeClr>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F806EC14-E003-A54F-A1C1-0C38D134655E}"/>
              </a:ext>
            </a:extLst>
          </p:cNvPr>
          <p:cNvSpPr txBox="1"/>
          <p:nvPr/>
        </p:nvSpPr>
        <p:spPr>
          <a:xfrm>
            <a:off x="928048" y="4509027"/>
            <a:ext cx="10542896" cy="553998"/>
          </a:xfrm>
          <a:prstGeom prst="rect">
            <a:avLst/>
          </a:prstGeom>
          <a:noFill/>
        </p:spPr>
        <p:txBody>
          <a:bodyPr wrap="square">
            <a:spAutoFit/>
          </a:bodyPr>
          <a:lstStyle/>
          <a:p>
            <a:pPr algn="ctr">
              <a:spcAft>
                <a:spcPts val="500"/>
              </a:spcAft>
            </a:pPr>
            <a:r>
              <a:rPr lang="en-US" sz="1600" b="1" dirty="0">
                <a:solidFill>
                  <a:schemeClr val="accent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Others</a:t>
            </a:r>
            <a:r>
              <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chemeClr val="accent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fluorapatite</a:t>
            </a: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Ca</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5</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(PO</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F</a:t>
            </a: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chemeClr val="accent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sulfides</a:t>
            </a: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(pyrrhotite </a:t>
            </a:r>
            <a:r>
              <a:rPr lang="en-US" sz="14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Fe</a:t>
            </a:r>
            <a:r>
              <a:rPr lang="en-US" sz="1400"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1-x</a:t>
            </a:r>
            <a:r>
              <a:rPr lang="en-US" sz="14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S</a:t>
            </a: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and djerfisherite </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K</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6</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400" i="1" dirty="0" err="1">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Fe,Ni,Cu</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25</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S</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26</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Cl</a:t>
            </a:r>
            <a:r>
              <a:rPr lang="en-US" sz="14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6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and </a:t>
            </a:r>
            <a:r>
              <a:rPr lang="en-US" sz="1600" dirty="0">
                <a:solidFill>
                  <a:schemeClr val="accent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magnetite</a:t>
            </a: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FeFe</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O</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endParaRPr lang="en-GB" sz="1600" i="1" dirty="0">
              <a:solidFill>
                <a:schemeClr val="tx2">
                  <a:lumMod val="50000"/>
                </a:schemeClr>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F13EEB16-F13F-957C-7790-918BB1A7B7CF}"/>
              </a:ext>
            </a:extLst>
          </p:cNvPr>
          <p:cNvSpPr txBox="1"/>
          <p:nvPr/>
        </p:nvSpPr>
        <p:spPr>
          <a:xfrm>
            <a:off x="10063797" y="1180354"/>
            <a:ext cx="1772505" cy="1700466"/>
          </a:xfrm>
          <a:prstGeom prst="rect">
            <a:avLst/>
          </a:prstGeom>
          <a:noFill/>
        </p:spPr>
        <p:txBody>
          <a:bodyPr wrap="square">
            <a:spAutoFit/>
          </a:bodyPr>
          <a:lstStyle/>
          <a:p>
            <a:pPr algn="ctr">
              <a:spcAft>
                <a:spcPts val="500"/>
              </a:spcAft>
            </a:pPr>
            <a:r>
              <a:rPr lang="en-US" sz="1600" b="1" dirty="0">
                <a:solidFill>
                  <a:schemeClr val="accent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Sulphates</a:t>
            </a:r>
          </a:p>
          <a:p>
            <a:pPr algn="ctr">
              <a:spcAft>
                <a:spcPts val="500"/>
              </a:spcAft>
            </a:pPr>
            <a:endPar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ctr">
              <a:spcAft>
                <a:spcPts val="500"/>
              </a:spcAft>
            </a:pPr>
            <a:r>
              <a:rPr lang="en-US" sz="1600" u="sng"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Aphthitalite</a:t>
            </a: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K</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Na(SO</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endParaRPr lang="en-US" sz="1600" i="1" baseline="-25000" dirty="0">
              <a:solidFill>
                <a:schemeClr val="tx2">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ctr">
              <a:spcAft>
                <a:spcPts val="500"/>
              </a:spcAft>
            </a:pPr>
            <a:r>
              <a:rPr lang="en-US" sz="1600" u="sng"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Thenardite</a:t>
            </a:r>
            <a:r>
              <a:rPr lang="en-US" sz="16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Na</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1400" i="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SO</a:t>
            </a:r>
            <a:r>
              <a:rPr lang="en-US" sz="1400" i="1" baseline="-250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r>
              <a:rPr lang="en-US" sz="1400" i="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600" i="1" dirty="0">
              <a:solidFill>
                <a:schemeClr val="tx2">
                  <a:lumMod val="50000"/>
                </a:schemeClr>
              </a:solidFill>
              <a:latin typeface="Arial" panose="020B0604020202020204" pitchFamily="34" charset="0"/>
              <a:cs typeface="Arial" panose="020B0604020202020204" pitchFamily="34" charset="0"/>
            </a:endParaRPr>
          </a:p>
        </p:txBody>
      </p:sp>
      <p:sp>
        <p:nvSpPr>
          <p:cNvPr id="14" name="Прямоугольник: скругленные углы 13">
            <a:extLst>
              <a:ext uri="{FF2B5EF4-FFF2-40B4-BE49-F238E27FC236}">
                <a16:creationId xmlns:a16="http://schemas.microsoft.com/office/drawing/2014/main" id="{C0285AEC-6502-6783-46D0-7B1FCD37B43B}"/>
              </a:ext>
            </a:extLst>
          </p:cNvPr>
          <p:cNvSpPr/>
          <p:nvPr/>
        </p:nvSpPr>
        <p:spPr>
          <a:xfrm>
            <a:off x="271130" y="207335"/>
            <a:ext cx="63796" cy="6448646"/>
          </a:xfrm>
          <a:prstGeom prst="roundRect">
            <a:avLst>
              <a:gd name="adj" fmla="val 50000"/>
            </a:avLst>
          </a:prstGeom>
          <a:solidFill>
            <a:srgbClr val="DAE3F3">
              <a:alpha val="14902"/>
            </a:srgbClr>
          </a:solidFill>
          <a:ln w="19050">
            <a:solidFill>
              <a:schemeClr val="accent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Рисунок 14">
            <a:extLst>
              <a:ext uri="{FF2B5EF4-FFF2-40B4-BE49-F238E27FC236}">
                <a16:creationId xmlns:a16="http://schemas.microsoft.com/office/drawing/2014/main" id="{CEF789D6-AA37-374C-9901-4677EFEDC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9256" y="5844372"/>
            <a:ext cx="938340" cy="938340"/>
          </a:xfrm>
          <a:prstGeom prst="rect">
            <a:avLst/>
          </a:prstGeom>
        </p:spPr>
      </p:pic>
    </p:spTree>
    <p:extLst>
      <p:ext uri="{BB962C8B-B14F-4D97-AF65-F5344CB8AC3E}">
        <p14:creationId xmlns:p14="http://schemas.microsoft.com/office/powerpoint/2010/main" val="206413388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566</Words>
  <Application>Microsoft Office PowerPoint</Application>
  <PresentationFormat>Широкоэкранный</PresentationFormat>
  <Paragraphs>69</Paragraphs>
  <Slides>5</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vt:i4>
      </vt:variant>
    </vt:vector>
  </HeadingPairs>
  <TitlesOfParts>
    <vt:vector size="10"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Konstantin Solovev</dc:creator>
  <cp:lastModifiedBy>Анастасия Калугина</cp:lastModifiedBy>
  <cp:revision>6</cp:revision>
  <dcterms:created xsi:type="dcterms:W3CDTF">2022-05-25T08:08:06Z</dcterms:created>
  <dcterms:modified xsi:type="dcterms:W3CDTF">2022-05-26T05:31:09Z</dcterms:modified>
</cp:coreProperties>
</file>