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handoutMasterIdLst>
    <p:handoutMasterId r:id="rId35"/>
  </p:handoutMasterIdLst>
  <p:sldIdLst>
    <p:sldId id="257" r:id="rId5"/>
    <p:sldId id="272" r:id="rId6"/>
    <p:sldId id="278" r:id="rId7"/>
    <p:sldId id="277" r:id="rId8"/>
    <p:sldId id="289" r:id="rId9"/>
    <p:sldId id="279" r:id="rId10"/>
    <p:sldId id="280" r:id="rId11"/>
    <p:sldId id="282" r:id="rId12"/>
    <p:sldId id="281" r:id="rId13"/>
    <p:sldId id="273" r:id="rId14"/>
    <p:sldId id="283" r:id="rId15"/>
    <p:sldId id="275" r:id="rId16"/>
    <p:sldId id="270" r:id="rId17"/>
    <p:sldId id="288" r:id="rId18"/>
    <p:sldId id="309" r:id="rId19"/>
    <p:sldId id="293" r:id="rId20"/>
    <p:sldId id="295" r:id="rId21"/>
    <p:sldId id="286" r:id="rId22"/>
    <p:sldId id="296" r:id="rId23"/>
    <p:sldId id="292" r:id="rId24"/>
    <p:sldId id="300" r:id="rId25"/>
    <p:sldId id="297" r:id="rId26"/>
    <p:sldId id="304" r:id="rId27"/>
    <p:sldId id="301" r:id="rId28"/>
    <p:sldId id="303" r:id="rId29"/>
    <p:sldId id="310" r:id="rId30"/>
    <p:sldId id="306" r:id="rId31"/>
    <p:sldId id="312" r:id="rId32"/>
    <p:sldId id="311" r:id="rId33"/>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329"/>
    <a:srgbClr val="081125"/>
    <a:srgbClr val="C4E0D5"/>
    <a:srgbClr val="C3E1C5"/>
    <a:srgbClr val="D0E2C3"/>
    <a:srgbClr val="E0E3C2"/>
    <a:srgbClr val="000000"/>
    <a:srgbClr val="99FF99"/>
    <a:srgbClr val="FFFF66"/>
    <a:srgbClr val="E8EC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013" autoAdjust="0"/>
  </p:normalViewPr>
  <p:slideViewPr>
    <p:cSldViewPr>
      <p:cViewPr varScale="1">
        <p:scale>
          <a:sx n="84" d="100"/>
          <a:sy n="84" d="100"/>
        </p:scale>
        <p:origin x="300" y="78"/>
      </p:cViewPr>
      <p:guideLst>
        <p:guide orient="horz" pos="2160"/>
        <p:guide pos="3839"/>
      </p:guideLst>
    </p:cSldViewPr>
  </p:slideViewPr>
  <p:notesTextViewPr>
    <p:cViewPr>
      <p:scale>
        <a:sx n="1" d="1"/>
        <a:sy n="1" d="1"/>
      </p:scale>
      <p:origin x="0" y="0"/>
    </p:cViewPr>
  </p:notesTextViewPr>
  <p:notesViewPr>
    <p:cSldViewPr showGuides="1">
      <p:cViewPr varScale="1">
        <p:scale>
          <a:sx n="81" d="100"/>
          <a:sy n="81" d="100"/>
        </p:scale>
        <p:origin x="11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Desktop\LizFiles\Experiment1\Summary%20graphs%20(version%202).xlsb.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dmin\Desktop\LizFiles\Experiment1\Exp1SummaryGraphs041422.xlsb.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dmin\Desktop\LizFiles\Experiment1\Summary%20graphs%20(version%202).xlsb.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dmin\Desktop\LizFiles\Experiment1\Exp1SummaryGraphs041422.xlsb.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dmin\Desktop\LizFiles\Experiment1\Summary%20graphs%20(version%202).xlsb.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dmin\Desktop\LizFiles\Experiment1\Summary%20graphs%20(version%202).xlsb.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safra\OneDrive\Documents\research\EQ%20prep\Experiment1\Figures%20and%20tables\Exp1SummaryGraphs041622.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SEandITAdata!$D$20</c:f>
              <c:strCache>
                <c:ptCount val="1"/>
                <c:pt idx="0">
                  <c:v>Change in SE: Game</c:v>
                </c:pt>
              </c:strCache>
            </c:strRef>
          </c:tx>
          <c:spPr>
            <a:ln w="28575" cap="rnd">
              <a:solidFill>
                <a:srgbClr val="00B0F0"/>
              </a:solidFill>
              <a:prstDash val="solid"/>
              <a:round/>
            </a:ln>
            <a:effectLst/>
          </c:spPr>
          <c:marker>
            <c:symbol val="circle"/>
            <c:size val="5"/>
            <c:spPr>
              <a:solidFill>
                <a:srgbClr val="00B0F0"/>
              </a:solidFill>
              <a:ln w="9525">
                <a:solidFill>
                  <a:srgbClr val="00B0F0"/>
                </a:solidFill>
              </a:ln>
              <a:effectLst/>
            </c:spPr>
          </c:marker>
          <c:cat>
            <c:strRef>
              <c:f>SEandITAdata!$C$21:$C$28</c:f>
              <c:strCache>
                <c:ptCount val="8"/>
                <c:pt idx="0">
                  <c:v>Bodily 
waste</c:v>
                </c:pt>
                <c:pt idx="1">
                  <c:v>Drinking 
water</c:v>
                </c:pt>
                <c:pt idx="2">
                  <c:v>Safe 
shelter</c:v>
                </c:pt>
                <c:pt idx="3">
                  <c:v>Avoid 
injury</c:v>
                </c:pt>
                <c:pt idx="4">
                  <c:v>Reunite 
loved ones</c:v>
                </c:pt>
                <c:pt idx="5">
                  <c:v>Food 
supply</c:v>
                </c:pt>
                <c:pt idx="6">
                  <c:v>Psych
trauma</c:v>
                </c:pt>
                <c:pt idx="7">
                  <c:v>Medical 
needs</c:v>
                </c:pt>
              </c:strCache>
            </c:strRef>
          </c:cat>
          <c:val>
            <c:numRef>
              <c:f>SEandITAdata!$D$21:$D$28</c:f>
              <c:numCache>
                <c:formatCode>General</c:formatCode>
                <c:ptCount val="8"/>
                <c:pt idx="0">
                  <c:v>1.31</c:v>
                </c:pt>
                <c:pt idx="1">
                  <c:v>0.88</c:v>
                </c:pt>
                <c:pt idx="2">
                  <c:v>0.67</c:v>
                </c:pt>
                <c:pt idx="3">
                  <c:v>0.66</c:v>
                </c:pt>
                <c:pt idx="4">
                  <c:v>0.31</c:v>
                </c:pt>
                <c:pt idx="5">
                  <c:v>0.31</c:v>
                </c:pt>
                <c:pt idx="6">
                  <c:v>0.16</c:v>
                </c:pt>
                <c:pt idx="7">
                  <c:v>0.02</c:v>
                </c:pt>
              </c:numCache>
            </c:numRef>
          </c:val>
          <c:smooth val="0"/>
          <c:extLst>
            <c:ext xmlns:c16="http://schemas.microsoft.com/office/drawing/2014/chart" uri="{C3380CC4-5D6E-409C-BE32-E72D297353CC}">
              <c16:uniqueId val="{00000000-4F3D-4D0E-9BB6-33C0CA15A516}"/>
            </c:ext>
          </c:extLst>
        </c:ser>
        <c:ser>
          <c:idx val="1"/>
          <c:order val="1"/>
          <c:tx>
            <c:strRef>
              <c:f>SEandITAdata!$E$20</c:f>
              <c:strCache>
                <c:ptCount val="1"/>
                <c:pt idx="0">
                  <c:v>Change in SE: Web</c:v>
                </c:pt>
              </c:strCache>
            </c:strRef>
          </c:tx>
          <c:spPr>
            <a:ln w="28575" cap="rnd">
              <a:solidFill>
                <a:srgbClr val="00B0F0"/>
              </a:solidFill>
              <a:prstDash val="sysDash"/>
              <a:round/>
            </a:ln>
            <a:effectLst/>
          </c:spPr>
          <c:marker>
            <c:symbol val="circle"/>
            <c:size val="5"/>
            <c:spPr>
              <a:solidFill>
                <a:srgbClr val="00B0F0"/>
              </a:solidFill>
              <a:ln w="9525">
                <a:solidFill>
                  <a:srgbClr val="00B0F0"/>
                </a:solidFill>
              </a:ln>
              <a:effectLst/>
            </c:spPr>
          </c:marker>
          <c:cat>
            <c:strRef>
              <c:f>SEandITAdata!$C$21:$C$28</c:f>
              <c:strCache>
                <c:ptCount val="8"/>
                <c:pt idx="0">
                  <c:v>Bodily 
waste</c:v>
                </c:pt>
                <c:pt idx="1">
                  <c:v>Drinking 
water</c:v>
                </c:pt>
                <c:pt idx="2">
                  <c:v>Safe 
shelter</c:v>
                </c:pt>
                <c:pt idx="3">
                  <c:v>Avoid 
injury</c:v>
                </c:pt>
                <c:pt idx="4">
                  <c:v>Reunite 
loved ones</c:v>
                </c:pt>
                <c:pt idx="5">
                  <c:v>Food 
supply</c:v>
                </c:pt>
                <c:pt idx="6">
                  <c:v>Psych
trauma</c:v>
                </c:pt>
                <c:pt idx="7">
                  <c:v>Medical 
needs</c:v>
                </c:pt>
              </c:strCache>
            </c:strRef>
          </c:cat>
          <c:val>
            <c:numRef>
              <c:f>SEandITAdata!$E$21:$E$28</c:f>
              <c:numCache>
                <c:formatCode>General</c:formatCode>
                <c:ptCount val="8"/>
                <c:pt idx="0">
                  <c:v>0.05</c:v>
                </c:pt>
                <c:pt idx="1">
                  <c:v>0.18</c:v>
                </c:pt>
                <c:pt idx="2">
                  <c:v>0.31</c:v>
                </c:pt>
                <c:pt idx="3">
                  <c:v>0.72</c:v>
                </c:pt>
                <c:pt idx="4">
                  <c:v>0.38</c:v>
                </c:pt>
                <c:pt idx="5">
                  <c:v>0.48</c:v>
                </c:pt>
                <c:pt idx="6">
                  <c:v>-0.21</c:v>
                </c:pt>
                <c:pt idx="7">
                  <c:v>0.41</c:v>
                </c:pt>
              </c:numCache>
            </c:numRef>
          </c:val>
          <c:smooth val="0"/>
          <c:extLst>
            <c:ext xmlns:c16="http://schemas.microsoft.com/office/drawing/2014/chart" uri="{C3380CC4-5D6E-409C-BE32-E72D297353CC}">
              <c16:uniqueId val="{00000001-4F3D-4D0E-9BB6-33C0CA15A516}"/>
            </c:ext>
          </c:extLst>
        </c:ser>
        <c:ser>
          <c:idx val="2"/>
          <c:order val="2"/>
          <c:tx>
            <c:strRef>
              <c:f>SEandITAdata!$F$20</c:f>
              <c:strCache>
                <c:ptCount val="1"/>
                <c:pt idx="0">
                  <c:v>Change in ITA: Game</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SEandITAdata!$C$21:$C$28</c:f>
              <c:strCache>
                <c:ptCount val="8"/>
                <c:pt idx="0">
                  <c:v>Bodily 
waste</c:v>
                </c:pt>
                <c:pt idx="1">
                  <c:v>Drinking 
water</c:v>
                </c:pt>
                <c:pt idx="2">
                  <c:v>Safe 
shelter</c:v>
                </c:pt>
                <c:pt idx="3">
                  <c:v>Avoid 
injury</c:v>
                </c:pt>
                <c:pt idx="4">
                  <c:v>Reunite 
loved ones</c:v>
                </c:pt>
                <c:pt idx="5">
                  <c:v>Food 
supply</c:v>
                </c:pt>
                <c:pt idx="6">
                  <c:v>Psych
trauma</c:v>
                </c:pt>
                <c:pt idx="7">
                  <c:v>Medical 
needs</c:v>
                </c:pt>
              </c:strCache>
            </c:strRef>
          </c:cat>
          <c:val>
            <c:numRef>
              <c:f>SEandITAdata!$F$21:$F$28</c:f>
              <c:numCache>
                <c:formatCode>General</c:formatCode>
                <c:ptCount val="8"/>
                <c:pt idx="0">
                  <c:v>1.45</c:v>
                </c:pt>
                <c:pt idx="1">
                  <c:v>0.72</c:v>
                </c:pt>
                <c:pt idx="2">
                  <c:v>1</c:v>
                </c:pt>
                <c:pt idx="3">
                  <c:v>1.3</c:v>
                </c:pt>
                <c:pt idx="4">
                  <c:v>0.59</c:v>
                </c:pt>
                <c:pt idx="5">
                  <c:v>0.86</c:v>
                </c:pt>
                <c:pt idx="6">
                  <c:v>0.55000000000000004</c:v>
                </c:pt>
                <c:pt idx="7">
                  <c:v>0.66</c:v>
                </c:pt>
              </c:numCache>
            </c:numRef>
          </c:val>
          <c:smooth val="0"/>
          <c:extLst>
            <c:ext xmlns:c16="http://schemas.microsoft.com/office/drawing/2014/chart" uri="{C3380CC4-5D6E-409C-BE32-E72D297353CC}">
              <c16:uniqueId val="{00000002-4F3D-4D0E-9BB6-33C0CA15A516}"/>
            </c:ext>
          </c:extLst>
        </c:ser>
        <c:ser>
          <c:idx val="3"/>
          <c:order val="3"/>
          <c:tx>
            <c:strRef>
              <c:f>SEandITAdata!$G$20</c:f>
              <c:strCache>
                <c:ptCount val="1"/>
                <c:pt idx="0">
                  <c:v>Change in ITA: Web</c:v>
                </c:pt>
              </c:strCache>
            </c:strRef>
          </c:tx>
          <c:spPr>
            <a:ln w="28575" cap="rnd">
              <a:solidFill>
                <a:srgbClr val="FF0000"/>
              </a:solidFill>
              <a:prstDash val="sysDash"/>
              <a:round/>
            </a:ln>
            <a:effectLst/>
          </c:spPr>
          <c:marker>
            <c:symbol val="circle"/>
            <c:size val="5"/>
            <c:spPr>
              <a:solidFill>
                <a:srgbClr val="FF0000"/>
              </a:solidFill>
              <a:ln w="9525">
                <a:solidFill>
                  <a:srgbClr val="FF0000"/>
                </a:solidFill>
              </a:ln>
              <a:effectLst/>
            </c:spPr>
          </c:marker>
          <c:cat>
            <c:strRef>
              <c:f>SEandITAdata!$C$21:$C$28</c:f>
              <c:strCache>
                <c:ptCount val="8"/>
                <c:pt idx="0">
                  <c:v>Bodily 
waste</c:v>
                </c:pt>
                <c:pt idx="1">
                  <c:v>Drinking 
water</c:v>
                </c:pt>
                <c:pt idx="2">
                  <c:v>Safe 
shelter</c:v>
                </c:pt>
                <c:pt idx="3">
                  <c:v>Avoid 
injury</c:v>
                </c:pt>
                <c:pt idx="4">
                  <c:v>Reunite 
loved ones</c:v>
                </c:pt>
                <c:pt idx="5">
                  <c:v>Food 
supply</c:v>
                </c:pt>
                <c:pt idx="6">
                  <c:v>Psych
trauma</c:v>
                </c:pt>
                <c:pt idx="7">
                  <c:v>Medical 
needs</c:v>
                </c:pt>
              </c:strCache>
            </c:strRef>
          </c:cat>
          <c:val>
            <c:numRef>
              <c:f>SEandITAdata!$G$21:$G$28</c:f>
              <c:numCache>
                <c:formatCode>General</c:formatCode>
                <c:ptCount val="8"/>
                <c:pt idx="0">
                  <c:v>1.1100000000000001</c:v>
                </c:pt>
                <c:pt idx="1">
                  <c:v>1</c:v>
                </c:pt>
                <c:pt idx="2">
                  <c:v>0.82</c:v>
                </c:pt>
                <c:pt idx="3">
                  <c:v>1.36</c:v>
                </c:pt>
                <c:pt idx="4">
                  <c:v>0.89</c:v>
                </c:pt>
                <c:pt idx="5">
                  <c:v>0.98</c:v>
                </c:pt>
                <c:pt idx="6">
                  <c:v>1.02</c:v>
                </c:pt>
                <c:pt idx="7">
                  <c:v>1.03</c:v>
                </c:pt>
              </c:numCache>
            </c:numRef>
          </c:val>
          <c:smooth val="0"/>
          <c:extLst>
            <c:ext xmlns:c16="http://schemas.microsoft.com/office/drawing/2014/chart" uri="{C3380CC4-5D6E-409C-BE32-E72D297353CC}">
              <c16:uniqueId val="{00000003-4F3D-4D0E-9BB6-33C0CA15A516}"/>
            </c:ext>
          </c:extLst>
        </c:ser>
        <c:dLbls>
          <c:showLegendKey val="0"/>
          <c:showVal val="0"/>
          <c:showCatName val="0"/>
          <c:showSerName val="0"/>
          <c:showPercent val="0"/>
          <c:showBubbleSize val="0"/>
        </c:dLbls>
        <c:marker val="1"/>
        <c:smooth val="0"/>
        <c:axId val="2098611536"/>
        <c:axId val="2098612784"/>
      </c:lineChart>
      <c:catAx>
        <c:axId val="209861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98612784"/>
        <c:crosses val="autoZero"/>
        <c:auto val="1"/>
        <c:lblAlgn val="ctr"/>
        <c:lblOffset val="100"/>
        <c:noMultiLvlLbl val="0"/>
      </c:catAx>
      <c:valAx>
        <c:axId val="2098612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Change in score</a:t>
                </a:r>
                <a:r>
                  <a:rPr lang="en-US" sz="1800" baseline="0" dirty="0">
                    <a:solidFill>
                      <a:schemeClr val="tx1"/>
                    </a:solidFill>
                  </a:rPr>
                  <a:t> from pre-test to post-test </a:t>
                </a:r>
              </a:p>
              <a:p>
                <a:pPr>
                  <a:defRPr sz="1800" b="0" i="0" u="none" strike="noStrike" kern="1200" baseline="0">
                    <a:solidFill>
                      <a:schemeClr val="tx1"/>
                    </a:solidFill>
                    <a:latin typeface="+mn-lt"/>
                    <a:ea typeface="+mn-ea"/>
                    <a:cs typeface="+mn-cs"/>
                  </a:defRPr>
                </a:pPr>
                <a:r>
                  <a:rPr lang="en-US" sz="1800" baseline="0" dirty="0">
                    <a:solidFill>
                      <a:schemeClr val="tx1"/>
                    </a:solidFill>
                  </a:rPr>
                  <a:t>(7 point scale)</a:t>
                </a:r>
                <a:endParaRPr lang="en-US" sz="1800" dirty="0">
                  <a:solidFill>
                    <a:schemeClr val="tx1"/>
                  </a:solidFill>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98611536"/>
        <c:crosses val="autoZero"/>
        <c:crossBetween val="between"/>
      </c:valAx>
      <c:spPr>
        <a:noFill/>
        <a:ln>
          <a:noFill/>
        </a:ln>
        <a:effectLst/>
      </c:spPr>
    </c:plotArea>
    <c:legend>
      <c:legendPos val="b"/>
      <c:layout>
        <c:manualLayout>
          <c:xMode val="edge"/>
          <c:yMode val="edge"/>
          <c:x val="0.73426005343082112"/>
          <c:y val="4.6840549530483347E-2"/>
          <c:w val="0.26039838770153728"/>
          <c:h val="0.2240774711912838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34005339849759"/>
          <c:y val="3.9957349081364828E-2"/>
          <c:w val="0.83754717621504216"/>
          <c:h val="0.64994223193662792"/>
        </c:manualLayout>
      </c:layout>
      <c:barChart>
        <c:barDir val="col"/>
        <c:grouping val="clustered"/>
        <c:varyColors val="0"/>
        <c:ser>
          <c:idx val="0"/>
          <c:order val="0"/>
          <c:tx>
            <c:strRef>
              <c:f>Resources!$B$4</c:f>
              <c:strCache>
                <c:ptCount val="1"/>
                <c:pt idx="0">
                  <c:v>Game</c:v>
                </c:pt>
              </c:strCache>
            </c:strRef>
          </c:tx>
          <c:spPr>
            <a:solidFill>
              <a:schemeClr val="accent1"/>
            </a:solidFill>
            <a:ln>
              <a:noFill/>
            </a:ln>
            <a:effectLst/>
          </c:spPr>
          <c:invertIfNegative val="0"/>
          <c:cat>
            <c:strRef>
              <c:f>Resources!$A$5:$A$11</c:f>
              <c:strCache>
                <c:ptCount val="7"/>
                <c:pt idx="0">
                  <c:v>Download sanitation instructions</c:v>
                </c:pt>
                <c:pt idx="1">
                  <c:v>Download water heater hang tag</c:v>
                </c:pt>
                <c:pt idx="2">
                  <c:v>Download emergency communication (BEECN) map</c:v>
                </c:pt>
                <c:pt idx="3">
                  <c:v>Open BEECN training form</c:v>
                </c:pt>
                <c:pt idx="4">
                  <c:v>Open neighborhood emergency team (NET) training form</c:v>
                </c:pt>
                <c:pt idx="5">
                  <c:v>Complete BEECN interest form</c:v>
                </c:pt>
                <c:pt idx="6">
                  <c:v>Complete NET interest form</c:v>
                </c:pt>
              </c:strCache>
              <c:extLst/>
            </c:strRef>
          </c:cat>
          <c:val>
            <c:numRef>
              <c:f>Resources!$B$5:$B$11</c:f>
              <c:numCache>
                <c:formatCode>General</c:formatCode>
                <c:ptCount val="7"/>
                <c:pt idx="0">
                  <c:v>66.13</c:v>
                </c:pt>
                <c:pt idx="1">
                  <c:v>64.06</c:v>
                </c:pt>
                <c:pt idx="2">
                  <c:v>70.31</c:v>
                </c:pt>
                <c:pt idx="3">
                  <c:v>26.56</c:v>
                </c:pt>
                <c:pt idx="4">
                  <c:v>21.88</c:v>
                </c:pt>
                <c:pt idx="5">
                  <c:v>7.81</c:v>
                </c:pt>
                <c:pt idx="6">
                  <c:v>6.25</c:v>
                </c:pt>
              </c:numCache>
              <c:extLst/>
            </c:numRef>
          </c:val>
          <c:extLst>
            <c:ext xmlns:c16="http://schemas.microsoft.com/office/drawing/2014/chart" uri="{C3380CC4-5D6E-409C-BE32-E72D297353CC}">
              <c16:uniqueId val="{00000000-CEC7-40A4-83DA-AA308F626832}"/>
            </c:ext>
          </c:extLst>
        </c:ser>
        <c:ser>
          <c:idx val="1"/>
          <c:order val="1"/>
          <c:tx>
            <c:strRef>
              <c:f>Resources!$C$4</c:f>
              <c:strCache>
                <c:ptCount val="1"/>
                <c:pt idx="0">
                  <c:v>Web</c:v>
                </c:pt>
              </c:strCache>
            </c:strRef>
          </c:tx>
          <c:spPr>
            <a:solidFill>
              <a:schemeClr val="accent3"/>
            </a:solidFill>
            <a:ln>
              <a:noFill/>
            </a:ln>
            <a:effectLst/>
          </c:spPr>
          <c:invertIfNegative val="0"/>
          <c:cat>
            <c:strRef>
              <c:f>Resources!$A$5:$A$11</c:f>
              <c:strCache>
                <c:ptCount val="7"/>
                <c:pt idx="0">
                  <c:v>Download sanitation instructions</c:v>
                </c:pt>
                <c:pt idx="1">
                  <c:v>Download water heater hang tag</c:v>
                </c:pt>
                <c:pt idx="2">
                  <c:v>Download emergency communication (BEECN) map</c:v>
                </c:pt>
                <c:pt idx="3">
                  <c:v>Open BEECN training form</c:v>
                </c:pt>
                <c:pt idx="4">
                  <c:v>Open neighborhood emergency team (NET) training form</c:v>
                </c:pt>
                <c:pt idx="5">
                  <c:v>Complete BEECN interest form</c:v>
                </c:pt>
                <c:pt idx="6">
                  <c:v>Complete NET interest form</c:v>
                </c:pt>
              </c:strCache>
              <c:extLst/>
            </c:strRef>
          </c:cat>
          <c:val>
            <c:numRef>
              <c:f>Resources!$C$5:$C$11</c:f>
              <c:numCache>
                <c:formatCode>General</c:formatCode>
                <c:ptCount val="7"/>
                <c:pt idx="0">
                  <c:v>53.33</c:v>
                </c:pt>
                <c:pt idx="1">
                  <c:v>46.67</c:v>
                </c:pt>
                <c:pt idx="2">
                  <c:v>40.98</c:v>
                </c:pt>
                <c:pt idx="3">
                  <c:v>24.59</c:v>
                </c:pt>
                <c:pt idx="4">
                  <c:v>19.670000000000002</c:v>
                </c:pt>
                <c:pt idx="5">
                  <c:v>1.64</c:v>
                </c:pt>
                <c:pt idx="6">
                  <c:v>1.64</c:v>
                </c:pt>
              </c:numCache>
              <c:extLst/>
            </c:numRef>
          </c:val>
          <c:extLst>
            <c:ext xmlns:c16="http://schemas.microsoft.com/office/drawing/2014/chart" uri="{C3380CC4-5D6E-409C-BE32-E72D297353CC}">
              <c16:uniqueId val="{00000001-CEC7-40A4-83DA-AA308F626832}"/>
            </c:ext>
          </c:extLst>
        </c:ser>
        <c:dLbls>
          <c:showLegendKey val="0"/>
          <c:showVal val="0"/>
          <c:showCatName val="0"/>
          <c:showSerName val="0"/>
          <c:showPercent val="0"/>
          <c:showBubbleSize val="0"/>
        </c:dLbls>
        <c:gapWidth val="150"/>
        <c:axId val="1699778239"/>
        <c:axId val="1699792799"/>
      </c:barChart>
      <c:catAx>
        <c:axId val="1699778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99792799"/>
        <c:crosses val="autoZero"/>
        <c:auto val="1"/>
        <c:lblAlgn val="ctr"/>
        <c:lblOffset val="100"/>
        <c:noMultiLvlLbl val="0"/>
      </c:catAx>
      <c:valAx>
        <c:axId val="16997927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a:solidFill>
                      <a:schemeClr val="tx1"/>
                    </a:solidFill>
                  </a:rPr>
                  <a:t>Percent of participants who took action</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99778239"/>
        <c:crosses val="autoZero"/>
        <c:crossBetween val="between"/>
      </c:valAx>
      <c:spPr>
        <a:noFill/>
        <a:ln>
          <a:solidFill>
            <a:schemeClr val="tx1"/>
          </a:solidFill>
        </a:ln>
        <a:effectLst/>
      </c:spPr>
    </c:plotArea>
    <c:legend>
      <c:legendPos val="b"/>
      <c:layout>
        <c:manualLayout>
          <c:xMode val="edge"/>
          <c:yMode val="edge"/>
          <c:x val="0.65878393972305183"/>
          <c:y val="0.29391896325459316"/>
          <c:w val="0.25593349544542227"/>
          <c:h val="8.6282939632545935E-2"/>
        </c:manualLayout>
      </c:layout>
      <c:overlay val="1"/>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SummaryData!$G$4</c:f>
              <c:strCache>
                <c:ptCount val="1"/>
                <c:pt idx="0">
                  <c:v>Near transfer: Obtaining water</c:v>
                </c:pt>
              </c:strCache>
            </c:strRef>
          </c:tx>
          <c:spPr>
            <a:solidFill>
              <a:srgbClr val="009999"/>
            </a:solidFill>
            <a:ln>
              <a:noFill/>
            </a:ln>
            <a:effectLst/>
          </c:spPr>
          <c:invertIfNegative val="0"/>
          <c:cat>
            <c:multiLvlStrRef>
              <c:f>SummaryData!$H$1:$K$2</c:f>
              <c:multiLvlStrCache>
                <c:ptCount val="4"/>
                <c:lvl>
                  <c:pt idx="0">
                    <c:v># of solutions</c:v>
                  </c:pt>
                  <c:pt idx="1">
                    <c:v># of categories</c:v>
                  </c:pt>
                  <c:pt idx="2">
                    <c:v># of solutions</c:v>
                  </c:pt>
                  <c:pt idx="3">
                    <c:v># of categories</c:v>
                  </c:pt>
                </c:lvl>
                <c:lvl>
                  <c:pt idx="0">
                    <c:v>Game</c:v>
                  </c:pt>
                  <c:pt idx="2">
                    <c:v>Web</c:v>
                  </c:pt>
                </c:lvl>
              </c:multiLvlStrCache>
            </c:multiLvlStrRef>
          </c:cat>
          <c:val>
            <c:numRef>
              <c:f>SummaryData!$H$4:$K$4</c:f>
              <c:numCache>
                <c:formatCode>General</c:formatCode>
                <c:ptCount val="4"/>
                <c:pt idx="0">
                  <c:v>2.08</c:v>
                </c:pt>
                <c:pt idx="1">
                  <c:v>1.98</c:v>
                </c:pt>
                <c:pt idx="2">
                  <c:v>2.13</c:v>
                </c:pt>
                <c:pt idx="3">
                  <c:v>2.0299999999999998</c:v>
                </c:pt>
              </c:numCache>
            </c:numRef>
          </c:val>
          <c:extLst>
            <c:ext xmlns:c16="http://schemas.microsoft.com/office/drawing/2014/chart" uri="{C3380CC4-5D6E-409C-BE32-E72D297353CC}">
              <c16:uniqueId val="{00000000-E51C-4549-AD77-63035136FA37}"/>
            </c:ext>
          </c:extLst>
        </c:ser>
        <c:ser>
          <c:idx val="1"/>
          <c:order val="1"/>
          <c:tx>
            <c:strRef>
              <c:f>SummaryData!$G$5</c:f>
              <c:strCache>
                <c:ptCount val="1"/>
                <c:pt idx="0">
                  <c:v>Near transfer: Purifying water</c:v>
                </c:pt>
              </c:strCache>
            </c:strRef>
          </c:tx>
          <c:spPr>
            <a:solidFill>
              <a:srgbClr val="00EBE6"/>
            </a:solidFill>
            <a:ln>
              <a:noFill/>
            </a:ln>
            <a:effectLst/>
          </c:spPr>
          <c:invertIfNegative val="0"/>
          <c:cat>
            <c:multiLvlStrRef>
              <c:f>SummaryData!$H$1:$K$2</c:f>
              <c:multiLvlStrCache>
                <c:ptCount val="4"/>
                <c:lvl>
                  <c:pt idx="0">
                    <c:v># of solutions</c:v>
                  </c:pt>
                  <c:pt idx="1">
                    <c:v># of categories</c:v>
                  </c:pt>
                  <c:pt idx="2">
                    <c:v># of solutions</c:v>
                  </c:pt>
                  <c:pt idx="3">
                    <c:v># of categories</c:v>
                  </c:pt>
                </c:lvl>
                <c:lvl>
                  <c:pt idx="0">
                    <c:v>Game</c:v>
                  </c:pt>
                  <c:pt idx="2">
                    <c:v>Web</c:v>
                  </c:pt>
                </c:lvl>
              </c:multiLvlStrCache>
            </c:multiLvlStrRef>
          </c:cat>
          <c:val>
            <c:numRef>
              <c:f>SummaryData!$H$5:$K$5</c:f>
              <c:numCache>
                <c:formatCode>General</c:formatCode>
                <c:ptCount val="4"/>
                <c:pt idx="0">
                  <c:v>1.89</c:v>
                </c:pt>
                <c:pt idx="1">
                  <c:v>1.86</c:v>
                </c:pt>
                <c:pt idx="2">
                  <c:v>1.33</c:v>
                </c:pt>
                <c:pt idx="3">
                  <c:v>1.31</c:v>
                </c:pt>
              </c:numCache>
            </c:numRef>
          </c:val>
          <c:extLst>
            <c:ext xmlns:c16="http://schemas.microsoft.com/office/drawing/2014/chart" uri="{C3380CC4-5D6E-409C-BE32-E72D297353CC}">
              <c16:uniqueId val="{00000001-E51C-4549-AD77-63035136FA37}"/>
            </c:ext>
          </c:extLst>
        </c:ser>
        <c:ser>
          <c:idx val="2"/>
          <c:order val="2"/>
          <c:tx>
            <c:strRef>
              <c:f>SummaryData!$G$6</c:f>
              <c:strCache>
                <c:ptCount val="1"/>
                <c:pt idx="0">
                  <c:v>Far transfer: Crossing river</c:v>
                </c:pt>
              </c:strCache>
            </c:strRef>
          </c:tx>
          <c:spPr>
            <a:solidFill>
              <a:schemeClr val="accent3">
                <a:lumMod val="60000"/>
                <a:lumOff val="40000"/>
              </a:schemeClr>
            </a:solidFill>
            <a:ln>
              <a:noFill/>
            </a:ln>
            <a:effectLst/>
          </c:spPr>
          <c:invertIfNegative val="0"/>
          <c:cat>
            <c:multiLvlStrRef>
              <c:f>SummaryData!$H$1:$K$2</c:f>
              <c:multiLvlStrCache>
                <c:ptCount val="4"/>
                <c:lvl>
                  <c:pt idx="0">
                    <c:v># of solutions</c:v>
                  </c:pt>
                  <c:pt idx="1">
                    <c:v># of categories</c:v>
                  </c:pt>
                  <c:pt idx="2">
                    <c:v># of solutions</c:v>
                  </c:pt>
                  <c:pt idx="3">
                    <c:v># of categories</c:v>
                  </c:pt>
                </c:lvl>
                <c:lvl>
                  <c:pt idx="0">
                    <c:v>Game</c:v>
                  </c:pt>
                  <c:pt idx="2">
                    <c:v>Web</c:v>
                  </c:pt>
                </c:lvl>
              </c:multiLvlStrCache>
            </c:multiLvlStrRef>
          </c:cat>
          <c:val>
            <c:numRef>
              <c:f>SummaryData!$H$6:$K$6</c:f>
              <c:numCache>
                <c:formatCode>General</c:formatCode>
                <c:ptCount val="4"/>
                <c:pt idx="0">
                  <c:v>2.64</c:v>
                </c:pt>
                <c:pt idx="1">
                  <c:v>2.2200000000000002</c:v>
                </c:pt>
                <c:pt idx="2">
                  <c:v>2.69</c:v>
                </c:pt>
                <c:pt idx="3">
                  <c:v>2.2799999999999998</c:v>
                </c:pt>
              </c:numCache>
            </c:numRef>
          </c:val>
          <c:extLst>
            <c:ext xmlns:c16="http://schemas.microsoft.com/office/drawing/2014/chart" uri="{C3380CC4-5D6E-409C-BE32-E72D297353CC}">
              <c16:uniqueId val="{00000002-E51C-4549-AD77-63035136FA37}"/>
            </c:ext>
          </c:extLst>
        </c:ser>
        <c:ser>
          <c:idx val="3"/>
          <c:order val="3"/>
          <c:tx>
            <c:strRef>
              <c:f>SummaryData!$G$3</c:f>
              <c:strCache>
                <c:ptCount val="1"/>
                <c:pt idx="0">
                  <c:v>Free recall</c:v>
                </c:pt>
              </c:strCache>
            </c:strRef>
          </c:tx>
          <c:spPr>
            <a:solidFill>
              <a:srgbClr val="FFFF00"/>
            </a:solidFill>
            <a:ln>
              <a:noFill/>
            </a:ln>
            <a:effectLst/>
          </c:spPr>
          <c:invertIfNegative val="0"/>
          <c:val>
            <c:numRef>
              <c:f>SummaryData!$H$3:$K$3</c:f>
              <c:numCache>
                <c:formatCode>General</c:formatCode>
                <c:ptCount val="4"/>
                <c:pt idx="0">
                  <c:v>5.19</c:v>
                </c:pt>
                <c:pt idx="1">
                  <c:v>2.97</c:v>
                </c:pt>
                <c:pt idx="2">
                  <c:v>4.3600000000000003</c:v>
                </c:pt>
                <c:pt idx="3">
                  <c:v>2.72</c:v>
                </c:pt>
              </c:numCache>
            </c:numRef>
          </c:val>
          <c:extLst>
            <c:ext xmlns:c16="http://schemas.microsoft.com/office/drawing/2014/chart" uri="{C3380CC4-5D6E-409C-BE32-E72D297353CC}">
              <c16:uniqueId val="{00000003-E51C-4549-AD77-63035136FA37}"/>
            </c:ext>
          </c:extLst>
        </c:ser>
        <c:dLbls>
          <c:showLegendKey val="0"/>
          <c:showVal val="0"/>
          <c:showCatName val="0"/>
          <c:showSerName val="0"/>
          <c:showPercent val="0"/>
          <c:showBubbleSize val="0"/>
        </c:dLbls>
        <c:gapWidth val="219"/>
        <c:overlap val="-27"/>
        <c:axId val="2077652960"/>
        <c:axId val="2077653376"/>
      </c:barChart>
      <c:catAx>
        <c:axId val="2077652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77653376"/>
        <c:crosses val="autoZero"/>
        <c:auto val="1"/>
        <c:lblAlgn val="ctr"/>
        <c:lblOffset val="100"/>
        <c:noMultiLvlLbl val="0"/>
      </c:catAx>
      <c:valAx>
        <c:axId val="2077653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Number of solutions or categories of solution</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7652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74471597059234"/>
          <c:y val="8.4932514455965849E-2"/>
          <c:w val="0.87261233448278563"/>
          <c:h val="0.7427454748718425"/>
        </c:manualLayout>
      </c:layout>
      <c:barChart>
        <c:barDir val="col"/>
        <c:grouping val="clustered"/>
        <c:varyColors val="0"/>
        <c:ser>
          <c:idx val="1"/>
          <c:order val="0"/>
          <c:tx>
            <c:strRef>
              <c:f>SummaryData!$M$4</c:f>
              <c:strCache>
                <c:ptCount val="1"/>
                <c:pt idx="0">
                  <c:v>Near transfer: Obtaining water</c:v>
                </c:pt>
              </c:strCache>
            </c:strRef>
          </c:tx>
          <c:spPr>
            <a:solidFill>
              <a:srgbClr val="009999"/>
            </a:solidFill>
            <a:ln>
              <a:noFill/>
            </a:ln>
            <a:effectLst/>
          </c:spPr>
          <c:invertIfNegative val="0"/>
          <c:cat>
            <c:multiLvlStrRef>
              <c:f>SummaryData!$N$1:$Q$2</c:f>
              <c:multiLvlStrCache>
                <c:ptCount val="4"/>
                <c:lvl>
                  <c:pt idx="0">
                    <c:v># of solutions</c:v>
                  </c:pt>
                  <c:pt idx="1">
                    <c:v># of categories</c:v>
                  </c:pt>
                  <c:pt idx="2">
                    <c:v># of solutions</c:v>
                  </c:pt>
                  <c:pt idx="3">
                    <c:v># of categories</c:v>
                  </c:pt>
                </c:lvl>
                <c:lvl>
                  <c:pt idx="0">
                    <c:v>Game</c:v>
                  </c:pt>
                  <c:pt idx="2">
                    <c:v>Web</c:v>
                  </c:pt>
                </c:lvl>
              </c:multiLvlStrCache>
            </c:multiLvlStrRef>
          </c:cat>
          <c:val>
            <c:numRef>
              <c:f>SummaryData!$N$4:$Q$4</c:f>
              <c:numCache>
                <c:formatCode>General</c:formatCode>
                <c:ptCount val="4"/>
                <c:pt idx="0">
                  <c:v>1.405405405</c:v>
                </c:pt>
                <c:pt idx="1">
                  <c:v>1.324324324</c:v>
                </c:pt>
                <c:pt idx="2">
                  <c:v>1.5294117650000001</c:v>
                </c:pt>
                <c:pt idx="3">
                  <c:v>1.4705882349999999</c:v>
                </c:pt>
              </c:numCache>
            </c:numRef>
          </c:val>
          <c:extLst>
            <c:ext xmlns:c16="http://schemas.microsoft.com/office/drawing/2014/chart" uri="{C3380CC4-5D6E-409C-BE32-E72D297353CC}">
              <c16:uniqueId val="{00000000-ECB1-4EC6-91AD-AA4DE14F3314}"/>
            </c:ext>
          </c:extLst>
        </c:ser>
        <c:ser>
          <c:idx val="2"/>
          <c:order val="1"/>
          <c:tx>
            <c:strRef>
              <c:f>SummaryData!$M$5</c:f>
              <c:strCache>
                <c:ptCount val="1"/>
                <c:pt idx="0">
                  <c:v>Near transfer: Purifying water</c:v>
                </c:pt>
              </c:strCache>
            </c:strRef>
          </c:tx>
          <c:spPr>
            <a:solidFill>
              <a:schemeClr val="accent1">
                <a:lumMod val="60000"/>
                <a:lumOff val="40000"/>
              </a:schemeClr>
            </a:solidFill>
            <a:ln>
              <a:noFill/>
            </a:ln>
            <a:effectLst/>
          </c:spPr>
          <c:invertIfNegative val="0"/>
          <c:cat>
            <c:multiLvlStrRef>
              <c:f>SummaryData!$N$1:$Q$2</c:f>
              <c:multiLvlStrCache>
                <c:ptCount val="4"/>
                <c:lvl>
                  <c:pt idx="0">
                    <c:v># of solutions</c:v>
                  </c:pt>
                  <c:pt idx="1">
                    <c:v># of categories</c:v>
                  </c:pt>
                  <c:pt idx="2">
                    <c:v># of solutions</c:v>
                  </c:pt>
                  <c:pt idx="3">
                    <c:v># of categories</c:v>
                  </c:pt>
                </c:lvl>
                <c:lvl>
                  <c:pt idx="0">
                    <c:v>Game</c:v>
                  </c:pt>
                  <c:pt idx="2">
                    <c:v>Web</c:v>
                  </c:pt>
                </c:lvl>
              </c:multiLvlStrCache>
            </c:multiLvlStrRef>
          </c:cat>
          <c:val>
            <c:numRef>
              <c:f>SummaryData!$N$5:$Q$5</c:f>
              <c:numCache>
                <c:formatCode>General</c:formatCode>
                <c:ptCount val="4"/>
                <c:pt idx="0">
                  <c:v>1.2972972970000001</c:v>
                </c:pt>
                <c:pt idx="1">
                  <c:v>1.2972972970000001</c:v>
                </c:pt>
                <c:pt idx="2">
                  <c:v>1.2647058819999999</c:v>
                </c:pt>
                <c:pt idx="3">
                  <c:v>1.2647058819999999</c:v>
                </c:pt>
              </c:numCache>
            </c:numRef>
          </c:val>
          <c:extLst>
            <c:ext xmlns:c16="http://schemas.microsoft.com/office/drawing/2014/chart" uri="{C3380CC4-5D6E-409C-BE32-E72D297353CC}">
              <c16:uniqueId val="{00000001-ECB1-4EC6-91AD-AA4DE14F3314}"/>
            </c:ext>
          </c:extLst>
        </c:ser>
        <c:ser>
          <c:idx val="0"/>
          <c:order val="2"/>
          <c:tx>
            <c:strRef>
              <c:f>SummaryData!$M$3</c:f>
              <c:strCache>
                <c:ptCount val="1"/>
                <c:pt idx="0">
                  <c:v>Free recall</c:v>
                </c:pt>
              </c:strCache>
            </c:strRef>
          </c:tx>
          <c:spPr>
            <a:solidFill>
              <a:srgbClr val="FFFF00"/>
            </a:solidFill>
            <a:ln>
              <a:noFill/>
            </a:ln>
            <a:effectLst/>
          </c:spPr>
          <c:invertIfNegative val="0"/>
          <c:cat>
            <c:multiLvlStrRef>
              <c:f>SummaryData!$N$1:$Q$2</c:f>
              <c:multiLvlStrCache>
                <c:ptCount val="4"/>
                <c:lvl>
                  <c:pt idx="0">
                    <c:v># of solutions</c:v>
                  </c:pt>
                  <c:pt idx="1">
                    <c:v># of categories</c:v>
                  </c:pt>
                  <c:pt idx="2">
                    <c:v># of solutions</c:v>
                  </c:pt>
                  <c:pt idx="3">
                    <c:v># of categories</c:v>
                  </c:pt>
                </c:lvl>
                <c:lvl>
                  <c:pt idx="0">
                    <c:v>Game</c:v>
                  </c:pt>
                  <c:pt idx="2">
                    <c:v>Web</c:v>
                  </c:pt>
                </c:lvl>
              </c:multiLvlStrCache>
            </c:multiLvlStrRef>
          </c:cat>
          <c:val>
            <c:numRef>
              <c:f>SummaryData!$N$3:$Q$3</c:f>
              <c:numCache>
                <c:formatCode>General</c:formatCode>
                <c:ptCount val="4"/>
                <c:pt idx="0">
                  <c:v>3.5405405409999999</c:v>
                </c:pt>
                <c:pt idx="1">
                  <c:v>2.6486486490000001</c:v>
                </c:pt>
                <c:pt idx="2">
                  <c:v>3.4411764709999999</c:v>
                </c:pt>
                <c:pt idx="3">
                  <c:v>2.3529411759999999</c:v>
                </c:pt>
              </c:numCache>
            </c:numRef>
          </c:val>
          <c:extLst>
            <c:ext xmlns:c16="http://schemas.microsoft.com/office/drawing/2014/chart" uri="{C3380CC4-5D6E-409C-BE32-E72D297353CC}">
              <c16:uniqueId val="{00000002-ECB1-4EC6-91AD-AA4DE14F3314}"/>
            </c:ext>
          </c:extLst>
        </c:ser>
        <c:dLbls>
          <c:showLegendKey val="0"/>
          <c:showVal val="0"/>
          <c:showCatName val="0"/>
          <c:showSerName val="0"/>
          <c:showPercent val="0"/>
          <c:showBubbleSize val="0"/>
        </c:dLbls>
        <c:gapWidth val="219"/>
        <c:overlap val="-27"/>
        <c:axId val="1385206592"/>
        <c:axId val="1385205344"/>
      </c:barChart>
      <c:catAx>
        <c:axId val="138520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85205344"/>
        <c:crosses val="autoZero"/>
        <c:auto val="1"/>
        <c:lblAlgn val="ctr"/>
        <c:lblOffset val="100"/>
        <c:noMultiLvlLbl val="0"/>
      </c:catAx>
      <c:valAx>
        <c:axId val="1385205344"/>
        <c:scaling>
          <c:orientation val="minMax"/>
          <c:max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Number of solutions or categories of solution</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38520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Game pretest</c:v>
          </c:tx>
          <c:spPr>
            <a:ln w="25400" cap="rnd">
              <a:noFill/>
              <a:round/>
            </a:ln>
            <a:effectLst/>
          </c:spPr>
          <c:marker>
            <c:symbol val="square"/>
            <c:size val="12"/>
            <c:spPr>
              <a:solidFill>
                <a:srgbClr val="FF0000"/>
              </a:solidFill>
              <a:ln w="9525">
                <a:noFill/>
              </a:ln>
              <a:effectLst/>
            </c:spPr>
          </c:marker>
          <c:cat>
            <c:strRef>
              <c:f>Timestepdata!$O$15:$O$22</c:f>
              <c:strCache>
                <c:ptCount val="8"/>
                <c:pt idx="0">
                  <c:v>Avoiding injury</c:v>
                </c:pt>
                <c:pt idx="1">
                  <c:v>Safe shelter</c:v>
                </c:pt>
                <c:pt idx="2">
                  <c:v>Drinking water</c:v>
                </c:pt>
                <c:pt idx="3">
                  <c:v>Bodily waste</c:v>
                </c:pt>
                <c:pt idx="4">
                  <c:v>Reunite w/loved ones</c:v>
                </c:pt>
                <c:pt idx="5">
                  <c:v>Psych trauma</c:v>
                </c:pt>
                <c:pt idx="6">
                  <c:v>Food supply</c:v>
                </c:pt>
                <c:pt idx="7">
                  <c:v>Medical needs</c:v>
                </c:pt>
              </c:strCache>
            </c:strRef>
          </c:cat>
          <c:val>
            <c:numRef>
              <c:f>Timestepdata!$P$15:$P$22</c:f>
              <c:numCache>
                <c:formatCode>General</c:formatCode>
                <c:ptCount val="8"/>
                <c:pt idx="0">
                  <c:v>3.83</c:v>
                </c:pt>
                <c:pt idx="1">
                  <c:v>3.67</c:v>
                </c:pt>
                <c:pt idx="2">
                  <c:v>3.84</c:v>
                </c:pt>
                <c:pt idx="3">
                  <c:v>3.77</c:v>
                </c:pt>
                <c:pt idx="4">
                  <c:v>4.03</c:v>
                </c:pt>
                <c:pt idx="5">
                  <c:v>4.28</c:v>
                </c:pt>
                <c:pt idx="6">
                  <c:v>3.84</c:v>
                </c:pt>
                <c:pt idx="7">
                  <c:v>3.86</c:v>
                </c:pt>
              </c:numCache>
            </c:numRef>
          </c:val>
          <c:smooth val="0"/>
          <c:extLst>
            <c:ext xmlns:c16="http://schemas.microsoft.com/office/drawing/2014/chart" uri="{C3380CC4-5D6E-409C-BE32-E72D297353CC}">
              <c16:uniqueId val="{00000000-BC17-44B9-8A5D-FFE81544F4E3}"/>
            </c:ext>
          </c:extLst>
        </c:ser>
        <c:ser>
          <c:idx val="1"/>
          <c:order val="1"/>
          <c:tx>
            <c:v>Game post-test</c:v>
          </c:tx>
          <c:spPr>
            <a:ln w="25400" cap="rnd">
              <a:noFill/>
              <a:round/>
            </a:ln>
            <a:effectLst/>
          </c:spPr>
          <c:marker>
            <c:symbol val="square"/>
            <c:size val="12"/>
            <c:spPr>
              <a:solidFill>
                <a:srgbClr val="FFC000"/>
              </a:solidFill>
              <a:ln w="9525">
                <a:noFill/>
              </a:ln>
              <a:effectLst/>
            </c:spPr>
          </c:marker>
          <c:cat>
            <c:strRef>
              <c:f>Timestepdata!$O$15:$O$22</c:f>
              <c:strCache>
                <c:ptCount val="8"/>
                <c:pt idx="0">
                  <c:v>Avoiding injury</c:v>
                </c:pt>
                <c:pt idx="1">
                  <c:v>Safe shelter</c:v>
                </c:pt>
                <c:pt idx="2">
                  <c:v>Drinking water</c:v>
                </c:pt>
                <c:pt idx="3">
                  <c:v>Bodily waste</c:v>
                </c:pt>
                <c:pt idx="4">
                  <c:v>Reunite w/loved ones</c:v>
                </c:pt>
                <c:pt idx="5">
                  <c:v>Psych trauma</c:v>
                </c:pt>
                <c:pt idx="6">
                  <c:v>Food supply</c:v>
                </c:pt>
                <c:pt idx="7">
                  <c:v>Medical needs</c:v>
                </c:pt>
              </c:strCache>
            </c:strRef>
          </c:cat>
          <c:val>
            <c:numRef>
              <c:f>Timestepdata!$Q$15:$Q$22</c:f>
              <c:numCache>
                <c:formatCode>General</c:formatCode>
                <c:ptCount val="8"/>
                <c:pt idx="0">
                  <c:v>4.4800000000000004</c:v>
                </c:pt>
                <c:pt idx="1">
                  <c:v>4.34</c:v>
                </c:pt>
                <c:pt idx="2">
                  <c:v>4.72</c:v>
                </c:pt>
                <c:pt idx="3">
                  <c:v>5.08</c:v>
                </c:pt>
                <c:pt idx="4">
                  <c:v>4.34</c:v>
                </c:pt>
                <c:pt idx="5">
                  <c:v>4.4400000000000004</c:v>
                </c:pt>
                <c:pt idx="6">
                  <c:v>4.16</c:v>
                </c:pt>
                <c:pt idx="7">
                  <c:v>3.88</c:v>
                </c:pt>
              </c:numCache>
            </c:numRef>
          </c:val>
          <c:smooth val="0"/>
          <c:extLst>
            <c:ext xmlns:c16="http://schemas.microsoft.com/office/drawing/2014/chart" uri="{C3380CC4-5D6E-409C-BE32-E72D297353CC}">
              <c16:uniqueId val="{00000001-BC17-44B9-8A5D-FFE81544F4E3}"/>
            </c:ext>
          </c:extLst>
        </c:ser>
        <c:ser>
          <c:idx val="2"/>
          <c:order val="2"/>
          <c:tx>
            <c:v>Game follow-up</c:v>
          </c:tx>
          <c:spPr>
            <a:ln w="25400" cap="rnd">
              <a:noFill/>
              <a:round/>
            </a:ln>
            <a:effectLst/>
          </c:spPr>
          <c:marker>
            <c:symbol val="square"/>
            <c:size val="12"/>
            <c:spPr>
              <a:solidFill>
                <a:srgbClr val="00B050"/>
              </a:solidFill>
              <a:ln w="9525">
                <a:noFill/>
              </a:ln>
              <a:effectLst/>
            </c:spPr>
          </c:marker>
          <c:cat>
            <c:strRef>
              <c:f>Timestepdata!$O$15:$O$22</c:f>
              <c:strCache>
                <c:ptCount val="8"/>
                <c:pt idx="0">
                  <c:v>Avoiding injury</c:v>
                </c:pt>
                <c:pt idx="1">
                  <c:v>Safe shelter</c:v>
                </c:pt>
                <c:pt idx="2">
                  <c:v>Drinking water</c:v>
                </c:pt>
                <c:pt idx="3">
                  <c:v>Bodily waste</c:v>
                </c:pt>
                <c:pt idx="4">
                  <c:v>Reunite w/loved ones</c:v>
                </c:pt>
                <c:pt idx="5">
                  <c:v>Psych trauma</c:v>
                </c:pt>
                <c:pt idx="6">
                  <c:v>Food supply</c:v>
                </c:pt>
                <c:pt idx="7">
                  <c:v>Medical needs</c:v>
                </c:pt>
              </c:strCache>
            </c:strRef>
          </c:cat>
          <c:val>
            <c:numRef>
              <c:f>Timestepdata!$R$15:$R$22</c:f>
              <c:numCache>
                <c:formatCode>General</c:formatCode>
                <c:ptCount val="8"/>
                <c:pt idx="0">
                  <c:v>4.91</c:v>
                </c:pt>
                <c:pt idx="1">
                  <c:v>4.42</c:v>
                </c:pt>
                <c:pt idx="2">
                  <c:v>4.7</c:v>
                </c:pt>
                <c:pt idx="3">
                  <c:v>4.7</c:v>
                </c:pt>
                <c:pt idx="4">
                  <c:v>4.5199999999999996</c:v>
                </c:pt>
                <c:pt idx="5">
                  <c:v>5.12</c:v>
                </c:pt>
                <c:pt idx="6">
                  <c:v>4.18</c:v>
                </c:pt>
                <c:pt idx="7">
                  <c:v>4.55</c:v>
                </c:pt>
              </c:numCache>
            </c:numRef>
          </c:val>
          <c:smooth val="0"/>
          <c:extLst>
            <c:ext xmlns:c16="http://schemas.microsoft.com/office/drawing/2014/chart" uri="{C3380CC4-5D6E-409C-BE32-E72D297353CC}">
              <c16:uniqueId val="{00000002-BC17-44B9-8A5D-FFE81544F4E3}"/>
            </c:ext>
          </c:extLst>
        </c:ser>
        <c:ser>
          <c:idx val="3"/>
          <c:order val="3"/>
          <c:tx>
            <c:v>Web pretest</c:v>
          </c:tx>
          <c:spPr>
            <a:ln w="25400" cap="rnd">
              <a:noFill/>
              <a:round/>
            </a:ln>
            <a:effectLst/>
          </c:spPr>
          <c:marker>
            <c:symbol val="square"/>
            <c:size val="12"/>
            <c:spPr>
              <a:noFill/>
              <a:ln w="19050">
                <a:solidFill>
                  <a:srgbClr val="FF0000"/>
                </a:solidFill>
              </a:ln>
              <a:effectLst/>
            </c:spPr>
          </c:marker>
          <c:cat>
            <c:strRef>
              <c:f>Timestepdata!$O$15:$O$22</c:f>
              <c:strCache>
                <c:ptCount val="8"/>
                <c:pt idx="0">
                  <c:v>Avoiding injury</c:v>
                </c:pt>
                <c:pt idx="1">
                  <c:v>Safe shelter</c:v>
                </c:pt>
                <c:pt idx="2">
                  <c:v>Drinking water</c:v>
                </c:pt>
                <c:pt idx="3">
                  <c:v>Bodily waste</c:v>
                </c:pt>
                <c:pt idx="4">
                  <c:v>Reunite w/loved ones</c:v>
                </c:pt>
                <c:pt idx="5">
                  <c:v>Psych trauma</c:v>
                </c:pt>
                <c:pt idx="6">
                  <c:v>Food supply</c:v>
                </c:pt>
                <c:pt idx="7">
                  <c:v>Medical needs</c:v>
                </c:pt>
              </c:strCache>
            </c:strRef>
          </c:cat>
          <c:val>
            <c:numRef>
              <c:f>Timestepdata!$S$15:$S$22</c:f>
              <c:numCache>
                <c:formatCode>General</c:formatCode>
                <c:ptCount val="8"/>
                <c:pt idx="0">
                  <c:v>4.1500000000000004</c:v>
                </c:pt>
                <c:pt idx="1">
                  <c:v>4.03</c:v>
                </c:pt>
                <c:pt idx="2">
                  <c:v>4.16</c:v>
                </c:pt>
                <c:pt idx="3">
                  <c:v>4.08</c:v>
                </c:pt>
                <c:pt idx="4">
                  <c:v>3.9</c:v>
                </c:pt>
                <c:pt idx="5">
                  <c:v>4.75</c:v>
                </c:pt>
                <c:pt idx="6">
                  <c:v>4.08</c:v>
                </c:pt>
                <c:pt idx="7">
                  <c:v>3.87</c:v>
                </c:pt>
              </c:numCache>
            </c:numRef>
          </c:val>
          <c:smooth val="0"/>
          <c:extLst>
            <c:ext xmlns:c16="http://schemas.microsoft.com/office/drawing/2014/chart" uri="{C3380CC4-5D6E-409C-BE32-E72D297353CC}">
              <c16:uniqueId val="{00000003-BC17-44B9-8A5D-FFE81544F4E3}"/>
            </c:ext>
          </c:extLst>
        </c:ser>
        <c:ser>
          <c:idx val="4"/>
          <c:order val="4"/>
          <c:tx>
            <c:v>Web post-test</c:v>
          </c:tx>
          <c:spPr>
            <a:ln w="25400" cap="rnd">
              <a:noFill/>
              <a:round/>
            </a:ln>
            <a:effectLst/>
          </c:spPr>
          <c:marker>
            <c:symbol val="square"/>
            <c:size val="12"/>
            <c:spPr>
              <a:noFill/>
              <a:ln w="19050">
                <a:solidFill>
                  <a:srgbClr val="FFC000"/>
                </a:solidFill>
              </a:ln>
              <a:effectLst/>
            </c:spPr>
          </c:marker>
          <c:cat>
            <c:strRef>
              <c:f>Timestepdata!$O$15:$O$22</c:f>
              <c:strCache>
                <c:ptCount val="8"/>
                <c:pt idx="0">
                  <c:v>Avoiding injury</c:v>
                </c:pt>
                <c:pt idx="1">
                  <c:v>Safe shelter</c:v>
                </c:pt>
                <c:pt idx="2">
                  <c:v>Drinking water</c:v>
                </c:pt>
                <c:pt idx="3">
                  <c:v>Bodily waste</c:v>
                </c:pt>
                <c:pt idx="4">
                  <c:v>Reunite w/loved ones</c:v>
                </c:pt>
                <c:pt idx="5">
                  <c:v>Psych trauma</c:v>
                </c:pt>
                <c:pt idx="6">
                  <c:v>Food supply</c:v>
                </c:pt>
                <c:pt idx="7">
                  <c:v>Medical needs</c:v>
                </c:pt>
              </c:strCache>
            </c:strRef>
          </c:cat>
          <c:val>
            <c:numRef>
              <c:f>Timestepdata!$T$15:$T$22</c:f>
              <c:numCache>
                <c:formatCode>General</c:formatCode>
                <c:ptCount val="8"/>
                <c:pt idx="0">
                  <c:v>4.87</c:v>
                </c:pt>
                <c:pt idx="1">
                  <c:v>4.34</c:v>
                </c:pt>
                <c:pt idx="2">
                  <c:v>4.34</c:v>
                </c:pt>
                <c:pt idx="3">
                  <c:v>4.13</c:v>
                </c:pt>
                <c:pt idx="4">
                  <c:v>4.28</c:v>
                </c:pt>
                <c:pt idx="5">
                  <c:v>4.54</c:v>
                </c:pt>
                <c:pt idx="6">
                  <c:v>4.5599999999999996</c:v>
                </c:pt>
                <c:pt idx="7">
                  <c:v>4.28</c:v>
                </c:pt>
              </c:numCache>
            </c:numRef>
          </c:val>
          <c:smooth val="0"/>
          <c:extLst>
            <c:ext xmlns:c16="http://schemas.microsoft.com/office/drawing/2014/chart" uri="{C3380CC4-5D6E-409C-BE32-E72D297353CC}">
              <c16:uniqueId val="{00000004-BC17-44B9-8A5D-FFE81544F4E3}"/>
            </c:ext>
          </c:extLst>
        </c:ser>
        <c:ser>
          <c:idx val="5"/>
          <c:order val="5"/>
          <c:tx>
            <c:v>Web follow-up</c:v>
          </c:tx>
          <c:spPr>
            <a:ln w="25400" cap="rnd">
              <a:noFill/>
              <a:round/>
            </a:ln>
            <a:effectLst/>
          </c:spPr>
          <c:marker>
            <c:symbol val="square"/>
            <c:size val="12"/>
            <c:spPr>
              <a:noFill/>
              <a:ln w="19050">
                <a:solidFill>
                  <a:srgbClr val="00B050"/>
                </a:solidFill>
              </a:ln>
              <a:effectLst/>
            </c:spPr>
          </c:marker>
          <c:cat>
            <c:strRef>
              <c:f>Timestepdata!$O$15:$O$22</c:f>
              <c:strCache>
                <c:ptCount val="8"/>
                <c:pt idx="0">
                  <c:v>Avoiding injury</c:v>
                </c:pt>
                <c:pt idx="1">
                  <c:v>Safe shelter</c:v>
                </c:pt>
                <c:pt idx="2">
                  <c:v>Drinking water</c:v>
                </c:pt>
                <c:pt idx="3">
                  <c:v>Bodily waste</c:v>
                </c:pt>
                <c:pt idx="4">
                  <c:v>Reunite w/loved ones</c:v>
                </c:pt>
                <c:pt idx="5">
                  <c:v>Psych trauma</c:v>
                </c:pt>
                <c:pt idx="6">
                  <c:v>Food supply</c:v>
                </c:pt>
                <c:pt idx="7">
                  <c:v>Medical needs</c:v>
                </c:pt>
              </c:strCache>
            </c:strRef>
          </c:cat>
          <c:val>
            <c:numRef>
              <c:f>Timestepdata!$U$15:$U$22</c:f>
              <c:numCache>
                <c:formatCode>General</c:formatCode>
                <c:ptCount val="8"/>
                <c:pt idx="0">
                  <c:v>5.24</c:v>
                </c:pt>
                <c:pt idx="1">
                  <c:v>4.57</c:v>
                </c:pt>
                <c:pt idx="2">
                  <c:v>4.62</c:v>
                </c:pt>
                <c:pt idx="3">
                  <c:v>4.6900000000000004</c:v>
                </c:pt>
                <c:pt idx="4">
                  <c:v>4.6900000000000004</c:v>
                </c:pt>
                <c:pt idx="5">
                  <c:v>5.39</c:v>
                </c:pt>
                <c:pt idx="6">
                  <c:v>4.62</c:v>
                </c:pt>
                <c:pt idx="7">
                  <c:v>5.07</c:v>
                </c:pt>
              </c:numCache>
            </c:numRef>
          </c:val>
          <c:smooth val="0"/>
          <c:extLst>
            <c:ext xmlns:c16="http://schemas.microsoft.com/office/drawing/2014/chart" uri="{C3380CC4-5D6E-409C-BE32-E72D297353CC}">
              <c16:uniqueId val="{00000005-BC17-44B9-8A5D-FFE81544F4E3}"/>
            </c:ext>
          </c:extLst>
        </c:ser>
        <c:dLbls>
          <c:showLegendKey val="0"/>
          <c:showVal val="0"/>
          <c:showCatName val="0"/>
          <c:showSerName val="0"/>
          <c:showPercent val="0"/>
          <c:showBubbleSize val="0"/>
        </c:dLbls>
        <c:marker val="1"/>
        <c:smooth val="0"/>
        <c:axId val="835327343"/>
        <c:axId val="835330255"/>
      </c:lineChart>
      <c:catAx>
        <c:axId val="835327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35330255"/>
        <c:crosses val="autoZero"/>
        <c:auto val="1"/>
        <c:lblAlgn val="ctr"/>
        <c:lblOffset val="100"/>
        <c:noMultiLvlLbl val="0"/>
      </c:catAx>
      <c:valAx>
        <c:axId val="835330255"/>
        <c:scaling>
          <c:orientation val="minMax"/>
          <c:min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a:solidFill>
                      <a:schemeClr val="tx1"/>
                    </a:solidFill>
                  </a:rPr>
                  <a:t>Score on scale of 1-7</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35327343"/>
        <c:crosses val="autoZero"/>
        <c:crossBetween val="between"/>
      </c:valAx>
      <c:spPr>
        <a:noFill/>
        <a:ln>
          <a:noFill/>
        </a:ln>
        <a:effectLst/>
      </c:spPr>
    </c:plotArea>
    <c:legend>
      <c:legendPos val="b"/>
      <c:layout>
        <c:manualLayout>
          <c:xMode val="edge"/>
          <c:yMode val="edge"/>
          <c:x val="0.62287301593347333"/>
          <c:y val="0.61078667922203767"/>
          <c:w val="0.17682636381652217"/>
          <c:h val="0.19719027800071851"/>
        </c:manualLayout>
      </c:layout>
      <c:overlay val="1"/>
      <c:spPr>
        <a:solidFill>
          <a:schemeClr val="tx2">
            <a:lumMod val="20000"/>
            <a:lumOff val="80000"/>
            <a:alpha val="40000"/>
          </a:schemeClr>
        </a:solidFill>
        <a:ln>
          <a:solidFill>
            <a:schemeClr val="tx1"/>
          </a:solid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Game pre-test</c:v>
          </c:tx>
          <c:spPr>
            <a:ln w="25400" cap="rnd">
              <a:noFill/>
              <a:round/>
            </a:ln>
            <a:effectLst/>
          </c:spPr>
          <c:marker>
            <c:symbol val="square"/>
            <c:size val="12"/>
            <c:spPr>
              <a:solidFill>
                <a:srgbClr val="FF0000"/>
              </a:solidFill>
              <a:ln w="9525">
                <a:noFill/>
              </a:ln>
              <a:effectLst/>
            </c:spPr>
          </c:marker>
          <c:cat>
            <c:strRef>
              <c:f>Timestepdata!$A$15:$A$22</c:f>
              <c:strCache>
                <c:ptCount val="8"/>
                <c:pt idx="0">
                  <c:v>Avoid 
injury</c:v>
                </c:pt>
                <c:pt idx="1">
                  <c:v>Safe 
shelter</c:v>
                </c:pt>
                <c:pt idx="2">
                  <c:v>Drinking 
water</c:v>
                </c:pt>
                <c:pt idx="3">
                  <c:v>Bodily 
waste</c:v>
                </c:pt>
                <c:pt idx="4">
                  <c:v>Reunite 
loved ones</c:v>
                </c:pt>
                <c:pt idx="5">
                  <c:v>Psych 
trauma</c:v>
                </c:pt>
                <c:pt idx="6">
                  <c:v>Food 
supply</c:v>
                </c:pt>
                <c:pt idx="7">
                  <c:v>Medical 
needs</c:v>
                </c:pt>
              </c:strCache>
            </c:strRef>
          </c:cat>
          <c:val>
            <c:numRef>
              <c:f>Timestepdata!$W$15:$W$22</c:f>
              <c:numCache>
                <c:formatCode>General</c:formatCode>
                <c:ptCount val="8"/>
                <c:pt idx="0">
                  <c:v>3.56</c:v>
                </c:pt>
                <c:pt idx="1">
                  <c:v>3.87</c:v>
                </c:pt>
                <c:pt idx="2">
                  <c:v>4.63</c:v>
                </c:pt>
                <c:pt idx="3">
                  <c:v>3.65</c:v>
                </c:pt>
                <c:pt idx="4">
                  <c:v>4.4400000000000004</c:v>
                </c:pt>
                <c:pt idx="5">
                  <c:v>4</c:v>
                </c:pt>
                <c:pt idx="6">
                  <c:v>4.1900000000000004</c:v>
                </c:pt>
                <c:pt idx="7">
                  <c:v>4.4000000000000004</c:v>
                </c:pt>
              </c:numCache>
            </c:numRef>
          </c:val>
          <c:smooth val="0"/>
          <c:extLst>
            <c:ext xmlns:c16="http://schemas.microsoft.com/office/drawing/2014/chart" uri="{C3380CC4-5D6E-409C-BE32-E72D297353CC}">
              <c16:uniqueId val="{00000000-87AD-40C4-BDAA-E54883F7AA47}"/>
            </c:ext>
          </c:extLst>
        </c:ser>
        <c:ser>
          <c:idx val="1"/>
          <c:order val="1"/>
          <c:tx>
            <c:v>Game post-test</c:v>
          </c:tx>
          <c:spPr>
            <a:ln w="25400" cap="rnd">
              <a:noFill/>
              <a:round/>
            </a:ln>
            <a:effectLst/>
          </c:spPr>
          <c:marker>
            <c:symbol val="square"/>
            <c:size val="12"/>
            <c:spPr>
              <a:solidFill>
                <a:srgbClr val="FFC000"/>
              </a:solidFill>
              <a:ln w="9525">
                <a:noFill/>
              </a:ln>
              <a:effectLst/>
            </c:spPr>
          </c:marker>
          <c:cat>
            <c:strRef>
              <c:f>Timestepdata!$A$15:$A$22</c:f>
              <c:strCache>
                <c:ptCount val="8"/>
                <c:pt idx="0">
                  <c:v>Avoid 
injury</c:v>
                </c:pt>
                <c:pt idx="1">
                  <c:v>Safe 
shelter</c:v>
                </c:pt>
                <c:pt idx="2">
                  <c:v>Drinking 
water</c:v>
                </c:pt>
                <c:pt idx="3">
                  <c:v>Bodily 
waste</c:v>
                </c:pt>
                <c:pt idx="4">
                  <c:v>Reunite 
loved ones</c:v>
                </c:pt>
                <c:pt idx="5">
                  <c:v>Psych 
trauma</c:v>
                </c:pt>
                <c:pt idx="6">
                  <c:v>Food 
supply</c:v>
                </c:pt>
                <c:pt idx="7">
                  <c:v>Medical 
needs</c:v>
                </c:pt>
              </c:strCache>
            </c:strRef>
          </c:cat>
          <c:val>
            <c:numRef>
              <c:f>Timestepdata!$X$15:$X$22</c:f>
              <c:numCache>
                <c:formatCode>General</c:formatCode>
                <c:ptCount val="8"/>
                <c:pt idx="0">
                  <c:v>4.87</c:v>
                </c:pt>
                <c:pt idx="1">
                  <c:v>4.8899999999999997</c:v>
                </c:pt>
                <c:pt idx="2">
                  <c:v>5.28</c:v>
                </c:pt>
                <c:pt idx="3">
                  <c:v>5.13</c:v>
                </c:pt>
                <c:pt idx="4">
                  <c:v>5.05</c:v>
                </c:pt>
                <c:pt idx="5">
                  <c:v>4.5599999999999996</c:v>
                </c:pt>
                <c:pt idx="6">
                  <c:v>4.9800000000000004</c:v>
                </c:pt>
                <c:pt idx="7">
                  <c:v>4.9800000000000004</c:v>
                </c:pt>
              </c:numCache>
            </c:numRef>
          </c:val>
          <c:smooth val="0"/>
          <c:extLst>
            <c:ext xmlns:c16="http://schemas.microsoft.com/office/drawing/2014/chart" uri="{C3380CC4-5D6E-409C-BE32-E72D297353CC}">
              <c16:uniqueId val="{00000001-87AD-40C4-BDAA-E54883F7AA47}"/>
            </c:ext>
          </c:extLst>
        </c:ser>
        <c:ser>
          <c:idx val="2"/>
          <c:order val="2"/>
          <c:tx>
            <c:v>Game follow-up</c:v>
          </c:tx>
          <c:spPr>
            <a:ln w="25400" cap="rnd">
              <a:noFill/>
              <a:round/>
            </a:ln>
            <a:effectLst/>
          </c:spPr>
          <c:marker>
            <c:symbol val="square"/>
            <c:size val="12"/>
            <c:spPr>
              <a:solidFill>
                <a:srgbClr val="00B050"/>
              </a:solidFill>
              <a:ln w="9525">
                <a:noFill/>
              </a:ln>
              <a:effectLst/>
            </c:spPr>
          </c:marker>
          <c:cat>
            <c:strRef>
              <c:f>Timestepdata!$A$15:$A$22</c:f>
              <c:strCache>
                <c:ptCount val="8"/>
                <c:pt idx="0">
                  <c:v>Avoid 
injury</c:v>
                </c:pt>
                <c:pt idx="1">
                  <c:v>Safe 
shelter</c:v>
                </c:pt>
                <c:pt idx="2">
                  <c:v>Drinking 
water</c:v>
                </c:pt>
                <c:pt idx="3">
                  <c:v>Bodily 
waste</c:v>
                </c:pt>
                <c:pt idx="4">
                  <c:v>Reunite 
loved ones</c:v>
                </c:pt>
                <c:pt idx="5">
                  <c:v>Psych 
trauma</c:v>
                </c:pt>
                <c:pt idx="6">
                  <c:v>Food 
supply</c:v>
                </c:pt>
                <c:pt idx="7">
                  <c:v>Medical 
needs</c:v>
                </c:pt>
              </c:strCache>
            </c:strRef>
          </c:cat>
          <c:val>
            <c:numRef>
              <c:f>Timestepdata!$Y$15:$Y$22</c:f>
              <c:numCache>
                <c:formatCode>General</c:formatCode>
                <c:ptCount val="8"/>
                <c:pt idx="0">
                  <c:v>4.09</c:v>
                </c:pt>
                <c:pt idx="1">
                  <c:v>3.94</c:v>
                </c:pt>
                <c:pt idx="2">
                  <c:v>3.91</c:v>
                </c:pt>
                <c:pt idx="3">
                  <c:v>3.91</c:v>
                </c:pt>
                <c:pt idx="4">
                  <c:v>4.22</c:v>
                </c:pt>
                <c:pt idx="5">
                  <c:v>4.3099999999999996</c:v>
                </c:pt>
                <c:pt idx="6">
                  <c:v>4.16</c:v>
                </c:pt>
                <c:pt idx="7">
                  <c:v>4.1900000000000004</c:v>
                </c:pt>
              </c:numCache>
            </c:numRef>
          </c:val>
          <c:smooth val="0"/>
          <c:extLst>
            <c:ext xmlns:c16="http://schemas.microsoft.com/office/drawing/2014/chart" uri="{C3380CC4-5D6E-409C-BE32-E72D297353CC}">
              <c16:uniqueId val="{00000002-87AD-40C4-BDAA-E54883F7AA47}"/>
            </c:ext>
          </c:extLst>
        </c:ser>
        <c:ser>
          <c:idx val="3"/>
          <c:order val="3"/>
          <c:tx>
            <c:v>Web pre-test</c:v>
          </c:tx>
          <c:spPr>
            <a:ln w="25400" cap="rnd">
              <a:noFill/>
              <a:round/>
            </a:ln>
            <a:effectLst/>
          </c:spPr>
          <c:marker>
            <c:symbol val="square"/>
            <c:size val="12"/>
            <c:spPr>
              <a:noFill/>
              <a:ln w="19050">
                <a:solidFill>
                  <a:srgbClr val="FF0000"/>
                </a:solidFill>
              </a:ln>
              <a:effectLst/>
            </c:spPr>
          </c:marker>
          <c:val>
            <c:numRef>
              <c:f>Timestepdata!$Z$15:$Z$22</c:f>
              <c:numCache>
                <c:formatCode>General</c:formatCode>
                <c:ptCount val="8"/>
                <c:pt idx="0">
                  <c:v>3.47</c:v>
                </c:pt>
                <c:pt idx="1">
                  <c:v>3.5</c:v>
                </c:pt>
                <c:pt idx="2">
                  <c:v>4.17</c:v>
                </c:pt>
                <c:pt idx="3">
                  <c:v>3.43</c:v>
                </c:pt>
                <c:pt idx="4">
                  <c:v>3.95</c:v>
                </c:pt>
                <c:pt idx="5">
                  <c:v>3.35</c:v>
                </c:pt>
                <c:pt idx="6">
                  <c:v>3.9</c:v>
                </c:pt>
                <c:pt idx="7">
                  <c:v>4.03</c:v>
                </c:pt>
              </c:numCache>
            </c:numRef>
          </c:val>
          <c:smooth val="0"/>
          <c:extLst>
            <c:ext xmlns:c16="http://schemas.microsoft.com/office/drawing/2014/chart" uri="{C3380CC4-5D6E-409C-BE32-E72D297353CC}">
              <c16:uniqueId val="{00000003-87AD-40C4-BDAA-E54883F7AA47}"/>
            </c:ext>
          </c:extLst>
        </c:ser>
        <c:ser>
          <c:idx val="4"/>
          <c:order val="4"/>
          <c:tx>
            <c:v>Web post-test</c:v>
          </c:tx>
          <c:spPr>
            <a:ln w="25400" cap="rnd">
              <a:noFill/>
              <a:round/>
            </a:ln>
            <a:effectLst/>
          </c:spPr>
          <c:marker>
            <c:symbol val="square"/>
            <c:size val="12"/>
            <c:spPr>
              <a:noFill/>
              <a:ln w="19050">
                <a:solidFill>
                  <a:srgbClr val="FFC000"/>
                </a:solidFill>
              </a:ln>
              <a:effectLst/>
            </c:spPr>
          </c:marker>
          <c:val>
            <c:numRef>
              <c:f>Timestepdata!$AA$15:$AA$22</c:f>
              <c:numCache>
                <c:formatCode>General</c:formatCode>
                <c:ptCount val="8"/>
                <c:pt idx="0">
                  <c:v>4.7699999999999996</c:v>
                </c:pt>
                <c:pt idx="1">
                  <c:v>4.26</c:v>
                </c:pt>
                <c:pt idx="2">
                  <c:v>5.0999999999999996</c:v>
                </c:pt>
                <c:pt idx="3">
                  <c:v>4.49</c:v>
                </c:pt>
                <c:pt idx="4">
                  <c:v>4.7699999999999996</c:v>
                </c:pt>
                <c:pt idx="5">
                  <c:v>4.3099999999999996</c:v>
                </c:pt>
                <c:pt idx="6">
                  <c:v>4.82</c:v>
                </c:pt>
                <c:pt idx="7">
                  <c:v>5</c:v>
                </c:pt>
              </c:numCache>
            </c:numRef>
          </c:val>
          <c:smooth val="0"/>
          <c:extLst>
            <c:ext xmlns:c16="http://schemas.microsoft.com/office/drawing/2014/chart" uri="{C3380CC4-5D6E-409C-BE32-E72D297353CC}">
              <c16:uniqueId val="{00000004-87AD-40C4-BDAA-E54883F7AA47}"/>
            </c:ext>
          </c:extLst>
        </c:ser>
        <c:ser>
          <c:idx val="5"/>
          <c:order val="5"/>
          <c:tx>
            <c:v>Web follow-up</c:v>
          </c:tx>
          <c:spPr>
            <a:ln w="25400" cap="rnd">
              <a:noFill/>
              <a:round/>
            </a:ln>
            <a:effectLst/>
          </c:spPr>
          <c:marker>
            <c:symbol val="square"/>
            <c:size val="12"/>
            <c:spPr>
              <a:noFill/>
              <a:ln w="19050">
                <a:solidFill>
                  <a:srgbClr val="00B050"/>
                </a:solidFill>
              </a:ln>
              <a:effectLst/>
            </c:spPr>
          </c:marker>
          <c:val>
            <c:numRef>
              <c:f>Timestepdata!$AB$15:$AB$22</c:f>
              <c:numCache>
                <c:formatCode>General</c:formatCode>
                <c:ptCount val="8"/>
                <c:pt idx="0">
                  <c:v>3.67</c:v>
                </c:pt>
                <c:pt idx="1">
                  <c:v>3.52</c:v>
                </c:pt>
                <c:pt idx="2">
                  <c:v>4.1100000000000003</c:v>
                </c:pt>
                <c:pt idx="3">
                  <c:v>3.63</c:v>
                </c:pt>
                <c:pt idx="4">
                  <c:v>3.7</c:v>
                </c:pt>
                <c:pt idx="5">
                  <c:v>3.74</c:v>
                </c:pt>
                <c:pt idx="6">
                  <c:v>3.89</c:v>
                </c:pt>
                <c:pt idx="7">
                  <c:v>4.07</c:v>
                </c:pt>
              </c:numCache>
            </c:numRef>
          </c:val>
          <c:smooth val="0"/>
          <c:extLst>
            <c:ext xmlns:c16="http://schemas.microsoft.com/office/drawing/2014/chart" uri="{C3380CC4-5D6E-409C-BE32-E72D297353CC}">
              <c16:uniqueId val="{00000005-87AD-40C4-BDAA-E54883F7AA47}"/>
            </c:ext>
          </c:extLst>
        </c:ser>
        <c:dLbls>
          <c:showLegendKey val="0"/>
          <c:showVal val="0"/>
          <c:showCatName val="0"/>
          <c:showSerName val="0"/>
          <c:showPercent val="0"/>
          <c:showBubbleSize val="0"/>
        </c:dLbls>
        <c:marker val="1"/>
        <c:smooth val="0"/>
        <c:axId val="667501935"/>
        <c:axId val="667510671"/>
      </c:lineChart>
      <c:catAx>
        <c:axId val="667501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67510671"/>
        <c:crosses val="autoZero"/>
        <c:auto val="1"/>
        <c:lblAlgn val="ctr"/>
        <c:lblOffset val="100"/>
        <c:noMultiLvlLbl val="0"/>
      </c:catAx>
      <c:valAx>
        <c:axId val="667510671"/>
        <c:scaling>
          <c:orientation val="minMax"/>
          <c:min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a:solidFill>
                      <a:schemeClr val="tx1"/>
                    </a:solidFill>
                  </a:rPr>
                  <a:t>Score on scale of 1-7</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67501935"/>
        <c:crosses val="autoZero"/>
        <c:crossBetween val="between"/>
      </c:valAx>
      <c:spPr>
        <a:noFill/>
        <a:ln>
          <a:noFill/>
        </a:ln>
        <a:effectLst/>
      </c:spPr>
    </c:plotArea>
    <c:legend>
      <c:legendPos val="b"/>
      <c:layout>
        <c:manualLayout>
          <c:xMode val="edge"/>
          <c:yMode val="edge"/>
          <c:x val="0.77452283643920705"/>
          <c:y val="0.65228171434291593"/>
          <c:w val="0.17274106483316476"/>
          <c:h val="0.17771783857052953"/>
        </c:manualLayout>
      </c:layout>
      <c:overlay val="1"/>
      <c:spPr>
        <a:solidFill>
          <a:schemeClr val="tx1">
            <a:lumMod val="95000"/>
            <a:alpha val="52000"/>
          </a:schemeClr>
        </a:solidFill>
        <a:ln>
          <a:solidFill>
            <a:schemeClr val="tx1"/>
          </a:solid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41362558354915"/>
          <c:y val="0.34348117582993287"/>
          <c:w val="0.86296611492970188"/>
          <c:h val="0.63467062438682531"/>
        </c:manualLayout>
      </c:layout>
      <c:barChart>
        <c:barDir val="col"/>
        <c:grouping val="clustered"/>
        <c:varyColors val="0"/>
        <c:ser>
          <c:idx val="0"/>
          <c:order val="0"/>
          <c:tx>
            <c:strRef>
              <c:f>FUsummarydata!$P$2:$P$3</c:f>
              <c:strCache>
                <c:ptCount val="2"/>
                <c:pt idx="0">
                  <c:v>Game</c:v>
                </c:pt>
                <c:pt idx="1">
                  <c:v>SE</c:v>
                </c:pt>
              </c:strCache>
            </c:strRef>
          </c:tx>
          <c:spPr>
            <a:solidFill>
              <a:srgbClr val="0070C0"/>
            </a:solidFill>
            <a:ln>
              <a:noFill/>
            </a:ln>
            <a:effectLst/>
          </c:spPr>
          <c:invertIfNegative val="0"/>
          <c:cat>
            <c:strRef>
              <c:f>FUsummarydata!$O$4:$O$11</c:f>
              <c:strCache>
                <c:ptCount val="8"/>
                <c:pt idx="0">
                  <c:v>Bodily waste</c:v>
                </c:pt>
                <c:pt idx="1">
                  <c:v>Drinkable water</c:v>
                </c:pt>
                <c:pt idx="2">
                  <c:v>Safe shelter</c:v>
                </c:pt>
                <c:pt idx="3">
                  <c:v>Avoiding injury</c:v>
                </c:pt>
                <c:pt idx="4">
                  <c:v>Reunite w/loved ones</c:v>
                </c:pt>
                <c:pt idx="5">
                  <c:v>Food supply</c:v>
                </c:pt>
                <c:pt idx="6">
                  <c:v>Psychological trauma</c:v>
                </c:pt>
                <c:pt idx="7">
                  <c:v>Medical needs</c:v>
                </c:pt>
              </c:strCache>
            </c:strRef>
          </c:cat>
          <c:val>
            <c:numRef>
              <c:f>FUsummarydata!$P$4:$P$11</c:f>
              <c:numCache>
                <c:formatCode>General</c:formatCode>
                <c:ptCount val="8"/>
                <c:pt idx="0">
                  <c:v>0.81</c:v>
                </c:pt>
                <c:pt idx="1">
                  <c:v>0.81</c:v>
                </c:pt>
                <c:pt idx="2">
                  <c:v>0.73</c:v>
                </c:pt>
                <c:pt idx="3">
                  <c:v>0.92</c:v>
                </c:pt>
                <c:pt idx="4">
                  <c:v>0.62</c:v>
                </c:pt>
                <c:pt idx="5">
                  <c:v>0.49</c:v>
                </c:pt>
                <c:pt idx="6">
                  <c:v>0.43</c:v>
                </c:pt>
                <c:pt idx="7">
                  <c:v>0.51</c:v>
                </c:pt>
              </c:numCache>
            </c:numRef>
          </c:val>
          <c:extLst>
            <c:ext xmlns:c16="http://schemas.microsoft.com/office/drawing/2014/chart" uri="{C3380CC4-5D6E-409C-BE32-E72D297353CC}">
              <c16:uniqueId val="{00000000-B0D7-46D5-9063-CBE54EF260F2}"/>
            </c:ext>
          </c:extLst>
        </c:ser>
        <c:ser>
          <c:idx val="2"/>
          <c:order val="1"/>
          <c:tx>
            <c:strRef>
              <c:f>FUsummarydata!$S$2:$S$3</c:f>
              <c:strCache>
                <c:ptCount val="2"/>
                <c:pt idx="0">
                  <c:v>Web</c:v>
                </c:pt>
                <c:pt idx="1">
                  <c:v>SE</c:v>
                </c:pt>
              </c:strCache>
            </c:strRef>
          </c:tx>
          <c:spPr>
            <a:noFill/>
            <a:ln w="22225">
              <a:solidFill>
                <a:srgbClr val="0070C0"/>
              </a:solidFill>
            </a:ln>
            <a:effectLst/>
          </c:spPr>
          <c:invertIfNegative val="0"/>
          <c:cat>
            <c:strRef>
              <c:f>FUsummarydata!$O$4:$O$11</c:f>
              <c:strCache>
                <c:ptCount val="8"/>
                <c:pt idx="0">
                  <c:v>Bodily waste</c:v>
                </c:pt>
                <c:pt idx="1">
                  <c:v>Drinkable water</c:v>
                </c:pt>
                <c:pt idx="2">
                  <c:v>Safe shelter</c:v>
                </c:pt>
                <c:pt idx="3">
                  <c:v>Avoiding injury</c:v>
                </c:pt>
                <c:pt idx="4">
                  <c:v>Reunite w/loved ones</c:v>
                </c:pt>
                <c:pt idx="5">
                  <c:v>Food supply</c:v>
                </c:pt>
                <c:pt idx="6">
                  <c:v>Psychological trauma</c:v>
                </c:pt>
                <c:pt idx="7">
                  <c:v>Medical needs</c:v>
                </c:pt>
              </c:strCache>
            </c:strRef>
          </c:cat>
          <c:val>
            <c:numRef>
              <c:f>FUsummarydata!$S$4:$S$11</c:f>
              <c:numCache>
                <c:formatCode>General</c:formatCode>
                <c:ptCount val="8"/>
                <c:pt idx="0">
                  <c:v>0.88</c:v>
                </c:pt>
                <c:pt idx="1">
                  <c:v>0.57999999999999996</c:v>
                </c:pt>
                <c:pt idx="2">
                  <c:v>0.28000000000000003</c:v>
                </c:pt>
                <c:pt idx="3">
                  <c:v>0.85</c:v>
                </c:pt>
                <c:pt idx="4">
                  <c:v>0.57999999999999996</c:v>
                </c:pt>
                <c:pt idx="5">
                  <c:v>0.82</c:v>
                </c:pt>
                <c:pt idx="6">
                  <c:v>0.38</c:v>
                </c:pt>
                <c:pt idx="7">
                  <c:v>1.31</c:v>
                </c:pt>
              </c:numCache>
            </c:numRef>
          </c:val>
          <c:extLst>
            <c:ext xmlns:c16="http://schemas.microsoft.com/office/drawing/2014/chart" uri="{C3380CC4-5D6E-409C-BE32-E72D297353CC}">
              <c16:uniqueId val="{00000001-B0D7-46D5-9063-CBE54EF260F2}"/>
            </c:ext>
          </c:extLst>
        </c:ser>
        <c:ser>
          <c:idx val="1"/>
          <c:order val="2"/>
          <c:tx>
            <c:strRef>
              <c:f>FUsummarydata!$Q$2:$Q$3</c:f>
              <c:strCache>
                <c:ptCount val="2"/>
                <c:pt idx="0">
                  <c:v>Game</c:v>
                </c:pt>
                <c:pt idx="1">
                  <c:v>ITA</c:v>
                </c:pt>
              </c:strCache>
            </c:strRef>
          </c:tx>
          <c:spPr>
            <a:solidFill>
              <a:srgbClr val="FF0000"/>
            </a:solidFill>
            <a:ln>
              <a:noFill/>
            </a:ln>
            <a:effectLst/>
          </c:spPr>
          <c:invertIfNegative val="0"/>
          <c:cat>
            <c:strRef>
              <c:f>FUsummarydata!$O$4:$O$11</c:f>
              <c:strCache>
                <c:ptCount val="8"/>
                <c:pt idx="0">
                  <c:v>Bodily waste</c:v>
                </c:pt>
                <c:pt idx="1">
                  <c:v>Drinkable water</c:v>
                </c:pt>
                <c:pt idx="2">
                  <c:v>Safe shelter</c:v>
                </c:pt>
                <c:pt idx="3">
                  <c:v>Avoiding injury</c:v>
                </c:pt>
                <c:pt idx="4">
                  <c:v>Reunite w/loved ones</c:v>
                </c:pt>
                <c:pt idx="5">
                  <c:v>Food supply</c:v>
                </c:pt>
                <c:pt idx="6">
                  <c:v>Psychological trauma</c:v>
                </c:pt>
                <c:pt idx="7">
                  <c:v>Medical needs</c:v>
                </c:pt>
              </c:strCache>
            </c:strRef>
          </c:cat>
          <c:val>
            <c:numRef>
              <c:f>FUsummarydata!$Q$4:$Q$11</c:f>
              <c:numCache>
                <c:formatCode>General</c:formatCode>
                <c:ptCount val="8"/>
                <c:pt idx="0">
                  <c:v>0.53</c:v>
                </c:pt>
                <c:pt idx="1">
                  <c:v>-0.56000000000000005</c:v>
                </c:pt>
                <c:pt idx="2">
                  <c:v>0.06</c:v>
                </c:pt>
                <c:pt idx="3">
                  <c:v>0.57999999999999996</c:v>
                </c:pt>
                <c:pt idx="4">
                  <c:v>-0.03</c:v>
                </c:pt>
                <c:pt idx="5">
                  <c:v>0.14000000000000001</c:v>
                </c:pt>
                <c:pt idx="6">
                  <c:v>0.03</c:v>
                </c:pt>
                <c:pt idx="7">
                  <c:v>-0.22</c:v>
                </c:pt>
              </c:numCache>
            </c:numRef>
          </c:val>
          <c:extLst>
            <c:ext xmlns:c16="http://schemas.microsoft.com/office/drawing/2014/chart" uri="{C3380CC4-5D6E-409C-BE32-E72D297353CC}">
              <c16:uniqueId val="{00000002-B0D7-46D5-9063-CBE54EF260F2}"/>
            </c:ext>
          </c:extLst>
        </c:ser>
        <c:ser>
          <c:idx val="3"/>
          <c:order val="3"/>
          <c:tx>
            <c:strRef>
              <c:f>FUsummarydata!$T$2:$T$3</c:f>
              <c:strCache>
                <c:ptCount val="2"/>
                <c:pt idx="0">
                  <c:v>Web</c:v>
                </c:pt>
                <c:pt idx="1">
                  <c:v>ITA</c:v>
                </c:pt>
              </c:strCache>
            </c:strRef>
          </c:tx>
          <c:spPr>
            <a:noFill/>
            <a:ln w="22225">
              <a:solidFill>
                <a:srgbClr val="FF0000"/>
              </a:solidFill>
            </a:ln>
            <a:effectLst/>
          </c:spPr>
          <c:invertIfNegative val="0"/>
          <c:cat>
            <c:strRef>
              <c:f>FUsummarydata!$O$4:$O$11</c:f>
              <c:strCache>
                <c:ptCount val="8"/>
                <c:pt idx="0">
                  <c:v>Bodily waste</c:v>
                </c:pt>
                <c:pt idx="1">
                  <c:v>Drinkable water</c:v>
                </c:pt>
                <c:pt idx="2">
                  <c:v>Safe shelter</c:v>
                </c:pt>
                <c:pt idx="3">
                  <c:v>Avoiding injury</c:v>
                </c:pt>
                <c:pt idx="4">
                  <c:v>Reunite w/loved ones</c:v>
                </c:pt>
                <c:pt idx="5">
                  <c:v>Food supply</c:v>
                </c:pt>
                <c:pt idx="6">
                  <c:v>Psychological trauma</c:v>
                </c:pt>
                <c:pt idx="7">
                  <c:v>Medical needs</c:v>
                </c:pt>
              </c:strCache>
            </c:strRef>
          </c:cat>
          <c:val>
            <c:numRef>
              <c:f>FUsummarydata!$T$4:$T$11</c:f>
              <c:numCache>
                <c:formatCode>General</c:formatCode>
                <c:ptCount val="8"/>
                <c:pt idx="0">
                  <c:v>0.48</c:v>
                </c:pt>
                <c:pt idx="1">
                  <c:v>0.32</c:v>
                </c:pt>
                <c:pt idx="2">
                  <c:v>0.26</c:v>
                </c:pt>
                <c:pt idx="3">
                  <c:v>0.39</c:v>
                </c:pt>
                <c:pt idx="4">
                  <c:v>-0.23</c:v>
                </c:pt>
                <c:pt idx="5">
                  <c:v>0.23</c:v>
                </c:pt>
                <c:pt idx="6">
                  <c:v>0.94</c:v>
                </c:pt>
                <c:pt idx="7">
                  <c:v>0.31</c:v>
                </c:pt>
              </c:numCache>
            </c:numRef>
          </c:val>
          <c:extLst>
            <c:ext xmlns:c16="http://schemas.microsoft.com/office/drawing/2014/chart" uri="{C3380CC4-5D6E-409C-BE32-E72D297353CC}">
              <c16:uniqueId val="{00000003-B0D7-46D5-9063-CBE54EF260F2}"/>
            </c:ext>
          </c:extLst>
        </c:ser>
        <c:ser>
          <c:idx val="4"/>
          <c:order val="4"/>
          <c:tx>
            <c:v>Game Steps Taken</c:v>
          </c:tx>
          <c:spPr>
            <a:solidFill>
              <a:srgbClr val="00B050"/>
            </a:solidFill>
            <a:ln>
              <a:solidFill>
                <a:srgbClr val="00B050"/>
              </a:solidFill>
            </a:ln>
            <a:effectLst/>
          </c:spPr>
          <c:invertIfNegative val="0"/>
          <c:cat>
            <c:strRef>
              <c:f>FUsummarydata!$O$4:$O$11</c:f>
              <c:strCache>
                <c:ptCount val="8"/>
                <c:pt idx="0">
                  <c:v>Bodily waste</c:v>
                </c:pt>
                <c:pt idx="1">
                  <c:v>Drinkable water</c:v>
                </c:pt>
                <c:pt idx="2">
                  <c:v>Safe shelter</c:v>
                </c:pt>
                <c:pt idx="3">
                  <c:v>Avoiding injury</c:v>
                </c:pt>
                <c:pt idx="4">
                  <c:v>Reunite w/loved ones</c:v>
                </c:pt>
                <c:pt idx="5">
                  <c:v>Food supply</c:v>
                </c:pt>
                <c:pt idx="6">
                  <c:v>Psychological trauma</c:v>
                </c:pt>
                <c:pt idx="7">
                  <c:v>Medical needs</c:v>
                </c:pt>
              </c:strCache>
            </c:strRef>
          </c:cat>
          <c:val>
            <c:numRef>
              <c:f>FUsummarydata!$R$4:$R$11</c:f>
              <c:numCache>
                <c:formatCode>General</c:formatCode>
                <c:ptCount val="8"/>
                <c:pt idx="0">
                  <c:v>1.18</c:v>
                </c:pt>
                <c:pt idx="1">
                  <c:v>0.55000000000000004</c:v>
                </c:pt>
                <c:pt idx="2">
                  <c:v>0.73</c:v>
                </c:pt>
                <c:pt idx="3">
                  <c:v>0.64</c:v>
                </c:pt>
                <c:pt idx="4">
                  <c:v>0.73</c:v>
                </c:pt>
                <c:pt idx="5">
                  <c:v>0.64</c:v>
                </c:pt>
                <c:pt idx="6">
                  <c:v>1.05</c:v>
                </c:pt>
                <c:pt idx="7">
                  <c:v>0.73</c:v>
                </c:pt>
              </c:numCache>
            </c:numRef>
          </c:val>
          <c:extLst>
            <c:ext xmlns:c16="http://schemas.microsoft.com/office/drawing/2014/chart" uri="{C3380CC4-5D6E-409C-BE32-E72D297353CC}">
              <c16:uniqueId val="{00000004-B0D7-46D5-9063-CBE54EF260F2}"/>
            </c:ext>
          </c:extLst>
        </c:ser>
        <c:ser>
          <c:idx val="5"/>
          <c:order val="5"/>
          <c:tx>
            <c:v>Web Steps Taken</c:v>
          </c:tx>
          <c:spPr>
            <a:noFill/>
            <a:ln w="22225">
              <a:solidFill>
                <a:srgbClr val="00B050"/>
              </a:solidFill>
            </a:ln>
            <a:effectLst/>
          </c:spPr>
          <c:invertIfNegative val="0"/>
          <c:cat>
            <c:strRef>
              <c:f>FUsummarydata!$O$4:$O$11</c:f>
              <c:strCache>
                <c:ptCount val="8"/>
                <c:pt idx="0">
                  <c:v>Bodily waste</c:v>
                </c:pt>
                <c:pt idx="1">
                  <c:v>Drinkable water</c:v>
                </c:pt>
                <c:pt idx="2">
                  <c:v>Safe shelter</c:v>
                </c:pt>
                <c:pt idx="3">
                  <c:v>Avoiding injury</c:v>
                </c:pt>
                <c:pt idx="4">
                  <c:v>Reunite w/loved ones</c:v>
                </c:pt>
                <c:pt idx="5">
                  <c:v>Food supply</c:v>
                </c:pt>
                <c:pt idx="6">
                  <c:v>Psychological trauma</c:v>
                </c:pt>
                <c:pt idx="7">
                  <c:v>Medical needs</c:v>
                </c:pt>
              </c:strCache>
            </c:strRef>
          </c:cat>
          <c:val>
            <c:numRef>
              <c:f>FUsummarydata!$U$4:$U$11</c:f>
              <c:numCache>
                <c:formatCode>General</c:formatCode>
                <c:ptCount val="8"/>
                <c:pt idx="0">
                  <c:v>1.41</c:v>
                </c:pt>
                <c:pt idx="1">
                  <c:v>1.27</c:v>
                </c:pt>
                <c:pt idx="2">
                  <c:v>1.22</c:v>
                </c:pt>
                <c:pt idx="3">
                  <c:v>1.77</c:v>
                </c:pt>
                <c:pt idx="4">
                  <c:v>1.32</c:v>
                </c:pt>
                <c:pt idx="5">
                  <c:v>2.09</c:v>
                </c:pt>
                <c:pt idx="6">
                  <c:v>1.87</c:v>
                </c:pt>
                <c:pt idx="7">
                  <c:v>1.36</c:v>
                </c:pt>
              </c:numCache>
            </c:numRef>
          </c:val>
          <c:extLst>
            <c:ext xmlns:c16="http://schemas.microsoft.com/office/drawing/2014/chart" uri="{C3380CC4-5D6E-409C-BE32-E72D297353CC}">
              <c16:uniqueId val="{00000005-B0D7-46D5-9063-CBE54EF260F2}"/>
            </c:ext>
          </c:extLst>
        </c:ser>
        <c:dLbls>
          <c:showLegendKey val="0"/>
          <c:showVal val="0"/>
          <c:showCatName val="0"/>
          <c:showSerName val="0"/>
          <c:showPercent val="0"/>
          <c:showBubbleSize val="0"/>
        </c:dLbls>
        <c:gapWidth val="219"/>
        <c:overlap val="-27"/>
        <c:axId val="139101919"/>
        <c:axId val="139097343"/>
      </c:barChart>
      <c:catAx>
        <c:axId val="139101919"/>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800" b="0" i="0" u="none" strike="noStrike" kern="1200" baseline="0">
                <a:solidFill>
                  <a:schemeClr val="tx1"/>
                </a:solidFill>
                <a:latin typeface="+mn-lt"/>
                <a:ea typeface="+mn-ea"/>
                <a:cs typeface="+mn-cs"/>
              </a:defRPr>
            </a:pPr>
            <a:endParaRPr lang="en-US"/>
          </a:p>
        </c:txPr>
        <c:crossAx val="139097343"/>
        <c:crosses val="autoZero"/>
        <c:auto val="1"/>
        <c:lblAlgn val="ctr"/>
        <c:lblOffset val="100"/>
        <c:noMultiLvlLbl val="0"/>
      </c:catAx>
      <c:valAx>
        <c:axId val="1390973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Change in score (7 point scale)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39101919"/>
        <c:crosses val="autoZero"/>
        <c:crossBetween val="between"/>
      </c:valAx>
      <c:spPr>
        <a:noFill/>
        <a:ln>
          <a:noFill/>
        </a:ln>
        <a:effectLst/>
      </c:spPr>
    </c:plotArea>
    <c:legend>
      <c:legendPos val="b"/>
      <c:layout>
        <c:manualLayout>
          <c:xMode val="edge"/>
          <c:yMode val="edge"/>
          <c:x val="0.11646632740685639"/>
          <c:y val="0.91300097473365671"/>
          <c:w val="0.86666030288301332"/>
          <c:h val="2.024286807157590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44B5D9-E839-48D5-8EA5-B63E7F53D8D8}" type="doc">
      <dgm:prSet loTypeId="urn:microsoft.com/office/officeart/2005/8/layout/vProcess5" loCatId="process" qsTypeId="urn:microsoft.com/office/officeart/2005/8/quickstyle/simple1" qsCatId="simple" csTypeId="urn:microsoft.com/office/officeart/2005/8/colors/accent1_4" csCatId="accent1" phldr="1"/>
      <dgm:spPr/>
      <dgm:t>
        <a:bodyPr/>
        <a:lstStyle/>
        <a:p>
          <a:endParaRPr lang="en-US"/>
        </a:p>
      </dgm:t>
    </dgm:pt>
    <dgm:pt modelId="{8E2D6984-723A-47B3-BA32-B203F3B04C98}">
      <dgm:prSet phldrT="[Text]" custT="1"/>
      <dgm:spPr>
        <a:solidFill>
          <a:srgbClr val="009999">
            <a:shade val="50000"/>
            <a:hueOff val="0"/>
            <a:satOff val="0"/>
            <a:lumOff val="0"/>
            <a:alphaOff val="0"/>
          </a:srgbClr>
        </a:solidFill>
        <a:ln w="25400" cap="flat" cmpd="sng" algn="ctr">
          <a:solidFill>
            <a:prstClr val="white">
              <a:hueOff val="0"/>
              <a:satOff val="0"/>
              <a:lumOff val="0"/>
              <a:alphaOff val="0"/>
            </a:prstClr>
          </a:solidFill>
          <a:miter lim="800000"/>
        </a:ln>
        <a:effectLst/>
      </dgm:spPr>
      <dgm:t>
        <a:bodyPr spcFirstLastPara="0" vert="horz" wrap="square" lIns="95250" tIns="95250" rIns="95250" bIns="95250" numCol="1" spcCol="1270" anchor="ctr" anchorCtr="0"/>
        <a:lstStyle/>
        <a:p>
          <a:r>
            <a:rPr lang="en-US" sz="2500" dirty="0"/>
            <a:t>Experiment 1: Video game play vs. web searching (this presentation)</a:t>
          </a:r>
        </a:p>
      </dgm:t>
    </dgm:pt>
    <dgm:pt modelId="{987DA131-A20F-4ED0-B2BF-A824C23511D5}" type="parTrans" cxnId="{14E905CE-9A89-4338-B0A1-4879AE64D8D1}">
      <dgm:prSet/>
      <dgm:spPr/>
      <dgm:t>
        <a:bodyPr/>
        <a:lstStyle/>
        <a:p>
          <a:endParaRPr lang="en-US"/>
        </a:p>
      </dgm:t>
    </dgm:pt>
    <dgm:pt modelId="{42F09D63-96DE-4136-AF13-57CA2A60A5AF}" type="sibTrans" cxnId="{14E905CE-9A89-4338-B0A1-4879AE64D8D1}">
      <dgm:prSet/>
      <dgm:spPr/>
      <dgm:t>
        <a:bodyPr/>
        <a:lstStyle/>
        <a:p>
          <a:endParaRPr lang="en-US"/>
        </a:p>
      </dgm:t>
    </dgm:pt>
    <dgm:pt modelId="{E264F423-5479-440F-B10F-8EC1C39C4711}">
      <dgm:prSet phldrT="[Text]" custT="1"/>
      <dgm:spPr>
        <a:solidFill>
          <a:srgbClr val="009999">
            <a:shade val="50000"/>
            <a:hueOff val="0"/>
            <a:satOff val="-61721"/>
            <a:lumOff val="43128"/>
            <a:alphaOff val="0"/>
          </a:srgbClr>
        </a:solidFill>
        <a:ln w="25400" cap="flat" cmpd="sng" algn="ctr">
          <a:solidFill>
            <a:prstClr val="white">
              <a:hueOff val="0"/>
              <a:satOff val="0"/>
              <a:lumOff val="0"/>
              <a:alphaOff val="0"/>
            </a:prstClr>
          </a:solidFill>
          <a:miter lim="800000"/>
        </a:ln>
        <a:effectLst/>
      </dgm:spPr>
      <dgm:t>
        <a:bodyPr spcFirstLastPara="0" vert="horz" wrap="square" lIns="95250" tIns="95250" rIns="95250" bIns="95250" numCol="1" spcCol="1270" anchor="ctr" anchorCtr="0"/>
        <a:lstStyle/>
        <a:p>
          <a:pPr marL="0" lvl="0" indent="0" algn="l" defTabSz="1111250">
            <a:lnSpc>
              <a:spcPct val="90000"/>
            </a:lnSpc>
            <a:spcBef>
              <a:spcPct val="0"/>
            </a:spcBef>
            <a:spcAft>
              <a:spcPct val="35000"/>
            </a:spcAft>
            <a:buNone/>
          </a:pPr>
          <a:r>
            <a:rPr lang="en-US" sz="2500" kern="1200" dirty="0">
              <a:solidFill>
                <a:prstClr val="black"/>
              </a:solidFill>
              <a:latin typeface="Calibri"/>
              <a:ea typeface="+mn-ea"/>
              <a:cs typeface="+mn-cs"/>
            </a:rPr>
            <a:t>Experiment 2: Identification with living situation: Location and housing </a:t>
          </a:r>
        </a:p>
      </dgm:t>
    </dgm:pt>
    <dgm:pt modelId="{522E7704-380B-4B5D-BE89-06FBEB5F14D5}" type="parTrans" cxnId="{B913E81D-0660-46C7-B8C9-992CBE04785E}">
      <dgm:prSet/>
      <dgm:spPr/>
      <dgm:t>
        <a:bodyPr/>
        <a:lstStyle/>
        <a:p>
          <a:endParaRPr lang="en-US"/>
        </a:p>
      </dgm:t>
    </dgm:pt>
    <dgm:pt modelId="{D463E444-5743-499A-903A-04451E43B83B}" type="sibTrans" cxnId="{B913E81D-0660-46C7-B8C9-992CBE04785E}">
      <dgm:prSet/>
      <dgm:spPr/>
      <dgm:t>
        <a:bodyPr/>
        <a:lstStyle/>
        <a:p>
          <a:endParaRPr lang="en-US"/>
        </a:p>
      </dgm:t>
    </dgm:pt>
    <dgm:pt modelId="{E5C2ECB0-BA5F-40AB-A49E-69F72BE5569E}">
      <dgm:prSet custT="1"/>
      <dgm:spPr>
        <a:solidFill>
          <a:srgbClr val="009999">
            <a:shade val="50000"/>
            <a:hueOff val="0"/>
            <a:satOff val="-61721"/>
            <a:lumOff val="43128"/>
            <a:alphaOff val="0"/>
          </a:srgbClr>
        </a:solidFill>
        <a:ln w="25400" cap="flat" cmpd="sng" algn="ctr">
          <a:solidFill>
            <a:prstClr val="white">
              <a:hueOff val="0"/>
              <a:satOff val="0"/>
              <a:lumOff val="0"/>
              <a:alphaOff val="0"/>
            </a:prstClr>
          </a:solidFill>
          <a:miter lim="800000"/>
        </a:ln>
        <a:effectLst/>
      </dgm:spPr>
      <dgm:t>
        <a:bodyPr spcFirstLastPara="0" vert="horz" wrap="square" lIns="95250" tIns="95250" rIns="95250" bIns="95250" numCol="1" spcCol="1270" anchor="ctr" anchorCtr="0"/>
        <a:lstStyle/>
        <a:p>
          <a:pPr marL="0" lvl="0" indent="0" algn="l" defTabSz="1111250">
            <a:lnSpc>
              <a:spcPct val="90000"/>
            </a:lnSpc>
            <a:spcBef>
              <a:spcPct val="0"/>
            </a:spcBef>
            <a:spcAft>
              <a:spcPct val="35000"/>
            </a:spcAft>
            <a:buNone/>
          </a:pPr>
          <a:r>
            <a:rPr lang="en-US" sz="2500" kern="1200" dirty="0">
              <a:solidFill>
                <a:schemeClr val="bg1"/>
              </a:solidFill>
              <a:latin typeface="Calibri"/>
              <a:ea typeface="+mn-ea"/>
              <a:cs typeface="+mn-cs"/>
            </a:rPr>
            <a:t>Experiment 3: Cooperation with other player or non-player character </a:t>
          </a:r>
        </a:p>
      </dgm:t>
    </dgm:pt>
    <dgm:pt modelId="{B2402E2B-68B7-4558-92A0-5A05774C27A9}" type="parTrans" cxnId="{8153E79C-D7C9-4678-A635-2A938604C869}">
      <dgm:prSet/>
      <dgm:spPr/>
      <dgm:t>
        <a:bodyPr/>
        <a:lstStyle/>
        <a:p>
          <a:endParaRPr lang="en-US"/>
        </a:p>
      </dgm:t>
    </dgm:pt>
    <dgm:pt modelId="{D6FFD33A-B665-4E33-8603-29559E21E8ED}" type="sibTrans" cxnId="{8153E79C-D7C9-4678-A635-2A938604C869}">
      <dgm:prSet/>
      <dgm:spPr/>
      <dgm:t>
        <a:bodyPr/>
        <a:lstStyle/>
        <a:p>
          <a:endParaRPr lang="en-US"/>
        </a:p>
      </dgm:t>
    </dgm:pt>
    <dgm:pt modelId="{6BB5B66A-446C-48CF-8E9F-56229B2E63F9}">
      <dgm:prSet custT="1"/>
      <dgm:spPr>
        <a:solidFill>
          <a:srgbClr val="009999">
            <a:shade val="50000"/>
            <a:hueOff val="0"/>
            <a:satOff val="-61721"/>
            <a:lumOff val="43128"/>
            <a:alphaOff val="0"/>
          </a:srgbClr>
        </a:solidFill>
        <a:ln w="25400" cap="flat" cmpd="sng" algn="ctr">
          <a:solidFill>
            <a:prstClr val="white">
              <a:hueOff val="0"/>
              <a:satOff val="0"/>
              <a:lumOff val="0"/>
              <a:alphaOff val="0"/>
            </a:prstClr>
          </a:solidFill>
          <a:miter lim="800000"/>
        </a:ln>
        <a:effectLst/>
      </dgm:spPr>
      <dgm:t>
        <a:bodyPr spcFirstLastPara="0" vert="horz" wrap="square" lIns="95250" tIns="95250" rIns="95250" bIns="95250" numCol="1" spcCol="1270" anchor="ctr" anchorCtr="0"/>
        <a:lstStyle/>
        <a:p>
          <a:pPr marL="0" lvl="0" indent="0" algn="l" defTabSz="1111250">
            <a:lnSpc>
              <a:spcPct val="90000"/>
            </a:lnSpc>
            <a:spcBef>
              <a:spcPct val="0"/>
            </a:spcBef>
            <a:spcAft>
              <a:spcPct val="35000"/>
            </a:spcAft>
            <a:buNone/>
          </a:pPr>
          <a:r>
            <a:rPr lang="en-US" sz="2500" kern="1200" dirty="0">
              <a:solidFill>
                <a:schemeClr val="bg1"/>
              </a:solidFill>
              <a:latin typeface="Calibri"/>
              <a:ea typeface="+mn-ea"/>
              <a:cs typeface="+mn-cs"/>
            </a:rPr>
            <a:t>Experiment 4: Social interaction about the game</a:t>
          </a:r>
        </a:p>
      </dgm:t>
    </dgm:pt>
    <dgm:pt modelId="{CB76017F-40F6-44A3-9499-A54C00EDEC8C}" type="parTrans" cxnId="{04FBFBFF-21D7-4734-BF53-399EDB9474F1}">
      <dgm:prSet/>
      <dgm:spPr/>
      <dgm:t>
        <a:bodyPr/>
        <a:lstStyle/>
        <a:p>
          <a:endParaRPr lang="en-US"/>
        </a:p>
      </dgm:t>
    </dgm:pt>
    <dgm:pt modelId="{21DB1B03-CF1A-4FB0-9645-3B6C9ACAC051}" type="sibTrans" cxnId="{04FBFBFF-21D7-4734-BF53-399EDB9474F1}">
      <dgm:prSet/>
      <dgm:spPr/>
      <dgm:t>
        <a:bodyPr/>
        <a:lstStyle/>
        <a:p>
          <a:endParaRPr lang="en-US"/>
        </a:p>
      </dgm:t>
    </dgm:pt>
    <dgm:pt modelId="{CA8C020F-AE11-4350-8370-AEEEE585319D}" type="pres">
      <dgm:prSet presAssocID="{CF44B5D9-E839-48D5-8EA5-B63E7F53D8D8}" presName="outerComposite" presStyleCnt="0">
        <dgm:presLayoutVars>
          <dgm:chMax val="5"/>
          <dgm:dir/>
          <dgm:resizeHandles val="exact"/>
        </dgm:presLayoutVars>
      </dgm:prSet>
      <dgm:spPr/>
    </dgm:pt>
    <dgm:pt modelId="{6DDB745F-A391-4468-9BC2-7E5E31D130A5}" type="pres">
      <dgm:prSet presAssocID="{CF44B5D9-E839-48D5-8EA5-B63E7F53D8D8}" presName="dummyMaxCanvas" presStyleCnt="0">
        <dgm:presLayoutVars/>
      </dgm:prSet>
      <dgm:spPr/>
    </dgm:pt>
    <dgm:pt modelId="{6B407258-6081-4E24-B661-45EFACEB7D24}" type="pres">
      <dgm:prSet presAssocID="{CF44B5D9-E839-48D5-8EA5-B63E7F53D8D8}" presName="FourNodes_1" presStyleLbl="node1" presStyleIdx="0" presStyleCnt="4">
        <dgm:presLayoutVars>
          <dgm:bulletEnabled val="1"/>
        </dgm:presLayoutVars>
      </dgm:prSet>
      <dgm:spPr/>
    </dgm:pt>
    <dgm:pt modelId="{E1E64F24-4005-4F92-8830-645CF1E797C7}" type="pres">
      <dgm:prSet presAssocID="{CF44B5D9-E839-48D5-8EA5-B63E7F53D8D8}" presName="FourNodes_2" presStyleLbl="node1" presStyleIdx="1" presStyleCnt="4">
        <dgm:presLayoutVars>
          <dgm:bulletEnabled val="1"/>
        </dgm:presLayoutVars>
      </dgm:prSet>
      <dgm:spPr>
        <a:xfrm>
          <a:off x="544434" y="1408486"/>
          <a:ext cx="6500706" cy="1191796"/>
        </a:xfrm>
        <a:prstGeom prst="roundRect">
          <a:avLst>
            <a:gd name="adj" fmla="val 10000"/>
          </a:avLst>
        </a:prstGeom>
      </dgm:spPr>
    </dgm:pt>
    <dgm:pt modelId="{659CABFF-145A-4026-8E45-14F915895E9E}" type="pres">
      <dgm:prSet presAssocID="{CF44B5D9-E839-48D5-8EA5-B63E7F53D8D8}" presName="FourNodes_3" presStyleLbl="node1" presStyleIdx="2" presStyleCnt="4">
        <dgm:presLayoutVars>
          <dgm:bulletEnabled val="1"/>
        </dgm:presLayoutVars>
      </dgm:prSet>
      <dgm:spPr/>
    </dgm:pt>
    <dgm:pt modelId="{751B67F8-4F30-4A13-998C-B6BD89E684F9}" type="pres">
      <dgm:prSet presAssocID="{CF44B5D9-E839-48D5-8EA5-B63E7F53D8D8}" presName="FourNodes_4" presStyleLbl="node1" presStyleIdx="3" presStyleCnt="4">
        <dgm:presLayoutVars>
          <dgm:bulletEnabled val="1"/>
        </dgm:presLayoutVars>
      </dgm:prSet>
      <dgm:spPr/>
    </dgm:pt>
    <dgm:pt modelId="{A81FF7FF-73F9-40D9-807A-48FD1C0961A8}" type="pres">
      <dgm:prSet presAssocID="{CF44B5D9-E839-48D5-8EA5-B63E7F53D8D8}" presName="FourConn_1-2" presStyleLbl="fgAccFollowNode1" presStyleIdx="0" presStyleCnt="3">
        <dgm:presLayoutVars>
          <dgm:bulletEnabled val="1"/>
        </dgm:presLayoutVars>
      </dgm:prSet>
      <dgm:spPr/>
    </dgm:pt>
    <dgm:pt modelId="{1CD15FA0-F727-4A3E-A4AB-DF89F28AB55D}" type="pres">
      <dgm:prSet presAssocID="{CF44B5D9-E839-48D5-8EA5-B63E7F53D8D8}" presName="FourConn_2-3" presStyleLbl="fgAccFollowNode1" presStyleIdx="1" presStyleCnt="3">
        <dgm:presLayoutVars>
          <dgm:bulletEnabled val="1"/>
        </dgm:presLayoutVars>
      </dgm:prSet>
      <dgm:spPr/>
    </dgm:pt>
    <dgm:pt modelId="{45E9B505-91B7-4069-AD01-FE355CEEF272}" type="pres">
      <dgm:prSet presAssocID="{CF44B5D9-E839-48D5-8EA5-B63E7F53D8D8}" presName="FourConn_3-4" presStyleLbl="fgAccFollowNode1" presStyleIdx="2" presStyleCnt="3">
        <dgm:presLayoutVars>
          <dgm:bulletEnabled val="1"/>
        </dgm:presLayoutVars>
      </dgm:prSet>
      <dgm:spPr/>
    </dgm:pt>
    <dgm:pt modelId="{5B96D0A9-1FD0-4887-B342-3DF9991CA5DA}" type="pres">
      <dgm:prSet presAssocID="{CF44B5D9-E839-48D5-8EA5-B63E7F53D8D8}" presName="FourNodes_1_text" presStyleLbl="node1" presStyleIdx="3" presStyleCnt="4">
        <dgm:presLayoutVars>
          <dgm:bulletEnabled val="1"/>
        </dgm:presLayoutVars>
      </dgm:prSet>
      <dgm:spPr/>
    </dgm:pt>
    <dgm:pt modelId="{D43E1394-7905-4B88-8322-664E25F3930C}" type="pres">
      <dgm:prSet presAssocID="{CF44B5D9-E839-48D5-8EA5-B63E7F53D8D8}" presName="FourNodes_2_text" presStyleLbl="node1" presStyleIdx="3" presStyleCnt="4">
        <dgm:presLayoutVars>
          <dgm:bulletEnabled val="1"/>
        </dgm:presLayoutVars>
      </dgm:prSet>
      <dgm:spPr/>
    </dgm:pt>
    <dgm:pt modelId="{D931FA3C-FFC3-4D95-90DE-CC32EFE2799A}" type="pres">
      <dgm:prSet presAssocID="{CF44B5D9-E839-48D5-8EA5-B63E7F53D8D8}" presName="FourNodes_3_text" presStyleLbl="node1" presStyleIdx="3" presStyleCnt="4">
        <dgm:presLayoutVars>
          <dgm:bulletEnabled val="1"/>
        </dgm:presLayoutVars>
      </dgm:prSet>
      <dgm:spPr/>
    </dgm:pt>
    <dgm:pt modelId="{2984780C-879A-4BF4-BB54-82CB59EE0236}" type="pres">
      <dgm:prSet presAssocID="{CF44B5D9-E839-48D5-8EA5-B63E7F53D8D8}" presName="FourNodes_4_text" presStyleLbl="node1" presStyleIdx="3" presStyleCnt="4">
        <dgm:presLayoutVars>
          <dgm:bulletEnabled val="1"/>
        </dgm:presLayoutVars>
      </dgm:prSet>
      <dgm:spPr/>
    </dgm:pt>
  </dgm:ptLst>
  <dgm:cxnLst>
    <dgm:cxn modelId="{F9005B10-F01E-4224-81CD-A97B0E801E56}" type="presOf" srcId="{8E2D6984-723A-47B3-BA32-B203F3B04C98}" destId="{5B96D0A9-1FD0-4887-B342-3DF9991CA5DA}" srcOrd="1" destOrd="0" presId="urn:microsoft.com/office/officeart/2005/8/layout/vProcess5"/>
    <dgm:cxn modelId="{B913E81D-0660-46C7-B8C9-992CBE04785E}" srcId="{CF44B5D9-E839-48D5-8EA5-B63E7F53D8D8}" destId="{E264F423-5479-440F-B10F-8EC1C39C4711}" srcOrd="1" destOrd="0" parTransId="{522E7704-380B-4B5D-BE89-06FBEB5F14D5}" sibTransId="{D463E444-5743-499A-903A-04451E43B83B}"/>
    <dgm:cxn modelId="{19CAF140-5A60-4E57-8BBA-A2193B641AF2}" type="presOf" srcId="{6BB5B66A-446C-48CF-8E9F-56229B2E63F9}" destId="{751B67F8-4F30-4A13-998C-B6BD89E684F9}" srcOrd="0" destOrd="0" presId="urn:microsoft.com/office/officeart/2005/8/layout/vProcess5"/>
    <dgm:cxn modelId="{9AEA4C63-23E8-4305-B203-43BA2E51C539}" type="presOf" srcId="{E5C2ECB0-BA5F-40AB-A49E-69F72BE5569E}" destId="{659CABFF-145A-4026-8E45-14F915895E9E}" srcOrd="0" destOrd="0" presId="urn:microsoft.com/office/officeart/2005/8/layout/vProcess5"/>
    <dgm:cxn modelId="{4473326B-DBB7-442A-9446-2F1C65C079BF}" type="presOf" srcId="{8E2D6984-723A-47B3-BA32-B203F3B04C98}" destId="{6B407258-6081-4E24-B661-45EFACEB7D24}" srcOrd="0" destOrd="0" presId="urn:microsoft.com/office/officeart/2005/8/layout/vProcess5"/>
    <dgm:cxn modelId="{F33C6750-D816-4458-836D-C96CC5AD8F0C}" type="presOf" srcId="{D463E444-5743-499A-903A-04451E43B83B}" destId="{1CD15FA0-F727-4A3E-A4AB-DF89F28AB55D}" srcOrd="0" destOrd="0" presId="urn:microsoft.com/office/officeart/2005/8/layout/vProcess5"/>
    <dgm:cxn modelId="{66F1BD8D-0CAF-4348-8150-71F83A6C7DA3}" type="presOf" srcId="{6BB5B66A-446C-48CF-8E9F-56229B2E63F9}" destId="{2984780C-879A-4BF4-BB54-82CB59EE0236}" srcOrd="1" destOrd="0" presId="urn:microsoft.com/office/officeart/2005/8/layout/vProcess5"/>
    <dgm:cxn modelId="{8153E79C-D7C9-4678-A635-2A938604C869}" srcId="{CF44B5D9-E839-48D5-8EA5-B63E7F53D8D8}" destId="{E5C2ECB0-BA5F-40AB-A49E-69F72BE5569E}" srcOrd="2" destOrd="0" parTransId="{B2402E2B-68B7-4558-92A0-5A05774C27A9}" sibTransId="{D6FFD33A-B665-4E33-8603-29559E21E8ED}"/>
    <dgm:cxn modelId="{79A888A1-BA25-4450-983D-411D4BE8D80E}" type="presOf" srcId="{42F09D63-96DE-4136-AF13-57CA2A60A5AF}" destId="{A81FF7FF-73F9-40D9-807A-48FD1C0961A8}" srcOrd="0" destOrd="0" presId="urn:microsoft.com/office/officeart/2005/8/layout/vProcess5"/>
    <dgm:cxn modelId="{B367F4B4-E871-4BE7-A2D1-A877A470CC93}" type="presOf" srcId="{E264F423-5479-440F-B10F-8EC1C39C4711}" destId="{D43E1394-7905-4B88-8322-664E25F3930C}" srcOrd="1" destOrd="0" presId="urn:microsoft.com/office/officeart/2005/8/layout/vProcess5"/>
    <dgm:cxn modelId="{8A44F3BA-7028-410E-A181-DF69235D546F}" type="presOf" srcId="{D6FFD33A-B665-4E33-8603-29559E21E8ED}" destId="{45E9B505-91B7-4069-AD01-FE355CEEF272}" srcOrd="0" destOrd="0" presId="urn:microsoft.com/office/officeart/2005/8/layout/vProcess5"/>
    <dgm:cxn modelId="{B6DF8FBE-7B54-424E-949C-20A147C0C289}" type="presOf" srcId="{CF44B5D9-E839-48D5-8EA5-B63E7F53D8D8}" destId="{CA8C020F-AE11-4350-8370-AEEEE585319D}" srcOrd="0" destOrd="0" presId="urn:microsoft.com/office/officeart/2005/8/layout/vProcess5"/>
    <dgm:cxn modelId="{8C019DCA-59D1-4024-8C76-A25949FFE533}" type="presOf" srcId="{E264F423-5479-440F-B10F-8EC1C39C4711}" destId="{E1E64F24-4005-4F92-8830-645CF1E797C7}" srcOrd="0" destOrd="0" presId="urn:microsoft.com/office/officeart/2005/8/layout/vProcess5"/>
    <dgm:cxn modelId="{14E905CE-9A89-4338-B0A1-4879AE64D8D1}" srcId="{CF44B5D9-E839-48D5-8EA5-B63E7F53D8D8}" destId="{8E2D6984-723A-47B3-BA32-B203F3B04C98}" srcOrd="0" destOrd="0" parTransId="{987DA131-A20F-4ED0-B2BF-A824C23511D5}" sibTransId="{42F09D63-96DE-4136-AF13-57CA2A60A5AF}"/>
    <dgm:cxn modelId="{FC4C90FC-9CDE-4120-BC37-8DF54E6ED700}" type="presOf" srcId="{E5C2ECB0-BA5F-40AB-A49E-69F72BE5569E}" destId="{D931FA3C-FFC3-4D95-90DE-CC32EFE2799A}" srcOrd="1" destOrd="0" presId="urn:microsoft.com/office/officeart/2005/8/layout/vProcess5"/>
    <dgm:cxn modelId="{04FBFBFF-21D7-4734-BF53-399EDB9474F1}" srcId="{CF44B5D9-E839-48D5-8EA5-B63E7F53D8D8}" destId="{6BB5B66A-446C-48CF-8E9F-56229B2E63F9}" srcOrd="3" destOrd="0" parTransId="{CB76017F-40F6-44A3-9499-A54C00EDEC8C}" sibTransId="{21DB1B03-CF1A-4FB0-9645-3B6C9ACAC051}"/>
    <dgm:cxn modelId="{9A25B6FF-5EA8-40FA-870C-DD08E7C6ABF7}" type="presParOf" srcId="{CA8C020F-AE11-4350-8370-AEEEE585319D}" destId="{6DDB745F-A391-4468-9BC2-7E5E31D130A5}" srcOrd="0" destOrd="0" presId="urn:microsoft.com/office/officeart/2005/8/layout/vProcess5"/>
    <dgm:cxn modelId="{A25F983E-1DF5-4B71-A8DE-A1B01EBB1C52}" type="presParOf" srcId="{CA8C020F-AE11-4350-8370-AEEEE585319D}" destId="{6B407258-6081-4E24-B661-45EFACEB7D24}" srcOrd="1" destOrd="0" presId="urn:microsoft.com/office/officeart/2005/8/layout/vProcess5"/>
    <dgm:cxn modelId="{9CA969A2-C2E2-43B5-996B-38B7E896AC05}" type="presParOf" srcId="{CA8C020F-AE11-4350-8370-AEEEE585319D}" destId="{E1E64F24-4005-4F92-8830-645CF1E797C7}" srcOrd="2" destOrd="0" presId="urn:microsoft.com/office/officeart/2005/8/layout/vProcess5"/>
    <dgm:cxn modelId="{133F2C53-3F18-4BF2-AF49-67E603C427F7}" type="presParOf" srcId="{CA8C020F-AE11-4350-8370-AEEEE585319D}" destId="{659CABFF-145A-4026-8E45-14F915895E9E}" srcOrd="3" destOrd="0" presId="urn:microsoft.com/office/officeart/2005/8/layout/vProcess5"/>
    <dgm:cxn modelId="{B32BEF4E-C17F-4FF5-98D0-440953736848}" type="presParOf" srcId="{CA8C020F-AE11-4350-8370-AEEEE585319D}" destId="{751B67F8-4F30-4A13-998C-B6BD89E684F9}" srcOrd="4" destOrd="0" presId="urn:microsoft.com/office/officeart/2005/8/layout/vProcess5"/>
    <dgm:cxn modelId="{82D37440-EC89-4499-8ACD-D97E405B7B63}" type="presParOf" srcId="{CA8C020F-AE11-4350-8370-AEEEE585319D}" destId="{A81FF7FF-73F9-40D9-807A-48FD1C0961A8}" srcOrd="5" destOrd="0" presId="urn:microsoft.com/office/officeart/2005/8/layout/vProcess5"/>
    <dgm:cxn modelId="{60D56DA7-6765-40AB-9496-B408A9CFC540}" type="presParOf" srcId="{CA8C020F-AE11-4350-8370-AEEEE585319D}" destId="{1CD15FA0-F727-4A3E-A4AB-DF89F28AB55D}" srcOrd="6" destOrd="0" presId="urn:microsoft.com/office/officeart/2005/8/layout/vProcess5"/>
    <dgm:cxn modelId="{AB7CB343-C62B-44A2-8C84-5AE6BF3C1A4C}" type="presParOf" srcId="{CA8C020F-AE11-4350-8370-AEEEE585319D}" destId="{45E9B505-91B7-4069-AD01-FE355CEEF272}" srcOrd="7" destOrd="0" presId="urn:microsoft.com/office/officeart/2005/8/layout/vProcess5"/>
    <dgm:cxn modelId="{5C9F40FD-F78A-42AC-9881-DC3106FD72A0}" type="presParOf" srcId="{CA8C020F-AE11-4350-8370-AEEEE585319D}" destId="{5B96D0A9-1FD0-4887-B342-3DF9991CA5DA}" srcOrd="8" destOrd="0" presId="urn:microsoft.com/office/officeart/2005/8/layout/vProcess5"/>
    <dgm:cxn modelId="{817D69E5-D24E-4CE4-80B5-91623D2B1BDB}" type="presParOf" srcId="{CA8C020F-AE11-4350-8370-AEEEE585319D}" destId="{D43E1394-7905-4B88-8322-664E25F3930C}" srcOrd="9" destOrd="0" presId="urn:microsoft.com/office/officeart/2005/8/layout/vProcess5"/>
    <dgm:cxn modelId="{A00C5B8D-084A-4BAB-9BCF-65C6BE83A6F5}" type="presParOf" srcId="{CA8C020F-AE11-4350-8370-AEEEE585319D}" destId="{D931FA3C-FFC3-4D95-90DE-CC32EFE2799A}" srcOrd="10" destOrd="0" presId="urn:microsoft.com/office/officeart/2005/8/layout/vProcess5"/>
    <dgm:cxn modelId="{555957D4-68D9-4ED5-8104-FE511E4BCF94}" type="presParOf" srcId="{CA8C020F-AE11-4350-8370-AEEEE585319D}" destId="{2984780C-879A-4BF4-BB54-82CB59EE023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D7942A0-B7D2-4B14-8FEA-55FC702F5BE7}" type="doc">
      <dgm:prSet loTypeId="urn:microsoft.com/office/officeart/2005/8/layout/lProcess3" loCatId="process" qsTypeId="urn:microsoft.com/office/officeart/2005/8/quickstyle/3d2" qsCatId="3D" csTypeId="urn:microsoft.com/office/officeart/2005/8/colors/colorful5" csCatId="colorful" phldr="1"/>
      <dgm:spPr/>
      <dgm:t>
        <a:bodyPr/>
        <a:lstStyle/>
        <a:p>
          <a:endParaRPr lang="en-US"/>
        </a:p>
      </dgm:t>
    </dgm:pt>
    <dgm:pt modelId="{166C4ED0-D43C-4D0F-8063-7EC969B9A941}">
      <dgm:prSet/>
      <dgm:spPr/>
      <dgm:t>
        <a:bodyPr/>
        <a:lstStyle/>
        <a:p>
          <a:r>
            <a:rPr lang="en-US" dirty="0"/>
            <a:t>Follow-up</a:t>
          </a:r>
        </a:p>
      </dgm:t>
    </dgm:pt>
    <dgm:pt modelId="{BAE01CD1-E1E2-43D5-8202-3F95D84B1E68}" type="parTrans" cxnId="{2BFAD456-997C-409B-97B2-C2C17E785102}">
      <dgm:prSet/>
      <dgm:spPr/>
      <dgm:t>
        <a:bodyPr/>
        <a:lstStyle/>
        <a:p>
          <a:endParaRPr lang="en-US"/>
        </a:p>
      </dgm:t>
    </dgm:pt>
    <dgm:pt modelId="{00D2A86C-100C-4B67-B7F4-E3BD239212D9}" type="sibTrans" cxnId="{2BFAD456-997C-409B-97B2-C2C17E785102}">
      <dgm:prSet/>
      <dgm:spPr/>
      <dgm:t>
        <a:bodyPr/>
        <a:lstStyle/>
        <a:p>
          <a:endParaRPr lang="en-US"/>
        </a:p>
      </dgm:t>
    </dgm:pt>
    <dgm:pt modelId="{4DDAC73B-35CC-48E4-A757-40F074A7C95F}">
      <dgm:prSet/>
      <dgm:spPr/>
      <dgm:t>
        <a:bodyPr/>
        <a:lstStyle/>
        <a:p>
          <a:r>
            <a:rPr lang="en-US" dirty="0"/>
            <a:t>Conduct experiment</a:t>
          </a:r>
        </a:p>
      </dgm:t>
    </dgm:pt>
    <dgm:pt modelId="{D05E005B-361E-4D0B-BF69-1C4ACCD51811}" type="parTrans" cxnId="{E428B279-FE6E-4127-841C-60E7CD49CBF5}">
      <dgm:prSet/>
      <dgm:spPr/>
      <dgm:t>
        <a:bodyPr/>
        <a:lstStyle/>
        <a:p>
          <a:endParaRPr lang="en-US"/>
        </a:p>
      </dgm:t>
    </dgm:pt>
    <dgm:pt modelId="{87B18D02-0059-451E-8FDD-FD4B3AA256AA}" type="sibTrans" cxnId="{E428B279-FE6E-4127-841C-60E7CD49CBF5}">
      <dgm:prSet/>
      <dgm:spPr/>
      <dgm:t>
        <a:bodyPr/>
        <a:lstStyle/>
        <a:p>
          <a:endParaRPr lang="en-US"/>
        </a:p>
      </dgm:t>
    </dgm:pt>
    <dgm:pt modelId="{5A7CC850-2BA6-40C7-9D61-341A46EA3515}">
      <dgm:prSet/>
      <dgm:spPr/>
      <dgm:t>
        <a:bodyPr/>
        <a:lstStyle/>
        <a:p>
          <a:r>
            <a:rPr lang="en-US" dirty="0"/>
            <a:t>Develop game</a:t>
          </a:r>
        </a:p>
      </dgm:t>
    </dgm:pt>
    <dgm:pt modelId="{3A8855B8-3A14-4831-9340-B7863FE847D5}" type="parTrans" cxnId="{2F7373DA-D0BB-4B59-9FC7-AD9F19A0CF61}">
      <dgm:prSet/>
      <dgm:spPr/>
      <dgm:t>
        <a:bodyPr/>
        <a:lstStyle/>
        <a:p>
          <a:endParaRPr lang="en-US"/>
        </a:p>
      </dgm:t>
    </dgm:pt>
    <dgm:pt modelId="{AE933EFF-0C20-4B6F-8E28-6B8F106C9CA3}" type="sibTrans" cxnId="{2F7373DA-D0BB-4B59-9FC7-AD9F19A0CF61}">
      <dgm:prSet/>
      <dgm:spPr/>
      <dgm:t>
        <a:bodyPr/>
        <a:lstStyle/>
        <a:p>
          <a:endParaRPr lang="en-US"/>
        </a:p>
      </dgm:t>
    </dgm:pt>
    <dgm:pt modelId="{55AEE3DE-3DB2-4D44-AC23-1D58DC15727D}">
      <dgm:prSet/>
      <dgm:spPr/>
      <dgm:t>
        <a:bodyPr/>
        <a:lstStyle/>
        <a:p>
          <a:r>
            <a:rPr lang="en-US" dirty="0"/>
            <a:t>Follow-up survey</a:t>
          </a:r>
        </a:p>
      </dgm:t>
    </dgm:pt>
    <dgm:pt modelId="{94007997-2D0E-4D04-ACD3-A364E19971BD}" type="parTrans" cxnId="{C3E9766A-F24A-4442-BD4C-EC4E483A6908}">
      <dgm:prSet/>
      <dgm:spPr/>
      <dgm:t>
        <a:bodyPr/>
        <a:lstStyle/>
        <a:p>
          <a:endParaRPr lang="en-US"/>
        </a:p>
      </dgm:t>
    </dgm:pt>
    <dgm:pt modelId="{2C2EEABD-691C-44E7-A3CB-AC0265E882B7}" type="sibTrans" cxnId="{C3E9766A-F24A-4442-BD4C-EC4E483A6908}">
      <dgm:prSet/>
      <dgm:spPr/>
      <dgm:t>
        <a:bodyPr/>
        <a:lstStyle/>
        <a:p>
          <a:endParaRPr lang="en-US"/>
        </a:p>
      </dgm:t>
    </dgm:pt>
    <dgm:pt modelId="{3B9CCA34-083F-414C-9E6F-2F1510F72F4F}">
      <dgm:prSet/>
      <dgm:spPr/>
      <dgm:t>
        <a:bodyPr/>
        <a:lstStyle/>
        <a:p>
          <a:r>
            <a:rPr lang="en-US" dirty="0"/>
            <a:t>Consult emergency managers</a:t>
          </a:r>
        </a:p>
      </dgm:t>
    </dgm:pt>
    <dgm:pt modelId="{A69EC47F-A63D-425D-874F-8F9BC988C1A0}" type="parTrans" cxnId="{A82F15F1-7AE6-4095-909D-DB3687FE77C2}">
      <dgm:prSet/>
      <dgm:spPr/>
      <dgm:t>
        <a:bodyPr/>
        <a:lstStyle/>
        <a:p>
          <a:endParaRPr lang="en-US"/>
        </a:p>
      </dgm:t>
    </dgm:pt>
    <dgm:pt modelId="{1176CC67-FB06-40FE-BD17-CDFE6D2478FA}" type="sibTrans" cxnId="{A82F15F1-7AE6-4095-909D-DB3687FE77C2}">
      <dgm:prSet/>
      <dgm:spPr/>
      <dgm:t>
        <a:bodyPr/>
        <a:lstStyle/>
        <a:p>
          <a:endParaRPr lang="en-US"/>
        </a:p>
      </dgm:t>
    </dgm:pt>
    <dgm:pt modelId="{8CC4F122-62B6-447D-A9DB-F0FEC5DBF694}">
      <dgm:prSet/>
      <dgm:spPr/>
      <dgm:t>
        <a:bodyPr/>
        <a:lstStyle/>
        <a:p>
          <a:r>
            <a:rPr lang="en-US" dirty="0"/>
            <a:t>Focus groups</a:t>
          </a:r>
        </a:p>
      </dgm:t>
    </dgm:pt>
    <dgm:pt modelId="{95528018-50E9-4FC8-934A-10ED4E59938D}" type="parTrans" cxnId="{5AAE3734-C324-45F1-A94A-71FD0055C2DD}">
      <dgm:prSet/>
      <dgm:spPr/>
      <dgm:t>
        <a:bodyPr/>
        <a:lstStyle/>
        <a:p>
          <a:endParaRPr lang="en-US"/>
        </a:p>
      </dgm:t>
    </dgm:pt>
    <dgm:pt modelId="{826046F1-8CA8-4C48-A6A5-C875E2AB394B}" type="sibTrans" cxnId="{5AAE3734-C324-45F1-A94A-71FD0055C2DD}">
      <dgm:prSet/>
      <dgm:spPr/>
      <dgm:t>
        <a:bodyPr/>
        <a:lstStyle/>
        <a:p>
          <a:endParaRPr lang="en-US"/>
        </a:p>
      </dgm:t>
    </dgm:pt>
    <dgm:pt modelId="{1D8205ED-03A8-4268-AB0C-45C25E5E81D1}">
      <dgm:prSet/>
      <dgm:spPr/>
      <dgm:t>
        <a:bodyPr/>
        <a:lstStyle/>
        <a:p>
          <a:r>
            <a:rPr lang="en-US" dirty="0"/>
            <a:t>Pre-test survey</a:t>
          </a:r>
        </a:p>
      </dgm:t>
    </dgm:pt>
    <dgm:pt modelId="{9D406089-01B9-461F-AD04-382B5C883234}" type="parTrans" cxnId="{72E5A136-CFFB-4394-A004-95E08FEB206A}">
      <dgm:prSet/>
      <dgm:spPr/>
      <dgm:t>
        <a:bodyPr/>
        <a:lstStyle/>
        <a:p>
          <a:endParaRPr lang="en-US"/>
        </a:p>
      </dgm:t>
    </dgm:pt>
    <dgm:pt modelId="{68BDA782-1A99-4F3C-ADA7-6485A8DBE964}" type="sibTrans" cxnId="{72E5A136-CFFB-4394-A004-95E08FEB206A}">
      <dgm:prSet/>
      <dgm:spPr/>
      <dgm:t>
        <a:bodyPr/>
        <a:lstStyle/>
        <a:p>
          <a:endParaRPr lang="en-US"/>
        </a:p>
      </dgm:t>
    </dgm:pt>
    <dgm:pt modelId="{3E78E44E-74F2-4BAE-8E47-4F5B8B28A6F1}">
      <dgm:prSet/>
      <dgm:spPr>
        <a:ln>
          <a:solidFill>
            <a:srgbClr val="D0E2C3"/>
          </a:solidFill>
        </a:ln>
      </dgm:spPr>
      <dgm:t>
        <a:bodyPr/>
        <a:lstStyle/>
        <a:p>
          <a:r>
            <a:rPr lang="en-US" dirty="0"/>
            <a:t>Intervention</a:t>
          </a:r>
        </a:p>
      </dgm:t>
    </dgm:pt>
    <dgm:pt modelId="{854C6B03-FB4A-4632-A7C1-B81702CF2371}" type="parTrans" cxnId="{C7C58831-92A3-4D01-811F-1200A3F3DF7B}">
      <dgm:prSet/>
      <dgm:spPr/>
      <dgm:t>
        <a:bodyPr/>
        <a:lstStyle/>
        <a:p>
          <a:endParaRPr lang="en-US"/>
        </a:p>
      </dgm:t>
    </dgm:pt>
    <dgm:pt modelId="{C5BCC628-832B-4AC9-9CB3-C310A71C05CE}" type="sibTrans" cxnId="{C7C58831-92A3-4D01-811F-1200A3F3DF7B}">
      <dgm:prSet/>
      <dgm:spPr/>
      <dgm:t>
        <a:bodyPr/>
        <a:lstStyle/>
        <a:p>
          <a:endParaRPr lang="en-US"/>
        </a:p>
      </dgm:t>
    </dgm:pt>
    <dgm:pt modelId="{E306B5B6-D9A2-4913-9251-691414351981}">
      <dgm:prSet/>
      <dgm:spPr/>
      <dgm:t>
        <a:bodyPr/>
        <a:lstStyle/>
        <a:p>
          <a:r>
            <a:rPr lang="en-US" dirty="0"/>
            <a:t>Share with emergency managers</a:t>
          </a:r>
        </a:p>
      </dgm:t>
    </dgm:pt>
    <dgm:pt modelId="{FB8CB83B-B56D-4AE5-934D-F6B26D75ABD2}" type="parTrans" cxnId="{0F8F34F4-CE62-488D-9469-9EDCBB04BA0D}">
      <dgm:prSet/>
      <dgm:spPr/>
      <dgm:t>
        <a:bodyPr/>
        <a:lstStyle/>
        <a:p>
          <a:endParaRPr lang="en-US"/>
        </a:p>
      </dgm:t>
    </dgm:pt>
    <dgm:pt modelId="{018D901E-B4D6-4337-A271-26AE4FEEC93D}" type="sibTrans" cxnId="{0F8F34F4-CE62-488D-9469-9EDCBB04BA0D}">
      <dgm:prSet/>
      <dgm:spPr/>
      <dgm:t>
        <a:bodyPr/>
        <a:lstStyle/>
        <a:p>
          <a:endParaRPr lang="en-US"/>
        </a:p>
      </dgm:t>
    </dgm:pt>
    <dgm:pt modelId="{F300BF6A-D3FA-4A95-A1DD-7C117E03FEF6}">
      <dgm:prSet/>
      <dgm:spPr/>
      <dgm:t>
        <a:bodyPr/>
        <a:lstStyle/>
        <a:p>
          <a:r>
            <a:rPr lang="en-US" dirty="0"/>
            <a:t>Action opportunity</a:t>
          </a:r>
        </a:p>
      </dgm:t>
    </dgm:pt>
    <dgm:pt modelId="{72FDB8FE-1433-42E3-A23F-EED28BD54DF8}" type="parTrans" cxnId="{ADFAB209-6796-4E49-B36B-7BFF914B3349}">
      <dgm:prSet/>
      <dgm:spPr/>
      <dgm:t>
        <a:bodyPr/>
        <a:lstStyle/>
        <a:p>
          <a:endParaRPr lang="en-US"/>
        </a:p>
      </dgm:t>
    </dgm:pt>
    <dgm:pt modelId="{79F2C04F-0EBF-40DD-A9A6-62E3106F8FCE}" type="sibTrans" cxnId="{ADFAB209-6796-4E49-B36B-7BFF914B3349}">
      <dgm:prSet/>
      <dgm:spPr/>
      <dgm:t>
        <a:bodyPr/>
        <a:lstStyle/>
        <a:p>
          <a:endParaRPr lang="en-US"/>
        </a:p>
      </dgm:t>
    </dgm:pt>
    <dgm:pt modelId="{5826B13C-B1BA-43E0-B66E-7656C78B056C}">
      <dgm:prSet/>
      <dgm:spPr/>
      <dgm:t>
        <a:bodyPr/>
        <a:lstStyle/>
        <a:p>
          <a:r>
            <a:rPr lang="en-US" dirty="0"/>
            <a:t>Focus groups</a:t>
          </a:r>
        </a:p>
      </dgm:t>
    </dgm:pt>
    <dgm:pt modelId="{02667AD1-4BE4-49AD-9C85-B34F940BA3E8}" type="parTrans" cxnId="{28011942-CE01-45E9-B996-C038C1032354}">
      <dgm:prSet/>
      <dgm:spPr/>
      <dgm:t>
        <a:bodyPr/>
        <a:lstStyle/>
        <a:p>
          <a:endParaRPr lang="en-US"/>
        </a:p>
      </dgm:t>
    </dgm:pt>
    <dgm:pt modelId="{B0A7C96F-8593-44A8-86A7-43438CAA0E0B}" type="sibTrans" cxnId="{28011942-CE01-45E9-B996-C038C1032354}">
      <dgm:prSet/>
      <dgm:spPr/>
      <dgm:t>
        <a:bodyPr/>
        <a:lstStyle/>
        <a:p>
          <a:endParaRPr lang="en-US"/>
        </a:p>
      </dgm:t>
    </dgm:pt>
    <dgm:pt modelId="{6677472F-132E-477A-A767-45BA96122A58}">
      <dgm:prSet/>
      <dgm:spPr/>
      <dgm:t>
        <a:bodyPr/>
        <a:lstStyle/>
        <a:p>
          <a:r>
            <a:rPr lang="en-US"/>
            <a:t>Post-test </a:t>
          </a:r>
          <a:r>
            <a:rPr lang="en-US" dirty="0"/>
            <a:t>survey</a:t>
          </a:r>
        </a:p>
      </dgm:t>
    </dgm:pt>
    <dgm:pt modelId="{1DD3CA92-B357-4535-A37A-8E44711E6C37}" type="parTrans" cxnId="{20F321CE-59AE-44CB-98B9-592AC7C98B2C}">
      <dgm:prSet/>
      <dgm:spPr/>
      <dgm:t>
        <a:bodyPr/>
        <a:lstStyle/>
        <a:p>
          <a:endParaRPr lang="en-US"/>
        </a:p>
      </dgm:t>
    </dgm:pt>
    <dgm:pt modelId="{9166D353-7EFD-4165-BE0C-4F72F08C4540}" type="sibTrans" cxnId="{20F321CE-59AE-44CB-98B9-592AC7C98B2C}">
      <dgm:prSet/>
      <dgm:spPr/>
      <dgm:t>
        <a:bodyPr/>
        <a:lstStyle/>
        <a:p>
          <a:endParaRPr lang="en-US"/>
        </a:p>
      </dgm:t>
    </dgm:pt>
    <dgm:pt modelId="{C8CD472A-6534-4855-B4F4-CE84B5878F97}" type="pres">
      <dgm:prSet presAssocID="{CD7942A0-B7D2-4B14-8FEA-55FC702F5BE7}" presName="Name0" presStyleCnt="0">
        <dgm:presLayoutVars>
          <dgm:chPref val="3"/>
          <dgm:dir/>
          <dgm:animLvl val="lvl"/>
          <dgm:resizeHandles/>
        </dgm:presLayoutVars>
      </dgm:prSet>
      <dgm:spPr/>
    </dgm:pt>
    <dgm:pt modelId="{ADE731EA-EAFF-4376-85EF-8808950EA0A7}" type="pres">
      <dgm:prSet presAssocID="{5A7CC850-2BA6-40C7-9D61-341A46EA3515}" presName="horFlow" presStyleCnt="0"/>
      <dgm:spPr/>
    </dgm:pt>
    <dgm:pt modelId="{17EFA86A-6E4B-4780-A058-DB131BCA7AE7}" type="pres">
      <dgm:prSet presAssocID="{5A7CC850-2BA6-40C7-9D61-341A46EA3515}" presName="bigChev" presStyleLbl="node1" presStyleIdx="0" presStyleCnt="3"/>
      <dgm:spPr/>
    </dgm:pt>
    <dgm:pt modelId="{8DED4398-2787-4B70-9FE6-60331D0F322C}" type="pres">
      <dgm:prSet presAssocID="{A69EC47F-A63D-425D-874F-8F9BC988C1A0}" presName="parTrans" presStyleCnt="0"/>
      <dgm:spPr/>
    </dgm:pt>
    <dgm:pt modelId="{3636A6F1-F9C8-44A9-860C-483F8AAAC0FF}" type="pres">
      <dgm:prSet presAssocID="{3B9CCA34-083F-414C-9E6F-2F1510F72F4F}" presName="node" presStyleLbl="alignAccFollowNode1" presStyleIdx="0" presStyleCnt="9">
        <dgm:presLayoutVars>
          <dgm:bulletEnabled val="1"/>
        </dgm:presLayoutVars>
      </dgm:prSet>
      <dgm:spPr/>
    </dgm:pt>
    <dgm:pt modelId="{2793CD80-541C-46F6-A130-45760FC9DBFD}" type="pres">
      <dgm:prSet presAssocID="{1176CC67-FB06-40FE-BD17-CDFE6D2478FA}" presName="sibTrans" presStyleCnt="0"/>
      <dgm:spPr/>
    </dgm:pt>
    <dgm:pt modelId="{239C19C9-5F89-40FE-979B-E7D902036BC0}" type="pres">
      <dgm:prSet presAssocID="{8CC4F122-62B6-447D-A9DB-F0FEC5DBF694}" presName="node" presStyleLbl="alignAccFollowNode1" presStyleIdx="1" presStyleCnt="9">
        <dgm:presLayoutVars>
          <dgm:bulletEnabled val="1"/>
        </dgm:presLayoutVars>
      </dgm:prSet>
      <dgm:spPr/>
    </dgm:pt>
    <dgm:pt modelId="{2B7C6E43-CC68-4C93-9078-23734AA14CA8}" type="pres">
      <dgm:prSet presAssocID="{5A7CC850-2BA6-40C7-9D61-341A46EA3515}" presName="vSp" presStyleCnt="0"/>
      <dgm:spPr/>
    </dgm:pt>
    <dgm:pt modelId="{7E10D6EB-0885-46CF-86DE-5F1286A1FE55}" type="pres">
      <dgm:prSet presAssocID="{4DDAC73B-35CC-48E4-A757-40F074A7C95F}" presName="horFlow" presStyleCnt="0"/>
      <dgm:spPr/>
    </dgm:pt>
    <dgm:pt modelId="{404BB05B-DC9A-4F60-AC2B-72305E9B22DB}" type="pres">
      <dgm:prSet presAssocID="{4DDAC73B-35CC-48E4-A757-40F074A7C95F}" presName="bigChev" presStyleLbl="node1" presStyleIdx="1" presStyleCnt="3"/>
      <dgm:spPr/>
    </dgm:pt>
    <dgm:pt modelId="{AECE821D-E989-40C1-8B13-9774A15FFE75}" type="pres">
      <dgm:prSet presAssocID="{9D406089-01B9-461F-AD04-382B5C883234}" presName="parTrans" presStyleCnt="0"/>
      <dgm:spPr/>
    </dgm:pt>
    <dgm:pt modelId="{881E9096-8F5A-4A78-8B01-5208FE8D074A}" type="pres">
      <dgm:prSet presAssocID="{1D8205ED-03A8-4268-AB0C-45C25E5E81D1}" presName="node" presStyleLbl="alignAccFollowNode1" presStyleIdx="2" presStyleCnt="9">
        <dgm:presLayoutVars>
          <dgm:bulletEnabled val="1"/>
        </dgm:presLayoutVars>
      </dgm:prSet>
      <dgm:spPr/>
    </dgm:pt>
    <dgm:pt modelId="{9E78D70B-14A9-49CF-8BCE-65140BA9D30F}" type="pres">
      <dgm:prSet presAssocID="{68BDA782-1A99-4F3C-ADA7-6485A8DBE964}" presName="sibTrans" presStyleCnt="0"/>
      <dgm:spPr/>
    </dgm:pt>
    <dgm:pt modelId="{AD2EF8FE-B394-45D5-BFD7-9765A745722D}" type="pres">
      <dgm:prSet presAssocID="{3E78E44E-74F2-4BAE-8E47-4F5B8B28A6F1}" presName="node" presStyleLbl="alignAccFollowNode1" presStyleIdx="3" presStyleCnt="9">
        <dgm:presLayoutVars>
          <dgm:bulletEnabled val="1"/>
        </dgm:presLayoutVars>
      </dgm:prSet>
      <dgm:spPr/>
    </dgm:pt>
    <dgm:pt modelId="{D32CDA52-49B8-4369-A7E3-68F41AEC25DE}" type="pres">
      <dgm:prSet presAssocID="{C5BCC628-832B-4AC9-9CB3-C310A71C05CE}" presName="sibTrans" presStyleCnt="0"/>
      <dgm:spPr/>
    </dgm:pt>
    <dgm:pt modelId="{FE8E4D76-E334-43D3-8425-ED952278FEE1}" type="pres">
      <dgm:prSet presAssocID="{F300BF6A-D3FA-4A95-A1DD-7C117E03FEF6}" presName="node" presStyleLbl="alignAccFollowNode1" presStyleIdx="4" presStyleCnt="9">
        <dgm:presLayoutVars>
          <dgm:bulletEnabled val="1"/>
        </dgm:presLayoutVars>
      </dgm:prSet>
      <dgm:spPr/>
    </dgm:pt>
    <dgm:pt modelId="{25CBA0F0-4E3A-4598-BB4A-0E51BAD60732}" type="pres">
      <dgm:prSet presAssocID="{79F2C04F-0EBF-40DD-A9A6-62E3106F8FCE}" presName="sibTrans" presStyleCnt="0"/>
      <dgm:spPr/>
    </dgm:pt>
    <dgm:pt modelId="{C1B93023-FADF-4E94-8406-7C354F0D79D8}" type="pres">
      <dgm:prSet presAssocID="{6677472F-132E-477A-A767-45BA96122A58}" presName="node" presStyleLbl="alignAccFollowNode1" presStyleIdx="5" presStyleCnt="9">
        <dgm:presLayoutVars>
          <dgm:bulletEnabled val="1"/>
        </dgm:presLayoutVars>
      </dgm:prSet>
      <dgm:spPr/>
    </dgm:pt>
    <dgm:pt modelId="{F974A185-AD92-4FDC-A879-55461F8A8DC1}" type="pres">
      <dgm:prSet presAssocID="{4DDAC73B-35CC-48E4-A757-40F074A7C95F}" presName="vSp" presStyleCnt="0"/>
      <dgm:spPr/>
    </dgm:pt>
    <dgm:pt modelId="{A9918ECC-869C-4C03-87FD-C67B30E0D634}" type="pres">
      <dgm:prSet presAssocID="{166C4ED0-D43C-4D0F-8063-7EC969B9A941}" presName="horFlow" presStyleCnt="0"/>
      <dgm:spPr/>
    </dgm:pt>
    <dgm:pt modelId="{4DD830DA-156D-4E55-9264-A51C5C3F3B76}" type="pres">
      <dgm:prSet presAssocID="{166C4ED0-D43C-4D0F-8063-7EC969B9A941}" presName="bigChev" presStyleLbl="node1" presStyleIdx="2" presStyleCnt="3"/>
      <dgm:spPr/>
    </dgm:pt>
    <dgm:pt modelId="{FFBFDA37-9B5C-4CCB-A035-CD2551557CD3}" type="pres">
      <dgm:prSet presAssocID="{94007997-2D0E-4D04-ACD3-A364E19971BD}" presName="parTrans" presStyleCnt="0"/>
      <dgm:spPr/>
    </dgm:pt>
    <dgm:pt modelId="{21691345-4ADF-477E-BA3C-F02295A684DE}" type="pres">
      <dgm:prSet presAssocID="{55AEE3DE-3DB2-4D44-AC23-1D58DC15727D}" presName="node" presStyleLbl="alignAccFollowNode1" presStyleIdx="6" presStyleCnt="9">
        <dgm:presLayoutVars>
          <dgm:bulletEnabled val="1"/>
        </dgm:presLayoutVars>
      </dgm:prSet>
      <dgm:spPr/>
    </dgm:pt>
    <dgm:pt modelId="{4413B221-2A59-41F9-95BB-3544D36E1278}" type="pres">
      <dgm:prSet presAssocID="{2C2EEABD-691C-44E7-A3CB-AC0265E882B7}" presName="sibTrans" presStyleCnt="0"/>
      <dgm:spPr/>
    </dgm:pt>
    <dgm:pt modelId="{7A1048A3-ECF7-4486-AEF0-8632BD9DA735}" type="pres">
      <dgm:prSet presAssocID="{5826B13C-B1BA-43E0-B66E-7656C78B056C}" presName="node" presStyleLbl="alignAccFollowNode1" presStyleIdx="7" presStyleCnt="9">
        <dgm:presLayoutVars>
          <dgm:bulletEnabled val="1"/>
        </dgm:presLayoutVars>
      </dgm:prSet>
      <dgm:spPr/>
    </dgm:pt>
    <dgm:pt modelId="{45DD7756-6559-4AB5-B9A9-3AEC8EC77911}" type="pres">
      <dgm:prSet presAssocID="{B0A7C96F-8593-44A8-86A7-43438CAA0E0B}" presName="sibTrans" presStyleCnt="0"/>
      <dgm:spPr/>
    </dgm:pt>
    <dgm:pt modelId="{9AC84248-3FF5-42EF-8C23-4C07626F5B7E}" type="pres">
      <dgm:prSet presAssocID="{E306B5B6-D9A2-4913-9251-691414351981}" presName="node" presStyleLbl="alignAccFollowNode1" presStyleIdx="8" presStyleCnt="9">
        <dgm:presLayoutVars>
          <dgm:bulletEnabled val="1"/>
        </dgm:presLayoutVars>
      </dgm:prSet>
      <dgm:spPr/>
    </dgm:pt>
  </dgm:ptLst>
  <dgm:cxnLst>
    <dgm:cxn modelId="{F5924A01-48FC-41A0-964D-25BA3F11248D}" type="presOf" srcId="{CD7942A0-B7D2-4B14-8FEA-55FC702F5BE7}" destId="{C8CD472A-6534-4855-B4F4-CE84B5878F97}" srcOrd="0" destOrd="0" presId="urn:microsoft.com/office/officeart/2005/8/layout/lProcess3"/>
    <dgm:cxn modelId="{ADFAB209-6796-4E49-B36B-7BFF914B3349}" srcId="{4DDAC73B-35CC-48E4-A757-40F074A7C95F}" destId="{F300BF6A-D3FA-4A95-A1DD-7C117E03FEF6}" srcOrd="2" destOrd="0" parTransId="{72FDB8FE-1433-42E3-A23F-EED28BD54DF8}" sibTransId="{79F2C04F-0EBF-40DD-A9A6-62E3106F8FCE}"/>
    <dgm:cxn modelId="{C7C58831-92A3-4D01-811F-1200A3F3DF7B}" srcId="{4DDAC73B-35CC-48E4-A757-40F074A7C95F}" destId="{3E78E44E-74F2-4BAE-8E47-4F5B8B28A6F1}" srcOrd="1" destOrd="0" parTransId="{854C6B03-FB4A-4632-A7C1-B81702CF2371}" sibTransId="{C5BCC628-832B-4AC9-9CB3-C310A71C05CE}"/>
    <dgm:cxn modelId="{5AAE3734-C324-45F1-A94A-71FD0055C2DD}" srcId="{5A7CC850-2BA6-40C7-9D61-341A46EA3515}" destId="{8CC4F122-62B6-447D-A9DB-F0FEC5DBF694}" srcOrd="1" destOrd="0" parTransId="{95528018-50E9-4FC8-934A-10ED4E59938D}" sibTransId="{826046F1-8CA8-4C48-A6A5-C875E2AB394B}"/>
    <dgm:cxn modelId="{72E5A136-CFFB-4394-A004-95E08FEB206A}" srcId="{4DDAC73B-35CC-48E4-A757-40F074A7C95F}" destId="{1D8205ED-03A8-4268-AB0C-45C25E5E81D1}" srcOrd="0" destOrd="0" parTransId="{9D406089-01B9-461F-AD04-382B5C883234}" sibTransId="{68BDA782-1A99-4F3C-ADA7-6485A8DBE964}"/>
    <dgm:cxn modelId="{0E19335F-CB47-4BB2-95D9-4900D3BAFEDC}" type="presOf" srcId="{166C4ED0-D43C-4D0F-8063-7EC969B9A941}" destId="{4DD830DA-156D-4E55-9264-A51C5C3F3B76}" srcOrd="0" destOrd="0" presId="urn:microsoft.com/office/officeart/2005/8/layout/lProcess3"/>
    <dgm:cxn modelId="{28011942-CE01-45E9-B996-C038C1032354}" srcId="{166C4ED0-D43C-4D0F-8063-7EC969B9A941}" destId="{5826B13C-B1BA-43E0-B66E-7656C78B056C}" srcOrd="1" destOrd="0" parTransId="{02667AD1-4BE4-49AD-9C85-B34F940BA3E8}" sibTransId="{B0A7C96F-8593-44A8-86A7-43438CAA0E0B}"/>
    <dgm:cxn modelId="{C3E9766A-F24A-4442-BD4C-EC4E483A6908}" srcId="{166C4ED0-D43C-4D0F-8063-7EC969B9A941}" destId="{55AEE3DE-3DB2-4D44-AC23-1D58DC15727D}" srcOrd="0" destOrd="0" parTransId="{94007997-2D0E-4D04-ACD3-A364E19971BD}" sibTransId="{2C2EEABD-691C-44E7-A3CB-AC0265E882B7}"/>
    <dgm:cxn modelId="{2BFAD456-997C-409B-97B2-C2C17E785102}" srcId="{CD7942A0-B7D2-4B14-8FEA-55FC702F5BE7}" destId="{166C4ED0-D43C-4D0F-8063-7EC969B9A941}" srcOrd="2" destOrd="0" parTransId="{BAE01CD1-E1E2-43D5-8202-3F95D84B1E68}" sibTransId="{00D2A86C-100C-4B67-B7F4-E3BD239212D9}"/>
    <dgm:cxn modelId="{E428B279-FE6E-4127-841C-60E7CD49CBF5}" srcId="{CD7942A0-B7D2-4B14-8FEA-55FC702F5BE7}" destId="{4DDAC73B-35CC-48E4-A757-40F074A7C95F}" srcOrd="1" destOrd="0" parTransId="{D05E005B-361E-4D0B-BF69-1C4ACCD51811}" sibTransId="{87B18D02-0059-451E-8FDD-FD4B3AA256AA}"/>
    <dgm:cxn modelId="{4DD3AA81-5CAD-4CFB-89B4-527D19C72E74}" type="presOf" srcId="{55AEE3DE-3DB2-4D44-AC23-1D58DC15727D}" destId="{21691345-4ADF-477E-BA3C-F02295A684DE}" srcOrd="0" destOrd="0" presId="urn:microsoft.com/office/officeart/2005/8/layout/lProcess3"/>
    <dgm:cxn modelId="{43A01C82-B762-478A-909C-E91A57C01BDB}" type="presOf" srcId="{3E78E44E-74F2-4BAE-8E47-4F5B8B28A6F1}" destId="{AD2EF8FE-B394-45D5-BFD7-9765A745722D}" srcOrd="0" destOrd="0" presId="urn:microsoft.com/office/officeart/2005/8/layout/lProcess3"/>
    <dgm:cxn modelId="{1B139496-0BCD-42C8-8598-F7FF1CEE9ADC}" type="presOf" srcId="{3B9CCA34-083F-414C-9E6F-2F1510F72F4F}" destId="{3636A6F1-F9C8-44A9-860C-483F8AAAC0FF}" srcOrd="0" destOrd="0" presId="urn:microsoft.com/office/officeart/2005/8/layout/lProcess3"/>
    <dgm:cxn modelId="{D60819BD-96F9-47C4-8D7D-DD55203D5FFA}" type="presOf" srcId="{5A7CC850-2BA6-40C7-9D61-341A46EA3515}" destId="{17EFA86A-6E4B-4780-A058-DB131BCA7AE7}" srcOrd="0" destOrd="0" presId="urn:microsoft.com/office/officeart/2005/8/layout/lProcess3"/>
    <dgm:cxn modelId="{20F321CE-59AE-44CB-98B9-592AC7C98B2C}" srcId="{4DDAC73B-35CC-48E4-A757-40F074A7C95F}" destId="{6677472F-132E-477A-A767-45BA96122A58}" srcOrd="3" destOrd="0" parTransId="{1DD3CA92-B357-4535-A37A-8E44711E6C37}" sibTransId="{9166D353-7EFD-4165-BE0C-4F72F08C4540}"/>
    <dgm:cxn modelId="{6D7F56D1-40A0-411F-B844-F043F9314FC4}" type="presOf" srcId="{6677472F-132E-477A-A767-45BA96122A58}" destId="{C1B93023-FADF-4E94-8406-7C354F0D79D8}" srcOrd="0" destOrd="0" presId="urn:microsoft.com/office/officeart/2005/8/layout/lProcess3"/>
    <dgm:cxn modelId="{CD0CF1D6-D8B4-4493-95A9-8453C3BFFDE0}" type="presOf" srcId="{E306B5B6-D9A2-4913-9251-691414351981}" destId="{9AC84248-3FF5-42EF-8C23-4C07626F5B7E}" srcOrd="0" destOrd="0" presId="urn:microsoft.com/office/officeart/2005/8/layout/lProcess3"/>
    <dgm:cxn modelId="{C79F16D8-4CC8-4EEC-A72E-9BB317546CB1}" type="presOf" srcId="{4DDAC73B-35CC-48E4-A757-40F074A7C95F}" destId="{404BB05B-DC9A-4F60-AC2B-72305E9B22DB}" srcOrd="0" destOrd="0" presId="urn:microsoft.com/office/officeart/2005/8/layout/lProcess3"/>
    <dgm:cxn modelId="{2F7373DA-D0BB-4B59-9FC7-AD9F19A0CF61}" srcId="{CD7942A0-B7D2-4B14-8FEA-55FC702F5BE7}" destId="{5A7CC850-2BA6-40C7-9D61-341A46EA3515}" srcOrd="0" destOrd="0" parTransId="{3A8855B8-3A14-4831-9340-B7863FE847D5}" sibTransId="{AE933EFF-0C20-4B6F-8E28-6B8F106C9CA3}"/>
    <dgm:cxn modelId="{140E9EE3-6B10-4512-A562-64CA61B3C59C}" type="presOf" srcId="{F300BF6A-D3FA-4A95-A1DD-7C117E03FEF6}" destId="{FE8E4D76-E334-43D3-8425-ED952278FEE1}" srcOrd="0" destOrd="0" presId="urn:microsoft.com/office/officeart/2005/8/layout/lProcess3"/>
    <dgm:cxn modelId="{44361BED-B8A8-40FB-A753-C4CD4A4DA01D}" type="presOf" srcId="{8CC4F122-62B6-447D-A9DB-F0FEC5DBF694}" destId="{239C19C9-5F89-40FE-979B-E7D902036BC0}" srcOrd="0" destOrd="0" presId="urn:microsoft.com/office/officeart/2005/8/layout/lProcess3"/>
    <dgm:cxn modelId="{3C3233EE-4908-457E-B96D-48C3E75EDB07}" type="presOf" srcId="{5826B13C-B1BA-43E0-B66E-7656C78B056C}" destId="{7A1048A3-ECF7-4486-AEF0-8632BD9DA735}" srcOrd="0" destOrd="0" presId="urn:microsoft.com/office/officeart/2005/8/layout/lProcess3"/>
    <dgm:cxn modelId="{A82F15F1-7AE6-4095-909D-DB3687FE77C2}" srcId="{5A7CC850-2BA6-40C7-9D61-341A46EA3515}" destId="{3B9CCA34-083F-414C-9E6F-2F1510F72F4F}" srcOrd="0" destOrd="0" parTransId="{A69EC47F-A63D-425D-874F-8F9BC988C1A0}" sibTransId="{1176CC67-FB06-40FE-BD17-CDFE6D2478FA}"/>
    <dgm:cxn modelId="{FC7E17F4-3BA1-4DBF-92C7-0BF5734714B9}" type="presOf" srcId="{1D8205ED-03A8-4268-AB0C-45C25E5E81D1}" destId="{881E9096-8F5A-4A78-8B01-5208FE8D074A}" srcOrd="0" destOrd="0" presId="urn:microsoft.com/office/officeart/2005/8/layout/lProcess3"/>
    <dgm:cxn modelId="{0F8F34F4-CE62-488D-9469-9EDCBB04BA0D}" srcId="{166C4ED0-D43C-4D0F-8063-7EC969B9A941}" destId="{E306B5B6-D9A2-4913-9251-691414351981}" srcOrd="2" destOrd="0" parTransId="{FB8CB83B-B56D-4AE5-934D-F6B26D75ABD2}" sibTransId="{018D901E-B4D6-4337-A271-26AE4FEEC93D}"/>
    <dgm:cxn modelId="{3114BEC0-0B82-4B56-808E-9A50835FDA96}" type="presParOf" srcId="{C8CD472A-6534-4855-B4F4-CE84B5878F97}" destId="{ADE731EA-EAFF-4376-85EF-8808950EA0A7}" srcOrd="0" destOrd="0" presId="urn:microsoft.com/office/officeart/2005/8/layout/lProcess3"/>
    <dgm:cxn modelId="{9388C5A4-5A8B-4EC9-B4D4-4F890FF235F3}" type="presParOf" srcId="{ADE731EA-EAFF-4376-85EF-8808950EA0A7}" destId="{17EFA86A-6E4B-4780-A058-DB131BCA7AE7}" srcOrd="0" destOrd="0" presId="urn:microsoft.com/office/officeart/2005/8/layout/lProcess3"/>
    <dgm:cxn modelId="{A6C136D4-4EA5-4F76-99CA-B1FCE5BB3A1E}" type="presParOf" srcId="{ADE731EA-EAFF-4376-85EF-8808950EA0A7}" destId="{8DED4398-2787-4B70-9FE6-60331D0F322C}" srcOrd="1" destOrd="0" presId="urn:microsoft.com/office/officeart/2005/8/layout/lProcess3"/>
    <dgm:cxn modelId="{B8B1B3F8-F065-4734-99FB-C373883F8045}" type="presParOf" srcId="{ADE731EA-EAFF-4376-85EF-8808950EA0A7}" destId="{3636A6F1-F9C8-44A9-860C-483F8AAAC0FF}" srcOrd="2" destOrd="0" presId="urn:microsoft.com/office/officeart/2005/8/layout/lProcess3"/>
    <dgm:cxn modelId="{094F410B-2100-42A4-B02A-0B1B4E9AA69D}" type="presParOf" srcId="{ADE731EA-EAFF-4376-85EF-8808950EA0A7}" destId="{2793CD80-541C-46F6-A130-45760FC9DBFD}" srcOrd="3" destOrd="0" presId="urn:microsoft.com/office/officeart/2005/8/layout/lProcess3"/>
    <dgm:cxn modelId="{6A18BAFA-D3C2-4FD3-AC70-046C7958DA6F}" type="presParOf" srcId="{ADE731EA-EAFF-4376-85EF-8808950EA0A7}" destId="{239C19C9-5F89-40FE-979B-E7D902036BC0}" srcOrd="4" destOrd="0" presId="urn:microsoft.com/office/officeart/2005/8/layout/lProcess3"/>
    <dgm:cxn modelId="{F241FF91-1150-4043-9D31-7BC8A68DDF03}" type="presParOf" srcId="{C8CD472A-6534-4855-B4F4-CE84B5878F97}" destId="{2B7C6E43-CC68-4C93-9078-23734AA14CA8}" srcOrd="1" destOrd="0" presId="urn:microsoft.com/office/officeart/2005/8/layout/lProcess3"/>
    <dgm:cxn modelId="{EB0AF83E-9022-45A2-AEF0-727331FD33C6}" type="presParOf" srcId="{C8CD472A-6534-4855-B4F4-CE84B5878F97}" destId="{7E10D6EB-0885-46CF-86DE-5F1286A1FE55}" srcOrd="2" destOrd="0" presId="urn:microsoft.com/office/officeart/2005/8/layout/lProcess3"/>
    <dgm:cxn modelId="{6D12A212-3332-4BB4-B1C7-0D0160C46C27}" type="presParOf" srcId="{7E10D6EB-0885-46CF-86DE-5F1286A1FE55}" destId="{404BB05B-DC9A-4F60-AC2B-72305E9B22DB}" srcOrd="0" destOrd="0" presId="urn:microsoft.com/office/officeart/2005/8/layout/lProcess3"/>
    <dgm:cxn modelId="{B380FCED-A02B-44A8-8F9E-797DE6A29573}" type="presParOf" srcId="{7E10D6EB-0885-46CF-86DE-5F1286A1FE55}" destId="{AECE821D-E989-40C1-8B13-9774A15FFE75}" srcOrd="1" destOrd="0" presId="urn:microsoft.com/office/officeart/2005/8/layout/lProcess3"/>
    <dgm:cxn modelId="{EAB3BF48-D12D-4F75-82FB-B85623A976D2}" type="presParOf" srcId="{7E10D6EB-0885-46CF-86DE-5F1286A1FE55}" destId="{881E9096-8F5A-4A78-8B01-5208FE8D074A}" srcOrd="2" destOrd="0" presId="urn:microsoft.com/office/officeart/2005/8/layout/lProcess3"/>
    <dgm:cxn modelId="{A7003D5B-EFDD-4139-ADD8-046EDAD5D18C}" type="presParOf" srcId="{7E10D6EB-0885-46CF-86DE-5F1286A1FE55}" destId="{9E78D70B-14A9-49CF-8BCE-65140BA9D30F}" srcOrd="3" destOrd="0" presId="urn:microsoft.com/office/officeart/2005/8/layout/lProcess3"/>
    <dgm:cxn modelId="{4A930808-A64A-43FE-AA51-8A8AC7A8C9FA}" type="presParOf" srcId="{7E10D6EB-0885-46CF-86DE-5F1286A1FE55}" destId="{AD2EF8FE-B394-45D5-BFD7-9765A745722D}" srcOrd="4" destOrd="0" presId="urn:microsoft.com/office/officeart/2005/8/layout/lProcess3"/>
    <dgm:cxn modelId="{280AF42E-AC79-4EF1-B3DC-A6B6C448A683}" type="presParOf" srcId="{7E10D6EB-0885-46CF-86DE-5F1286A1FE55}" destId="{D32CDA52-49B8-4369-A7E3-68F41AEC25DE}" srcOrd="5" destOrd="0" presId="urn:microsoft.com/office/officeart/2005/8/layout/lProcess3"/>
    <dgm:cxn modelId="{89360EE6-362A-48FB-A26C-E6DE1ADA9673}" type="presParOf" srcId="{7E10D6EB-0885-46CF-86DE-5F1286A1FE55}" destId="{FE8E4D76-E334-43D3-8425-ED952278FEE1}" srcOrd="6" destOrd="0" presId="urn:microsoft.com/office/officeart/2005/8/layout/lProcess3"/>
    <dgm:cxn modelId="{99AB7A50-3326-445A-B2FE-5FB3A8A60DD9}" type="presParOf" srcId="{7E10D6EB-0885-46CF-86DE-5F1286A1FE55}" destId="{25CBA0F0-4E3A-4598-BB4A-0E51BAD60732}" srcOrd="7" destOrd="0" presId="urn:microsoft.com/office/officeart/2005/8/layout/lProcess3"/>
    <dgm:cxn modelId="{FFF7CEE2-9361-4C92-A5DC-9AD995E48B06}" type="presParOf" srcId="{7E10D6EB-0885-46CF-86DE-5F1286A1FE55}" destId="{C1B93023-FADF-4E94-8406-7C354F0D79D8}" srcOrd="8" destOrd="0" presId="urn:microsoft.com/office/officeart/2005/8/layout/lProcess3"/>
    <dgm:cxn modelId="{F927E411-62FC-4B29-BFCF-C6BCDBE144BE}" type="presParOf" srcId="{C8CD472A-6534-4855-B4F4-CE84B5878F97}" destId="{F974A185-AD92-4FDC-A879-55461F8A8DC1}" srcOrd="3" destOrd="0" presId="urn:microsoft.com/office/officeart/2005/8/layout/lProcess3"/>
    <dgm:cxn modelId="{8694C356-A079-45DB-86BA-0FF38DF7B6EF}" type="presParOf" srcId="{C8CD472A-6534-4855-B4F4-CE84B5878F97}" destId="{A9918ECC-869C-4C03-87FD-C67B30E0D634}" srcOrd="4" destOrd="0" presId="urn:microsoft.com/office/officeart/2005/8/layout/lProcess3"/>
    <dgm:cxn modelId="{2DFEFEE3-D625-4610-9871-4A4BB1CD9FD9}" type="presParOf" srcId="{A9918ECC-869C-4C03-87FD-C67B30E0D634}" destId="{4DD830DA-156D-4E55-9264-A51C5C3F3B76}" srcOrd="0" destOrd="0" presId="urn:microsoft.com/office/officeart/2005/8/layout/lProcess3"/>
    <dgm:cxn modelId="{539384DD-76A0-4F61-8E5F-8449FF92035B}" type="presParOf" srcId="{A9918ECC-869C-4C03-87FD-C67B30E0D634}" destId="{FFBFDA37-9B5C-4CCB-A035-CD2551557CD3}" srcOrd="1" destOrd="0" presId="urn:microsoft.com/office/officeart/2005/8/layout/lProcess3"/>
    <dgm:cxn modelId="{DA5AB492-0F5D-44F9-BC0E-5C91C912EAF7}" type="presParOf" srcId="{A9918ECC-869C-4C03-87FD-C67B30E0D634}" destId="{21691345-4ADF-477E-BA3C-F02295A684DE}" srcOrd="2" destOrd="0" presId="urn:microsoft.com/office/officeart/2005/8/layout/lProcess3"/>
    <dgm:cxn modelId="{058EC561-7585-4E89-B9E5-CD593FA9C62E}" type="presParOf" srcId="{A9918ECC-869C-4C03-87FD-C67B30E0D634}" destId="{4413B221-2A59-41F9-95BB-3544D36E1278}" srcOrd="3" destOrd="0" presId="urn:microsoft.com/office/officeart/2005/8/layout/lProcess3"/>
    <dgm:cxn modelId="{3E52DF78-67EA-47E6-9236-1D905C1230BE}" type="presParOf" srcId="{A9918ECC-869C-4C03-87FD-C67B30E0D634}" destId="{7A1048A3-ECF7-4486-AEF0-8632BD9DA735}" srcOrd="4" destOrd="0" presId="urn:microsoft.com/office/officeart/2005/8/layout/lProcess3"/>
    <dgm:cxn modelId="{D8993D60-BC92-4DCE-B943-399949940842}" type="presParOf" srcId="{A9918ECC-869C-4C03-87FD-C67B30E0D634}" destId="{45DD7756-6559-4AB5-B9A9-3AEC8EC77911}" srcOrd="5" destOrd="0" presId="urn:microsoft.com/office/officeart/2005/8/layout/lProcess3"/>
    <dgm:cxn modelId="{B5E9969D-A660-4FAF-A532-2CC89E0CEB0E}" type="presParOf" srcId="{A9918ECC-869C-4C03-87FD-C67B30E0D634}" destId="{9AC84248-3FF5-42EF-8C23-4C07626F5B7E}"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07258-6081-4E24-B661-45EFACEB7D24}">
      <dsp:nvSpPr>
        <dsp:cNvPr id="0" name=""/>
        <dsp:cNvSpPr/>
      </dsp:nvSpPr>
      <dsp:spPr>
        <a:xfrm>
          <a:off x="0" y="0"/>
          <a:ext cx="6500706" cy="1191796"/>
        </a:xfrm>
        <a:prstGeom prst="roundRect">
          <a:avLst>
            <a:gd name="adj" fmla="val 10000"/>
          </a:avLst>
        </a:prstGeom>
        <a:solidFill>
          <a:srgbClr val="009999">
            <a:shade val="50000"/>
            <a:hueOff val="0"/>
            <a:satOff val="0"/>
            <a:lumOff val="0"/>
            <a:alphaOff val="0"/>
          </a:srgbClr>
        </a:solidFill>
        <a:ln w="25400" cap="flat" cmpd="sng" algn="ctr">
          <a:solidFill>
            <a:prstClr val="white">
              <a:hueOff val="0"/>
              <a:satOff val="0"/>
              <a:lumOff val="0"/>
              <a:alphaOff val="0"/>
            </a:prst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Experiment 1: Video game play vs. web searching (this presentation)</a:t>
          </a:r>
        </a:p>
      </dsp:txBody>
      <dsp:txXfrm>
        <a:off x="34907" y="34907"/>
        <a:ext cx="5113957" cy="1121982"/>
      </dsp:txXfrm>
    </dsp:sp>
    <dsp:sp modelId="{E1E64F24-4005-4F92-8830-645CF1E797C7}">
      <dsp:nvSpPr>
        <dsp:cNvPr id="0" name=""/>
        <dsp:cNvSpPr/>
      </dsp:nvSpPr>
      <dsp:spPr>
        <a:xfrm>
          <a:off x="544434" y="1408486"/>
          <a:ext cx="6500706" cy="1191796"/>
        </a:xfrm>
        <a:prstGeom prst="roundRect">
          <a:avLst>
            <a:gd name="adj" fmla="val 10000"/>
          </a:avLst>
        </a:prstGeom>
        <a:solidFill>
          <a:srgbClr val="009999">
            <a:shade val="50000"/>
            <a:hueOff val="0"/>
            <a:satOff val="-61721"/>
            <a:lumOff val="43128"/>
            <a:alphaOff val="0"/>
          </a:srgbClr>
        </a:solidFill>
        <a:ln w="25400" cap="flat" cmpd="sng" algn="ctr">
          <a:solidFill>
            <a:prstClr val="white">
              <a:hueOff val="0"/>
              <a:satOff val="0"/>
              <a:lumOff val="0"/>
              <a:alphaOff val="0"/>
            </a:prst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prstClr val="black"/>
              </a:solidFill>
              <a:latin typeface="Calibri"/>
              <a:ea typeface="+mn-ea"/>
              <a:cs typeface="+mn-cs"/>
            </a:rPr>
            <a:t>Experiment 2: Identification with living situation: Location and housing </a:t>
          </a:r>
        </a:p>
      </dsp:txBody>
      <dsp:txXfrm>
        <a:off x="579341" y="1443393"/>
        <a:ext cx="5111790" cy="1121982"/>
      </dsp:txXfrm>
    </dsp:sp>
    <dsp:sp modelId="{659CABFF-145A-4026-8E45-14F915895E9E}">
      <dsp:nvSpPr>
        <dsp:cNvPr id="0" name=""/>
        <dsp:cNvSpPr/>
      </dsp:nvSpPr>
      <dsp:spPr>
        <a:xfrm>
          <a:off x="1080742" y="2816973"/>
          <a:ext cx="6500706" cy="1191796"/>
        </a:xfrm>
        <a:prstGeom prst="roundRect">
          <a:avLst>
            <a:gd name="adj" fmla="val 10000"/>
          </a:avLst>
        </a:prstGeom>
        <a:solidFill>
          <a:srgbClr val="009999">
            <a:shade val="50000"/>
            <a:hueOff val="0"/>
            <a:satOff val="-61721"/>
            <a:lumOff val="43128"/>
            <a:alphaOff val="0"/>
          </a:srgbClr>
        </a:solidFill>
        <a:ln w="25400" cap="flat" cmpd="sng" algn="ctr">
          <a:solidFill>
            <a:prstClr val="white">
              <a:hueOff val="0"/>
              <a:satOff val="0"/>
              <a:lumOff val="0"/>
              <a:alphaOff val="0"/>
            </a:prst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latin typeface="Calibri"/>
              <a:ea typeface="+mn-ea"/>
              <a:cs typeface="+mn-cs"/>
            </a:rPr>
            <a:t>Experiment 3: Cooperation with other player or non-player character </a:t>
          </a:r>
        </a:p>
      </dsp:txBody>
      <dsp:txXfrm>
        <a:off x="1115649" y="2851880"/>
        <a:ext cx="5119916" cy="1121982"/>
      </dsp:txXfrm>
    </dsp:sp>
    <dsp:sp modelId="{751B67F8-4F30-4A13-998C-B6BD89E684F9}">
      <dsp:nvSpPr>
        <dsp:cNvPr id="0" name=""/>
        <dsp:cNvSpPr/>
      </dsp:nvSpPr>
      <dsp:spPr>
        <a:xfrm>
          <a:off x="1625176" y="4225459"/>
          <a:ext cx="6500706" cy="1191796"/>
        </a:xfrm>
        <a:prstGeom prst="roundRect">
          <a:avLst>
            <a:gd name="adj" fmla="val 10000"/>
          </a:avLst>
        </a:prstGeom>
        <a:solidFill>
          <a:srgbClr val="009999">
            <a:shade val="50000"/>
            <a:hueOff val="0"/>
            <a:satOff val="-61721"/>
            <a:lumOff val="43128"/>
            <a:alphaOff val="0"/>
          </a:srgbClr>
        </a:solidFill>
        <a:ln w="25400" cap="flat" cmpd="sng" algn="ctr">
          <a:solidFill>
            <a:prstClr val="white">
              <a:hueOff val="0"/>
              <a:satOff val="0"/>
              <a:lumOff val="0"/>
              <a:alphaOff val="0"/>
            </a:prst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latin typeface="Calibri"/>
              <a:ea typeface="+mn-ea"/>
              <a:cs typeface="+mn-cs"/>
            </a:rPr>
            <a:t>Experiment 4: Social interaction about the game</a:t>
          </a:r>
        </a:p>
      </dsp:txBody>
      <dsp:txXfrm>
        <a:off x="1660083" y="4260366"/>
        <a:ext cx="5111790" cy="1121982"/>
      </dsp:txXfrm>
    </dsp:sp>
    <dsp:sp modelId="{A81FF7FF-73F9-40D9-807A-48FD1C0961A8}">
      <dsp:nvSpPr>
        <dsp:cNvPr id="0" name=""/>
        <dsp:cNvSpPr/>
      </dsp:nvSpPr>
      <dsp:spPr>
        <a:xfrm>
          <a:off x="5726038" y="912807"/>
          <a:ext cx="774667" cy="774667"/>
        </a:xfrm>
        <a:prstGeom prst="downArrow">
          <a:avLst>
            <a:gd name="adj1" fmla="val 55000"/>
            <a:gd name="adj2" fmla="val 45000"/>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5900338" y="912807"/>
        <a:ext cx="426067" cy="582937"/>
      </dsp:txXfrm>
    </dsp:sp>
    <dsp:sp modelId="{1CD15FA0-F727-4A3E-A4AB-DF89F28AB55D}">
      <dsp:nvSpPr>
        <dsp:cNvPr id="0" name=""/>
        <dsp:cNvSpPr/>
      </dsp:nvSpPr>
      <dsp:spPr>
        <a:xfrm>
          <a:off x="6270472" y="2321294"/>
          <a:ext cx="774667" cy="774667"/>
        </a:xfrm>
        <a:prstGeom prst="downArrow">
          <a:avLst>
            <a:gd name="adj1" fmla="val 55000"/>
            <a:gd name="adj2" fmla="val 45000"/>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6444772" y="2321294"/>
        <a:ext cx="426067" cy="582937"/>
      </dsp:txXfrm>
    </dsp:sp>
    <dsp:sp modelId="{45E9B505-91B7-4069-AD01-FE355CEEF272}">
      <dsp:nvSpPr>
        <dsp:cNvPr id="0" name=""/>
        <dsp:cNvSpPr/>
      </dsp:nvSpPr>
      <dsp:spPr>
        <a:xfrm>
          <a:off x="6806781" y="3729780"/>
          <a:ext cx="774667" cy="774667"/>
        </a:xfrm>
        <a:prstGeom prst="downArrow">
          <a:avLst>
            <a:gd name="adj1" fmla="val 55000"/>
            <a:gd name="adj2" fmla="val 45000"/>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6981081" y="3729780"/>
        <a:ext cx="426067" cy="582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FA86A-6E4B-4780-A058-DB131BCA7AE7}">
      <dsp:nvSpPr>
        <dsp:cNvPr id="0" name=""/>
        <dsp:cNvSpPr/>
      </dsp:nvSpPr>
      <dsp:spPr>
        <a:xfrm>
          <a:off x="1350" y="1253005"/>
          <a:ext cx="2696360" cy="1078544"/>
        </a:xfrm>
        <a:prstGeom prst="chevron">
          <a:avLst/>
        </a:prstGeom>
        <a:gradFill rotWithShape="0">
          <a:gsLst>
            <a:gs pos="0">
              <a:schemeClr val="accent5">
                <a:hueOff val="0"/>
                <a:satOff val="0"/>
                <a:lumOff val="0"/>
                <a:alphaOff val="0"/>
                <a:shade val="15000"/>
                <a:satMod val="180000"/>
              </a:schemeClr>
            </a:gs>
            <a:gs pos="50000">
              <a:schemeClr val="accent5">
                <a:hueOff val="0"/>
                <a:satOff val="0"/>
                <a:lumOff val="0"/>
                <a:alphaOff val="0"/>
                <a:shade val="45000"/>
                <a:satMod val="170000"/>
              </a:schemeClr>
            </a:gs>
            <a:gs pos="70000">
              <a:schemeClr val="accent5">
                <a:hueOff val="0"/>
                <a:satOff val="0"/>
                <a:lumOff val="0"/>
                <a:alphaOff val="0"/>
                <a:tint val="99000"/>
                <a:shade val="65000"/>
                <a:satMod val="155000"/>
              </a:schemeClr>
            </a:gs>
            <a:gs pos="100000">
              <a:schemeClr val="accent5">
                <a:hueOff val="0"/>
                <a:satOff val="0"/>
                <a:lumOff val="0"/>
                <a:alphaOff val="0"/>
                <a:tint val="100000"/>
                <a:shade val="100000"/>
                <a:satMod val="155000"/>
              </a:schemeClr>
            </a:gs>
          </a:gsLst>
          <a:lin ang="16200000" scaled="0"/>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Develop game</a:t>
          </a:r>
        </a:p>
      </dsp:txBody>
      <dsp:txXfrm>
        <a:off x="540622" y="1253005"/>
        <a:ext cx="1617816" cy="1078544"/>
      </dsp:txXfrm>
    </dsp:sp>
    <dsp:sp modelId="{3636A6F1-F9C8-44A9-860C-483F8AAAC0FF}">
      <dsp:nvSpPr>
        <dsp:cNvPr id="0" name=""/>
        <dsp:cNvSpPr/>
      </dsp:nvSpPr>
      <dsp:spPr>
        <a:xfrm>
          <a:off x="2347183" y="1344682"/>
          <a:ext cx="2237979" cy="895191"/>
        </a:xfrm>
        <a:prstGeom prst="chevron">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miter lim="800000"/>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Consult emergency managers</a:t>
          </a:r>
        </a:p>
      </dsp:txBody>
      <dsp:txXfrm>
        <a:off x="2794779" y="1344682"/>
        <a:ext cx="1342788" cy="895191"/>
      </dsp:txXfrm>
    </dsp:sp>
    <dsp:sp modelId="{239C19C9-5F89-40FE-979B-E7D902036BC0}">
      <dsp:nvSpPr>
        <dsp:cNvPr id="0" name=""/>
        <dsp:cNvSpPr/>
      </dsp:nvSpPr>
      <dsp:spPr>
        <a:xfrm>
          <a:off x="4271846" y="1344682"/>
          <a:ext cx="2237979" cy="895191"/>
        </a:xfrm>
        <a:prstGeom prst="chevron">
          <a:avLst/>
        </a:prstGeom>
        <a:solidFill>
          <a:schemeClr val="accent5">
            <a:tint val="40000"/>
            <a:alpha val="90000"/>
            <a:hueOff val="1752929"/>
            <a:satOff val="-4069"/>
            <a:lumOff val="-113"/>
            <a:alphaOff val="0"/>
          </a:schemeClr>
        </a:solidFill>
        <a:ln w="9525" cap="flat" cmpd="sng" algn="ctr">
          <a:solidFill>
            <a:schemeClr val="accent5">
              <a:tint val="40000"/>
              <a:alpha val="90000"/>
              <a:hueOff val="1752929"/>
              <a:satOff val="-4069"/>
              <a:lumOff val="-113"/>
              <a:alphaOff val="0"/>
            </a:schemeClr>
          </a:solidFill>
          <a:miter lim="800000"/>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Focus groups</a:t>
          </a:r>
        </a:p>
      </dsp:txBody>
      <dsp:txXfrm>
        <a:off x="4719442" y="1344682"/>
        <a:ext cx="1342788" cy="895191"/>
      </dsp:txXfrm>
    </dsp:sp>
    <dsp:sp modelId="{404BB05B-DC9A-4F60-AC2B-72305E9B22DB}">
      <dsp:nvSpPr>
        <dsp:cNvPr id="0" name=""/>
        <dsp:cNvSpPr/>
      </dsp:nvSpPr>
      <dsp:spPr>
        <a:xfrm>
          <a:off x="1350" y="2482546"/>
          <a:ext cx="2696360" cy="1078544"/>
        </a:xfrm>
        <a:prstGeom prst="chevron">
          <a:avLst/>
        </a:prstGeom>
        <a:gradFill rotWithShape="0">
          <a:gsLst>
            <a:gs pos="0">
              <a:schemeClr val="accent5">
                <a:hueOff val="6774201"/>
                <a:satOff val="-17170"/>
                <a:lumOff val="2745"/>
                <a:alphaOff val="0"/>
                <a:shade val="15000"/>
                <a:satMod val="180000"/>
              </a:schemeClr>
            </a:gs>
            <a:gs pos="50000">
              <a:schemeClr val="accent5">
                <a:hueOff val="6774201"/>
                <a:satOff val="-17170"/>
                <a:lumOff val="2745"/>
                <a:alphaOff val="0"/>
                <a:shade val="45000"/>
                <a:satMod val="170000"/>
              </a:schemeClr>
            </a:gs>
            <a:gs pos="70000">
              <a:schemeClr val="accent5">
                <a:hueOff val="6774201"/>
                <a:satOff val="-17170"/>
                <a:lumOff val="2745"/>
                <a:alphaOff val="0"/>
                <a:tint val="99000"/>
                <a:shade val="65000"/>
                <a:satMod val="155000"/>
              </a:schemeClr>
            </a:gs>
            <a:gs pos="100000">
              <a:schemeClr val="accent5">
                <a:hueOff val="6774201"/>
                <a:satOff val="-17170"/>
                <a:lumOff val="2745"/>
                <a:alphaOff val="0"/>
                <a:tint val="100000"/>
                <a:shade val="100000"/>
                <a:satMod val="155000"/>
              </a:schemeClr>
            </a:gs>
          </a:gsLst>
          <a:lin ang="16200000" scaled="0"/>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Conduct experiment</a:t>
          </a:r>
        </a:p>
      </dsp:txBody>
      <dsp:txXfrm>
        <a:off x="540622" y="2482546"/>
        <a:ext cx="1617816" cy="1078544"/>
      </dsp:txXfrm>
    </dsp:sp>
    <dsp:sp modelId="{881E9096-8F5A-4A78-8B01-5208FE8D074A}">
      <dsp:nvSpPr>
        <dsp:cNvPr id="0" name=""/>
        <dsp:cNvSpPr/>
      </dsp:nvSpPr>
      <dsp:spPr>
        <a:xfrm>
          <a:off x="2347183" y="2574222"/>
          <a:ext cx="2237979" cy="895191"/>
        </a:xfrm>
        <a:prstGeom prst="chevron">
          <a:avLst/>
        </a:prstGeom>
        <a:solidFill>
          <a:schemeClr val="accent5">
            <a:tint val="40000"/>
            <a:alpha val="90000"/>
            <a:hueOff val="3505857"/>
            <a:satOff val="-8137"/>
            <a:lumOff val="-225"/>
            <a:alphaOff val="0"/>
          </a:schemeClr>
        </a:solidFill>
        <a:ln w="9525" cap="flat" cmpd="sng" algn="ctr">
          <a:solidFill>
            <a:schemeClr val="accent5">
              <a:tint val="40000"/>
              <a:alpha val="90000"/>
              <a:hueOff val="3505857"/>
              <a:satOff val="-8137"/>
              <a:lumOff val="-225"/>
              <a:alphaOff val="0"/>
            </a:schemeClr>
          </a:solidFill>
          <a:miter lim="800000"/>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Pre-test survey</a:t>
          </a:r>
        </a:p>
      </dsp:txBody>
      <dsp:txXfrm>
        <a:off x="2794779" y="2574222"/>
        <a:ext cx="1342788" cy="895191"/>
      </dsp:txXfrm>
    </dsp:sp>
    <dsp:sp modelId="{AD2EF8FE-B394-45D5-BFD7-9765A745722D}">
      <dsp:nvSpPr>
        <dsp:cNvPr id="0" name=""/>
        <dsp:cNvSpPr/>
      </dsp:nvSpPr>
      <dsp:spPr>
        <a:xfrm>
          <a:off x="4271846" y="2574222"/>
          <a:ext cx="2237979" cy="895191"/>
        </a:xfrm>
        <a:prstGeom prst="chevron">
          <a:avLst/>
        </a:prstGeom>
        <a:solidFill>
          <a:schemeClr val="accent5">
            <a:tint val="40000"/>
            <a:alpha val="90000"/>
            <a:hueOff val="5258785"/>
            <a:satOff val="-12206"/>
            <a:lumOff val="-338"/>
            <a:alphaOff val="0"/>
          </a:schemeClr>
        </a:solidFill>
        <a:ln w="9525" cap="flat" cmpd="sng" algn="ctr">
          <a:solidFill>
            <a:srgbClr val="D0E2C3"/>
          </a:solidFill>
          <a:miter lim="800000"/>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Intervention</a:t>
          </a:r>
        </a:p>
      </dsp:txBody>
      <dsp:txXfrm>
        <a:off x="4719442" y="2574222"/>
        <a:ext cx="1342788" cy="895191"/>
      </dsp:txXfrm>
    </dsp:sp>
    <dsp:sp modelId="{FE8E4D76-E334-43D3-8425-ED952278FEE1}">
      <dsp:nvSpPr>
        <dsp:cNvPr id="0" name=""/>
        <dsp:cNvSpPr/>
      </dsp:nvSpPr>
      <dsp:spPr>
        <a:xfrm>
          <a:off x="6196508" y="2574222"/>
          <a:ext cx="2237979" cy="895191"/>
        </a:xfrm>
        <a:prstGeom prst="chevron">
          <a:avLst/>
        </a:prstGeom>
        <a:solidFill>
          <a:schemeClr val="accent5">
            <a:tint val="40000"/>
            <a:alpha val="90000"/>
            <a:hueOff val="7011714"/>
            <a:satOff val="-16274"/>
            <a:lumOff val="-450"/>
            <a:alphaOff val="0"/>
          </a:schemeClr>
        </a:solidFill>
        <a:ln w="9525" cap="flat" cmpd="sng" algn="ctr">
          <a:solidFill>
            <a:schemeClr val="accent5">
              <a:tint val="40000"/>
              <a:alpha val="90000"/>
              <a:hueOff val="7011714"/>
              <a:satOff val="-16274"/>
              <a:lumOff val="-450"/>
              <a:alphaOff val="0"/>
            </a:schemeClr>
          </a:solidFill>
          <a:miter lim="800000"/>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Action opportunity</a:t>
          </a:r>
        </a:p>
      </dsp:txBody>
      <dsp:txXfrm>
        <a:off x="6644104" y="2574222"/>
        <a:ext cx="1342788" cy="895191"/>
      </dsp:txXfrm>
    </dsp:sp>
    <dsp:sp modelId="{C1B93023-FADF-4E94-8406-7C354F0D79D8}">
      <dsp:nvSpPr>
        <dsp:cNvPr id="0" name=""/>
        <dsp:cNvSpPr/>
      </dsp:nvSpPr>
      <dsp:spPr>
        <a:xfrm>
          <a:off x="8121170" y="2574222"/>
          <a:ext cx="2237979" cy="895191"/>
        </a:xfrm>
        <a:prstGeom prst="chevron">
          <a:avLst/>
        </a:prstGeom>
        <a:solidFill>
          <a:schemeClr val="accent5">
            <a:tint val="40000"/>
            <a:alpha val="90000"/>
            <a:hueOff val="8764643"/>
            <a:satOff val="-20343"/>
            <a:lumOff val="-563"/>
            <a:alphaOff val="0"/>
          </a:schemeClr>
        </a:solidFill>
        <a:ln w="9525" cap="flat" cmpd="sng" algn="ctr">
          <a:solidFill>
            <a:schemeClr val="accent5">
              <a:tint val="40000"/>
              <a:alpha val="90000"/>
              <a:hueOff val="8764643"/>
              <a:satOff val="-20343"/>
              <a:lumOff val="-563"/>
              <a:alphaOff val="0"/>
            </a:schemeClr>
          </a:solidFill>
          <a:miter lim="800000"/>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a:t>Post-test </a:t>
          </a:r>
          <a:r>
            <a:rPr lang="en-US" sz="2000" kern="1200" dirty="0"/>
            <a:t>survey</a:t>
          </a:r>
        </a:p>
      </dsp:txBody>
      <dsp:txXfrm>
        <a:off x="8568766" y="2574222"/>
        <a:ext cx="1342788" cy="895191"/>
      </dsp:txXfrm>
    </dsp:sp>
    <dsp:sp modelId="{4DD830DA-156D-4E55-9264-A51C5C3F3B76}">
      <dsp:nvSpPr>
        <dsp:cNvPr id="0" name=""/>
        <dsp:cNvSpPr/>
      </dsp:nvSpPr>
      <dsp:spPr>
        <a:xfrm>
          <a:off x="1350" y="3712086"/>
          <a:ext cx="2696360" cy="1078544"/>
        </a:xfrm>
        <a:prstGeom prst="chevron">
          <a:avLst/>
        </a:prstGeom>
        <a:gradFill rotWithShape="0">
          <a:gsLst>
            <a:gs pos="0">
              <a:schemeClr val="accent5">
                <a:hueOff val="13548401"/>
                <a:satOff val="-34341"/>
                <a:lumOff val="5489"/>
                <a:alphaOff val="0"/>
                <a:shade val="15000"/>
                <a:satMod val="180000"/>
              </a:schemeClr>
            </a:gs>
            <a:gs pos="50000">
              <a:schemeClr val="accent5">
                <a:hueOff val="13548401"/>
                <a:satOff val="-34341"/>
                <a:lumOff val="5489"/>
                <a:alphaOff val="0"/>
                <a:shade val="45000"/>
                <a:satMod val="170000"/>
              </a:schemeClr>
            </a:gs>
            <a:gs pos="70000">
              <a:schemeClr val="accent5">
                <a:hueOff val="13548401"/>
                <a:satOff val="-34341"/>
                <a:lumOff val="5489"/>
                <a:alphaOff val="0"/>
                <a:tint val="99000"/>
                <a:shade val="65000"/>
                <a:satMod val="155000"/>
              </a:schemeClr>
            </a:gs>
            <a:gs pos="100000">
              <a:schemeClr val="accent5">
                <a:hueOff val="13548401"/>
                <a:satOff val="-34341"/>
                <a:lumOff val="5489"/>
                <a:alphaOff val="0"/>
                <a:tint val="100000"/>
                <a:shade val="100000"/>
                <a:satMod val="155000"/>
              </a:schemeClr>
            </a:gs>
          </a:gsLst>
          <a:lin ang="16200000" scaled="0"/>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Follow-up</a:t>
          </a:r>
        </a:p>
      </dsp:txBody>
      <dsp:txXfrm>
        <a:off x="540622" y="3712086"/>
        <a:ext cx="1617816" cy="1078544"/>
      </dsp:txXfrm>
    </dsp:sp>
    <dsp:sp modelId="{21691345-4ADF-477E-BA3C-F02295A684DE}">
      <dsp:nvSpPr>
        <dsp:cNvPr id="0" name=""/>
        <dsp:cNvSpPr/>
      </dsp:nvSpPr>
      <dsp:spPr>
        <a:xfrm>
          <a:off x="2347183" y="3803763"/>
          <a:ext cx="2237979" cy="895191"/>
        </a:xfrm>
        <a:prstGeom prst="chevron">
          <a:avLst/>
        </a:prstGeom>
        <a:solidFill>
          <a:schemeClr val="accent5">
            <a:tint val="40000"/>
            <a:alpha val="90000"/>
            <a:hueOff val="10517571"/>
            <a:satOff val="-24411"/>
            <a:lumOff val="-675"/>
            <a:alphaOff val="0"/>
          </a:schemeClr>
        </a:solidFill>
        <a:ln w="9525" cap="flat" cmpd="sng" algn="ctr">
          <a:solidFill>
            <a:schemeClr val="accent5">
              <a:tint val="40000"/>
              <a:alpha val="90000"/>
              <a:hueOff val="10517571"/>
              <a:satOff val="-24411"/>
              <a:lumOff val="-675"/>
              <a:alphaOff val="0"/>
            </a:schemeClr>
          </a:solidFill>
          <a:miter lim="800000"/>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Follow-up survey</a:t>
          </a:r>
        </a:p>
      </dsp:txBody>
      <dsp:txXfrm>
        <a:off x="2794779" y="3803763"/>
        <a:ext cx="1342788" cy="895191"/>
      </dsp:txXfrm>
    </dsp:sp>
    <dsp:sp modelId="{7A1048A3-ECF7-4486-AEF0-8632BD9DA735}">
      <dsp:nvSpPr>
        <dsp:cNvPr id="0" name=""/>
        <dsp:cNvSpPr/>
      </dsp:nvSpPr>
      <dsp:spPr>
        <a:xfrm>
          <a:off x="4271846" y="3803763"/>
          <a:ext cx="2237979" cy="895191"/>
        </a:xfrm>
        <a:prstGeom prst="chevron">
          <a:avLst/>
        </a:prstGeom>
        <a:solidFill>
          <a:schemeClr val="accent5">
            <a:tint val="40000"/>
            <a:alpha val="90000"/>
            <a:hueOff val="12270500"/>
            <a:satOff val="-28480"/>
            <a:lumOff val="-788"/>
            <a:alphaOff val="0"/>
          </a:schemeClr>
        </a:solidFill>
        <a:ln w="9525" cap="flat" cmpd="sng" algn="ctr">
          <a:solidFill>
            <a:schemeClr val="accent5">
              <a:tint val="40000"/>
              <a:alpha val="90000"/>
              <a:hueOff val="12270500"/>
              <a:satOff val="-28480"/>
              <a:lumOff val="-788"/>
              <a:alphaOff val="0"/>
            </a:schemeClr>
          </a:solidFill>
          <a:miter lim="800000"/>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Focus groups</a:t>
          </a:r>
        </a:p>
      </dsp:txBody>
      <dsp:txXfrm>
        <a:off x="4719442" y="3803763"/>
        <a:ext cx="1342788" cy="895191"/>
      </dsp:txXfrm>
    </dsp:sp>
    <dsp:sp modelId="{9AC84248-3FF5-42EF-8C23-4C07626F5B7E}">
      <dsp:nvSpPr>
        <dsp:cNvPr id="0" name=""/>
        <dsp:cNvSpPr/>
      </dsp:nvSpPr>
      <dsp:spPr>
        <a:xfrm>
          <a:off x="6196508" y="3803763"/>
          <a:ext cx="2237979" cy="895191"/>
        </a:xfrm>
        <a:prstGeom prst="chevron">
          <a:avLst/>
        </a:prstGeom>
        <a:solidFill>
          <a:schemeClr val="accent5">
            <a:tint val="40000"/>
            <a:alpha val="90000"/>
            <a:hueOff val="14023428"/>
            <a:satOff val="-32548"/>
            <a:lumOff val="-900"/>
            <a:alphaOff val="0"/>
          </a:schemeClr>
        </a:solidFill>
        <a:ln w="9525" cap="flat" cmpd="sng" algn="ctr">
          <a:solidFill>
            <a:schemeClr val="accent5">
              <a:tint val="40000"/>
              <a:alpha val="90000"/>
              <a:hueOff val="14023428"/>
              <a:satOff val="-32548"/>
              <a:lumOff val="-900"/>
              <a:alphaOff val="0"/>
            </a:schemeClr>
          </a:solidFill>
          <a:miter lim="800000"/>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Share with emergency managers</a:t>
          </a:r>
        </a:p>
      </dsp:txBody>
      <dsp:txXfrm>
        <a:off x="6644104" y="3803763"/>
        <a:ext cx="1342788" cy="89519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0.80357</cdr:x>
      <cdr:y>0.46516</cdr:y>
    </cdr:from>
    <cdr:to>
      <cdr:x>0.85045</cdr:x>
      <cdr:y>0.73956</cdr:y>
    </cdr:to>
    <cdr:sp macro="" textlink="">
      <cdr:nvSpPr>
        <cdr:cNvPr id="2" name="TextBox 13">
          <a:extLst xmlns:a="http://schemas.openxmlformats.org/drawingml/2006/main">
            <a:ext uri="{FF2B5EF4-FFF2-40B4-BE49-F238E27FC236}">
              <a16:creationId xmlns:a16="http://schemas.microsoft.com/office/drawing/2014/main" id="{AFE2B95B-323B-4427-BB2C-9292663B81F7}"/>
            </a:ext>
          </a:extLst>
        </cdr:cNvPr>
        <cdr:cNvSpPr txBox="1"/>
      </cdr:nvSpPr>
      <cdr:spPr>
        <a:xfrm xmlns:a="http://schemas.openxmlformats.org/drawingml/2006/main" rot="16200000">
          <a:off x="6257956" y="3312763"/>
          <a:ext cx="1600197"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xmlns:a="http://schemas.openxmlformats.org/drawingml/2006/main">
          <a:r>
            <a:rPr lang="en-US" sz="2000" dirty="0">
              <a:highlight>
                <a:srgbClr val="808080"/>
              </a:highlight>
            </a:rPr>
            <a:t>p = 0.08</a:t>
          </a:r>
        </a:p>
      </cdr:txBody>
    </cdr:sp>
  </cdr:relSizeAnchor>
  <cdr:relSizeAnchor xmlns:cdr="http://schemas.openxmlformats.org/drawingml/2006/chartDrawing">
    <cdr:from>
      <cdr:x>0.80576</cdr:x>
      <cdr:y>0.18809</cdr:y>
    </cdr:from>
    <cdr:to>
      <cdr:x>0.85264</cdr:x>
      <cdr:y>0.46248</cdr:y>
    </cdr:to>
    <cdr:sp macro="" textlink="">
      <cdr:nvSpPr>
        <cdr:cNvPr id="3" name="TextBox 13">
          <a:extLst xmlns:a="http://schemas.openxmlformats.org/drawingml/2006/main">
            <a:ext uri="{FF2B5EF4-FFF2-40B4-BE49-F238E27FC236}">
              <a16:creationId xmlns:a16="http://schemas.microsoft.com/office/drawing/2014/main" id="{AFE2B95B-323B-4427-BB2C-9292663B81F7}"/>
            </a:ext>
          </a:extLst>
        </cdr:cNvPr>
        <cdr:cNvSpPr txBox="1"/>
      </cdr:nvSpPr>
      <cdr:spPr>
        <a:xfrm xmlns:a="http://schemas.openxmlformats.org/drawingml/2006/main" rot="16200000">
          <a:off x="6276608" y="1696910"/>
          <a:ext cx="1600197"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xmlns:a="http://schemas.openxmlformats.org/drawingml/2006/main">
          <a:r>
            <a:rPr lang="en-US" sz="2000" dirty="0">
              <a:highlight>
                <a:srgbClr val="808080"/>
              </a:highlight>
            </a:rPr>
            <a:t>p = 0.09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5B4EDC-59C0-49C7-8ADA-5A781B329E02}" type="datetimeFigureOut">
              <a:rPr lang="en-US"/>
              <a:t>5/24/2022</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D8D46A-B586-417D-BFBD-8C8FE0AAF762}" type="datetimeFigureOut">
              <a:rPr lang="en-US"/>
              <a:t>5/24/2022</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tivecommons.org/about/cclicens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Liz Safran is a geologist, Peter Drake is a computer scientist, Erik Nilsen is a psychologist, and Bryan </a:t>
            </a:r>
            <a:r>
              <a:rPr lang="en-US" dirty="0" err="1"/>
              <a:t>Sebok</a:t>
            </a:r>
            <a:r>
              <a:rPr lang="en-US" dirty="0"/>
              <a:t> is a media scholar.</a:t>
            </a:r>
          </a:p>
          <a:p>
            <a:endParaRPr lang="en-US" dirty="0"/>
          </a:p>
          <a:p>
            <a:r>
              <a:rPr lang="en-US" dirty="0"/>
              <a:t>We work with undergraduate researchers to develop the games and conduct the experiments that comprise this project. See acknowledgement slide for all those who contributed to this experiment.</a:t>
            </a:r>
          </a:p>
        </p:txBody>
      </p:sp>
      <p:sp>
        <p:nvSpPr>
          <p:cNvPr id="4" name="Slide Number Placeholder 3"/>
          <p:cNvSpPr>
            <a:spLocks noGrp="1"/>
          </p:cNvSpPr>
          <p:nvPr>
            <p:ph type="sldNum" sz="quarter" idx="5"/>
          </p:nvPr>
        </p:nvSpPr>
        <p:spPr/>
        <p:txBody>
          <a:bodyPr/>
          <a:lstStyle/>
          <a:p>
            <a:fld id="{3EBA5BD7-F043-4D1B-AA17-CD412FC534DE}" type="slidenum">
              <a:rPr lang="en-US" smtClean="0"/>
              <a:t>1</a:t>
            </a:fld>
            <a:endParaRPr lang="en-US"/>
          </a:p>
        </p:txBody>
      </p:sp>
    </p:spTree>
    <p:extLst>
      <p:ext uri="{BB962C8B-B14F-4D97-AF65-F5344CB8AC3E}">
        <p14:creationId xmlns:p14="http://schemas.microsoft.com/office/powerpoint/2010/main" val="1649118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current project is funded by the National Science Foundation, Award 1917148, though the findings, opinions, </a:t>
            </a:r>
            <a:r>
              <a:rPr lang="en-US" b="0" i="0" dirty="0">
                <a:solidFill>
                  <a:srgbClr val="222222"/>
                </a:solidFill>
                <a:effectLst/>
                <a:latin typeface="Arial" panose="020B0604020202020204" pitchFamily="34" charset="0"/>
              </a:rPr>
              <a:t>conclusions, and recommendations expressed in this presentation do not necessarily reflect the views of the National Science Foundation.</a:t>
            </a:r>
            <a:r>
              <a:rPr lang="en-US" dirty="0"/>
              <a:t> </a:t>
            </a:r>
          </a:p>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10</a:t>
            </a:fld>
            <a:endParaRPr lang="en-US"/>
          </a:p>
        </p:txBody>
      </p:sp>
    </p:spTree>
    <p:extLst>
      <p:ext uri="{BB962C8B-B14F-4D97-AF65-F5344CB8AC3E}">
        <p14:creationId xmlns:p14="http://schemas.microsoft.com/office/powerpoint/2010/main" val="732256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focuses on the first experiment of the project, which we have completed. The general focus of future experiments are shown here.</a:t>
            </a:r>
          </a:p>
        </p:txBody>
      </p:sp>
      <p:sp>
        <p:nvSpPr>
          <p:cNvPr id="4" name="Slide Number Placeholder 3"/>
          <p:cNvSpPr>
            <a:spLocks noGrp="1"/>
          </p:cNvSpPr>
          <p:nvPr>
            <p:ph type="sldNum" sz="quarter" idx="5"/>
          </p:nvPr>
        </p:nvSpPr>
        <p:spPr/>
        <p:txBody>
          <a:bodyPr/>
          <a:lstStyle/>
          <a:p>
            <a:fld id="{3EBA5BD7-F043-4D1B-AA17-CD412FC534DE}" type="slidenum">
              <a:rPr lang="en-US" smtClean="0"/>
              <a:t>11</a:t>
            </a:fld>
            <a:endParaRPr lang="en-US"/>
          </a:p>
        </p:txBody>
      </p:sp>
    </p:spTree>
    <p:extLst>
      <p:ext uri="{BB962C8B-B14F-4D97-AF65-F5344CB8AC3E}">
        <p14:creationId xmlns:p14="http://schemas.microsoft.com/office/powerpoint/2010/main" val="1174993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15000"/>
              </a:lnSpc>
              <a:spcBef>
                <a:spcPts val="0"/>
              </a:spcBef>
              <a:spcAft>
                <a:spcPts val="0"/>
              </a:spcAft>
              <a:buClr>
                <a:srgbClr val="666666"/>
              </a:buClr>
              <a:buSzPts val="1100"/>
              <a:buFont typeface="Helvetica Neue"/>
              <a:buNone/>
            </a:pPr>
            <a:r>
              <a:rPr lang="en-US" dirty="0">
                <a:solidFill>
                  <a:srgbClr val="666666"/>
                </a:solidFill>
                <a:latin typeface="Helvetica Neue"/>
                <a:ea typeface="Helvetica Neue"/>
                <a:cs typeface="Helvetica Neue"/>
                <a:sym typeface="Helvetica Neue"/>
              </a:rPr>
              <a:t>Information about hazards and mitigation strategies is necessary but not sufficient to motivate preparedness behavior. Among other things, personal cognitive and socio-environmental factors are also important</a:t>
            </a:r>
            <a:r>
              <a:rPr lang="en-US" sz="1600" b="0" i="0" u="none" strike="noStrike" dirty="0">
                <a:solidFill>
                  <a:srgbClr val="666666"/>
                </a:solidFill>
                <a:effectLst/>
                <a:latin typeface="+mn-lt"/>
                <a:ea typeface="Helvetica Neue"/>
                <a:cs typeface="Helvetica Neue"/>
                <a:sym typeface="Helvetica Neue"/>
              </a:rPr>
              <a:t>. </a:t>
            </a:r>
            <a:r>
              <a:rPr lang="en-US" sz="1800" b="0" i="0" u="none" strike="noStrike" dirty="0">
                <a:solidFill>
                  <a:srgbClr val="000000"/>
                </a:solidFill>
                <a:effectLst/>
                <a:latin typeface="Calibri" panose="020F0502020204030204" pitchFamily="34" charset="0"/>
              </a:rPr>
              <a:t>Social cognitive theory (SCT) was originally articulated by Albert Bandura, and the social cognitive perspective has been applied both to media-driven behavior change and to the disaster context by many researchers. </a:t>
            </a:r>
            <a:r>
              <a:rPr lang="en-US" dirty="0">
                <a:solidFill>
                  <a:srgbClr val="666666"/>
                </a:solidFill>
              </a:rPr>
              <a:t>Several of the key constructs seem potentially relevant to the interactive digital medium of video games. </a:t>
            </a:r>
            <a:r>
              <a:rPr lang="en-US" dirty="0">
                <a:solidFill>
                  <a:srgbClr val="666666"/>
                </a:solidFill>
                <a:latin typeface="Helvetica Neue"/>
                <a:ea typeface="Helvetica Neue"/>
                <a:cs typeface="Helvetica Neue"/>
                <a:sym typeface="Helvetica Neue"/>
              </a:rPr>
              <a:t>So, this framework informed which independent and dependent variables we chose to include in our studies</a:t>
            </a:r>
            <a:endParaRPr lang="en-US" dirty="0">
              <a:solidFill>
                <a:srgbClr val="434343"/>
              </a:solidFill>
              <a:latin typeface="Helvetica Neue"/>
              <a:ea typeface="Helvetica Neue"/>
              <a:cs typeface="Helvetica Neue"/>
              <a:sym typeface="Helvetica Neue"/>
            </a:endParaRPr>
          </a:p>
          <a:p>
            <a:pPr marL="0" lvl="0" indent="0" algn="l" rtl="0">
              <a:spcBef>
                <a:spcPts val="0"/>
              </a:spcBef>
              <a:spcAft>
                <a:spcPts val="0"/>
              </a:spcAft>
              <a:buNone/>
            </a:pPr>
            <a:endParaRPr lang="en-US" dirty="0">
              <a:solidFill>
                <a:srgbClr val="666666"/>
              </a:solidFill>
            </a:endParaRPr>
          </a:p>
          <a:p>
            <a:pPr marL="0" lvl="0" indent="0" algn="l" rtl="0">
              <a:spcBef>
                <a:spcPts val="0"/>
              </a:spcBef>
              <a:spcAft>
                <a:spcPts val="0"/>
              </a:spcAft>
              <a:buNone/>
            </a:pPr>
            <a:endParaRPr lang="en-US" dirty="0">
              <a:solidFill>
                <a:srgbClr val="666666"/>
              </a:solidFill>
            </a:endParaRPr>
          </a:p>
          <a:p>
            <a:pPr marL="0" lvl="0" indent="0" algn="l" rtl="0">
              <a:spcBef>
                <a:spcPts val="0"/>
              </a:spcBef>
              <a:spcAft>
                <a:spcPts val="0"/>
              </a:spcAft>
              <a:buNone/>
            </a:pPr>
            <a:r>
              <a:rPr lang="en-US" dirty="0">
                <a:solidFill>
                  <a:srgbClr val="666666"/>
                </a:solidFill>
              </a:rPr>
              <a:t>Our main dependent variables, shown on the slide, reflect key constructs of SCT.</a:t>
            </a:r>
          </a:p>
          <a:p>
            <a:pPr marL="0" lvl="0" indent="0" algn="l" rtl="0">
              <a:spcBef>
                <a:spcPts val="0"/>
              </a:spcBef>
              <a:spcAft>
                <a:spcPts val="0"/>
              </a:spcAft>
              <a:buNone/>
            </a:pPr>
            <a:endParaRPr lang="en-US" dirty="0">
              <a:solidFill>
                <a:srgbClr val="666666"/>
              </a:solidFill>
              <a:latin typeface="Helvetica Neue"/>
              <a:ea typeface="Helvetica Neue"/>
              <a:cs typeface="Helvetica Neue"/>
              <a:sym typeface="Helvetica Neue"/>
            </a:endParaRPr>
          </a:p>
          <a:p>
            <a:pPr marL="0" lvl="0" indent="0" algn="l" rtl="0">
              <a:spcBef>
                <a:spcPts val="0"/>
              </a:spcBef>
              <a:spcAft>
                <a:spcPts val="0"/>
              </a:spcAft>
              <a:buNone/>
            </a:pPr>
            <a:r>
              <a:rPr lang="en-US" dirty="0">
                <a:solidFill>
                  <a:srgbClr val="666666"/>
                </a:solidFill>
                <a:latin typeface="Helvetica Neue"/>
                <a:ea typeface="Helvetica Neue"/>
                <a:cs typeface="Helvetica Neue"/>
                <a:sym typeface="Helvetica Neue"/>
              </a:rPr>
              <a:t>Values of these variables were self-reported and assessed using surveys at the time of an intervention and several months later (see next slide).</a:t>
            </a:r>
            <a:endParaRPr lang="en-US" dirty="0">
              <a:solidFill>
                <a:srgbClr val="434343"/>
              </a:solidFill>
              <a:highlight>
                <a:srgbClr val="00FF00"/>
              </a:highlight>
              <a:latin typeface="Helvetica Neue"/>
              <a:ea typeface="Helvetica Neue"/>
              <a:cs typeface="Helvetica Neue"/>
              <a:sym typeface="Helvetica Neue"/>
            </a:endParaRPr>
          </a:p>
          <a:p>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solidFill>
                  <a:srgbClr val="00FF00"/>
                </a:solidFill>
              </a:rPr>
              <a:t>Relevant references include Bandura, 1986, 2003, 2004; Paton, 2003; Paton et al., 2005.</a:t>
            </a:r>
          </a:p>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12</a:t>
            </a:fld>
            <a:endParaRPr lang="en-US"/>
          </a:p>
        </p:txBody>
      </p:sp>
    </p:spTree>
    <p:extLst>
      <p:ext uri="{BB962C8B-B14F-4D97-AF65-F5344CB8AC3E}">
        <p14:creationId xmlns:p14="http://schemas.microsoft.com/office/powerpoint/2010/main" val="3891400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structure of the experiment is shown in this slide.</a:t>
            </a:r>
          </a:p>
          <a:p>
            <a:endParaRPr lang="en-US" dirty="0"/>
          </a:p>
          <a:p>
            <a:r>
              <a:rPr lang="en-US" dirty="0"/>
              <a:t>A minor opportunity for</a:t>
            </a:r>
            <a:r>
              <a:rPr lang="en-US" sz="1800" b="0" i="0" u="none" strike="noStrike" dirty="0">
                <a:solidFill>
                  <a:srgbClr val="000000"/>
                </a:solidFill>
                <a:effectLst/>
                <a:latin typeface="Calibri" panose="020F0502020204030204" pitchFamily="34" charset="0"/>
              </a:rPr>
              <a:t> action was offered at the end of the intervention, immediately prior to administering the post-test survey. The follow-up survey was administered 3 months after the intervention.</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13</a:t>
            </a:fld>
            <a:endParaRPr lang="en-US"/>
          </a:p>
        </p:txBody>
      </p:sp>
    </p:spTree>
    <p:extLst>
      <p:ext uri="{BB962C8B-B14F-4D97-AF65-F5344CB8AC3E}">
        <p14:creationId xmlns:p14="http://schemas.microsoft.com/office/powerpoint/2010/main" val="4117229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In an earlier experiment, we analyzed the impacts of game play alone. In this experiment, we compared the impacts of game play and web search, a more mainstream digital source of earthquake preparedness information.</a:t>
            </a:r>
          </a:p>
          <a:p>
            <a:pPr lvl="1"/>
            <a:endParaRPr lang="en-US" dirty="0"/>
          </a:p>
          <a:p>
            <a:pPr lvl="1"/>
            <a:r>
              <a:rPr lang="en-US" dirty="0"/>
              <a:t>Participants ages 18-29 were recruited from two institutions of higher education in the city of Portland, OR. Because of the COVID-19 pandemic, all sessions were hosted remotely via Zoom.</a:t>
            </a:r>
          </a:p>
          <a:p>
            <a:pPr lvl="1"/>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14</a:t>
            </a:fld>
            <a:endParaRPr lang="en-US"/>
          </a:p>
        </p:txBody>
      </p:sp>
    </p:spTree>
    <p:extLst>
      <p:ext uri="{BB962C8B-B14F-4D97-AF65-F5344CB8AC3E}">
        <p14:creationId xmlns:p14="http://schemas.microsoft.com/office/powerpoint/2010/main" val="3841092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this slide to play the embedded video, a 1 minute game trailer.</a:t>
            </a:r>
          </a:p>
          <a:p>
            <a:endParaRPr lang="en-US" dirty="0"/>
          </a:p>
          <a:p>
            <a:r>
              <a:rPr lang="en-US" dirty="0"/>
              <a:t>Music credit:</a:t>
            </a:r>
          </a:p>
          <a:p>
            <a:r>
              <a:rPr lang="en-US" dirty="0"/>
              <a:t>Ludwig van Beethoven, Symphony No. 5 in C minor, Opus 67, Movement I: Allegro con brio. Performed by Skidmore College Orchestra, licensed </a:t>
            </a:r>
            <a:r>
              <a:rPr lang="en-US" b="0" i="0" dirty="0">
                <a:solidFill>
                  <a:srgbClr val="222222"/>
                </a:solidFill>
                <a:effectLst/>
                <a:latin typeface="Arial" panose="020B0604020202020204" pitchFamily="34" charset="0"/>
              </a:rPr>
              <a:t>under </a:t>
            </a:r>
            <a:r>
              <a:rPr lang="en-US" b="0" i="0" dirty="0">
                <a:solidFill>
                  <a:srgbClr val="1155CC"/>
                </a:solidFill>
                <a:effectLst/>
                <a:latin typeface="Arial" panose="020B0604020202020204" pitchFamily="34" charset="0"/>
                <a:hlinkClick r:id="rId3"/>
              </a:rPr>
              <a:t>CC BY</a:t>
            </a:r>
            <a:r>
              <a:rPr lang="en-US" b="0" i="0" dirty="0">
                <a:solidFill>
                  <a:srgbClr val="2222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15</a:t>
            </a:fld>
            <a:endParaRPr lang="en-US"/>
          </a:p>
        </p:txBody>
      </p:sp>
    </p:spTree>
    <p:extLst>
      <p:ext uri="{BB962C8B-B14F-4D97-AF65-F5344CB8AC3E}">
        <p14:creationId xmlns:p14="http://schemas.microsoft.com/office/powerpoint/2010/main" val="4241827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game spans a brief period immediately before an earthquake, the earthquake itself, and then different moments during the response period: immediately after the earthquake, roughly one day later, and about a week later.</a:t>
            </a:r>
          </a:p>
          <a:p>
            <a:endParaRPr lang="en-US" dirty="0"/>
          </a:p>
          <a:p>
            <a:r>
              <a:rPr lang="en-US" dirty="0"/>
              <a:t>Playing as three different characters across four levels, participants in the game condition must solve four different kinds of problems. There are three solutions to each of these problems across the levels, and a player who wins the game completes all of them.  The screenshot illustrates one example of a solution to the problem of getting drinkable water after the earthquake.</a:t>
            </a:r>
          </a:p>
        </p:txBody>
      </p:sp>
      <p:sp>
        <p:nvSpPr>
          <p:cNvPr id="4" name="Slide Number Placeholder 3"/>
          <p:cNvSpPr>
            <a:spLocks noGrp="1"/>
          </p:cNvSpPr>
          <p:nvPr>
            <p:ph type="sldNum" sz="quarter" idx="5"/>
          </p:nvPr>
        </p:nvSpPr>
        <p:spPr/>
        <p:txBody>
          <a:bodyPr/>
          <a:lstStyle/>
          <a:p>
            <a:fld id="{3EBA5BD7-F043-4D1B-AA17-CD412FC534DE}" type="slidenum">
              <a:rPr lang="en-US" smtClean="0"/>
              <a:t>16</a:t>
            </a:fld>
            <a:endParaRPr lang="en-US"/>
          </a:p>
        </p:txBody>
      </p:sp>
    </p:spTree>
    <p:extLst>
      <p:ext uri="{BB962C8B-B14F-4D97-AF65-F5344CB8AC3E}">
        <p14:creationId xmlns:p14="http://schemas.microsoft.com/office/powerpoint/2010/main" val="3583310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in the web search condition were asked to search for solutions to earthquake-related problems in whatever manner they wished. We offered three starter links to the earthquake sections of key local, county, and state-level emergency management websites. These sites contained or linked to all the solutions depicted in the game (and more).</a:t>
            </a:r>
          </a:p>
        </p:txBody>
      </p:sp>
      <p:sp>
        <p:nvSpPr>
          <p:cNvPr id="4" name="Slide Number Placeholder 3"/>
          <p:cNvSpPr>
            <a:spLocks noGrp="1"/>
          </p:cNvSpPr>
          <p:nvPr>
            <p:ph type="sldNum" sz="quarter" idx="5"/>
          </p:nvPr>
        </p:nvSpPr>
        <p:spPr/>
        <p:txBody>
          <a:bodyPr/>
          <a:lstStyle/>
          <a:p>
            <a:fld id="{3EBA5BD7-F043-4D1B-AA17-CD412FC534DE}" type="slidenum">
              <a:rPr lang="en-US" smtClean="0"/>
              <a:t>17</a:t>
            </a:fld>
            <a:endParaRPr lang="en-US"/>
          </a:p>
        </p:txBody>
      </p:sp>
    </p:spTree>
    <p:extLst>
      <p:ext uri="{BB962C8B-B14F-4D97-AF65-F5344CB8AC3E}">
        <p14:creationId xmlns:p14="http://schemas.microsoft.com/office/powerpoint/2010/main" val="2629198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All participants were primed before the experiment task with the statement shown in the upper left.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Participants were asked about their perceptions and intentions for eight general categories of earthquake preparedness action (on left) on the pre-test survey, the post-test survey, and the follow-up survey (though “steps taken” was not repeated on the post-test survey).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Participants were asked about eight specific earthquake preparedness actions (on right) on the post-test and follow-up surveys but not on the pre-test survey to avoid priming specific search behaviors.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The statements at the top of the columns each correspond to one of the dependent variables: “confident that I can” = self-efficacy, “will reduce a significant hazard” = outcome expectation, “intend to take steps” = intent to act, “have already taken steps” = preparedness behavior. We deemed outcome expectation to be a more meaningful concept when applied to specific actions, therefore we did not include it in the question involving general categories.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 players performed their task for longer and perceived learning more new information than did web searchers. </a:t>
            </a:r>
          </a:p>
          <a:p>
            <a:endParaRPr lang="en-US" dirty="0"/>
          </a:p>
          <a:p>
            <a:r>
              <a:rPr lang="en-US" dirty="0"/>
              <a:t>It’s interesting to ponder the links between enjoyment, challenge, and frustration, all of which were significantly higher among game players than web searchers. James Gee (2004) describes good video games as “pleasantly frustrating,” challenging but doable. </a:t>
            </a:r>
          </a:p>
          <a:p>
            <a:endParaRPr lang="en-US" dirty="0"/>
          </a:p>
          <a:p>
            <a:r>
              <a:rPr lang="en-US" dirty="0"/>
              <a:t>Surprisingly, levels of source trust were not significantly different between the game and the web. Markers of credibility were discussed in pre-experiment focus groups (which did not involve experiment participants), when the game was still under development. </a:t>
            </a:r>
          </a:p>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19</a:t>
            </a:fld>
            <a:endParaRPr lang="en-US"/>
          </a:p>
        </p:txBody>
      </p:sp>
    </p:spTree>
    <p:extLst>
      <p:ext uri="{BB962C8B-B14F-4D97-AF65-F5344CB8AC3E}">
        <p14:creationId xmlns:p14="http://schemas.microsoft.com/office/powerpoint/2010/main" val="3800897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Pacific Northwest (PNW) experiences megathrust earthquakes and associated tsunamis like the 2011 Great East Japan and 2004 Indian Ocean events.</a:t>
            </a:r>
          </a:p>
          <a:p>
            <a:endParaRPr lang="en-US" dirty="0"/>
          </a:p>
          <a:p>
            <a:r>
              <a:rPr lang="en-US" dirty="0"/>
              <a:t>https://www.iris.edu/hq/inclass/animation/pacific_northwest_vs_japan_similar_tectonic_settings</a:t>
            </a:r>
          </a:p>
          <a:p>
            <a:r>
              <a:rPr lang="en-US" dirty="0"/>
              <a:t>https://www.iris.edu/hq/inclass/animation/subduction_zone_simplified_model_of_elastic_rebound</a:t>
            </a:r>
          </a:p>
        </p:txBody>
      </p:sp>
      <p:sp>
        <p:nvSpPr>
          <p:cNvPr id="4" name="Slide Number Placeholder 3"/>
          <p:cNvSpPr>
            <a:spLocks noGrp="1"/>
          </p:cNvSpPr>
          <p:nvPr>
            <p:ph type="sldNum" sz="quarter" idx="5"/>
          </p:nvPr>
        </p:nvSpPr>
        <p:spPr/>
        <p:txBody>
          <a:bodyPr/>
          <a:lstStyle/>
          <a:p>
            <a:fld id="{3EBA5BD7-F043-4D1B-AA17-CD412FC534DE}" type="slidenum">
              <a:rPr lang="en-US" smtClean="0"/>
              <a:t>2</a:t>
            </a:fld>
            <a:endParaRPr lang="en-US"/>
          </a:p>
        </p:txBody>
      </p:sp>
    </p:spTree>
    <p:extLst>
      <p:ext uri="{BB962C8B-B14F-4D97-AF65-F5344CB8AC3E}">
        <p14:creationId xmlns:p14="http://schemas.microsoft.com/office/powerpoint/2010/main" val="3455055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changes in pre- to post-test changes in key social cognitive dependent variables: self-efficacy (SE) and intent to act (ITA).</a:t>
            </a:r>
          </a:p>
          <a:p>
            <a:endParaRPr lang="en-US" dirty="0"/>
          </a:p>
          <a:p>
            <a:r>
              <a:rPr lang="en-US" dirty="0"/>
              <a:t>SE is in blue, ITA is in red. Game is the solid line, web is the dotted line.</a:t>
            </a:r>
          </a:p>
          <a:p>
            <a:r>
              <a:rPr lang="en-US" dirty="0"/>
              <a:t>P values are shown for significant or marginally significant differences.</a:t>
            </a:r>
          </a:p>
          <a:p>
            <a:r>
              <a:rPr lang="en-US" dirty="0"/>
              <a:t>The eight items across the bottom are categories of action that we ask about on each survey. (put this on a previous slide: – e.g., how confident are you that you will be able to manage bodily waste or be able to have drinkable water?)</a:t>
            </a:r>
          </a:p>
          <a:p>
            <a:r>
              <a:rPr lang="en-US" dirty="0"/>
              <a:t>The items on the left were the four problems we dealt with in the game, the items on the right were not explicitly in the game.</a:t>
            </a:r>
          </a:p>
          <a:p>
            <a:endParaRPr lang="en-US" dirty="0"/>
          </a:p>
          <a:p>
            <a:endParaRPr lang="en-US" dirty="0"/>
          </a:p>
          <a:p>
            <a:r>
              <a:rPr lang="en-US" dirty="0"/>
              <a:t>Among game players, the largest increases in SE are linked to game-related tasks.</a:t>
            </a:r>
          </a:p>
          <a:p>
            <a:r>
              <a:rPr lang="en-US" dirty="0"/>
              <a:t>SE increases significantly more for game players than for web searchers in two key game task categories (obtaining drinkable water and managing bodily waste), and marginally significantly more for dealing with psychological trauma. This is an unexpected potential benefit of video game play: facing and overcoming stress in the simulated environment may equip people to feel they can face those stresses in a real event. </a:t>
            </a:r>
          </a:p>
          <a:p>
            <a:endParaRPr lang="en-US" dirty="0"/>
          </a:p>
          <a:p>
            <a:endParaRPr lang="en-US" dirty="0"/>
          </a:p>
          <a:p>
            <a:r>
              <a:rPr lang="en-US" dirty="0"/>
              <a:t>ITA generally increases more than SE. The responses are less clearly tied to game tasks for those in the game play condition. The differences between the two conditions is marginally significant only in the category of psychological trauma, with web searchers more inclined to pursue ways of being able to manage psychological trauma than game players. </a:t>
            </a:r>
          </a:p>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20</a:t>
            </a:fld>
            <a:endParaRPr lang="en-US"/>
          </a:p>
        </p:txBody>
      </p:sp>
    </p:spTree>
    <p:extLst>
      <p:ext uri="{BB962C8B-B14F-4D97-AF65-F5344CB8AC3E}">
        <p14:creationId xmlns:p14="http://schemas.microsoft.com/office/powerpoint/2010/main" val="410549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action opportunity we provided after the intervention was an invitation to download three .pdf resources relating to managing bodily waste via a two bucket system, extracting water from a water heater, or identifying the location of emergency communication nodes in Portland, OR. We also provided links to request information about disaster preparedness trainings offered by the City of Portland’s Bureau of Emergency Management: Basic Earthquake Emergency Communication Node (BEECN) training, which is relatively brief, and Neighborhood Emergency Team training, which is lengthy.</a:t>
            </a:r>
          </a:p>
          <a:p>
            <a:endParaRPr lang="en-US" dirty="0"/>
          </a:p>
          <a:p>
            <a:r>
              <a:rPr lang="en-US" dirty="0"/>
              <a:t>Access to these links were provided at the end of the second survey for web searchers and on a game screen accessible by a button for game players.</a:t>
            </a:r>
          </a:p>
          <a:p>
            <a:endParaRPr lang="en-US" dirty="0"/>
          </a:p>
          <a:p>
            <a:r>
              <a:rPr lang="en-US" dirty="0"/>
              <a:t>The game players downloaded two off the three resources significantly more frequently than the web searchers. Each of the three downloads relate to tasks or environments shown in the game.</a:t>
            </a:r>
          </a:p>
          <a:p>
            <a:endParaRPr lang="en-US" dirty="0"/>
          </a:p>
          <a:p>
            <a:r>
              <a:rPr lang="en-US" dirty="0"/>
              <a:t>Game players and web searchers looked at the training interest form with equal frequency, but only a few participants actually completed the forms. Of the 5 (for NET) or 6 (for BEECN) that did, all but one were in the game condition.</a:t>
            </a:r>
          </a:p>
        </p:txBody>
      </p:sp>
      <p:sp>
        <p:nvSpPr>
          <p:cNvPr id="4" name="Slide Number Placeholder 3"/>
          <p:cNvSpPr>
            <a:spLocks noGrp="1"/>
          </p:cNvSpPr>
          <p:nvPr>
            <p:ph type="sldNum" sz="quarter" idx="5"/>
          </p:nvPr>
        </p:nvSpPr>
        <p:spPr/>
        <p:txBody>
          <a:bodyPr/>
          <a:lstStyle/>
          <a:p>
            <a:fld id="{3EBA5BD7-F043-4D1B-AA17-CD412FC534DE}" type="slidenum">
              <a:rPr lang="en-US" smtClean="0"/>
              <a:t>21</a:t>
            </a:fld>
            <a:endParaRPr lang="en-US"/>
          </a:p>
        </p:txBody>
      </p:sp>
    </p:spTree>
    <p:extLst>
      <p:ext uri="{BB962C8B-B14F-4D97-AF65-F5344CB8AC3E}">
        <p14:creationId xmlns:p14="http://schemas.microsoft.com/office/powerpoint/2010/main" val="3395029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assessed learning in a staged manner in the post-test survey.</a:t>
            </a:r>
          </a:p>
          <a:p>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First, we gave participants two problem-solving tasks, asking them to produce as many specific solutions to the problem as they could (examples of desired level of specificity were given). One was a “near-transfer” problem, getting clean water in the event that the city’s water supply is temporarily contaminated (which is rare but occasionally happens), which relates closely to content they would have encountered during the experiment. One was a “far-transfer” problem, getting across the Willamette River when the bridges are damaged, which they would have encountered neither in the game nor on the web but which would be a real desire for many after a major earthquake.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Next, we asked participants to recall ANY earthquake-related solutions (mitigation, preparedness, or response) they encountered during their task.</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Finally, we listed 42 (?) solutions to earthquake-related problems and asked participants to check off which ones they recognized having encountered during their experiment session (not shown here).</a:t>
            </a:r>
          </a:p>
          <a:p>
            <a:endParaRPr lang="en-US" dirty="0"/>
          </a:p>
          <a:p>
            <a:r>
              <a:rPr lang="en-US" dirty="0"/>
              <a:t>For the first two steps above, written responses were reviewed and thematic categories were established. The responses were then coded for distinct and legitimate solutions. The number as well as the diversity (number of categories) of solutions are shown in the graph. </a:t>
            </a:r>
          </a:p>
          <a:p>
            <a:endParaRPr lang="en-US" dirty="0"/>
          </a:p>
          <a:p>
            <a:r>
              <a:rPr lang="en-US" dirty="0"/>
              <a:t>Game players offered more ways of purifying water than web searchers; no other differences were significant.</a:t>
            </a:r>
          </a:p>
          <a:p>
            <a:endParaRPr lang="en-US" dirty="0"/>
          </a:p>
          <a:p>
            <a:r>
              <a:rPr lang="en-US" dirty="0"/>
              <a:t>Please notice the height of the bars in this graph: e.g., 5.2 for web, 4.4 for web, and about 2 for number of solutions</a:t>
            </a:r>
          </a:p>
        </p:txBody>
      </p:sp>
      <p:sp>
        <p:nvSpPr>
          <p:cNvPr id="4" name="Slide Number Placeholder 3"/>
          <p:cNvSpPr>
            <a:spLocks noGrp="1"/>
          </p:cNvSpPr>
          <p:nvPr>
            <p:ph type="sldNum" sz="quarter" idx="5"/>
          </p:nvPr>
        </p:nvSpPr>
        <p:spPr/>
        <p:txBody>
          <a:bodyPr/>
          <a:lstStyle/>
          <a:p>
            <a:fld id="{3EBA5BD7-F043-4D1B-AA17-CD412FC534DE}" type="slidenum">
              <a:rPr lang="en-US" smtClean="0"/>
              <a:t>22</a:t>
            </a:fld>
            <a:endParaRPr lang="en-US"/>
          </a:p>
        </p:txBody>
      </p:sp>
    </p:spTree>
    <p:extLst>
      <p:ext uri="{BB962C8B-B14F-4D97-AF65-F5344CB8AC3E}">
        <p14:creationId xmlns:p14="http://schemas.microsoft.com/office/powerpoint/2010/main" val="2903664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learning 3 months later. The response rate for the follow-up survey was 58%, representing approximately equal numbers of game and web search participants.</a:t>
            </a:r>
          </a:p>
          <a:p>
            <a:endParaRPr lang="en-US" dirty="0"/>
          </a:p>
          <a:p>
            <a:r>
              <a:rPr lang="en-US" dirty="0"/>
              <a:t>First, the number of solutions declined from the post-test but is still relatively high, in the neighborhood of 3.5 solutions per respondent on average.</a:t>
            </a:r>
          </a:p>
          <a:p>
            <a:endParaRPr lang="en-US" dirty="0"/>
          </a:p>
          <a:p>
            <a:r>
              <a:rPr lang="en-US" dirty="0"/>
              <a:t>Second, differences between game and web became insignificant.</a:t>
            </a:r>
          </a:p>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23</a:t>
            </a:fld>
            <a:endParaRPr lang="en-US"/>
          </a:p>
        </p:txBody>
      </p:sp>
    </p:spTree>
    <p:extLst>
      <p:ext uri="{BB962C8B-B14F-4D97-AF65-F5344CB8AC3E}">
        <p14:creationId xmlns:p14="http://schemas.microsoft.com/office/powerpoint/2010/main" val="2958337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happened to the mean values of social cognitive dependent variables over time (pre-test to post-test to follow-up survey)? This graph focuses on self efficacy only.</a:t>
            </a:r>
          </a:p>
          <a:p>
            <a:endParaRPr lang="en-US" dirty="0"/>
          </a:p>
          <a:p>
            <a:r>
              <a:rPr lang="en-US" dirty="0"/>
              <a:t>Here, we plot mean absolute scores (not differences) for each problem category from the pre-test survey (in red), to the post-test survey (in yellow), to the follow-up survey (in green). Solid squares are game play participants, open squares are web search participants.</a:t>
            </a:r>
          </a:p>
          <a:p>
            <a:endParaRPr lang="en-US" dirty="0"/>
          </a:p>
          <a:p>
            <a:r>
              <a:rPr lang="en-US" dirty="0"/>
              <a:t>Just focus on the colors for the moment instead of the specific details of data for any one category. The main pattern that emerges is that SE increases from the pre-test to the post-test and for the most part stays elevated, for both web and game, 3 months after intervention.  The net effect is that SE is higher on average than it was before intervention.</a:t>
            </a:r>
          </a:p>
        </p:txBody>
      </p:sp>
      <p:sp>
        <p:nvSpPr>
          <p:cNvPr id="4" name="Slide Number Placeholder 3"/>
          <p:cNvSpPr>
            <a:spLocks noGrp="1"/>
          </p:cNvSpPr>
          <p:nvPr>
            <p:ph type="sldNum" sz="quarter" idx="5"/>
          </p:nvPr>
        </p:nvSpPr>
        <p:spPr/>
        <p:txBody>
          <a:bodyPr/>
          <a:lstStyle/>
          <a:p>
            <a:fld id="{3EBA5BD7-F043-4D1B-AA17-CD412FC534DE}" type="slidenum">
              <a:rPr lang="en-US" smtClean="0"/>
              <a:t>24</a:t>
            </a:fld>
            <a:endParaRPr lang="en-US"/>
          </a:p>
        </p:txBody>
      </p:sp>
    </p:spTree>
    <p:extLst>
      <p:ext uri="{BB962C8B-B14F-4D97-AF65-F5344CB8AC3E}">
        <p14:creationId xmlns:p14="http://schemas.microsoft.com/office/powerpoint/2010/main" val="3340156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focuses on intent to act only.</a:t>
            </a:r>
          </a:p>
          <a:p>
            <a:endParaRPr lang="en-US" dirty="0"/>
          </a:p>
          <a:p>
            <a:r>
              <a:rPr lang="en-US" dirty="0"/>
              <a:t>The main pattern that emerges is that ITA increases from the pre-test to the post-test but drops back down, in some cases to pre-test levels, 3 months after intervention. Effects on ITA are not persistent.</a:t>
            </a:r>
          </a:p>
          <a:p>
            <a:endParaRPr lang="en-US" dirty="0"/>
          </a:p>
          <a:p>
            <a:r>
              <a:rPr lang="en-US" dirty="0"/>
              <a:t>Why is this happening? We’ll return to this question in the next slide.</a:t>
            </a:r>
          </a:p>
          <a:p>
            <a:endParaRPr lang="en-US" dirty="0"/>
          </a:p>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25</a:t>
            </a:fld>
            <a:endParaRPr lang="en-US"/>
          </a:p>
        </p:txBody>
      </p:sp>
    </p:spTree>
    <p:extLst>
      <p:ext uri="{BB962C8B-B14F-4D97-AF65-F5344CB8AC3E}">
        <p14:creationId xmlns:p14="http://schemas.microsoft.com/office/powerpoint/2010/main" val="3971419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also documents changes over time but plots differences from the pre-test to the follow-up survey averaged across all participants in the condition (means of within-participant differences). So, this is the net change from right before the task to three months later Solid bars are game players, open bars are web searchers.</a:t>
            </a:r>
          </a:p>
          <a:p>
            <a:endParaRPr lang="en-US" dirty="0"/>
          </a:p>
          <a:p>
            <a:r>
              <a:rPr lang="en-US" dirty="0"/>
              <a:t>SE is blue, ITA is red, and now I’ve added one more important item: self reported </a:t>
            </a:r>
            <a:r>
              <a:rPr lang="en-US" b="1" dirty="0"/>
              <a:t>steps taken</a:t>
            </a:r>
            <a:r>
              <a:rPr lang="en-US" dirty="0"/>
              <a:t> to prepare for an earthquake in green.</a:t>
            </a:r>
          </a:p>
          <a:p>
            <a:endParaRPr lang="en-US" dirty="0"/>
          </a:p>
          <a:p>
            <a:r>
              <a:rPr lang="en-US" dirty="0"/>
              <a:t>Below are the important things to take away from this graph.</a:t>
            </a:r>
          </a:p>
          <a:p>
            <a:endParaRPr lang="en-US" dirty="0"/>
          </a:p>
          <a:p>
            <a:r>
              <a:rPr lang="en-US" dirty="0"/>
              <a:t>The first question to ask is: which of these changes is significantly different than zero? Asterisks show results of t-tests: ** is significant at the 5% level, * is significant at the 10% level (marginally significant).</a:t>
            </a:r>
          </a:p>
          <a:p>
            <a:endParaRPr lang="en-US" dirty="0"/>
          </a:p>
          <a:p>
            <a:pPr marL="342900" indent="-342900">
              <a:buAutoNum type="arabicPeriod"/>
            </a:pPr>
            <a:r>
              <a:rPr lang="en-US" dirty="0"/>
              <a:t>Almost none of the ITAs are significantly different than zero, with a couple of exceptions. (Of particular interest is the (non-significant) decrease in ITA for obtaining drinkable water.)</a:t>
            </a:r>
          </a:p>
          <a:p>
            <a:pPr marL="342900" indent="-342900">
              <a:buAutoNum type="arabicPeriod"/>
            </a:pPr>
            <a:r>
              <a:rPr lang="en-US" dirty="0"/>
              <a:t>Among game players, SE increases are significant for every category of action that is included in the game. Most other increases in SE are not significant, except reunite with loved ones. Since a storyline in the game involves finding a dog belonging to one of the characters, this may (arguably and somewhat inadvertently) have been represented in the game. Among web searchers, increases in SE are significant for a similar proportion of categories (5 out of 8).</a:t>
            </a:r>
          </a:p>
          <a:p>
            <a:pPr marL="342900" indent="-342900">
              <a:buAutoNum type="arabicPeriod"/>
            </a:pPr>
            <a:r>
              <a:rPr lang="en-US" dirty="0"/>
              <a:t>Re steps taken to prepare from an earthquake: All increases are significantly different than zero for web searchers. For game players, steps taken increases significantly for three categories of action, marginally significantly for three categories, and not significantly in the categories of addressing medical needs and obtaining drinkable water. </a:t>
            </a:r>
          </a:p>
          <a:p>
            <a:pPr marL="342900" indent="-342900">
              <a:buAutoNum type="arabicPeriod"/>
            </a:pPr>
            <a:endParaRPr lang="en-US" dirty="0"/>
          </a:p>
          <a:p>
            <a:pPr marL="0" indent="0">
              <a:buNone/>
            </a:pPr>
            <a:r>
              <a:rPr lang="en-US" dirty="0"/>
              <a:t>Which differences between web searchers and game players are significant? A set of paired t-tests reveal that:</a:t>
            </a:r>
          </a:p>
          <a:p>
            <a:pPr marL="342900" indent="-342900">
              <a:buAutoNum type="arabicPeriod"/>
            </a:pPr>
            <a:r>
              <a:rPr lang="en-US" dirty="0"/>
              <a:t>Although steps taken for web searchers is higher than for game players across the board, the difference is only significant for managing food supply (which is not in the game) and is marginally significant for avoiding injury (which is in the game). These results must be interpreted with caution, because for steps taken only, there is high variability and an exceptionally small n due to a technical glitch in the pre-test survey administration for a portion of the experiment period. For “steps taken,” n = 22  for web searchers and n = 22 for game players. (For SE, n = 37 for game and n = 33 for web; for ITA, n = 36 for game and n = 31 for web.)</a:t>
            </a:r>
          </a:p>
          <a:p>
            <a:pPr marL="342900" indent="-342900">
              <a:buAutoNum type="arabicPeriod"/>
            </a:pPr>
            <a:r>
              <a:rPr lang="en-US" dirty="0"/>
              <a:t>Web searchers exhibit marginally greater increases in self-efficacy around meeting medical needs and marginally significantly greater increases in ITA around obtaining drinkable water and coping with psychological trauma than game players. </a:t>
            </a:r>
          </a:p>
          <a:p>
            <a:endParaRPr lang="en-US" dirty="0"/>
          </a:p>
          <a:p>
            <a:r>
              <a:rPr lang="en-US" dirty="0"/>
              <a:t>Returning to the question of ITA: this graph confirms that ITA mostly shows no net increase 3 months after the intervention. We see that steps taken generally increase over the course of 3 months, so one possibility could be that as steps taken increase, intent to act decreases – once you’ve done something, you no longer intend to do it. This would imply negative correlations between differences in intent to act and differences in steps taken, but correlation analyses (not shown here) do not bear that out.</a:t>
            </a:r>
          </a:p>
          <a:p>
            <a:r>
              <a:rPr lang="en-US" dirty="0"/>
              <a:t>(or in some cases, notably below! Look at drinking water for game.</a:t>
            </a:r>
          </a:p>
          <a:p>
            <a:endParaRPr lang="en-US" dirty="0"/>
          </a:p>
          <a:p>
            <a:r>
              <a:rPr lang="en-US" dirty="0"/>
              <a:t>Our post-experiment focus groups suggest that intent to act may be linked with anxieties stimulated by the intervention, particularly the web search. Earthquake-related anxiety ebbed with time or was eclipsed by other anxieties, leading to declines in intent to act. Unfortunately, pre- and post-test changes in anxiety were not measured during this experiment.</a:t>
            </a:r>
          </a:p>
          <a:p>
            <a:endParaRPr lang="en-US" dirty="0"/>
          </a:p>
          <a:p>
            <a:r>
              <a:rPr lang="en-US" dirty="0"/>
              <a:t>What’s with the decline in intent to act relating to obtaining drinkable water for game players (which is almost marginally significant)?? </a:t>
            </a:r>
          </a:p>
          <a:p>
            <a:endParaRPr lang="en-US" dirty="0"/>
          </a:p>
          <a:p>
            <a:r>
              <a:rPr lang="en-US" dirty="0"/>
              <a:t>One hypothesis is that two of the three methods of obtaining water shown in the game were accomplished in the aftermath of the earthquake using repurposed materials: extracting water from a water heater using an empty giant mustard jug and collecting rainwater from building runoff in a barrel by modifying the gutter downspout. This illustration of successful post-earthquake improvisation may have led players to feel they don’t need to make advanced preparations.</a:t>
            </a:r>
          </a:p>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26</a:t>
            </a:fld>
            <a:endParaRPr lang="en-US"/>
          </a:p>
        </p:txBody>
      </p:sp>
    </p:spTree>
    <p:extLst>
      <p:ext uri="{BB962C8B-B14F-4D97-AF65-F5344CB8AC3E}">
        <p14:creationId xmlns:p14="http://schemas.microsoft.com/office/powerpoint/2010/main" val="3495916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Both web searching and game play can be effective forms of intervention that stimulate earthquake preparedness action. Joffe et al. (2019) showed that even control groups who did not receive a face-to-face intervention but knew they were being observed changed their preparedness behavior.</a:t>
            </a:r>
          </a:p>
          <a:p>
            <a:endParaRPr lang="en-US" dirty="0"/>
          </a:p>
          <a:p>
            <a:r>
              <a:rPr lang="en-US" dirty="0"/>
              <a:t>However, the game is demonstrably more engaging so may be more likely to draw people to it in the first place, especially in the target age group</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The game stimulated more short-term action and information seeking as well as higher self-efficacy for tasks that are featured in game play. Web may be slightly more effective at stimulating long-term action, possibly through greater anxiety generation (a hypothesis that needs to be tested).</a:t>
            </a:r>
          </a:p>
          <a:p>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Changes in self-efficacy persist through time, and differences between conditions wane. Changes in intent to act, on the other hand, are not durable.</a:t>
            </a:r>
          </a:p>
          <a:p>
            <a:endParaRPr lang="en-US" dirty="0"/>
          </a:p>
          <a:p>
            <a:r>
              <a:rPr lang="en-US" dirty="0"/>
              <a:t>Though recollection does decline over time, both game and web can produce lasting learning.</a:t>
            </a:r>
          </a:p>
          <a:p>
            <a:endParaRPr lang="en-US" dirty="0"/>
          </a:p>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27</a:t>
            </a:fld>
            <a:endParaRPr lang="en-US"/>
          </a:p>
        </p:txBody>
      </p:sp>
    </p:spTree>
    <p:extLst>
      <p:ext uri="{BB962C8B-B14F-4D97-AF65-F5344CB8AC3E}">
        <p14:creationId xmlns:p14="http://schemas.microsoft.com/office/powerpoint/2010/main" val="3827728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All of our game programmers and experiment research assistants are (were) undergraduates at Lewis &amp; Clark College. We are grateful to the organizations and programs that have provided funding for this research. We appreciate the important work being done by our emergency manager colleagues and are honored to collaborate with them.</a:t>
            </a:r>
          </a:p>
        </p:txBody>
      </p:sp>
      <p:sp>
        <p:nvSpPr>
          <p:cNvPr id="4" name="Slide Number Placeholder 3"/>
          <p:cNvSpPr>
            <a:spLocks noGrp="1"/>
          </p:cNvSpPr>
          <p:nvPr>
            <p:ph type="sldNum" sz="quarter" idx="5"/>
          </p:nvPr>
        </p:nvSpPr>
        <p:spPr/>
        <p:txBody>
          <a:bodyPr/>
          <a:lstStyle/>
          <a:p>
            <a:fld id="{3EBA5BD7-F043-4D1B-AA17-CD412FC534DE}" type="slidenum">
              <a:rPr lang="en-US" smtClean="0"/>
              <a:t>28</a:t>
            </a:fld>
            <a:endParaRPr lang="en-US"/>
          </a:p>
        </p:txBody>
      </p:sp>
    </p:spTree>
    <p:extLst>
      <p:ext uri="{BB962C8B-B14F-4D97-AF65-F5344CB8AC3E}">
        <p14:creationId xmlns:p14="http://schemas.microsoft.com/office/powerpoint/2010/main" val="1496972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29</a:t>
            </a:fld>
            <a:endParaRPr lang="en-US"/>
          </a:p>
        </p:txBody>
      </p:sp>
    </p:spTree>
    <p:extLst>
      <p:ext uri="{BB962C8B-B14F-4D97-AF65-F5344CB8AC3E}">
        <p14:creationId xmlns:p14="http://schemas.microsoft.com/office/powerpoint/2010/main" val="2896913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personal experience: I’ve felt 2 earthquakes in the 20+ years I’ve lived in Portland, OR…..And about 10 in the past 2 months I’ve spent in Japan!</a:t>
            </a:r>
          </a:p>
          <a:p>
            <a:endParaRPr lang="en-US" dirty="0"/>
          </a:p>
          <a:p>
            <a:r>
              <a:rPr lang="en-US" dirty="0"/>
              <a:t>Images are screenshots from this video: https://www.youtube.com/watch?v=wAJcLtBhNEM</a:t>
            </a:r>
          </a:p>
        </p:txBody>
      </p:sp>
      <p:sp>
        <p:nvSpPr>
          <p:cNvPr id="4" name="Slide Number Placeholder 3"/>
          <p:cNvSpPr>
            <a:spLocks noGrp="1"/>
          </p:cNvSpPr>
          <p:nvPr>
            <p:ph type="sldNum" sz="quarter" idx="5"/>
          </p:nvPr>
        </p:nvSpPr>
        <p:spPr/>
        <p:txBody>
          <a:bodyPr/>
          <a:lstStyle/>
          <a:p>
            <a:fld id="{3EBA5BD7-F043-4D1B-AA17-CD412FC534DE}" type="slidenum">
              <a:rPr lang="en-US" smtClean="0"/>
              <a:t>3</a:t>
            </a:fld>
            <a:endParaRPr lang="en-US"/>
          </a:p>
        </p:txBody>
      </p:sp>
    </p:spTree>
    <p:extLst>
      <p:ext uri="{BB962C8B-B14F-4D97-AF65-F5344CB8AC3E}">
        <p14:creationId xmlns:p14="http://schemas.microsoft.com/office/powerpoint/2010/main" val="3400819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Book cover is from Atwater et al., 2016, https://pubs.er.usgs.gov/publication/pp1707</a:t>
            </a:r>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4</a:t>
            </a:fld>
            <a:endParaRPr lang="en-US"/>
          </a:p>
        </p:txBody>
      </p:sp>
    </p:spTree>
    <p:extLst>
      <p:ext uri="{BB962C8B-B14F-4D97-AF65-F5344CB8AC3E}">
        <p14:creationId xmlns:p14="http://schemas.microsoft.com/office/powerpoint/2010/main" val="3082700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geologic record of events on the Cascadia subduction zone goes back 10,000 years, showing evidence for over 40 M8s and M9s in the past (see, e.g., Goldfinger et al. 2012). The average recurrence interval of any sized event is 240 years. It has been 322 years since the last event.</a:t>
            </a:r>
          </a:p>
        </p:txBody>
      </p:sp>
      <p:sp>
        <p:nvSpPr>
          <p:cNvPr id="4" name="Slide Number Placeholder 3"/>
          <p:cNvSpPr>
            <a:spLocks noGrp="1"/>
          </p:cNvSpPr>
          <p:nvPr>
            <p:ph type="sldNum" sz="quarter" idx="5"/>
          </p:nvPr>
        </p:nvSpPr>
        <p:spPr/>
        <p:txBody>
          <a:bodyPr/>
          <a:lstStyle/>
          <a:p>
            <a:fld id="{3EBA5BD7-F043-4D1B-AA17-CD412FC534DE}" type="slidenum">
              <a:rPr lang="en-US" smtClean="0"/>
              <a:t>5</a:t>
            </a:fld>
            <a:endParaRPr lang="en-US"/>
          </a:p>
        </p:txBody>
      </p:sp>
    </p:spTree>
    <p:extLst>
      <p:ext uri="{BB962C8B-B14F-4D97-AF65-F5344CB8AC3E}">
        <p14:creationId xmlns:p14="http://schemas.microsoft.com/office/powerpoint/2010/main" val="697320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eloquently summarized in the Oregon Resilience Plan (2013), essential systems in the PNW developed without recognition of the true magnitude of the regional seismic hazard, which even geologists didn’t appreciate until the mid 1980s. Building codes did not reflect a Cascadia event until the 1990s. Because power, sewer, water, fuel, healthcare, and transportation systems will all be heavily impacted and will take weeks to months to be restored, local emergency managers are urging residents to be prepared to fully support themselves for 2 weeks. Individual and community resilience will be critical as infrastructure is gradually made more resilient (e.g., through construction of a new Burnside Bridge in Portland, OR).</a:t>
            </a:r>
          </a:p>
          <a:p>
            <a:endParaRPr lang="en-US" dirty="0"/>
          </a:p>
          <a:p>
            <a:r>
              <a:rPr lang="en-US" dirty="0"/>
              <a:t>Images are screenshots from video at https://www.multco.us/earthquake-ready-burnside-bridge</a:t>
            </a:r>
          </a:p>
        </p:txBody>
      </p:sp>
      <p:sp>
        <p:nvSpPr>
          <p:cNvPr id="4" name="Slide Number Placeholder 3"/>
          <p:cNvSpPr>
            <a:spLocks noGrp="1"/>
          </p:cNvSpPr>
          <p:nvPr>
            <p:ph type="sldNum" sz="quarter" idx="5"/>
          </p:nvPr>
        </p:nvSpPr>
        <p:spPr/>
        <p:txBody>
          <a:bodyPr/>
          <a:lstStyle/>
          <a:p>
            <a:fld id="{3EBA5BD7-F043-4D1B-AA17-CD412FC534DE}" type="slidenum">
              <a:rPr lang="en-US" smtClean="0"/>
              <a:t>6</a:t>
            </a:fld>
            <a:endParaRPr lang="en-US"/>
          </a:p>
        </p:txBody>
      </p:sp>
    </p:spTree>
    <p:extLst>
      <p:ext uri="{BB962C8B-B14F-4D97-AF65-F5344CB8AC3E}">
        <p14:creationId xmlns:p14="http://schemas.microsoft.com/office/powerpoint/2010/main" val="3815257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interested in engaging young adults in preparing for disaster. As the Student Volunteer Army showed after the earthquakes near Christchurch, New Zealand in 2010 and 2011, young adults have much to contribute to disaster response (e.g., </a:t>
            </a:r>
            <a:r>
              <a:rPr lang="en-US" dirty="0" err="1"/>
              <a:t>Mutch</a:t>
            </a:r>
            <a:r>
              <a:rPr lang="en-US" dirty="0"/>
              <a:t>, 2013; Nissen et al., 2020; Carlton et al., 2022).  </a:t>
            </a:r>
          </a:p>
          <a:p>
            <a:endParaRPr lang="en-US" dirty="0"/>
          </a:p>
          <a:p>
            <a:r>
              <a:rPr lang="en-US" dirty="0"/>
              <a:t>Key capabilities may include good health/physical strength, multilingualism, education, and/or specialized training related to hobbies, like Wilderness First Responder training. </a:t>
            </a:r>
          </a:p>
          <a:p>
            <a:endParaRPr lang="en-US" dirty="0"/>
          </a:p>
          <a:p>
            <a:r>
              <a:rPr lang="en-US" dirty="0"/>
              <a:t>Key vulnerabilities may include financial insecurity, lack of control over living environment, or lack of connections in the physical community due to frequent relocation. </a:t>
            </a:r>
          </a:p>
          <a:p>
            <a:endParaRPr lang="en-US" dirty="0"/>
          </a:p>
          <a:p>
            <a:r>
              <a:rPr lang="en-US" dirty="0"/>
              <a:t>How can this demographic be encouraged to become more resilient through disaster preparedness (not just response)?</a:t>
            </a:r>
          </a:p>
          <a:p>
            <a:endParaRPr lang="en-US" dirty="0"/>
          </a:p>
          <a:p>
            <a:r>
              <a:rPr lang="en-US" dirty="0"/>
              <a:t>Photo source: </a:t>
            </a:r>
            <a:r>
              <a:rPr lang="en-US" sz="1600" dirty="0"/>
              <a:t>https://commons.wikimedia.org/wiki/File:Another_SVA_team.jpg</a:t>
            </a:r>
          </a:p>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7</a:t>
            </a:fld>
            <a:endParaRPr lang="en-US"/>
          </a:p>
        </p:txBody>
      </p:sp>
    </p:spTree>
    <p:extLst>
      <p:ext uri="{BB962C8B-B14F-4D97-AF65-F5344CB8AC3E}">
        <p14:creationId xmlns:p14="http://schemas.microsoft.com/office/powerpoint/2010/main" val="1380915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main question that frames our work.</a:t>
            </a:r>
          </a:p>
        </p:txBody>
      </p:sp>
      <p:sp>
        <p:nvSpPr>
          <p:cNvPr id="4" name="Slide Number Placeholder 3"/>
          <p:cNvSpPr>
            <a:spLocks noGrp="1"/>
          </p:cNvSpPr>
          <p:nvPr>
            <p:ph type="sldNum" sz="quarter" idx="5"/>
          </p:nvPr>
        </p:nvSpPr>
        <p:spPr/>
        <p:txBody>
          <a:bodyPr/>
          <a:lstStyle/>
          <a:p>
            <a:fld id="{3EBA5BD7-F043-4D1B-AA17-CD412FC534DE}" type="slidenum">
              <a:rPr lang="en-US" smtClean="0"/>
              <a:t>8</a:t>
            </a:fld>
            <a:endParaRPr lang="en-US"/>
          </a:p>
        </p:txBody>
      </p:sp>
    </p:spTree>
    <p:extLst>
      <p:ext uri="{BB962C8B-B14F-4D97-AF65-F5344CB8AC3E}">
        <p14:creationId xmlns:p14="http://schemas.microsoft.com/office/powerpoint/2010/main" val="1251114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group is using video games as research tools in specific studies that examine various aspects of that broad question.</a:t>
            </a:r>
          </a:p>
          <a:p>
            <a:endParaRPr lang="en-US" dirty="0"/>
          </a:p>
          <a:p>
            <a:r>
              <a:rPr lang="en-US" dirty="0"/>
              <a:t>Because of our lack of first-hand experience with earthquakes in the PNW, vicarious (or indirect) experience is all we have. Many other places face similar situations with intermittent hazards. Media must therefore play an important role in motivating individual and community preparedness.</a:t>
            </a:r>
          </a:p>
          <a:p>
            <a:endParaRPr lang="en-US" dirty="0"/>
          </a:p>
          <a:p>
            <a:r>
              <a:rPr lang="en-US" dirty="0"/>
              <a:t>Video games can be widely accessible and enjoyable, which can overcome resistance to engaging with this scary and (frankly) sometimes boring content. </a:t>
            </a:r>
          </a:p>
          <a:p>
            <a:endParaRPr lang="en-US" dirty="0"/>
          </a:p>
          <a:p>
            <a:r>
              <a:rPr lang="en-US" dirty="0"/>
              <a:t>The video game experience is distinctive from other forms of media in that participants do not simply read or watch. They are accomplishing tasks in a virtual environment – they are </a:t>
            </a:r>
            <a:r>
              <a:rPr lang="en-US" i="1" dirty="0"/>
              <a:t>doing</a:t>
            </a:r>
            <a:r>
              <a:rPr lang="en-US" dirty="0"/>
              <a:t> and </a:t>
            </a:r>
            <a:r>
              <a:rPr lang="en-US" i="1" dirty="0"/>
              <a:t>being</a:t>
            </a:r>
            <a:r>
              <a:rPr lang="en-US" dirty="0"/>
              <a:t>. Wei Peng (2008) calls video game play a “mediated enacted experience.” </a:t>
            </a:r>
          </a:p>
          <a:p>
            <a:endParaRPr lang="en-US" dirty="0"/>
          </a:p>
          <a:p>
            <a:r>
              <a:rPr lang="en-US" dirty="0"/>
              <a:t>Importantly, rare events can be experienced and the outcomes of one’s transactions in those situations can be played out in video games. Multiple solution pathways are also common in video games, which may provide a healthy antidote to one-size-fits all messaging sometimes adopted by print media or public service announcements for the sake of brevity and consistency.</a:t>
            </a:r>
          </a:p>
          <a:p>
            <a:endParaRPr lang="en-US" dirty="0"/>
          </a:p>
          <a:p>
            <a:r>
              <a:rPr lang="en-US" dirty="0"/>
              <a:t>Disaster related games have been produced and have been summarized in several recent reviews (e.g., </a:t>
            </a:r>
            <a:r>
              <a:rPr lang="en-US" dirty="0" err="1"/>
              <a:t>Solinska</a:t>
            </a:r>
            <a:r>
              <a:rPr lang="en-US" dirty="0"/>
              <a:t>-Nowak et al., 2018, and see the review of reviews by Choudhury et al. in this session!), all of which point to a paucity of research on the impacts of these games. This is a gap our work seeks to address (though see earlier work by </a:t>
            </a:r>
            <a:r>
              <a:rPr lang="en-US" dirty="0" err="1"/>
              <a:t>Tanes</a:t>
            </a:r>
            <a:r>
              <a:rPr lang="en-US" dirty="0"/>
              <a:t>, 2017 and </a:t>
            </a:r>
            <a:r>
              <a:rPr lang="en-US" dirty="0" err="1"/>
              <a:t>Tanes</a:t>
            </a:r>
            <a:r>
              <a:rPr lang="en-US" dirty="0"/>
              <a:t> and Cho, 2013).</a:t>
            </a:r>
          </a:p>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9</a:t>
            </a:fld>
            <a:endParaRPr lang="en-US"/>
          </a:p>
        </p:txBody>
      </p:sp>
    </p:spTree>
    <p:extLst>
      <p:ext uri="{BB962C8B-B14F-4D97-AF65-F5344CB8AC3E}">
        <p14:creationId xmlns:p14="http://schemas.microsoft.com/office/powerpoint/2010/main" val="1443998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7516443" y="4145281"/>
            <a:ext cx="4686117" cy="2731407"/>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8916" y="6057149"/>
            <a:ext cx="5498726" cy="82020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ctrTitle"/>
          </p:nvPr>
        </p:nvSpPr>
        <p:spPr>
          <a:xfrm>
            <a:off x="1625176" y="584200"/>
            <a:ext cx="8735325" cy="2000251"/>
          </a:xfrm>
        </p:spPr>
        <p:txBody>
          <a:bodyPr>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625176" y="2616200"/>
            <a:ext cx="8735325" cy="1752600"/>
          </a:xfrm>
        </p:spPr>
        <p:txBody>
          <a:bodyPr>
            <a:normAutofit/>
          </a:bodyPr>
          <a:lstStyle>
            <a:lvl1pPr marL="0" indent="0" algn="l">
              <a:spcBef>
                <a:spcPts val="0"/>
              </a:spcBef>
              <a:buNone/>
              <a:defRPr sz="2800" cap="all" spc="200" baseline="0">
                <a:solidFill>
                  <a:schemeClr val="accent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
        <p:nvSpPr>
          <p:cNvPr id="22" name="Date Placeholder 21"/>
          <p:cNvSpPr>
            <a:spLocks noGrp="1"/>
          </p:cNvSpPr>
          <p:nvPr>
            <p:ph type="dt" sz="half" idx="10"/>
          </p:nvPr>
        </p:nvSpPr>
        <p:spPr/>
        <p:txBody>
          <a:bodyPr/>
          <a:lstStyle/>
          <a:p>
            <a:fld id="{F0DFD029-FB74-4578-B929-F66AA97659CA}" type="datetimeFigureOut">
              <a:rPr lang="en-US"/>
              <a:t>5/24/2022</a:t>
            </a:fld>
            <a:endParaRPr/>
          </a:p>
        </p:txBody>
      </p:sp>
      <p:sp>
        <p:nvSpPr>
          <p:cNvPr id="23" name="Footer Placeholder 22"/>
          <p:cNvSpPr>
            <a:spLocks noGrp="1"/>
          </p:cNvSpPr>
          <p:nvPr>
            <p:ph type="ftr" sz="quarter" idx="11"/>
          </p:nvPr>
        </p:nvSpPr>
        <p:spPr/>
        <p:txBody>
          <a:bodyPr/>
          <a:lstStyle/>
          <a:p>
            <a:endParaRPr/>
          </a:p>
        </p:txBody>
      </p:sp>
      <p:sp>
        <p:nvSpPr>
          <p:cNvPr id="24" name="Slide Number Placeholder 2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84748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5/24/2022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9966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584200"/>
            <a:ext cx="2742486" cy="55880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584200"/>
            <a:ext cx="7414869" cy="55880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5/24/2022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8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37"/>
          <p:cNvSpPr txBox="1">
            <a:spLocks noGrp="1"/>
          </p:cNvSpPr>
          <p:nvPr>
            <p:ph type="title"/>
          </p:nvPr>
        </p:nvSpPr>
        <p:spPr>
          <a:xfrm>
            <a:off x="415492" y="593367"/>
            <a:ext cx="11357841"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37"/>
          <p:cNvSpPr txBox="1">
            <a:spLocks noGrp="1"/>
          </p:cNvSpPr>
          <p:nvPr>
            <p:ph type="body" idx="1"/>
          </p:nvPr>
        </p:nvSpPr>
        <p:spPr>
          <a:xfrm>
            <a:off x="415492" y="1536633"/>
            <a:ext cx="11357841" cy="4555200"/>
          </a:xfrm>
          <a:prstGeom prst="rect">
            <a:avLst/>
          </a:prstGeom>
          <a:noFill/>
          <a:ln>
            <a:noFill/>
          </a:ln>
        </p:spPr>
        <p:txBody>
          <a:bodyPr spcFirstLastPara="1" wrap="square" lIns="91425" tIns="91425" rIns="91425" bIns="91425" anchor="t" anchorCtr="0">
            <a:noAutofit/>
          </a:bodyPr>
          <a:lstStyle>
            <a:lvl1pPr marL="609448" lvl="0" indent="-457086" algn="l">
              <a:lnSpc>
                <a:spcPct val="115000"/>
              </a:lnSpc>
              <a:spcBef>
                <a:spcPts val="0"/>
              </a:spcBef>
              <a:spcAft>
                <a:spcPts val="0"/>
              </a:spcAft>
              <a:buSzPts val="1800"/>
              <a:buChar char="●"/>
              <a:defRPr/>
            </a:lvl1pPr>
            <a:lvl2pPr marL="1218895" lvl="1" indent="-423228" algn="l">
              <a:lnSpc>
                <a:spcPct val="115000"/>
              </a:lnSpc>
              <a:spcBef>
                <a:spcPts val="2133"/>
              </a:spcBef>
              <a:spcAft>
                <a:spcPts val="0"/>
              </a:spcAft>
              <a:buSzPts val="1400"/>
              <a:buChar char="○"/>
              <a:defRPr/>
            </a:lvl2pPr>
            <a:lvl3pPr marL="1828343" lvl="2" indent="-423228" algn="l">
              <a:lnSpc>
                <a:spcPct val="115000"/>
              </a:lnSpc>
              <a:spcBef>
                <a:spcPts val="2133"/>
              </a:spcBef>
              <a:spcAft>
                <a:spcPts val="0"/>
              </a:spcAft>
              <a:buSzPts val="1400"/>
              <a:buChar char="■"/>
              <a:defRPr/>
            </a:lvl3pPr>
            <a:lvl4pPr marL="2437790" lvl="3" indent="-423228" algn="l">
              <a:lnSpc>
                <a:spcPct val="115000"/>
              </a:lnSpc>
              <a:spcBef>
                <a:spcPts val="2133"/>
              </a:spcBef>
              <a:spcAft>
                <a:spcPts val="0"/>
              </a:spcAft>
              <a:buSzPts val="1400"/>
              <a:buChar char="●"/>
              <a:defRPr/>
            </a:lvl4pPr>
            <a:lvl5pPr marL="3047238" lvl="4" indent="-423228" algn="l">
              <a:lnSpc>
                <a:spcPct val="115000"/>
              </a:lnSpc>
              <a:spcBef>
                <a:spcPts val="2133"/>
              </a:spcBef>
              <a:spcAft>
                <a:spcPts val="0"/>
              </a:spcAft>
              <a:buSzPts val="1400"/>
              <a:buChar char="○"/>
              <a:defRPr/>
            </a:lvl5pPr>
            <a:lvl6pPr marL="3656686" lvl="5" indent="-423228" algn="l">
              <a:lnSpc>
                <a:spcPct val="115000"/>
              </a:lnSpc>
              <a:spcBef>
                <a:spcPts val="2133"/>
              </a:spcBef>
              <a:spcAft>
                <a:spcPts val="0"/>
              </a:spcAft>
              <a:buSzPts val="1400"/>
              <a:buChar char="■"/>
              <a:defRPr/>
            </a:lvl6pPr>
            <a:lvl7pPr marL="4266133" lvl="6" indent="-423228" algn="l">
              <a:lnSpc>
                <a:spcPct val="115000"/>
              </a:lnSpc>
              <a:spcBef>
                <a:spcPts val="2133"/>
              </a:spcBef>
              <a:spcAft>
                <a:spcPts val="0"/>
              </a:spcAft>
              <a:buSzPts val="1400"/>
              <a:buChar char="●"/>
              <a:defRPr/>
            </a:lvl7pPr>
            <a:lvl8pPr marL="4875581" lvl="7" indent="-423228" algn="l">
              <a:lnSpc>
                <a:spcPct val="115000"/>
              </a:lnSpc>
              <a:spcBef>
                <a:spcPts val="2133"/>
              </a:spcBef>
              <a:spcAft>
                <a:spcPts val="0"/>
              </a:spcAft>
              <a:buSzPts val="1400"/>
              <a:buChar char="○"/>
              <a:defRPr/>
            </a:lvl8pPr>
            <a:lvl9pPr marL="5485028" lvl="8" indent="-423228" algn="l">
              <a:lnSpc>
                <a:spcPct val="115000"/>
              </a:lnSpc>
              <a:spcBef>
                <a:spcPts val="2133"/>
              </a:spcBef>
              <a:spcAft>
                <a:spcPts val="2133"/>
              </a:spcAft>
              <a:buSzPts val="1400"/>
              <a:buChar char="■"/>
              <a:defRPr/>
            </a:lvl9pPr>
          </a:lstStyle>
          <a:p>
            <a:endParaRPr/>
          </a:p>
        </p:txBody>
      </p:sp>
      <p:sp>
        <p:nvSpPr>
          <p:cNvPr id="20" name="Google Shape;20;p37"/>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3778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5/24/2022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4067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1" name="diagonals"/>
          <p:cNvGrpSpPr/>
          <p:nvPr/>
        </p:nvGrpSpPr>
        <p:grpSpPr>
          <a:xfrm>
            <a:off x="7516443" y="4145281"/>
            <a:ext cx="4686117" cy="2731407"/>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a:xfrm>
            <a:off x="1625177" y="2209801"/>
            <a:ext cx="8938472" cy="2764335"/>
          </a:xfrm>
        </p:spPr>
        <p:txBody>
          <a:bodyPr anchor="b">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625176" y="4951266"/>
            <a:ext cx="7069519" cy="1220933"/>
          </a:xfrm>
        </p:spPr>
        <p:txBody>
          <a:bodyPr anchor="t">
            <a:normAutofit/>
          </a:bodyPr>
          <a:lstStyle>
            <a:lvl1pPr marL="0" indent="0">
              <a:spcBef>
                <a:spcPts val="0"/>
              </a:spcBef>
              <a:buNone/>
              <a:defRPr sz="2800" cap="all" spc="200" baseline="0">
                <a:solidFill>
                  <a:schemeClr val="accent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DFD029-FB74-4578-B929-F66AA97659CA}" type="datetimeFigureOut">
              <a:rPr lang="en-US"/>
              <a:t>5/24/2022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6163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8883"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00707"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5/24/2022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557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8883"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218883"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a:lvl6pPr>
            <a:lvl7pPr>
              <a:defRPr sz="2000" baseline="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96644"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500707"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baseline="0"/>
            </a:lvl6pPr>
            <a:lvl7pPr>
              <a:defRPr sz="2000" baseline="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F0DFD029-FB74-4578-B929-F66AA97659CA}" type="datetimeFigureOut">
              <a:rPr lang="en-US"/>
              <a:t>5/24/2022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3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0DFD029-FB74-4578-B929-F66AA97659CA}" type="datetimeFigureOut">
              <a:rPr lang="en-US"/>
              <a:t>5/24/2022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5152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FD029-FB74-4578-B929-F66AA97659CA}" type="datetimeFigureOut">
              <a:rPr lang="en-US"/>
              <a:t>5/24/2022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21724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Content Placeholder 2"/>
          <p:cNvSpPr>
            <a:spLocks noGrp="1"/>
          </p:cNvSpPr>
          <p:nvPr>
            <p:ph idx="1"/>
          </p:nvPr>
        </p:nvSpPr>
        <p:spPr>
          <a:xfrm>
            <a:off x="5484971" y="584200"/>
            <a:ext cx="6094413" cy="5588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5/24/2022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6181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484971" y="584200"/>
            <a:ext cx="6094413" cy="5588000"/>
          </a:xfrm>
          <a:ln w="12700">
            <a:solidFill>
              <a:schemeClr val="bg1">
                <a:lumMod val="75000"/>
                <a:lumOff val="25000"/>
              </a:schemeClr>
            </a:solidFill>
            <a:miter lim="800000"/>
          </a:ln>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5" name="Date Placeholder 4"/>
          <p:cNvSpPr>
            <a:spLocks noGrp="1"/>
          </p:cNvSpPr>
          <p:nvPr>
            <p:ph type="dt" sz="half" idx="10"/>
          </p:nvPr>
        </p:nvSpPr>
        <p:spPr/>
        <p:txBody>
          <a:bodyPr/>
          <a:lstStyle/>
          <a:p>
            <a:fld id="{F0DFD029-FB74-4578-B929-F66AA97659CA}" type="datetimeFigureOut">
              <a:rPr lang="en-US"/>
              <a:t>5/24/2022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422343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5870" y="-3174"/>
            <a:ext cx="819993" cy="5229225"/>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274637"/>
            <a:ext cx="10360501" cy="1223963"/>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701797"/>
            <a:ext cx="10360501" cy="4462272"/>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18882" y="6356352"/>
            <a:ext cx="2234618" cy="365125"/>
          </a:xfrm>
          <a:prstGeom prst="rect">
            <a:avLst/>
          </a:prstGeom>
        </p:spPr>
        <p:txBody>
          <a:bodyPr vert="horz" lIns="121899" tIns="60949" rIns="121899" bIns="60949" rtlCol="0" anchor="ctr"/>
          <a:lstStyle>
            <a:lvl1pPr algn="l">
              <a:defRPr sz="1200">
                <a:solidFill>
                  <a:schemeClr val="tx1">
                    <a:tint val="75000"/>
                  </a:schemeClr>
                </a:solidFill>
              </a:defRPr>
            </a:lvl1pPr>
          </a:lstStyle>
          <a:p>
            <a:fld id="{F0DFD029-FB74-4578-B929-F66AA97659CA}" type="datetimeFigureOut">
              <a:rPr lang="en-US"/>
              <a:pPr/>
              <a:t>5/24/2022</a:t>
            </a:fld>
            <a:endParaRPr/>
          </a:p>
        </p:txBody>
      </p:sp>
      <p:sp>
        <p:nvSpPr>
          <p:cNvPr id="5" name="Footer Placeholder 4"/>
          <p:cNvSpPr>
            <a:spLocks noGrp="1"/>
          </p:cNvSpPr>
          <p:nvPr>
            <p:ph type="ftr" sz="quarter" idx="3"/>
          </p:nvPr>
        </p:nvSpPr>
        <p:spPr>
          <a:xfrm>
            <a:off x="3453501" y="6356352"/>
            <a:ext cx="5281824" cy="365125"/>
          </a:xfrm>
          <a:prstGeom prst="rect">
            <a:avLst/>
          </a:prstGeom>
        </p:spPr>
        <p:txBody>
          <a:bodyPr vert="horz" lIns="121899" tIns="60949" rIns="121899" bIns="60949"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10563649" y="6356352"/>
            <a:ext cx="1015735" cy="365125"/>
          </a:xfrm>
          <a:prstGeom prst="rect">
            <a:avLst/>
          </a:prstGeom>
        </p:spPr>
        <p:txBody>
          <a:bodyPr vert="horz" lIns="121899" tIns="60949" rIns="121899" bIns="60949" rtlCol="0" anchor="ctr"/>
          <a:lstStyle>
            <a:lvl1pPr algn="r">
              <a:defRPr sz="1200">
                <a:solidFill>
                  <a:schemeClr val="tx1">
                    <a:tint val="75000"/>
                  </a:schemeClr>
                </a:solidFill>
              </a:defRPr>
            </a:lvl1pPr>
          </a:lstStyle>
          <a:p>
            <a:fld id="{C014DD1E-5D91-48A3-AD6D-45FBA980D106}" type="slidenum">
              <a:rPr/>
              <a:pPr/>
              <a:t>‹#›</a:t>
            </a:fld>
            <a:endParaRPr/>
          </a:p>
        </p:txBody>
      </p:sp>
    </p:spTree>
    <p:extLst>
      <p:ext uri="{BB962C8B-B14F-4D97-AF65-F5344CB8AC3E}">
        <p14:creationId xmlns:p14="http://schemas.microsoft.com/office/powerpoint/2010/main" val="13952758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600"/>
        </a:spcBef>
        <a:buClr>
          <a:schemeClr val="accent1"/>
        </a:buClr>
        <a:buSzPct val="100000"/>
        <a:buFont typeface="Arial" pitchFamily="34" charset="0"/>
        <a:buChar char="•"/>
        <a:defRPr sz="2800" kern="1200">
          <a:solidFill>
            <a:schemeClr val="tx1"/>
          </a:solidFill>
          <a:latin typeface="+mn-lt"/>
          <a:ea typeface="+mn-ea"/>
          <a:cs typeface="+mn-cs"/>
        </a:defRPr>
      </a:lvl1pPr>
      <a:lvl2pPr marL="609493" indent="-231607" algn="l" defTabSz="1218987" rtl="0" eaLnBrk="1" latinLnBrk="0" hangingPunct="1">
        <a:lnSpc>
          <a:spcPct val="90000"/>
        </a:lnSpc>
        <a:spcBef>
          <a:spcPts val="800"/>
        </a:spcBef>
        <a:buClr>
          <a:schemeClr val="accent1"/>
        </a:buClr>
        <a:buSzPct val="80000"/>
        <a:buFont typeface="Arial" pitchFamily="34" charset="0"/>
        <a:buChar char="•"/>
        <a:defRPr sz="2400" kern="1200">
          <a:solidFill>
            <a:schemeClr val="tx1"/>
          </a:solidFill>
          <a:latin typeface="+mn-lt"/>
          <a:ea typeface="+mn-ea"/>
          <a:cs typeface="+mn-cs"/>
        </a:defRPr>
      </a:lvl2pPr>
      <a:lvl3pPr marL="91424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3pPr>
      <a:lvl4pPr marL="121898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4pPr>
      <a:lvl5pPr marL="1523733"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5pPr>
      <a:lvl6pPr marL="182848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6pPr>
      <a:lvl7pPr marL="213322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7pPr>
      <a:lvl8pPr marL="2437973"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8pPr>
      <a:lvl9pPr marL="2742720"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gi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016/j.ijdrr.2018.09.001"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www.youtube.com/watch?v=wAJcLtBhNEM"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pubs.er.usgs.gov/publication/pp170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sa/2.0/legalcod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5358" y="228601"/>
            <a:ext cx="8735325" cy="1447800"/>
          </a:xfrm>
        </p:spPr>
        <p:txBody>
          <a:bodyPr/>
          <a:lstStyle/>
          <a:p>
            <a:r>
              <a:rPr lang="en-US" dirty="0"/>
              <a:t>Rehearsing Disaster</a:t>
            </a:r>
          </a:p>
        </p:txBody>
      </p:sp>
      <p:sp>
        <p:nvSpPr>
          <p:cNvPr id="5" name="Subtitle 4"/>
          <p:cNvSpPr>
            <a:spLocks noGrp="1"/>
          </p:cNvSpPr>
          <p:nvPr>
            <p:ph type="subTitle" idx="1"/>
          </p:nvPr>
        </p:nvSpPr>
        <p:spPr>
          <a:xfrm>
            <a:off x="1645358" y="1981200"/>
            <a:ext cx="9117436" cy="1752600"/>
          </a:xfrm>
        </p:spPr>
        <p:txBody>
          <a:bodyPr/>
          <a:lstStyle/>
          <a:p>
            <a:r>
              <a:rPr lang="en-US" dirty="0"/>
              <a:t>Can video games help young adults prepare for earthquakes?</a:t>
            </a:r>
          </a:p>
        </p:txBody>
      </p:sp>
      <p:sp>
        <p:nvSpPr>
          <p:cNvPr id="3" name="TextBox 2">
            <a:extLst>
              <a:ext uri="{FF2B5EF4-FFF2-40B4-BE49-F238E27FC236}">
                <a16:creationId xmlns:a16="http://schemas.microsoft.com/office/drawing/2014/main" id="{6F0637FE-4242-42BA-8BBB-E3E761966101}"/>
              </a:ext>
            </a:extLst>
          </p:cNvPr>
          <p:cNvSpPr txBox="1"/>
          <p:nvPr/>
        </p:nvSpPr>
        <p:spPr>
          <a:xfrm>
            <a:off x="1651390" y="2857500"/>
            <a:ext cx="9650837" cy="2739211"/>
          </a:xfrm>
          <a:prstGeom prst="rect">
            <a:avLst/>
          </a:prstGeom>
          <a:noFill/>
        </p:spPr>
        <p:txBody>
          <a:bodyPr wrap="square" rtlCol="0">
            <a:spAutoFit/>
          </a:bodyPr>
          <a:lstStyle/>
          <a:p>
            <a:endParaRPr lang="en-US" dirty="0"/>
          </a:p>
          <a:p>
            <a:r>
              <a:rPr lang="en-US" dirty="0"/>
              <a:t>Elizabeth Safran, Environmental Studies </a:t>
            </a:r>
          </a:p>
          <a:p>
            <a:r>
              <a:rPr lang="en-US" dirty="0"/>
              <a:t>Peter Drake, Mathematical Sciences</a:t>
            </a:r>
          </a:p>
          <a:p>
            <a:r>
              <a:rPr lang="en-US" dirty="0"/>
              <a:t>Erik Nilsen, Psychology</a:t>
            </a:r>
          </a:p>
          <a:p>
            <a:r>
              <a:rPr lang="en-US" dirty="0"/>
              <a:t>Bryan </a:t>
            </a:r>
            <a:r>
              <a:rPr lang="en-US" dirty="0" err="1"/>
              <a:t>Sebok</a:t>
            </a:r>
            <a:r>
              <a:rPr lang="en-US" dirty="0"/>
              <a:t>, Rhetoric and Media Studies</a:t>
            </a:r>
          </a:p>
          <a:p>
            <a:endParaRPr lang="en-US" dirty="0"/>
          </a:p>
          <a:p>
            <a:r>
              <a:rPr lang="en-US" i="1" dirty="0"/>
              <a:t>Lewis &amp; Clark College, Portland, Oregon U.S.A</a:t>
            </a:r>
            <a:r>
              <a:rPr lang="en-US" sz="2800" i="1" dirty="0"/>
              <a:t>.</a:t>
            </a:r>
          </a:p>
        </p:txBody>
      </p:sp>
    </p:spTree>
    <p:extLst>
      <p:ext uri="{BB962C8B-B14F-4D97-AF65-F5344CB8AC3E}">
        <p14:creationId xmlns:p14="http://schemas.microsoft.com/office/powerpoint/2010/main" val="13322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274637"/>
            <a:ext cx="10360501" cy="1223963"/>
          </a:xfrm>
        </p:spPr>
        <p:txBody>
          <a:bodyPr anchor="b">
            <a:normAutofit/>
          </a:bodyPr>
          <a:lstStyle/>
          <a:p>
            <a:r>
              <a:rPr lang="en-US" dirty="0"/>
              <a:t>Multi-year Research Project</a:t>
            </a:r>
          </a:p>
        </p:txBody>
      </p:sp>
      <p:sp>
        <p:nvSpPr>
          <p:cNvPr id="5" name="Content Placeholder 4">
            <a:extLst>
              <a:ext uri="{FF2B5EF4-FFF2-40B4-BE49-F238E27FC236}">
                <a16:creationId xmlns:a16="http://schemas.microsoft.com/office/drawing/2014/main" id="{B305AF0A-E150-4DD9-947A-0EA523E4AEA8}"/>
              </a:ext>
            </a:extLst>
          </p:cNvPr>
          <p:cNvSpPr>
            <a:spLocks noGrp="1"/>
          </p:cNvSpPr>
          <p:nvPr>
            <p:ph sz="half" idx="1"/>
          </p:nvPr>
        </p:nvSpPr>
        <p:spPr>
          <a:xfrm>
            <a:off x="1218883" y="1706880"/>
            <a:ext cx="5078677" cy="4465320"/>
          </a:xfrm>
        </p:spPr>
        <p:txBody>
          <a:bodyPr>
            <a:normAutofit/>
          </a:bodyPr>
          <a:lstStyle/>
          <a:p>
            <a:r>
              <a:rPr lang="en-US" dirty="0"/>
              <a:t>Project funded by National Science Foundation: Humans, Disasters, and the Built Environment program</a:t>
            </a:r>
          </a:p>
          <a:p>
            <a:r>
              <a:rPr lang="en-US" dirty="0"/>
              <a:t>Four experiments and related focus groups</a:t>
            </a:r>
          </a:p>
          <a:p>
            <a:r>
              <a:rPr lang="en-US" dirty="0"/>
              <a:t>Collaboration with local emergency managers</a:t>
            </a:r>
          </a:p>
          <a:p>
            <a:r>
              <a:rPr lang="en-US" dirty="0"/>
              <a:t>Release games when done</a:t>
            </a:r>
          </a:p>
        </p:txBody>
      </p:sp>
      <p:pic>
        <p:nvPicPr>
          <p:cNvPr id="7" name="Picture 6">
            <a:extLst>
              <a:ext uri="{FF2B5EF4-FFF2-40B4-BE49-F238E27FC236}">
                <a16:creationId xmlns:a16="http://schemas.microsoft.com/office/drawing/2014/main" id="{69BF7395-FF21-4CDD-874E-CF70DD58DFE8}"/>
              </a:ext>
            </a:extLst>
          </p:cNvPr>
          <p:cNvPicPr>
            <a:picLocks noChangeAspect="1"/>
          </p:cNvPicPr>
          <p:nvPr/>
        </p:nvPicPr>
        <p:blipFill>
          <a:blip r:embed="rId3"/>
          <a:stretch>
            <a:fillRect/>
          </a:stretch>
        </p:blipFill>
        <p:spPr>
          <a:xfrm>
            <a:off x="6322787" y="571500"/>
            <a:ext cx="5715000" cy="5715000"/>
          </a:xfrm>
          <a:prstGeom prst="rect">
            <a:avLst/>
          </a:prstGeom>
        </p:spPr>
      </p:pic>
    </p:spTree>
    <p:extLst>
      <p:ext uri="{BB962C8B-B14F-4D97-AF65-F5344CB8AC3E}">
        <p14:creationId xmlns:p14="http://schemas.microsoft.com/office/powerpoint/2010/main" val="223793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274637"/>
            <a:ext cx="10360501" cy="715963"/>
          </a:xfrm>
        </p:spPr>
        <p:txBody>
          <a:bodyPr anchor="b">
            <a:normAutofit/>
          </a:bodyPr>
          <a:lstStyle/>
          <a:p>
            <a:r>
              <a:rPr lang="en-US" dirty="0"/>
              <a:t>Experiments</a:t>
            </a:r>
          </a:p>
        </p:txBody>
      </p:sp>
      <p:graphicFrame>
        <p:nvGraphicFramePr>
          <p:cNvPr id="2" name="Diagram 1">
            <a:extLst>
              <a:ext uri="{FF2B5EF4-FFF2-40B4-BE49-F238E27FC236}">
                <a16:creationId xmlns:a16="http://schemas.microsoft.com/office/drawing/2014/main" id="{0805016E-CD25-4F23-A77B-1A57ACE24589}"/>
              </a:ext>
            </a:extLst>
          </p:cNvPr>
          <p:cNvGraphicFramePr/>
          <p:nvPr>
            <p:extLst>
              <p:ext uri="{D42A27DB-BD31-4B8C-83A1-F6EECF244321}">
                <p14:modId xmlns:p14="http://schemas.microsoft.com/office/powerpoint/2010/main" val="1711882527"/>
              </p:ext>
            </p:extLst>
          </p:nvPr>
        </p:nvGraphicFramePr>
        <p:xfrm>
          <a:off x="2336191" y="1117811"/>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90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274637"/>
            <a:ext cx="10360501" cy="923331"/>
          </a:xfrm>
        </p:spPr>
        <p:txBody>
          <a:bodyPr anchor="b">
            <a:normAutofit/>
          </a:bodyPr>
          <a:lstStyle/>
          <a:p>
            <a:r>
              <a:rPr lang="en-US" dirty="0"/>
              <a:t>Social Cognitive Theory</a:t>
            </a:r>
          </a:p>
        </p:txBody>
      </p:sp>
      <p:sp>
        <p:nvSpPr>
          <p:cNvPr id="5" name="Content Placeholder 4">
            <a:extLst>
              <a:ext uri="{FF2B5EF4-FFF2-40B4-BE49-F238E27FC236}">
                <a16:creationId xmlns:a16="http://schemas.microsoft.com/office/drawing/2014/main" id="{B305AF0A-E150-4DD9-947A-0EA523E4AEA8}"/>
              </a:ext>
            </a:extLst>
          </p:cNvPr>
          <p:cNvSpPr>
            <a:spLocks noGrp="1"/>
          </p:cNvSpPr>
          <p:nvPr>
            <p:ph sz="half" idx="1"/>
          </p:nvPr>
        </p:nvSpPr>
        <p:spPr>
          <a:xfrm>
            <a:off x="1448930" y="1417103"/>
            <a:ext cx="5499259" cy="5184189"/>
          </a:xfrm>
        </p:spPr>
        <p:txBody>
          <a:bodyPr>
            <a:normAutofit fontScale="77500" lnSpcReduction="20000"/>
          </a:bodyPr>
          <a:lstStyle/>
          <a:p>
            <a:pPr marL="0" indent="0">
              <a:buNone/>
            </a:pPr>
            <a:r>
              <a:rPr lang="en-US" dirty="0"/>
              <a:t>Main dependent variables:</a:t>
            </a:r>
          </a:p>
          <a:p>
            <a:pPr>
              <a:lnSpc>
                <a:spcPct val="120000"/>
              </a:lnSpc>
            </a:pPr>
            <a:r>
              <a:rPr lang="en-US" dirty="0">
                <a:highlight>
                  <a:srgbClr val="008080"/>
                </a:highlight>
              </a:rPr>
              <a:t>Learning: </a:t>
            </a:r>
            <a:r>
              <a:rPr lang="en-US" dirty="0"/>
              <a:t>Do you know what to do (and why)?</a:t>
            </a:r>
          </a:p>
          <a:p>
            <a:pPr>
              <a:lnSpc>
                <a:spcPct val="120000"/>
              </a:lnSpc>
            </a:pPr>
            <a:r>
              <a:rPr lang="en-US" dirty="0">
                <a:highlight>
                  <a:srgbClr val="008080"/>
                </a:highlight>
              </a:rPr>
              <a:t>Self-efficacy (SE): </a:t>
            </a:r>
            <a:r>
              <a:rPr lang="en-US" dirty="0"/>
              <a:t>Are you confident you can perform that action?</a:t>
            </a:r>
          </a:p>
          <a:p>
            <a:pPr>
              <a:lnSpc>
                <a:spcPct val="120000"/>
              </a:lnSpc>
            </a:pPr>
            <a:r>
              <a:rPr lang="en-US" dirty="0">
                <a:highlight>
                  <a:srgbClr val="008080"/>
                </a:highlight>
              </a:rPr>
              <a:t>Outcome expectations (OE): </a:t>
            </a:r>
            <a:r>
              <a:rPr lang="en-US" dirty="0"/>
              <a:t>Do you think the action will make a meaningful difference?</a:t>
            </a:r>
          </a:p>
          <a:p>
            <a:pPr>
              <a:lnSpc>
                <a:spcPct val="120000"/>
              </a:lnSpc>
            </a:pPr>
            <a:r>
              <a:rPr lang="en-US" dirty="0">
                <a:highlight>
                  <a:srgbClr val="008080"/>
                </a:highlight>
              </a:rPr>
              <a:t>Intent to act (ITA): </a:t>
            </a:r>
            <a:r>
              <a:rPr lang="en-US" dirty="0"/>
              <a:t>Do you plan to take the action?</a:t>
            </a:r>
          </a:p>
          <a:p>
            <a:pPr>
              <a:lnSpc>
                <a:spcPct val="120000"/>
              </a:lnSpc>
            </a:pPr>
            <a:r>
              <a:rPr lang="en-US" dirty="0">
                <a:highlight>
                  <a:srgbClr val="008080"/>
                </a:highlight>
              </a:rPr>
              <a:t>Preparedness action: </a:t>
            </a:r>
            <a:r>
              <a:rPr lang="en-US" dirty="0"/>
              <a:t>Did you actually take the action?</a:t>
            </a:r>
          </a:p>
        </p:txBody>
      </p:sp>
      <p:sp>
        <p:nvSpPr>
          <p:cNvPr id="3" name="TextBox 2">
            <a:extLst>
              <a:ext uri="{FF2B5EF4-FFF2-40B4-BE49-F238E27FC236}">
                <a16:creationId xmlns:a16="http://schemas.microsoft.com/office/drawing/2014/main" id="{8F5BDDCD-5325-4678-BDF6-B22663AF4275}"/>
              </a:ext>
            </a:extLst>
          </p:cNvPr>
          <p:cNvSpPr txBox="1"/>
          <p:nvPr/>
        </p:nvSpPr>
        <p:spPr>
          <a:xfrm>
            <a:off x="8456612" y="1981200"/>
            <a:ext cx="1600200" cy="369332"/>
          </a:xfrm>
          <a:prstGeom prst="rect">
            <a:avLst/>
          </a:prstGeom>
          <a:noFill/>
        </p:spPr>
        <p:txBody>
          <a:bodyPr wrap="square" rtlCol="0">
            <a:spAutoFit/>
          </a:bodyPr>
          <a:lstStyle/>
          <a:p>
            <a:r>
              <a:rPr lang="en-US" sz="1800" dirty="0">
                <a:latin typeface="Arial Black" panose="020B0A04020102020204" pitchFamily="34" charset="0"/>
              </a:rPr>
              <a:t>Behavior</a:t>
            </a:r>
          </a:p>
        </p:txBody>
      </p:sp>
      <p:sp>
        <p:nvSpPr>
          <p:cNvPr id="9" name="TextBox 8">
            <a:extLst>
              <a:ext uri="{FF2B5EF4-FFF2-40B4-BE49-F238E27FC236}">
                <a16:creationId xmlns:a16="http://schemas.microsoft.com/office/drawing/2014/main" id="{ADB9EA1D-0FFD-4580-AFC1-2BB4B8EC5D1B}"/>
              </a:ext>
            </a:extLst>
          </p:cNvPr>
          <p:cNvSpPr txBox="1"/>
          <p:nvPr/>
        </p:nvSpPr>
        <p:spPr>
          <a:xfrm>
            <a:off x="6782889" y="3972381"/>
            <a:ext cx="2209800" cy="923330"/>
          </a:xfrm>
          <a:prstGeom prst="rect">
            <a:avLst/>
          </a:prstGeom>
          <a:noFill/>
        </p:spPr>
        <p:txBody>
          <a:bodyPr wrap="square" rtlCol="0">
            <a:spAutoFit/>
          </a:bodyPr>
          <a:lstStyle/>
          <a:p>
            <a:pPr algn="ctr"/>
            <a:r>
              <a:rPr lang="en-US" sz="1800" dirty="0">
                <a:latin typeface="Arial Black" panose="020B0A04020102020204" pitchFamily="34" charset="0"/>
              </a:rPr>
              <a:t>Personal cognitive factors</a:t>
            </a:r>
          </a:p>
        </p:txBody>
      </p:sp>
      <p:sp>
        <p:nvSpPr>
          <p:cNvPr id="10" name="TextBox 9">
            <a:extLst>
              <a:ext uri="{FF2B5EF4-FFF2-40B4-BE49-F238E27FC236}">
                <a16:creationId xmlns:a16="http://schemas.microsoft.com/office/drawing/2014/main" id="{D36B87A4-7322-4E4D-B285-B50CCEC1EAC7}"/>
              </a:ext>
            </a:extLst>
          </p:cNvPr>
          <p:cNvSpPr txBox="1"/>
          <p:nvPr/>
        </p:nvSpPr>
        <p:spPr>
          <a:xfrm>
            <a:off x="9318033" y="3895256"/>
            <a:ext cx="2399030" cy="923330"/>
          </a:xfrm>
          <a:prstGeom prst="rect">
            <a:avLst/>
          </a:prstGeom>
          <a:noFill/>
        </p:spPr>
        <p:txBody>
          <a:bodyPr wrap="square" rtlCol="0">
            <a:spAutoFit/>
          </a:bodyPr>
          <a:lstStyle/>
          <a:p>
            <a:pPr algn="ctr"/>
            <a:r>
              <a:rPr lang="en-US" sz="1800" dirty="0">
                <a:latin typeface="Arial Black" panose="020B0A04020102020204" pitchFamily="34" charset="0"/>
              </a:rPr>
              <a:t>Socio-environmental factors</a:t>
            </a:r>
          </a:p>
        </p:txBody>
      </p:sp>
      <p:pic>
        <p:nvPicPr>
          <p:cNvPr id="12" name="Picture 11">
            <a:extLst>
              <a:ext uri="{FF2B5EF4-FFF2-40B4-BE49-F238E27FC236}">
                <a16:creationId xmlns:a16="http://schemas.microsoft.com/office/drawing/2014/main" id="{949E3F76-6B9B-494A-895F-7FD68ABC3C21}"/>
              </a:ext>
            </a:extLst>
          </p:cNvPr>
          <p:cNvPicPr>
            <a:picLocks noChangeAspect="1"/>
          </p:cNvPicPr>
          <p:nvPr/>
        </p:nvPicPr>
        <p:blipFill>
          <a:blip r:embed="rId3">
            <a:clrChange>
              <a:clrFrom>
                <a:srgbClr val="F7F7F7"/>
              </a:clrFrom>
              <a:clrTo>
                <a:srgbClr val="F7F7F7">
                  <a:alpha val="0"/>
                </a:srgbClr>
              </a:clrTo>
            </a:clrChange>
            <a:duotone>
              <a:schemeClr val="accent1">
                <a:shade val="45000"/>
                <a:satMod val="135000"/>
              </a:schemeClr>
              <a:prstClr val="white"/>
            </a:duotone>
          </a:blip>
          <a:stretch>
            <a:fillRect/>
          </a:stretch>
        </p:blipFill>
        <p:spPr>
          <a:xfrm>
            <a:off x="7006295" y="4977046"/>
            <a:ext cx="1374117" cy="1262271"/>
          </a:xfrm>
          <a:prstGeom prst="rect">
            <a:avLst/>
          </a:prstGeom>
        </p:spPr>
      </p:pic>
      <p:pic>
        <p:nvPicPr>
          <p:cNvPr id="17" name="Picture 16">
            <a:extLst>
              <a:ext uri="{FF2B5EF4-FFF2-40B4-BE49-F238E27FC236}">
                <a16:creationId xmlns:a16="http://schemas.microsoft.com/office/drawing/2014/main" id="{8E441769-D487-4B2B-8690-7977E53C2477}"/>
              </a:ext>
            </a:extLst>
          </p:cNvPr>
          <p:cNvPicPr>
            <a:picLocks noChangeAspect="1"/>
          </p:cNvPicPr>
          <p:nvPr/>
        </p:nvPicPr>
        <p:blipFill>
          <a:blip r:embed="rId4">
            <a:clrChange>
              <a:clrFrom>
                <a:srgbClr val="F4F4F6"/>
              </a:clrFrom>
              <a:clrTo>
                <a:srgbClr val="F4F4F6">
                  <a:alpha val="0"/>
                </a:srgbClr>
              </a:clrTo>
            </a:clrChange>
            <a:duotone>
              <a:schemeClr val="accent1">
                <a:shade val="45000"/>
                <a:satMod val="135000"/>
              </a:schemeClr>
              <a:prstClr val="white"/>
            </a:duotone>
          </a:blip>
          <a:stretch>
            <a:fillRect/>
          </a:stretch>
        </p:blipFill>
        <p:spPr>
          <a:xfrm>
            <a:off x="9649007" y="4608547"/>
            <a:ext cx="1550805" cy="1493650"/>
          </a:xfrm>
          <a:prstGeom prst="rect">
            <a:avLst/>
          </a:prstGeom>
        </p:spPr>
      </p:pic>
      <p:pic>
        <p:nvPicPr>
          <p:cNvPr id="24" name="Picture 23">
            <a:extLst>
              <a:ext uri="{FF2B5EF4-FFF2-40B4-BE49-F238E27FC236}">
                <a16:creationId xmlns:a16="http://schemas.microsoft.com/office/drawing/2014/main" id="{CA318D47-6E08-4131-9408-B7D0234DDC5F}"/>
              </a:ext>
            </a:extLst>
          </p:cNvPr>
          <p:cNvPicPr>
            <a:picLocks noChangeAspect="1"/>
          </p:cNvPicPr>
          <p:nvPr/>
        </p:nvPicPr>
        <p:blipFill rotWithShape="1">
          <a:blip r:embed="rId5">
            <a:clrChange>
              <a:clrFrom>
                <a:srgbClr val="1682C6"/>
              </a:clrFrom>
              <a:clrTo>
                <a:srgbClr val="1682C6">
                  <a:alpha val="0"/>
                </a:srgbClr>
              </a:clrTo>
            </a:clrChange>
            <a:duotone>
              <a:prstClr val="black"/>
              <a:schemeClr val="accent1">
                <a:tint val="45000"/>
                <a:satMod val="400000"/>
              </a:schemeClr>
            </a:duotone>
          </a:blip>
          <a:srcRect l="4531" t="4547" r="6039" b="35287"/>
          <a:stretch/>
        </p:blipFill>
        <p:spPr>
          <a:xfrm>
            <a:off x="8256015" y="694652"/>
            <a:ext cx="1724597" cy="1180236"/>
          </a:xfrm>
          <a:prstGeom prst="rect">
            <a:avLst/>
          </a:prstGeom>
        </p:spPr>
      </p:pic>
      <p:cxnSp>
        <p:nvCxnSpPr>
          <p:cNvPr id="26" name="Straight Arrow Connector 25">
            <a:extLst>
              <a:ext uri="{FF2B5EF4-FFF2-40B4-BE49-F238E27FC236}">
                <a16:creationId xmlns:a16="http://schemas.microsoft.com/office/drawing/2014/main" id="{704CD5A5-EA79-426B-A591-7B9B48F3F44D}"/>
              </a:ext>
            </a:extLst>
          </p:cNvPr>
          <p:cNvCxnSpPr>
            <a:cxnSpLocks/>
          </p:cNvCxnSpPr>
          <p:nvPr/>
        </p:nvCxnSpPr>
        <p:spPr>
          <a:xfrm flipH="1">
            <a:off x="8332384" y="2549714"/>
            <a:ext cx="734270" cy="1142003"/>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DCC8FC3-5EEA-47BC-9E8A-C823C5744D4C}"/>
              </a:ext>
            </a:extLst>
          </p:cNvPr>
          <p:cNvCxnSpPr>
            <a:cxnSpLocks/>
          </p:cNvCxnSpPr>
          <p:nvPr/>
        </p:nvCxnSpPr>
        <p:spPr>
          <a:xfrm>
            <a:off x="9124760" y="2542031"/>
            <a:ext cx="734270" cy="1142003"/>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B4BA091-57D8-4FAF-A01C-3C14569F9931}"/>
              </a:ext>
            </a:extLst>
          </p:cNvPr>
          <p:cNvCxnSpPr>
            <a:cxnSpLocks/>
          </p:cNvCxnSpPr>
          <p:nvPr/>
        </p:nvCxnSpPr>
        <p:spPr>
          <a:xfrm flipV="1">
            <a:off x="8350316" y="3733800"/>
            <a:ext cx="1463412" cy="31736"/>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58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Staggered process showing 3 tasks arranged one below the other and two downward pointing arrows are used to indicate progression from first task to second task and second task to third task."/>
          <p:cNvGraphicFramePr>
            <a:graphicFrameLocks noGrp="1"/>
          </p:cNvGraphicFramePr>
          <p:nvPr>
            <p:ph sz="half" idx="2"/>
            <p:extLst>
              <p:ext uri="{D42A27DB-BD31-4B8C-83A1-F6EECF244321}">
                <p14:modId xmlns:p14="http://schemas.microsoft.com/office/powerpoint/2010/main" val="3920994623"/>
              </p:ext>
            </p:extLst>
          </p:nvPr>
        </p:nvGraphicFramePr>
        <p:xfrm>
          <a:off x="1751012" y="533400"/>
          <a:ext cx="10360500" cy="6043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1218883" y="274637"/>
            <a:ext cx="10360501" cy="563563"/>
          </a:xfrm>
        </p:spPr>
        <p:txBody>
          <a:bodyPr>
            <a:normAutofit fontScale="90000"/>
          </a:bodyPr>
          <a:lstStyle/>
          <a:p>
            <a:r>
              <a:rPr lang="en-US" dirty="0"/>
              <a:t>Basic Structure of Experiment 1</a:t>
            </a:r>
          </a:p>
        </p:txBody>
      </p:sp>
    </p:spTree>
    <p:extLst>
      <p:ext uri="{BB962C8B-B14F-4D97-AF65-F5344CB8AC3E}">
        <p14:creationId xmlns:p14="http://schemas.microsoft.com/office/powerpoint/2010/main" val="412318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711" y="106418"/>
            <a:ext cx="10360501" cy="715963"/>
          </a:xfrm>
        </p:spPr>
        <p:txBody>
          <a:bodyPr/>
          <a:lstStyle/>
          <a:p>
            <a:r>
              <a:rPr lang="en-US" dirty="0"/>
              <a:t>Experiment 1</a:t>
            </a:r>
          </a:p>
        </p:txBody>
      </p:sp>
      <p:sp>
        <p:nvSpPr>
          <p:cNvPr id="3" name="Content Placeholder 2"/>
          <p:cNvSpPr>
            <a:spLocks noGrp="1"/>
          </p:cNvSpPr>
          <p:nvPr>
            <p:ph sz="half" idx="1"/>
          </p:nvPr>
        </p:nvSpPr>
        <p:spPr>
          <a:xfrm>
            <a:off x="991711" y="944563"/>
            <a:ext cx="5102701" cy="5760982"/>
          </a:xfrm>
        </p:spPr>
        <p:txBody>
          <a:bodyPr>
            <a:normAutofit/>
          </a:bodyPr>
          <a:lstStyle/>
          <a:p>
            <a:r>
              <a:rPr lang="en-US" dirty="0"/>
              <a:t>5-45 minutes on main task</a:t>
            </a:r>
          </a:p>
          <a:p>
            <a:r>
              <a:rPr lang="en-US" dirty="0"/>
              <a:t>125 participants</a:t>
            </a:r>
          </a:p>
          <a:p>
            <a:r>
              <a:rPr lang="en-US" dirty="0"/>
              <a:t>REMOTE one-on-one sessions</a:t>
            </a:r>
          </a:p>
          <a:p>
            <a:r>
              <a:rPr lang="en-US" dirty="0"/>
              <a:t>Main independent variables</a:t>
            </a:r>
          </a:p>
          <a:p>
            <a:pPr lvl="1"/>
            <a:r>
              <a:rPr lang="en-US" dirty="0"/>
              <a:t>GAME PLAY</a:t>
            </a:r>
          </a:p>
          <a:p>
            <a:pPr lvl="1"/>
            <a:r>
              <a:rPr lang="en-US" dirty="0"/>
              <a:t>WEB SEARCH</a:t>
            </a:r>
          </a:p>
          <a:p>
            <a:r>
              <a:rPr lang="en-US" dirty="0"/>
              <a:t>Action opportunity</a:t>
            </a:r>
          </a:p>
          <a:p>
            <a:pPr lvl="1"/>
            <a:r>
              <a:rPr lang="en-US" dirty="0"/>
              <a:t>Pdf downloads </a:t>
            </a:r>
          </a:p>
          <a:p>
            <a:pPr lvl="1"/>
            <a:r>
              <a:rPr lang="en-US" dirty="0"/>
              <a:t>Training interest forms</a:t>
            </a:r>
          </a:p>
          <a:p>
            <a:r>
              <a:rPr lang="en-US" dirty="0"/>
              <a:t>Follow-up survey</a:t>
            </a:r>
          </a:p>
          <a:p>
            <a:pPr lvl="1"/>
            <a:r>
              <a:rPr lang="en-US" dirty="0"/>
              <a:t>3 months later</a:t>
            </a:r>
          </a:p>
        </p:txBody>
      </p:sp>
      <p:pic>
        <p:nvPicPr>
          <p:cNvPr id="5" name="Picture 4">
            <a:extLst>
              <a:ext uri="{FF2B5EF4-FFF2-40B4-BE49-F238E27FC236}">
                <a16:creationId xmlns:a16="http://schemas.microsoft.com/office/drawing/2014/main" id="{4DB7AF75-5A19-4190-A928-C04AA5D9D605}"/>
              </a:ext>
            </a:extLst>
          </p:cNvPr>
          <p:cNvPicPr>
            <a:picLocks noChangeAspect="1"/>
          </p:cNvPicPr>
          <p:nvPr/>
        </p:nvPicPr>
        <p:blipFill rotWithShape="1">
          <a:blip r:embed="rId3"/>
          <a:srcRect l="1250" b="4008"/>
          <a:stretch/>
        </p:blipFill>
        <p:spPr>
          <a:xfrm>
            <a:off x="5942012" y="228600"/>
            <a:ext cx="6019800" cy="426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A53FC2E3-7929-45BE-B56D-CC6E86A80145}"/>
              </a:ext>
            </a:extLst>
          </p:cNvPr>
          <p:cNvPicPr>
            <a:picLocks noChangeAspect="1"/>
          </p:cNvPicPr>
          <p:nvPr/>
        </p:nvPicPr>
        <p:blipFill>
          <a:blip r:embed="rId4"/>
          <a:stretch>
            <a:fillRect/>
          </a:stretch>
        </p:blipFill>
        <p:spPr>
          <a:xfrm>
            <a:off x="8075612" y="3871091"/>
            <a:ext cx="3862275" cy="27387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7959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naltrailer6">
            <a:hlinkClick r:id="" action="ppaction://media"/>
            <a:extLst>
              <a:ext uri="{FF2B5EF4-FFF2-40B4-BE49-F238E27FC236}">
                <a16:creationId xmlns:a16="http://schemas.microsoft.com/office/drawing/2014/main" id="{95B54ACC-D028-4B61-9B5E-654FD136EC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88825" cy="6856413"/>
          </a:xfrm>
          <a:prstGeom prst="rect">
            <a:avLst/>
          </a:prstGeom>
        </p:spPr>
      </p:pic>
    </p:spTree>
    <p:extLst>
      <p:ext uri="{BB962C8B-B14F-4D97-AF65-F5344CB8AC3E}">
        <p14:creationId xmlns:p14="http://schemas.microsoft.com/office/powerpoint/2010/main" val="327175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152400"/>
            <a:ext cx="10360501" cy="715963"/>
          </a:xfrm>
        </p:spPr>
        <p:txBody>
          <a:bodyPr/>
          <a:lstStyle/>
          <a:p>
            <a:r>
              <a:rPr lang="en-US" dirty="0"/>
              <a:t>Game Play Condition</a:t>
            </a:r>
          </a:p>
        </p:txBody>
      </p:sp>
      <p:graphicFrame>
        <p:nvGraphicFramePr>
          <p:cNvPr id="8" name="Table 8">
            <a:extLst>
              <a:ext uri="{FF2B5EF4-FFF2-40B4-BE49-F238E27FC236}">
                <a16:creationId xmlns:a16="http://schemas.microsoft.com/office/drawing/2014/main" id="{D7911C94-27C5-405E-B6FA-E1071D6AA084}"/>
              </a:ext>
            </a:extLst>
          </p:cNvPr>
          <p:cNvGraphicFramePr>
            <a:graphicFrameLocks noGrp="1"/>
          </p:cNvGraphicFramePr>
          <p:nvPr>
            <p:extLst>
              <p:ext uri="{D42A27DB-BD31-4B8C-83A1-F6EECF244321}">
                <p14:modId xmlns:p14="http://schemas.microsoft.com/office/powerpoint/2010/main" val="127507628"/>
              </p:ext>
            </p:extLst>
          </p:nvPr>
        </p:nvGraphicFramePr>
        <p:xfrm>
          <a:off x="150812" y="1526314"/>
          <a:ext cx="5562600" cy="4970145"/>
        </p:xfrm>
        <a:graphic>
          <a:graphicData uri="http://schemas.openxmlformats.org/drawingml/2006/table">
            <a:tbl>
              <a:tblPr firstRow="1" bandRow="1">
                <a:tableStyleId>{5C22544A-7EE6-4342-B048-85BDC9FD1C3A}</a:tableStyleId>
              </a:tblPr>
              <a:tblGrid>
                <a:gridCol w="1263118">
                  <a:extLst>
                    <a:ext uri="{9D8B030D-6E8A-4147-A177-3AD203B41FA5}">
                      <a16:colId xmlns:a16="http://schemas.microsoft.com/office/drawing/2014/main" val="1395402276"/>
                    </a:ext>
                  </a:extLst>
                </a:gridCol>
                <a:gridCol w="1861082">
                  <a:extLst>
                    <a:ext uri="{9D8B030D-6E8A-4147-A177-3AD203B41FA5}">
                      <a16:colId xmlns:a16="http://schemas.microsoft.com/office/drawing/2014/main" val="3119814267"/>
                    </a:ext>
                  </a:extLst>
                </a:gridCol>
                <a:gridCol w="990600">
                  <a:extLst>
                    <a:ext uri="{9D8B030D-6E8A-4147-A177-3AD203B41FA5}">
                      <a16:colId xmlns:a16="http://schemas.microsoft.com/office/drawing/2014/main" val="2925055751"/>
                    </a:ext>
                  </a:extLst>
                </a:gridCol>
                <a:gridCol w="1447800">
                  <a:extLst>
                    <a:ext uri="{9D8B030D-6E8A-4147-A177-3AD203B41FA5}">
                      <a16:colId xmlns:a16="http://schemas.microsoft.com/office/drawing/2014/main" val="1283946043"/>
                    </a:ext>
                  </a:extLst>
                </a:gridCol>
              </a:tblGrid>
              <a:tr h="1343025">
                <a:tc>
                  <a:txBody>
                    <a:bodyPr/>
                    <a:lstStyle/>
                    <a:p>
                      <a:r>
                        <a:rPr lang="en-US" sz="2000" dirty="0"/>
                        <a:t>Avoid Injury</a:t>
                      </a:r>
                    </a:p>
                  </a:txBody>
                  <a:tcPr/>
                </a:tc>
                <a:tc>
                  <a:txBody>
                    <a:bodyPr/>
                    <a:lstStyle/>
                    <a:p>
                      <a:r>
                        <a:rPr lang="en-US" sz="2000" dirty="0"/>
                        <a:t>Get Clean Water</a:t>
                      </a:r>
                    </a:p>
                  </a:txBody>
                  <a:tcPr/>
                </a:tc>
                <a:tc>
                  <a:txBody>
                    <a:bodyPr/>
                    <a:lstStyle/>
                    <a:p>
                      <a:r>
                        <a:rPr lang="en-US" sz="2000" dirty="0"/>
                        <a:t>Find Shelter</a:t>
                      </a:r>
                    </a:p>
                  </a:txBody>
                  <a:tcPr/>
                </a:tc>
                <a:tc>
                  <a:txBody>
                    <a:bodyPr/>
                    <a:lstStyle/>
                    <a:p>
                      <a:r>
                        <a:rPr lang="en-US" sz="2000" dirty="0"/>
                        <a:t>Manage Human Waste</a:t>
                      </a:r>
                    </a:p>
                  </a:txBody>
                  <a:tcPr/>
                </a:tc>
                <a:extLst>
                  <a:ext uri="{0D108BD9-81ED-4DB2-BD59-A6C34878D82A}">
                    <a16:rowId xmlns:a16="http://schemas.microsoft.com/office/drawing/2014/main" val="2490312980"/>
                  </a:ext>
                </a:extLst>
              </a:tr>
              <a:tr h="746125">
                <a:tc>
                  <a:txBody>
                    <a:bodyPr/>
                    <a:lstStyle/>
                    <a:p>
                      <a:r>
                        <a:rPr lang="en-US" sz="2000" dirty="0"/>
                        <a:t>Drop, cover, hold on</a:t>
                      </a:r>
                    </a:p>
                  </a:txBody>
                  <a:tcPr/>
                </a:tc>
                <a:tc>
                  <a:txBody>
                    <a:bodyPr/>
                    <a:lstStyle/>
                    <a:p>
                      <a:r>
                        <a:rPr lang="en-US" sz="2000" dirty="0"/>
                        <a:t>Store water beforehand and treat with bleach</a:t>
                      </a:r>
                    </a:p>
                  </a:txBody>
                  <a:tcPr/>
                </a:tc>
                <a:tc>
                  <a:txBody>
                    <a:bodyPr/>
                    <a:lstStyle/>
                    <a:p>
                      <a:r>
                        <a:rPr lang="en-US" sz="2000" dirty="0"/>
                        <a:t>Vehicle</a:t>
                      </a:r>
                    </a:p>
                  </a:txBody>
                  <a:tcPr/>
                </a:tc>
                <a:tc>
                  <a:txBody>
                    <a:bodyPr/>
                    <a:lstStyle/>
                    <a:p>
                      <a:r>
                        <a:rPr lang="en-US" sz="2000" dirty="0"/>
                        <a:t>Two-bucket system</a:t>
                      </a:r>
                    </a:p>
                  </a:txBody>
                  <a:tcPr/>
                </a:tc>
                <a:extLst>
                  <a:ext uri="{0D108BD9-81ED-4DB2-BD59-A6C34878D82A}">
                    <a16:rowId xmlns:a16="http://schemas.microsoft.com/office/drawing/2014/main" val="2694689849"/>
                  </a:ext>
                </a:extLst>
              </a:tr>
              <a:tr h="746125">
                <a:tc>
                  <a:txBody>
                    <a:bodyPr/>
                    <a:lstStyle/>
                    <a:p>
                      <a:r>
                        <a:rPr lang="en-US" sz="2000" dirty="0"/>
                        <a:t>Shut off gas valve</a:t>
                      </a:r>
                    </a:p>
                  </a:txBody>
                  <a:tcPr/>
                </a:tc>
                <a:tc>
                  <a:txBody>
                    <a:bodyPr/>
                    <a:lstStyle/>
                    <a:p>
                      <a:r>
                        <a:rPr lang="en-US" sz="2000" dirty="0"/>
                        <a:t>Tap water heater and treat with chlorine dioxide</a:t>
                      </a:r>
                    </a:p>
                  </a:txBody>
                  <a:tcPr/>
                </a:tc>
                <a:tc>
                  <a:txBody>
                    <a:bodyPr/>
                    <a:lstStyle/>
                    <a:p>
                      <a:r>
                        <a:rPr lang="en-US" sz="2000" dirty="0"/>
                        <a:t>Tent</a:t>
                      </a:r>
                    </a:p>
                  </a:txBody>
                  <a:tcPr/>
                </a:tc>
                <a:tc>
                  <a:txBody>
                    <a:bodyPr/>
                    <a:lstStyle/>
                    <a:p>
                      <a:r>
                        <a:rPr lang="en-US" sz="2000" dirty="0"/>
                        <a:t>Pit latrine</a:t>
                      </a:r>
                    </a:p>
                  </a:txBody>
                  <a:tcPr/>
                </a:tc>
                <a:extLst>
                  <a:ext uri="{0D108BD9-81ED-4DB2-BD59-A6C34878D82A}">
                    <a16:rowId xmlns:a16="http://schemas.microsoft.com/office/drawing/2014/main" val="896253654"/>
                  </a:ext>
                </a:extLst>
              </a:tr>
              <a:tr h="746125">
                <a:tc>
                  <a:txBody>
                    <a:bodyPr/>
                    <a:lstStyle/>
                    <a:p>
                      <a:r>
                        <a:rPr lang="en-US" sz="2000" dirty="0"/>
                        <a:t>Attach bookcase to wall</a:t>
                      </a:r>
                    </a:p>
                  </a:txBody>
                  <a:tcPr/>
                </a:tc>
                <a:tc>
                  <a:txBody>
                    <a:bodyPr/>
                    <a:lstStyle/>
                    <a:p>
                      <a:r>
                        <a:rPr lang="en-US" sz="2000" dirty="0"/>
                        <a:t>Collect rainwater and boil (shown)</a:t>
                      </a:r>
                    </a:p>
                  </a:txBody>
                  <a:tcPr>
                    <a:solidFill>
                      <a:schemeClr val="accent1">
                        <a:lumMod val="20000"/>
                        <a:lumOff val="80000"/>
                      </a:schemeClr>
                    </a:solidFill>
                  </a:tcPr>
                </a:tc>
                <a:tc>
                  <a:txBody>
                    <a:bodyPr/>
                    <a:lstStyle/>
                    <a:p>
                      <a:r>
                        <a:rPr lang="en-US" sz="2000" dirty="0"/>
                        <a:t>Public shelter</a:t>
                      </a:r>
                    </a:p>
                  </a:txBody>
                  <a:tcPr/>
                </a:tc>
                <a:tc>
                  <a:txBody>
                    <a:bodyPr/>
                    <a:lstStyle/>
                    <a:p>
                      <a:r>
                        <a:rPr lang="en-US" sz="2000" dirty="0"/>
                        <a:t>Composting toilet</a:t>
                      </a:r>
                    </a:p>
                  </a:txBody>
                  <a:tcPr/>
                </a:tc>
                <a:extLst>
                  <a:ext uri="{0D108BD9-81ED-4DB2-BD59-A6C34878D82A}">
                    <a16:rowId xmlns:a16="http://schemas.microsoft.com/office/drawing/2014/main" val="1472118146"/>
                  </a:ext>
                </a:extLst>
              </a:tr>
            </a:tbl>
          </a:graphicData>
        </a:graphic>
      </p:graphicFrame>
      <p:grpSp>
        <p:nvGrpSpPr>
          <p:cNvPr id="15" name="Group 14">
            <a:extLst>
              <a:ext uri="{FF2B5EF4-FFF2-40B4-BE49-F238E27FC236}">
                <a16:creationId xmlns:a16="http://schemas.microsoft.com/office/drawing/2014/main" id="{3C36958B-A656-448C-817A-8718E8215104}"/>
              </a:ext>
            </a:extLst>
          </p:cNvPr>
          <p:cNvGrpSpPr/>
          <p:nvPr/>
        </p:nvGrpSpPr>
        <p:grpSpPr>
          <a:xfrm>
            <a:off x="5789611" y="1773421"/>
            <a:ext cx="6324601" cy="4398779"/>
            <a:chOff x="5713412" y="1645328"/>
            <a:chExt cx="6399213" cy="4450672"/>
          </a:xfrm>
        </p:grpSpPr>
        <p:pic>
          <p:nvPicPr>
            <p:cNvPr id="14" name="Picture 13">
              <a:extLst>
                <a:ext uri="{FF2B5EF4-FFF2-40B4-BE49-F238E27FC236}">
                  <a16:creationId xmlns:a16="http://schemas.microsoft.com/office/drawing/2014/main" id="{7ED450F4-0AE7-449F-9C4C-558DA8BFBF83}"/>
                </a:ext>
              </a:extLst>
            </p:cNvPr>
            <p:cNvPicPr>
              <a:picLocks noChangeAspect="1"/>
            </p:cNvPicPr>
            <p:nvPr/>
          </p:nvPicPr>
          <p:blipFill rotWithShape="1">
            <a:blip r:embed="rId3"/>
            <a:srcRect l="2362" t="1668" r="1983" b="3284"/>
            <a:stretch/>
          </p:blipFill>
          <p:spPr>
            <a:xfrm>
              <a:off x="5789612" y="1645328"/>
              <a:ext cx="6323013" cy="4450672"/>
            </a:xfrm>
            <a:prstGeom prst="rect">
              <a:avLst/>
            </a:prstGeom>
            <a:ln>
              <a:solidFill>
                <a:srgbClr val="00EBE6"/>
              </a:solidFill>
            </a:ln>
          </p:spPr>
        </p:pic>
        <p:sp>
          <p:nvSpPr>
            <p:cNvPr id="10" name="Oval 9">
              <a:extLst>
                <a:ext uri="{FF2B5EF4-FFF2-40B4-BE49-F238E27FC236}">
                  <a16:creationId xmlns:a16="http://schemas.microsoft.com/office/drawing/2014/main" id="{AFE55995-3C67-43B1-A854-AE318262A5DC}"/>
                </a:ext>
              </a:extLst>
            </p:cNvPr>
            <p:cNvSpPr/>
            <p:nvPr/>
          </p:nvSpPr>
          <p:spPr>
            <a:xfrm>
              <a:off x="5713412" y="4876800"/>
              <a:ext cx="2057400" cy="990600"/>
            </a:xfrm>
            <a:prstGeom prst="ellipse">
              <a:avLst/>
            </a:prstGeom>
            <a:noFill/>
            <a:ln>
              <a:solidFill>
                <a:srgbClr val="00EB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Oval 12">
              <a:extLst>
                <a:ext uri="{FF2B5EF4-FFF2-40B4-BE49-F238E27FC236}">
                  <a16:creationId xmlns:a16="http://schemas.microsoft.com/office/drawing/2014/main" id="{CE6EFA8F-D021-464D-8F3F-900A63C1A3DC}"/>
                </a:ext>
              </a:extLst>
            </p:cNvPr>
            <p:cNvSpPr/>
            <p:nvPr/>
          </p:nvSpPr>
          <p:spPr>
            <a:xfrm>
              <a:off x="7542212" y="2956264"/>
              <a:ext cx="914400" cy="914400"/>
            </a:xfrm>
            <a:prstGeom prst="ellipse">
              <a:avLst/>
            </a:prstGeom>
            <a:noFill/>
            <a:ln>
              <a:solidFill>
                <a:srgbClr val="00EB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6" name="Oval 15">
              <a:extLst>
                <a:ext uri="{FF2B5EF4-FFF2-40B4-BE49-F238E27FC236}">
                  <a16:creationId xmlns:a16="http://schemas.microsoft.com/office/drawing/2014/main" id="{0C6BCB96-44CC-4F54-A236-59101E86A519}"/>
                </a:ext>
              </a:extLst>
            </p:cNvPr>
            <p:cNvSpPr/>
            <p:nvPr/>
          </p:nvSpPr>
          <p:spPr>
            <a:xfrm>
              <a:off x="9218612" y="4114800"/>
              <a:ext cx="914400" cy="914400"/>
            </a:xfrm>
            <a:prstGeom prst="ellipse">
              <a:avLst/>
            </a:prstGeom>
            <a:noFill/>
            <a:ln>
              <a:solidFill>
                <a:srgbClr val="00EB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7" name="Oval 16">
              <a:extLst>
                <a:ext uri="{FF2B5EF4-FFF2-40B4-BE49-F238E27FC236}">
                  <a16:creationId xmlns:a16="http://schemas.microsoft.com/office/drawing/2014/main" id="{6CCD84FE-973B-4985-9BA5-942F4D29890C}"/>
                </a:ext>
              </a:extLst>
            </p:cNvPr>
            <p:cNvSpPr/>
            <p:nvPr/>
          </p:nvSpPr>
          <p:spPr>
            <a:xfrm>
              <a:off x="7237412" y="1791857"/>
              <a:ext cx="3429000" cy="798943"/>
            </a:xfrm>
            <a:prstGeom prst="ellipse">
              <a:avLst/>
            </a:prstGeom>
            <a:noFill/>
            <a:ln>
              <a:solidFill>
                <a:srgbClr val="00EB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Tree>
    <p:extLst>
      <p:ext uri="{BB962C8B-B14F-4D97-AF65-F5344CB8AC3E}">
        <p14:creationId xmlns:p14="http://schemas.microsoft.com/office/powerpoint/2010/main" val="381215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711" y="106418"/>
            <a:ext cx="10360501" cy="715963"/>
          </a:xfrm>
        </p:spPr>
        <p:txBody>
          <a:bodyPr/>
          <a:lstStyle/>
          <a:p>
            <a:r>
              <a:rPr lang="en-US" dirty="0"/>
              <a:t>Web Search Condition</a:t>
            </a:r>
          </a:p>
        </p:txBody>
      </p:sp>
      <p:sp>
        <p:nvSpPr>
          <p:cNvPr id="3" name="Content Placeholder 2"/>
          <p:cNvSpPr>
            <a:spLocks noGrp="1"/>
          </p:cNvSpPr>
          <p:nvPr>
            <p:ph sz="half" idx="1"/>
          </p:nvPr>
        </p:nvSpPr>
        <p:spPr>
          <a:xfrm>
            <a:off x="7968322" y="3352800"/>
            <a:ext cx="4107129" cy="2971800"/>
          </a:xfrm>
        </p:spPr>
        <p:txBody>
          <a:bodyPr>
            <a:normAutofit lnSpcReduction="10000"/>
          </a:bodyPr>
          <a:lstStyle/>
          <a:p>
            <a:r>
              <a:rPr lang="en-US" dirty="0"/>
              <a:t>Links provided lead to content equivalent to (and more!) what is contained in the game</a:t>
            </a:r>
          </a:p>
          <a:p>
            <a:r>
              <a:rPr lang="en-US" dirty="0"/>
              <a:t>Free search option: better matches “real life” search behavior</a:t>
            </a:r>
          </a:p>
        </p:txBody>
      </p:sp>
      <p:pic>
        <p:nvPicPr>
          <p:cNvPr id="4098" name="Picture 2">
            <a:extLst>
              <a:ext uri="{FF2B5EF4-FFF2-40B4-BE49-F238E27FC236}">
                <a16:creationId xmlns:a16="http://schemas.microsoft.com/office/drawing/2014/main" id="{BC789B52-893C-4EB0-B9F0-CB150E7A0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812" y="457200"/>
            <a:ext cx="4266768" cy="22434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F4193AE-368B-489E-8BE0-70F3EEA41A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12" y="914400"/>
            <a:ext cx="4975931"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C4924376-E510-4A18-BDD3-D61B16F66C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114" y="1600200"/>
            <a:ext cx="5039361" cy="40494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0C21223B-FC87-48C4-A337-0A272AE798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6938" y="2822595"/>
            <a:ext cx="5264149" cy="387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14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3" name="Picture 2">
            <a:extLst>
              <a:ext uri="{FF2B5EF4-FFF2-40B4-BE49-F238E27FC236}">
                <a16:creationId xmlns:a16="http://schemas.microsoft.com/office/drawing/2014/main" id="{9942BBFA-DAA6-61D9-1D40-80ECFBC7586D}"/>
              </a:ext>
            </a:extLst>
          </p:cNvPr>
          <p:cNvPicPr>
            <a:picLocks noChangeAspect="1"/>
          </p:cNvPicPr>
          <p:nvPr/>
        </p:nvPicPr>
        <p:blipFill rotWithShape="1">
          <a:blip r:embed="rId3"/>
          <a:srcRect r="1820"/>
          <a:stretch/>
        </p:blipFill>
        <p:spPr>
          <a:xfrm>
            <a:off x="316078" y="2059374"/>
            <a:ext cx="5549734" cy="4683835"/>
          </a:xfrm>
          <a:prstGeom prst="rect">
            <a:avLst/>
          </a:prstGeom>
        </p:spPr>
      </p:pic>
      <p:pic>
        <p:nvPicPr>
          <p:cNvPr id="5" name="Picture 4">
            <a:extLst>
              <a:ext uri="{FF2B5EF4-FFF2-40B4-BE49-F238E27FC236}">
                <a16:creationId xmlns:a16="http://schemas.microsoft.com/office/drawing/2014/main" id="{8F8E7236-1A40-9E76-9568-FEE3F212F5BA}"/>
              </a:ext>
            </a:extLst>
          </p:cNvPr>
          <p:cNvPicPr>
            <a:picLocks noChangeAspect="1"/>
          </p:cNvPicPr>
          <p:nvPr/>
        </p:nvPicPr>
        <p:blipFill>
          <a:blip r:embed="rId4"/>
          <a:stretch>
            <a:fillRect/>
          </a:stretch>
        </p:blipFill>
        <p:spPr>
          <a:xfrm>
            <a:off x="6075951" y="78654"/>
            <a:ext cx="5943600" cy="6700691"/>
          </a:xfrm>
          <a:prstGeom prst="rect">
            <a:avLst/>
          </a:prstGeom>
        </p:spPr>
      </p:pic>
      <p:pic>
        <p:nvPicPr>
          <p:cNvPr id="7" name="Picture 6">
            <a:extLst>
              <a:ext uri="{FF2B5EF4-FFF2-40B4-BE49-F238E27FC236}">
                <a16:creationId xmlns:a16="http://schemas.microsoft.com/office/drawing/2014/main" id="{80632725-B72E-8A1F-2906-43918F648F38}"/>
              </a:ext>
            </a:extLst>
          </p:cNvPr>
          <p:cNvPicPr>
            <a:picLocks noChangeAspect="1"/>
          </p:cNvPicPr>
          <p:nvPr/>
        </p:nvPicPr>
        <p:blipFill>
          <a:blip r:embed="rId5"/>
          <a:stretch>
            <a:fillRect/>
          </a:stretch>
        </p:blipFill>
        <p:spPr>
          <a:xfrm>
            <a:off x="327003" y="26709"/>
            <a:ext cx="5549734" cy="19259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711" y="106418"/>
            <a:ext cx="10360501" cy="715963"/>
          </a:xfrm>
        </p:spPr>
        <p:txBody>
          <a:bodyPr/>
          <a:lstStyle/>
          <a:p>
            <a:r>
              <a:rPr lang="en-US" dirty="0"/>
              <a:t>Select Results</a:t>
            </a:r>
          </a:p>
        </p:txBody>
      </p:sp>
      <p:graphicFrame>
        <p:nvGraphicFramePr>
          <p:cNvPr id="7" name="Table 7">
            <a:extLst>
              <a:ext uri="{FF2B5EF4-FFF2-40B4-BE49-F238E27FC236}">
                <a16:creationId xmlns:a16="http://schemas.microsoft.com/office/drawing/2014/main" id="{7394E38F-1F05-481C-A797-EF1240B89C5F}"/>
              </a:ext>
            </a:extLst>
          </p:cNvPr>
          <p:cNvGraphicFramePr>
            <a:graphicFrameLocks noGrp="1"/>
          </p:cNvGraphicFramePr>
          <p:nvPr>
            <p:extLst>
              <p:ext uri="{D42A27DB-BD31-4B8C-83A1-F6EECF244321}">
                <p14:modId xmlns:p14="http://schemas.microsoft.com/office/powerpoint/2010/main" val="3255922857"/>
              </p:ext>
            </p:extLst>
          </p:nvPr>
        </p:nvGraphicFramePr>
        <p:xfrm>
          <a:off x="1903412" y="990600"/>
          <a:ext cx="9258300" cy="5611850"/>
        </p:xfrm>
        <a:graphic>
          <a:graphicData uri="http://schemas.openxmlformats.org/drawingml/2006/table">
            <a:tbl>
              <a:tblPr firstRow="1" bandRow="1">
                <a:tableStyleId>{5C22544A-7EE6-4342-B048-85BDC9FD1C3A}</a:tableStyleId>
              </a:tblPr>
              <a:tblGrid>
                <a:gridCol w="4592117">
                  <a:extLst>
                    <a:ext uri="{9D8B030D-6E8A-4147-A177-3AD203B41FA5}">
                      <a16:colId xmlns:a16="http://schemas.microsoft.com/office/drawing/2014/main" val="1312347456"/>
                    </a:ext>
                  </a:extLst>
                </a:gridCol>
                <a:gridCol w="1703527">
                  <a:extLst>
                    <a:ext uri="{9D8B030D-6E8A-4147-A177-3AD203B41FA5}">
                      <a16:colId xmlns:a16="http://schemas.microsoft.com/office/drawing/2014/main" val="934385774"/>
                    </a:ext>
                  </a:extLst>
                </a:gridCol>
                <a:gridCol w="1629461">
                  <a:extLst>
                    <a:ext uri="{9D8B030D-6E8A-4147-A177-3AD203B41FA5}">
                      <a16:colId xmlns:a16="http://schemas.microsoft.com/office/drawing/2014/main" val="2712694558"/>
                    </a:ext>
                  </a:extLst>
                </a:gridCol>
                <a:gridCol w="1333195">
                  <a:extLst>
                    <a:ext uri="{9D8B030D-6E8A-4147-A177-3AD203B41FA5}">
                      <a16:colId xmlns:a16="http://schemas.microsoft.com/office/drawing/2014/main" val="1299606603"/>
                    </a:ext>
                  </a:extLst>
                </a:gridCol>
              </a:tblGrid>
              <a:tr h="720034">
                <a:tc>
                  <a:txBody>
                    <a:bodyPr/>
                    <a:lstStyle/>
                    <a:p>
                      <a:pPr algn="ctr"/>
                      <a:r>
                        <a:rPr lang="en-US" dirty="0"/>
                        <a:t>Metric</a:t>
                      </a:r>
                    </a:p>
                  </a:txBody>
                  <a:tcPr anchor="ctr"/>
                </a:tc>
                <a:tc>
                  <a:txBody>
                    <a:bodyPr/>
                    <a:lstStyle/>
                    <a:p>
                      <a:pPr algn="ctr"/>
                      <a:r>
                        <a:rPr lang="en-US" dirty="0"/>
                        <a:t>Game</a:t>
                      </a:r>
                    </a:p>
                  </a:txBody>
                  <a:tcPr anchor="ctr"/>
                </a:tc>
                <a:tc>
                  <a:txBody>
                    <a:bodyPr/>
                    <a:lstStyle/>
                    <a:p>
                      <a:pPr algn="ctr"/>
                      <a:r>
                        <a:rPr lang="en-US" dirty="0"/>
                        <a:t>Web</a:t>
                      </a:r>
                    </a:p>
                  </a:txBody>
                  <a:tcPr anchor="ctr"/>
                </a:tc>
                <a:tc>
                  <a:txBody>
                    <a:bodyPr/>
                    <a:lstStyle/>
                    <a:p>
                      <a:pPr algn="ctr"/>
                      <a:r>
                        <a:rPr lang="en-US" dirty="0"/>
                        <a:t>P value</a:t>
                      </a:r>
                    </a:p>
                  </a:txBody>
                  <a:tcPr anchor="ctr"/>
                </a:tc>
                <a:extLst>
                  <a:ext uri="{0D108BD9-81ED-4DB2-BD59-A6C34878D82A}">
                    <a16:rowId xmlns:a16="http://schemas.microsoft.com/office/drawing/2014/main" val="4070120496"/>
                  </a:ext>
                </a:extLst>
              </a:tr>
              <a:tr h="720034">
                <a:tc>
                  <a:txBody>
                    <a:bodyPr/>
                    <a:lstStyle/>
                    <a:p>
                      <a:r>
                        <a:rPr lang="en-US" dirty="0"/>
                        <a:t>Time spent on activity (minutes)</a:t>
                      </a:r>
                    </a:p>
                  </a:txBody>
                  <a:tcPr anchor="ctr"/>
                </a:tc>
                <a:tc>
                  <a:txBody>
                    <a:bodyPr/>
                    <a:lstStyle/>
                    <a:p>
                      <a:pPr algn="ctr"/>
                      <a:r>
                        <a:rPr lang="en-US" dirty="0"/>
                        <a:t>31</a:t>
                      </a:r>
                    </a:p>
                  </a:txBody>
                  <a:tcPr anchor="ctr"/>
                </a:tc>
                <a:tc>
                  <a:txBody>
                    <a:bodyPr/>
                    <a:lstStyle/>
                    <a:p>
                      <a:pPr algn="ctr"/>
                      <a:r>
                        <a:rPr lang="en-US" dirty="0"/>
                        <a:t>19</a:t>
                      </a:r>
                    </a:p>
                  </a:txBody>
                  <a:tcPr anchor="ctr"/>
                </a:tc>
                <a:tc>
                  <a:txBody>
                    <a:bodyPr/>
                    <a:lstStyle/>
                    <a:p>
                      <a:pPr algn="ctr"/>
                      <a:r>
                        <a:rPr lang="en-US" dirty="0"/>
                        <a:t>0.001</a:t>
                      </a:r>
                    </a:p>
                  </a:txBody>
                  <a:tcPr anchor="ctr"/>
                </a:tc>
                <a:extLst>
                  <a:ext uri="{0D108BD9-81ED-4DB2-BD59-A6C34878D82A}">
                    <a16:rowId xmlns:a16="http://schemas.microsoft.com/office/drawing/2014/main" val="2176028323"/>
                  </a:ext>
                </a:extLst>
              </a:tr>
              <a:tr h="777637">
                <a:tc>
                  <a:txBody>
                    <a:bodyPr/>
                    <a:lstStyle/>
                    <a:p>
                      <a:r>
                        <a:rPr lang="en-US" dirty="0"/>
                        <a:t>Percent of information that is (perceived as) new to participant</a:t>
                      </a:r>
                    </a:p>
                  </a:txBody>
                  <a:tcPr anchor="ctr"/>
                </a:tc>
                <a:tc>
                  <a:txBody>
                    <a:bodyPr/>
                    <a:lstStyle/>
                    <a:p>
                      <a:pPr algn="ctr"/>
                      <a:r>
                        <a:rPr lang="en-US" dirty="0"/>
                        <a:t>64</a:t>
                      </a:r>
                    </a:p>
                  </a:txBody>
                  <a:tcPr anchor="ctr"/>
                </a:tc>
                <a:tc>
                  <a:txBody>
                    <a:bodyPr/>
                    <a:lstStyle/>
                    <a:p>
                      <a:pPr algn="ctr"/>
                      <a:r>
                        <a:rPr lang="en-US" dirty="0"/>
                        <a:t>45</a:t>
                      </a:r>
                    </a:p>
                  </a:txBody>
                  <a:tcPr anchor="ctr"/>
                </a:tc>
                <a:tc>
                  <a:txBody>
                    <a:bodyPr/>
                    <a:lstStyle/>
                    <a:p>
                      <a:pPr algn="ctr"/>
                      <a:r>
                        <a:rPr lang="en-US"/>
                        <a:t>0.001</a:t>
                      </a:r>
                      <a:endParaRPr lang="en-US" dirty="0"/>
                    </a:p>
                  </a:txBody>
                  <a:tcPr anchor="ctr"/>
                </a:tc>
                <a:extLst>
                  <a:ext uri="{0D108BD9-81ED-4DB2-BD59-A6C34878D82A}">
                    <a16:rowId xmlns:a16="http://schemas.microsoft.com/office/drawing/2014/main" val="3771023464"/>
                  </a:ext>
                </a:extLst>
              </a:tr>
              <a:tr h="720034">
                <a:tc>
                  <a:txBody>
                    <a:bodyPr/>
                    <a:lstStyle/>
                    <a:p>
                      <a:r>
                        <a:rPr lang="en-US" dirty="0"/>
                        <a:t>Level of enjoyment (out of 7)</a:t>
                      </a:r>
                    </a:p>
                  </a:txBody>
                  <a:tcPr anchor="ctr"/>
                </a:tc>
                <a:tc>
                  <a:txBody>
                    <a:bodyPr/>
                    <a:lstStyle/>
                    <a:p>
                      <a:pPr algn="ctr"/>
                      <a:r>
                        <a:rPr lang="en-US" dirty="0"/>
                        <a:t>5.6</a:t>
                      </a:r>
                    </a:p>
                  </a:txBody>
                  <a:tcPr anchor="ctr"/>
                </a:tc>
                <a:tc>
                  <a:txBody>
                    <a:bodyPr/>
                    <a:lstStyle/>
                    <a:p>
                      <a:pPr algn="ctr"/>
                      <a:r>
                        <a:rPr lang="en-US" dirty="0"/>
                        <a:t>5</a:t>
                      </a:r>
                    </a:p>
                  </a:txBody>
                  <a:tcPr anchor="ct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dirty="0"/>
                        <a:t>0.01</a:t>
                      </a:r>
                    </a:p>
                  </a:txBody>
                  <a:tcPr anchor="ctr"/>
                </a:tc>
                <a:extLst>
                  <a:ext uri="{0D108BD9-81ED-4DB2-BD59-A6C34878D82A}">
                    <a16:rowId xmlns:a16="http://schemas.microsoft.com/office/drawing/2014/main" val="2982174390"/>
                  </a:ext>
                </a:extLst>
              </a:tr>
              <a:tr h="720034">
                <a:tc>
                  <a:txBody>
                    <a:bodyPr/>
                    <a:lstStyle/>
                    <a:p>
                      <a:r>
                        <a:rPr lang="en-US" dirty="0"/>
                        <a:t>Level of challenge (out of 7)</a:t>
                      </a:r>
                    </a:p>
                  </a:txBody>
                  <a:tcPr anchor="ctr"/>
                </a:tc>
                <a:tc>
                  <a:txBody>
                    <a:bodyPr/>
                    <a:lstStyle/>
                    <a:p>
                      <a:pPr algn="ctr"/>
                      <a:r>
                        <a:rPr lang="en-US" dirty="0"/>
                        <a:t>4.6</a:t>
                      </a:r>
                    </a:p>
                  </a:txBody>
                  <a:tcPr anchor="ctr"/>
                </a:tc>
                <a:tc>
                  <a:txBody>
                    <a:bodyPr/>
                    <a:lstStyle/>
                    <a:p>
                      <a:pPr algn="ctr"/>
                      <a:r>
                        <a:rPr lang="en-US" dirty="0"/>
                        <a:t>2.8</a:t>
                      </a:r>
                    </a:p>
                  </a:txBody>
                  <a:tcPr anchor="ctr"/>
                </a:tc>
                <a:tc>
                  <a:txBody>
                    <a:bodyPr/>
                    <a:lstStyle/>
                    <a:p>
                      <a:pPr algn="ctr"/>
                      <a:r>
                        <a:rPr lang="en-US" dirty="0"/>
                        <a:t>0.001</a:t>
                      </a:r>
                    </a:p>
                  </a:txBody>
                  <a:tcPr anchor="ctr"/>
                </a:tc>
                <a:extLst>
                  <a:ext uri="{0D108BD9-81ED-4DB2-BD59-A6C34878D82A}">
                    <a16:rowId xmlns:a16="http://schemas.microsoft.com/office/drawing/2014/main" val="1317888012"/>
                  </a:ext>
                </a:extLst>
              </a:tr>
              <a:tr h="720034">
                <a:tc>
                  <a:txBody>
                    <a:bodyPr/>
                    <a:lstStyle/>
                    <a:p>
                      <a:r>
                        <a:rPr lang="en-US" dirty="0"/>
                        <a:t>Level of frustration (out of 7)</a:t>
                      </a:r>
                    </a:p>
                  </a:txBody>
                  <a:tcPr anchor="ctr"/>
                </a:tc>
                <a:tc>
                  <a:txBody>
                    <a:bodyPr/>
                    <a:lstStyle/>
                    <a:p>
                      <a:pPr algn="ctr"/>
                      <a:r>
                        <a:rPr lang="en-US" dirty="0"/>
                        <a:t>3</a:t>
                      </a:r>
                    </a:p>
                  </a:txBody>
                  <a:tcPr anchor="ctr"/>
                </a:tc>
                <a:tc>
                  <a:txBody>
                    <a:bodyPr/>
                    <a:lstStyle/>
                    <a:p>
                      <a:pPr algn="ctr"/>
                      <a:r>
                        <a:rPr lang="en-US" dirty="0"/>
                        <a:t>2.4</a:t>
                      </a:r>
                    </a:p>
                  </a:txBody>
                  <a:tcPr anchor="ctr"/>
                </a:tc>
                <a:tc>
                  <a:txBody>
                    <a:bodyPr/>
                    <a:lstStyle/>
                    <a:p>
                      <a:pPr algn="ctr"/>
                      <a:r>
                        <a:rPr lang="en-US" dirty="0"/>
                        <a:t>0.03</a:t>
                      </a:r>
                    </a:p>
                  </a:txBody>
                  <a:tcPr anchor="ctr"/>
                </a:tc>
                <a:extLst>
                  <a:ext uri="{0D108BD9-81ED-4DB2-BD59-A6C34878D82A}">
                    <a16:rowId xmlns:a16="http://schemas.microsoft.com/office/drawing/2014/main" val="2131776417"/>
                  </a:ext>
                </a:extLst>
              </a:tr>
              <a:tr h="1123253">
                <a:tc>
                  <a:txBody>
                    <a:bodyPr/>
                    <a:lstStyle/>
                    <a:p>
                      <a:r>
                        <a:rPr lang="en-US" dirty="0"/>
                        <a:t>Level of source trust, perceived reliability, perceived applicability of information</a:t>
                      </a:r>
                    </a:p>
                  </a:txBody>
                  <a:tcPr anchor="ctr"/>
                </a:tc>
                <a:tc gridSpan="3">
                  <a:txBody>
                    <a:bodyPr/>
                    <a:lstStyle/>
                    <a:p>
                      <a:pPr algn="ctr"/>
                      <a:r>
                        <a:rPr lang="en-US" dirty="0"/>
                        <a:t>No significant difference</a:t>
                      </a: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00507800"/>
                  </a:ext>
                </a:extLst>
              </a:tr>
            </a:tbl>
          </a:graphicData>
        </a:graphic>
      </p:graphicFrame>
    </p:spTree>
    <p:extLst>
      <p:ext uri="{BB962C8B-B14F-4D97-AF65-F5344CB8AC3E}">
        <p14:creationId xmlns:p14="http://schemas.microsoft.com/office/powerpoint/2010/main" val="377333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Project Motivation</a:t>
            </a:r>
          </a:p>
        </p:txBody>
      </p:sp>
      <p:sp>
        <p:nvSpPr>
          <p:cNvPr id="5" name="Content Placeholder 4">
            <a:extLst>
              <a:ext uri="{FF2B5EF4-FFF2-40B4-BE49-F238E27FC236}">
                <a16:creationId xmlns:a16="http://schemas.microsoft.com/office/drawing/2014/main" id="{B305AF0A-E150-4DD9-947A-0EA523E4AEA8}"/>
              </a:ext>
            </a:extLst>
          </p:cNvPr>
          <p:cNvSpPr>
            <a:spLocks noGrp="1"/>
          </p:cNvSpPr>
          <p:nvPr>
            <p:ph sz="half" idx="2"/>
          </p:nvPr>
        </p:nvSpPr>
        <p:spPr>
          <a:xfrm>
            <a:off x="1218883" y="1916431"/>
            <a:ext cx="5078677" cy="4465320"/>
          </a:xfrm>
        </p:spPr>
        <p:txBody>
          <a:bodyPr/>
          <a:lstStyle/>
          <a:p>
            <a:r>
              <a:rPr lang="en-US" dirty="0">
                <a:solidFill>
                  <a:schemeClr val="accent1"/>
                </a:solidFill>
              </a:rPr>
              <a:t>Pacific Northwest is subject to great earthquakes</a:t>
            </a:r>
          </a:p>
          <a:p>
            <a:r>
              <a:rPr lang="en-US" dirty="0"/>
              <a:t>Lacks an earthquake culture</a:t>
            </a:r>
          </a:p>
          <a:p>
            <a:r>
              <a:rPr lang="en-US" dirty="0"/>
              <a:t>Individual and community resilience especially important</a:t>
            </a:r>
          </a:p>
          <a:p>
            <a:r>
              <a:rPr lang="en-US" dirty="0"/>
              <a:t>Young adults (ages 18-29) are an overlooked group</a:t>
            </a:r>
          </a:p>
        </p:txBody>
      </p:sp>
      <p:grpSp>
        <p:nvGrpSpPr>
          <p:cNvPr id="14" name="Group 13">
            <a:extLst>
              <a:ext uri="{FF2B5EF4-FFF2-40B4-BE49-F238E27FC236}">
                <a16:creationId xmlns:a16="http://schemas.microsoft.com/office/drawing/2014/main" id="{41B881F2-0232-4314-BD3F-B03A23BA5F30}"/>
              </a:ext>
            </a:extLst>
          </p:cNvPr>
          <p:cNvGrpSpPr/>
          <p:nvPr/>
        </p:nvGrpSpPr>
        <p:grpSpPr>
          <a:xfrm>
            <a:off x="6475412" y="676938"/>
            <a:ext cx="5624047" cy="5266662"/>
            <a:chOff x="6475412" y="676938"/>
            <a:chExt cx="5624047" cy="5266662"/>
          </a:xfrm>
        </p:grpSpPr>
        <p:pic>
          <p:nvPicPr>
            <p:cNvPr id="3" name="Picture 2">
              <a:extLst>
                <a:ext uri="{FF2B5EF4-FFF2-40B4-BE49-F238E27FC236}">
                  <a16:creationId xmlns:a16="http://schemas.microsoft.com/office/drawing/2014/main" id="{B8A24C06-F186-48AC-A856-011F51969A70}"/>
                </a:ext>
              </a:extLst>
            </p:cNvPr>
            <p:cNvPicPr>
              <a:picLocks noChangeAspect="1"/>
            </p:cNvPicPr>
            <p:nvPr/>
          </p:nvPicPr>
          <p:blipFill rotWithShape="1">
            <a:blip r:embed="rId3">
              <a:clrChange>
                <a:clrFrom>
                  <a:srgbClr val="000000"/>
                </a:clrFrom>
                <a:clrTo>
                  <a:srgbClr val="000000">
                    <a:alpha val="0"/>
                  </a:srgbClr>
                </a:clrTo>
              </a:clrChange>
            </a:blip>
            <a:srcRect t="12981" b="26084"/>
            <a:stretch/>
          </p:blipFill>
          <p:spPr>
            <a:xfrm>
              <a:off x="6536151" y="676938"/>
              <a:ext cx="5502117" cy="2261420"/>
            </a:xfrm>
            <a:prstGeom prst="rect">
              <a:avLst/>
            </a:prstGeom>
          </p:spPr>
        </p:pic>
        <p:pic>
          <p:nvPicPr>
            <p:cNvPr id="8" name="Picture 7">
              <a:extLst>
                <a:ext uri="{FF2B5EF4-FFF2-40B4-BE49-F238E27FC236}">
                  <a16:creationId xmlns:a16="http://schemas.microsoft.com/office/drawing/2014/main" id="{AC53B53B-D917-4F94-BC2F-F91BCC512581}"/>
                </a:ext>
              </a:extLst>
            </p:cNvPr>
            <p:cNvPicPr>
              <a:picLocks noChangeAspect="1"/>
            </p:cNvPicPr>
            <p:nvPr/>
          </p:nvPicPr>
          <p:blipFill rotWithShape="1">
            <a:blip r:embed="rId4">
              <a:clrChange>
                <a:clrFrom>
                  <a:srgbClr val="000000"/>
                </a:clrFrom>
                <a:clrTo>
                  <a:srgbClr val="000000">
                    <a:alpha val="0"/>
                  </a:srgbClr>
                </a:clrTo>
              </a:clrChange>
            </a:blip>
            <a:srcRect t="15188"/>
            <a:stretch/>
          </p:blipFill>
          <p:spPr>
            <a:xfrm>
              <a:off x="6475412" y="3390639"/>
              <a:ext cx="5624047" cy="2552961"/>
            </a:xfrm>
            <a:prstGeom prst="rect">
              <a:avLst/>
            </a:prstGeom>
          </p:spPr>
        </p:pic>
        <p:pic>
          <p:nvPicPr>
            <p:cNvPr id="16" name="Picture 15">
              <a:extLst>
                <a:ext uri="{FF2B5EF4-FFF2-40B4-BE49-F238E27FC236}">
                  <a16:creationId xmlns:a16="http://schemas.microsoft.com/office/drawing/2014/main" id="{E8A4EDD0-2648-402A-9B8D-00818809E0C9}"/>
                </a:ext>
              </a:extLst>
            </p:cNvPr>
            <p:cNvPicPr preferRelativeResize="0"/>
            <p:nvPr/>
          </p:nvPicPr>
          <p:blipFill>
            <a:blip r:embed="rId5">
              <a:alphaModFix/>
            </a:blip>
            <a:srcRect l="6452" t="19435" r="1613"/>
            <a:stretch>
              <a:fillRect/>
            </a:stretch>
          </p:blipFill>
          <p:spPr>
            <a:xfrm>
              <a:off x="9675812" y="4114800"/>
              <a:ext cx="2171700" cy="1268730"/>
            </a:xfrm>
            <a:custGeom>
              <a:avLst/>
              <a:gdLst>
                <a:gd name="connsiteX0" fmla="*/ 803910 w 2171700"/>
                <a:gd name="connsiteY0" fmla="*/ 0 h 1268730"/>
                <a:gd name="connsiteX1" fmla="*/ 1219200 w 2171700"/>
                <a:gd name="connsiteY1" fmla="*/ 0 h 1268730"/>
                <a:gd name="connsiteX2" fmla="*/ 1744980 w 2171700"/>
                <a:gd name="connsiteY2" fmla="*/ 34290 h 1268730"/>
                <a:gd name="connsiteX3" fmla="*/ 2171700 w 2171700"/>
                <a:gd name="connsiteY3" fmla="*/ 95250 h 1268730"/>
                <a:gd name="connsiteX4" fmla="*/ 2171700 w 2171700"/>
                <a:gd name="connsiteY4" fmla="*/ 1268730 h 1268730"/>
                <a:gd name="connsiteX5" fmla="*/ 0 w 2171700"/>
                <a:gd name="connsiteY5" fmla="*/ 1268730 h 1268730"/>
                <a:gd name="connsiteX6" fmla="*/ 0 w 2171700"/>
                <a:gd name="connsiteY6" fmla="*/ 118110 h 1268730"/>
                <a:gd name="connsiteX7" fmla="*/ 365760 w 2171700"/>
                <a:gd name="connsiteY7" fmla="*/ 26670 h 126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1700" h="1268730">
                  <a:moveTo>
                    <a:pt x="803910" y="0"/>
                  </a:moveTo>
                  <a:lnTo>
                    <a:pt x="1219200" y="0"/>
                  </a:lnTo>
                  <a:lnTo>
                    <a:pt x="1744980" y="34290"/>
                  </a:lnTo>
                  <a:lnTo>
                    <a:pt x="2171700" y="95250"/>
                  </a:lnTo>
                  <a:lnTo>
                    <a:pt x="2171700" y="1268730"/>
                  </a:lnTo>
                  <a:lnTo>
                    <a:pt x="0" y="1268730"/>
                  </a:lnTo>
                  <a:lnTo>
                    <a:pt x="0" y="118110"/>
                  </a:lnTo>
                  <a:lnTo>
                    <a:pt x="365760" y="26670"/>
                  </a:lnTo>
                  <a:close/>
                </a:path>
              </a:pathLst>
            </a:custGeom>
            <a:noFill/>
            <a:ln>
              <a:noFill/>
            </a:ln>
          </p:spPr>
        </p:pic>
      </p:grpSp>
      <p:sp>
        <p:nvSpPr>
          <p:cNvPr id="4" name="TextBox 3">
            <a:extLst>
              <a:ext uri="{FF2B5EF4-FFF2-40B4-BE49-F238E27FC236}">
                <a16:creationId xmlns:a16="http://schemas.microsoft.com/office/drawing/2014/main" id="{D0D37FFD-DD8B-C0A1-E68F-9EB0BE3A313D}"/>
              </a:ext>
            </a:extLst>
          </p:cNvPr>
          <p:cNvSpPr txBox="1"/>
          <p:nvPr/>
        </p:nvSpPr>
        <p:spPr>
          <a:xfrm>
            <a:off x="10761662" y="5584471"/>
            <a:ext cx="1276606" cy="338554"/>
          </a:xfrm>
          <a:prstGeom prst="rect">
            <a:avLst/>
          </a:prstGeom>
          <a:noFill/>
        </p:spPr>
        <p:txBody>
          <a:bodyPr wrap="square" rtlCol="0">
            <a:spAutoFit/>
          </a:bodyPr>
          <a:lstStyle/>
          <a:p>
            <a:r>
              <a:rPr lang="en-US" sz="1600" dirty="0"/>
              <a:t>Iris.edu</a:t>
            </a:r>
          </a:p>
        </p:txBody>
      </p:sp>
    </p:spTree>
    <p:extLst>
      <p:ext uri="{BB962C8B-B14F-4D97-AF65-F5344CB8AC3E}">
        <p14:creationId xmlns:p14="http://schemas.microsoft.com/office/powerpoint/2010/main" val="302660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152400"/>
            <a:ext cx="10360501" cy="715963"/>
          </a:xfrm>
        </p:spPr>
        <p:txBody>
          <a:bodyPr/>
          <a:lstStyle/>
          <a:p>
            <a:r>
              <a:rPr lang="en-US" dirty="0"/>
              <a:t>Changes in SE and ITA After Game Play or Web Search</a:t>
            </a:r>
          </a:p>
        </p:txBody>
      </p:sp>
      <p:graphicFrame>
        <p:nvGraphicFramePr>
          <p:cNvPr id="5" name="Chart 4">
            <a:extLst>
              <a:ext uri="{FF2B5EF4-FFF2-40B4-BE49-F238E27FC236}">
                <a16:creationId xmlns:a16="http://schemas.microsoft.com/office/drawing/2014/main" id="{9F71AA4D-5137-41A4-9BA5-A148C5409546}"/>
              </a:ext>
            </a:extLst>
          </p:cNvPr>
          <p:cNvGraphicFramePr>
            <a:graphicFrameLocks noGrp="1"/>
          </p:cNvGraphicFramePr>
          <p:nvPr>
            <p:extLst>
              <p:ext uri="{D42A27DB-BD31-4B8C-83A1-F6EECF244321}">
                <p14:modId xmlns:p14="http://schemas.microsoft.com/office/powerpoint/2010/main" val="4282529442"/>
              </p:ext>
            </p:extLst>
          </p:nvPr>
        </p:nvGraphicFramePr>
        <p:xfrm>
          <a:off x="1979612" y="1143000"/>
          <a:ext cx="8534400" cy="5831742"/>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710F0391-B2C6-4B15-A386-ABCF02F5959D}"/>
              </a:ext>
            </a:extLst>
          </p:cNvPr>
          <p:cNvCxnSpPr/>
          <p:nvPr/>
        </p:nvCxnSpPr>
        <p:spPr>
          <a:xfrm>
            <a:off x="6780212" y="1295400"/>
            <a:ext cx="0" cy="5105400"/>
          </a:xfrm>
          <a:prstGeom prst="line">
            <a:avLst/>
          </a:prstGeom>
          <a:ln w="38100">
            <a:solidFill>
              <a:schemeClr val="tx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40BF604-45BE-404A-8177-C30079227AA3}"/>
              </a:ext>
            </a:extLst>
          </p:cNvPr>
          <p:cNvSpPr txBox="1"/>
          <p:nvPr/>
        </p:nvSpPr>
        <p:spPr>
          <a:xfrm>
            <a:off x="4418012" y="5943600"/>
            <a:ext cx="1343381" cy="523220"/>
          </a:xfrm>
          <a:prstGeom prst="rect">
            <a:avLst/>
          </a:prstGeom>
          <a:noFill/>
        </p:spPr>
        <p:txBody>
          <a:bodyPr wrap="none" rtlCol="0">
            <a:spAutoFit/>
          </a:bodyPr>
          <a:lstStyle/>
          <a:p>
            <a:r>
              <a:rPr lang="en-US" sz="2800" dirty="0"/>
              <a:t>In game</a:t>
            </a:r>
          </a:p>
        </p:txBody>
      </p:sp>
      <p:sp>
        <p:nvSpPr>
          <p:cNvPr id="13" name="TextBox 12">
            <a:extLst>
              <a:ext uri="{FF2B5EF4-FFF2-40B4-BE49-F238E27FC236}">
                <a16:creationId xmlns:a16="http://schemas.microsoft.com/office/drawing/2014/main" id="{1AD264AC-E903-42C5-8250-5A038326807A}"/>
              </a:ext>
            </a:extLst>
          </p:cNvPr>
          <p:cNvSpPr txBox="1"/>
          <p:nvPr/>
        </p:nvSpPr>
        <p:spPr>
          <a:xfrm>
            <a:off x="7799032" y="5943600"/>
            <a:ext cx="1958934" cy="523220"/>
          </a:xfrm>
          <a:prstGeom prst="rect">
            <a:avLst/>
          </a:prstGeom>
          <a:noFill/>
        </p:spPr>
        <p:txBody>
          <a:bodyPr wrap="none" rtlCol="0">
            <a:spAutoFit/>
          </a:bodyPr>
          <a:lstStyle/>
          <a:p>
            <a:r>
              <a:rPr lang="en-US" sz="2800" dirty="0"/>
              <a:t>Not in game</a:t>
            </a:r>
          </a:p>
        </p:txBody>
      </p:sp>
      <p:sp>
        <p:nvSpPr>
          <p:cNvPr id="14" name="TextBox 13">
            <a:extLst>
              <a:ext uri="{FF2B5EF4-FFF2-40B4-BE49-F238E27FC236}">
                <a16:creationId xmlns:a16="http://schemas.microsoft.com/office/drawing/2014/main" id="{AFE2B95B-323B-4427-BB2C-9292663B81F7}"/>
              </a:ext>
            </a:extLst>
          </p:cNvPr>
          <p:cNvSpPr txBox="1"/>
          <p:nvPr/>
        </p:nvSpPr>
        <p:spPr>
          <a:xfrm rot="16200000">
            <a:off x="2908449" y="3655664"/>
            <a:ext cx="1600197" cy="400110"/>
          </a:xfrm>
          <a:prstGeom prst="rect">
            <a:avLst/>
          </a:prstGeom>
          <a:noFill/>
        </p:spPr>
        <p:txBody>
          <a:bodyPr wrap="square" rtlCol="0">
            <a:spAutoFit/>
          </a:bodyPr>
          <a:lstStyle/>
          <a:p>
            <a:r>
              <a:rPr lang="en-US" sz="2000" dirty="0">
                <a:highlight>
                  <a:srgbClr val="808080"/>
                </a:highlight>
              </a:rPr>
              <a:t>p = 0.001</a:t>
            </a:r>
          </a:p>
        </p:txBody>
      </p:sp>
      <p:sp>
        <p:nvSpPr>
          <p:cNvPr id="15" name="TextBox 14">
            <a:extLst>
              <a:ext uri="{FF2B5EF4-FFF2-40B4-BE49-F238E27FC236}">
                <a16:creationId xmlns:a16="http://schemas.microsoft.com/office/drawing/2014/main" id="{EE8613DA-C81D-4E9A-A8C4-F647653DCE2A}"/>
              </a:ext>
            </a:extLst>
          </p:cNvPr>
          <p:cNvSpPr txBox="1"/>
          <p:nvPr/>
        </p:nvSpPr>
        <p:spPr>
          <a:xfrm rot="16200000">
            <a:off x="3817969" y="3648044"/>
            <a:ext cx="1600197" cy="400110"/>
          </a:xfrm>
          <a:prstGeom prst="rect">
            <a:avLst/>
          </a:prstGeom>
          <a:noFill/>
        </p:spPr>
        <p:txBody>
          <a:bodyPr wrap="square" rtlCol="0">
            <a:spAutoFit/>
          </a:bodyPr>
          <a:lstStyle/>
          <a:p>
            <a:r>
              <a:rPr lang="en-US" sz="2000" dirty="0">
                <a:highlight>
                  <a:srgbClr val="808080"/>
                </a:highlight>
              </a:rPr>
              <a:t>p = 0.05</a:t>
            </a:r>
          </a:p>
        </p:txBody>
      </p:sp>
    </p:spTree>
    <p:extLst>
      <p:ext uri="{BB962C8B-B14F-4D97-AF65-F5344CB8AC3E}">
        <p14:creationId xmlns:p14="http://schemas.microsoft.com/office/powerpoint/2010/main" val="1153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743" y="-11598"/>
            <a:ext cx="4630348" cy="692761"/>
          </a:xfrm>
        </p:spPr>
        <p:txBody>
          <a:bodyPr/>
          <a:lstStyle/>
          <a:p>
            <a:r>
              <a:rPr lang="en-US" dirty="0"/>
              <a:t>Action Opportunities</a:t>
            </a:r>
          </a:p>
        </p:txBody>
      </p:sp>
      <p:grpSp>
        <p:nvGrpSpPr>
          <p:cNvPr id="14" name="Group 13">
            <a:extLst>
              <a:ext uri="{FF2B5EF4-FFF2-40B4-BE49-F238E27FC236}">
                <a16:creationId xmlns:a16="http://schemas.microsoft.com/office/drawing/2014/main" id="{D642BC64-444E-4765-BD58-16B0F49FBEB1}"/>
              </a:ext>
            </a:extLst>
          </p:cNvPr>
          <p:cNvGrpSpPr/>
          <p:nvPr/>
        </p:nvGrpSpPr>
        <p:grpSpPr>
          <a:xfrm>
            <a:off x="9641180" y="2871410"/>
            <a:ext cx="2319507" cy="1852824"/>
            <a:chOff x="8897926" y="146523"/>
            <a:chExt cx="3157707" cy="2352800"/>
          </a:xfrm>
        </p:grpSpPr>
        <p:pic>
          <p:nvPicPr>
            <p:cNvPr id="7" name="Picture 6">
              <a:extLst>
                <a:ext uri="{FF2B5EF4-FFF2-40B4-BE49-F238E27FC236}">
                  <a16:creationId xmlns:a16="http://schemas.microsoft.com/office/drawing/2014/main" id="{82FD7553-C7F5-4934-8FC2-7A1527796C07}"/>
                </a:ext>
              </a:extLst>
            </p:cNvPr>
            <p:cNvPicPr>
              <a:picLocks noChangeAspect="1"/>
            </p:cNvPicPr>
            <p:nvPr/>
          </p:nvPicPr>
          <p:blipFill>
            <a:blip r:embed="rId3"/>
            <a:stretch>
              <a:fillRect/>
            </a:stretch>
          </p:blipFill>
          <p:spPr>
            <a:xfrm>
              <a:off x="8897926" y="146523"/>
              <a:ext cx="3157707" cy="22391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Oval 8">
              <a:extLst>
                <a:ext uri="{FF2B5EF4-FFF2-40B4-BE49-F238E27FC236}">
                  <a16:creationId xmlns:a16="http://schemas.microsoft.com/office/drawing/2014/main" id="{77B41B91-E6BA-4404-9C1C-B8DA8BFC19F8}"/>
                </a:ext>
              </a:extLst>
            </p:cNvPr>
            <p:cNvSpPr/>
            <p:nvPr/>
          </p:nvSpPr>
          <p:spPr>
            <a:xfrm>
              <a:off x="10001007" y="1913205"/>
              <a:ext cx="990600" cy="58611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aphicFrame>
        <p:nvGraphicFramePr>
          <p:cNvPr id="10" name="Chart 9">
            <a:extLst>
              <a:ext uri="{FF2B5EF4-FFF2-40B4-BE49-F238E27FC236}">
                <a16:creationId xmlns:a16="http://schemas.microsoft.com/office/drawing/2014/main" id="{DD372DE4-04E5-43F6-820E-6B53DA922A34}"/>
              </a:ext>
            </a:extLst>
          </p:cNvPr>
          <p:cNvGraphicFramePr>
            <a:graphicFrameLocks noGrp="1"/>
          </p:cNvGraphicFramePr>
          <p:nvPr>
            <p:extLst>
              <p:ext uri="{D42A27DB-BD31-4B8C-83A1-F6EECF244321}">
                <p14:modId xmlns:p14="http://schemas.microsoft.com/office/powerpoint/2010/main" val="471483021"/>
              </p:ext>
            </p:extLst>
          </p:nvPr>
        </p:nvGraphicFramePr>
        <p:xfrm>
          <a:off x="801980" y="2309482"/>
          <a:ext cx="8839200" cy="4876800"/>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a:extLst>
              <a:ext uri="{FF2B5EF4-FFF2-40B4-BE49-F238E27FC236}">
                <a16:creationId xmlns:a16="http://schemas.microsoft.com/office/drawing/2014/main" id="{48BF65AF-0F4E-4F22-921B-12A696A95D38}"/>
              </a:ext>
            </a:extLst>
          </p:cNvPr>
          <p:cNvPicPr>
            <a:picLocks noChangeAspect="1"/>
          </p:cNvPicPr>
          <p:nvPr/>
        </p:nvPicPr>
        <p:blipFill rotWithShape="1">
          <a:blip r:embed="rId5"/>
          <a:srcRect r="1020"/>
          <a:stretch/>
        </p:blipFill>
        <p:spPr>
          <a:xfrm>
            <a:off x="8380412" y="128977"/>
            <a:ext cx="3605451" cy="2558931"/>
          </a:xfrm>
          <a:prstGeom prst="rect">
            <a:avLst/>
          </a:prstGeom>
          <a:noFill/>
          <a:ln>
            <a:solidFill>
              <a:srgbClr val="00B0F0"/>
            </a:solidFill>
          </a:ln>
        </p:spPr>
      </p:pic>
      <p:pic>
        <p:nvPicPr>
          <p:cNvPr id="18" name="Picture 17">
            <a:extLst>
              <a:ext uri="{FF2B5EF4-FFF2-40B4-BE49-F238E27FC236}">
                <a16:creationId xmlns:a16="http://schemas.microsoft.com/office/drawing/2014/main" id="{F2C40600-3F54-44E5-B6FC-32BC4865E5D4}"/>
              </a:ext>
            </a:extLst>
          </p:cNvPr>
          <p:cNvPicPr>
            <a:picLocks noChangeAspect="1"/>
          </p:cNvPicPr>
          <p:nvPr/>
        </p:nvPicPr>
        <p:blipFill>
          <a:blip r:embed="rId6"/>
          <a:stretch>
            <a:fillRect/>
          </a:stretch>
        </p:blipFill>
        <p:spPr>
          <a:xfrm>
            <a:off x="3145898" y="713616"/>
            <a:ext cx="5101932" cy="1646826"/>
          </a:xfrm>
          <a:prstGeom prst="rect">
            <a:avLst/>
          </a:prstGeom>
        </p:spPr>
      </p:pic>
      <p:sp>
        <p:nvSpPr>
          <p:cNvPr id="19" name="TextBox 18">
            <a:extLst>
              <a:ext uri="{FF2B5EF4-FFF2-40B4-BE49-F238E27FC236}">
                <a16:creationId xmlns:a16="http://schemas.microsoft.com/office/drawing/2014/main" id="{D9A36476-1C73-4817-B4B4-15F28A05F6E8}"/>
              </a:ext>
            </a:extLst>
          </p:cNvPr>
          <p:cNvSpPr txBox="1"/>
          <p:nvPr/>
        </p:nvSpPr>
        <p:spPr>
          <a:xfrm rot="16200000">
            <a:off x="3020346" y="4869947"/>
            <a:ext cx="936475" cy="369332"/>
          </a:xfrm>
          <a:prstGeom prst="rect">
            <a:avLst/>
          </a:prstGeom>
          <a:noFill/>
        </p:spPr>
        <p:txBody>
          <a:bodyPr wrap="none" rtlCol="0">
            <a:spAutoFit/>
          </a:bodyPr>
          <a:lstStyle/>
          <a:p>
            <a:r>
              <a:rPr lang="en-US" sz="1800" dirty="0">
                <a:solidFill>
                  <a:schemeClr val="bg1"/>
                </a:solidFill>
              </a:rPr>
              <a:t>p = 0.05</a:t>
            </a:r>
          </a:p>
        </p:txBody>
      </p:sp>
      <p:sp>
        <p:nvSpPr>
          <p:cNvPr id="20" name="TextBox 19">
            <a:extLst>
              <a:ext uri="{FF2B5EF4-FFF2-40B4-BE49-F238E27FC236}">
                <a16:creationId xmlns:a16="http://schemas.microsoft.com/office/drawing/2014/main" id="{D9CEA6B9-0C46-4257-9A63-AF9555B7FA97}"/>
              </a:ext>
            </a:extLst>
          </p:cNvPr>
          <p:cNvSpPr txBox="1"/>
          <p:nvPr/>
        </p:nvSpPr>
        <p:spPr>
          <a:xfrm rot="16200000">
            <a:off x="4034617" y="4853982"/>
            <a:ext cx="1053494" cy="369332"/>
          </a:xfrm>
          <a:prstGeom prst="rect">
            <a:avLst/>
          </a:prstGeom>
          <a:noFill/>
        </p:spPr>
        <p:txBody>
          <a:bodyPr wrap="none" rtlCol="0">
            <a:spAutoFit/>
          </a:bodyPr>
          <a:lstStyle/>
          <a:p>
            <a:r>
              <a:rPr lang="en-US" sz="1800" dirty="0">
                <a:solidFill>
                  <a:schemeClr val="bg1"/>
                </a:solidFill>
              </a:rPr>
              <a:t>p = 0.001</a:t>
            </a:r>
          </a:p>
        </p:txBody>
      </p:sp>
    </p:spTree>
    <p:extLst>
      <p:ext uri="{BB962C8B-B14F-4D97-AF65-F5344CB8AC3E}">
        <p14:creationId xmlns:p14="http://schemas.microsoft.com/office/powerpoint/2010/main" val="169948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08C928-6256-49F2-BCE1-3775F815A30B}"/>
              </a:ext>
            </a:extLst>
          </p:cNvPr>
          <p:cNvSpPr>
            <a:spLocks noGrp="1"/>
          </p:cNvSpPr>
          <p:nvPr>
            <p:ph type="title"/>
          </p:nvPr>
        </p:nvSpPr>
        <p:spPr>
          <a:xfrm>
            <a:off x="1751012" y="228600"/>
            <a:ext cx="9447529" cy="563563"/>
          </a:xfrm>
        </p:spPr>
        <p:txBody>
          <a:bodyPr>
            <a:normAutofit fontScale="90000"/>
          </a:bodyPr>
          <a:lstStyle/>
          <a:p>
            <a:r>
              <a:rPr lang="en-US" dirty="0"/>
              <a:t>Number and Diversity of Solutions Offered After Task</a:t>
            </a:r>
          </a:p>
        </p:txBody>
      </p:sp>
      <p:graphicFrame>
        <p:nvGraphicFramePr>
          <p:cNvPr id="6" name="Chart 5">
            <a:extLst>
              <a:ext uri="{FF2B5EF4-FFF2-40B4-BE49-F238E27FC236}">
                <a16:creationId xmlns:a16="http://schemas.microsoft.com/office/drawing/2014/main" id="{77474176-715B-45B0-86C8-A63E204ECD27}"/>
              </a:ext>
            </a:extLst>
          </p:cNvPr>
          <p:cNvGraphicFramePr>
            <a:graphicFrameLocks noGrp="1"/>
          </p:cNvGraphicFramePr>
          <p:nvPr>
            <p:extLst>
              <p:ext uri="{D42A27DB-BD31-4B8C-83A1-F6EECF244321}">
                <p14:modId xmlns:p14="http://schemas.microsoft.com/office/powerpoint/2010/main" val="1545492778"/>
              </p:ext>
            </p:extLst>
          </p:nvPr>
        </p:nvGraphicFramePr>
        <p:xfrm>
          <a:off x="2132012" y="914400"/>
          <a:ext cx="8065843" cy="585469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DD919CF-7B13-4ECC-BE03-B470B62BB125}"/>
              </a:ext>
            </a:extLst>
          </p:cNvPr>
          <p:cNvSpPr txBox="1"/>
          <p:nvPr/>
        </p:nvSpPr>
        <p:spPr>
          <a:xfrm rot="16200000">
            <a:off x="3048548" y="4845822"/>
            <a:ext cx="1053494" cy="369332"/>
          </a:xfrm>
          <a:prstGeom prst="rect">
            <a:avLst/>
          </a:prstGeom>
          <a:noFill/>
        </p:spPr>
        <p:txBody>
          <a:bodyPr wrap="none" rtlCol="0">
            <a:spAutoFit/>
          </a:bodyPr>
          <a:lstStyle/>
          <a:p>
            <a:r>
              <a:rPr lang="en-US" sz="1800" dirty="0">
                <a:solidFill>
                  <a:schemeClr val="bg1"/>
                </a:solidFill>
              </a:rPr>
              <a:t>p = 0.003</a:t>
            </a:r>
          </a:p>
        </p:txBody>
      </p:sp>
      <p:sp>
        <p:nvSpPr>
          <p:cNvPr id="8" name="TextBox 7">
            <a:extLst>
              <a:ext uri="{FF2B5EF4-FFF2-40B4-BE49-F238E27FC236}">
                <a16:creationId xmlns:a16="http://schemas.microsoft.com/office/drawing/2014/main" id="{C8A95450-078E-4363-B915-523BF54C8E18}"/>
              </a:ext>
            </a:extLst>
          </p:cNvPr>
          <p:cNvSpPr txBox="1"/>
          <p:nvPr/>
        </p:nvSpPr>
        <p:spPr>
          <a:xfrm rot="16200000">
            <a:off x="4880461" y="4824556"/>
            <a:ext cx="1053494" cy="369332"/>
          </a:xfrm>
          <a:prstGeom prst="rect">
            <a:avLst/>
          </a:prstGeom>
          <a:noFill/>
        </p:spPr>
        <p:txBody>
          <a:bodyPr wrap="none" rtlCol="0">
            <a:spAutoFit/>
          </a:bodyPr>
          <a:lstStyle/>
          <a:p>
            <a:r>
              <a:rPr lang="en-US" sz="1800" dirty="0">
                <a:solidFill>
                  <a:schemeClr val="bg1"/>
                </a:solidFill>
              </a:rPr>
              <a:t>p = 0.003</a:t>
            </a:r>
          </a:p>
        </p:txBody>
      </p:sp>
    </p:spTree>
    <p:extLst>
      <p:ext uri="{BB962C8B-B14F-4D97-AF65-F5344CB8AC3E}">
        <p14:creationId xmlns:p14="http://schemas.microsoft.com/office/powerpoint/2010/main" val="227474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152400"/>
            <a:ext cx="10360501" cy="715963"/>
          </a:xfrm>
        </p:spPr>
        <p:txBody>
          <a:bodyPr>
            <a:normAutofit fontScale="90000"/>
          </a:bodyPr>
          <a:lstStyle/>
          <a:p>
            <a:r>
              <a:rPr lang="en-US" dirty="0"/>
              <a:t>Number and Diversity of Solutions Offered After 3 Months</a:t>
            </a:r>
          </a:p>
        </p:txBody>
      </p:sp>
      <p:graphicFrame>
        <p:nvGraphicFramePr>
          <p:cNvPr id="3" name="Chart 2">
            <a:extLst>
              <a:ext uri="{FF2B5EF4-FFF2-40B4-BE49-F238E27FC236}">
                <a16:creationId xmlns:a16="http://schemas.microsoft.com/office/drawing/2014/main" id="{0B4A1C6B-52E7-46C6-A782-F177BDF4F6AF}"/>
              </a:ext>
            </a:extLst>
          </p:cNvPr>
          <p:cNvGraphicFramePr>
            <a:graphicFrameLocks noGrp="1"/>
          </p:cNvGraphicFramePr>
          <p:nvPr>
            <p:extLst>
              <p:ext uri="{D42A27DB-BD31-4B8C-83A1-F6EECF244321}">
                <p14:modId xmlns:p14="http://schemas.microsoft.com/office/powerpoint/2010/main" val="2740371306"/>
              </p:ext>
            </p:extLst>
          </p:nvPr>
        </p:nvGraphicFramePr>
        <p:xfrm>
          <a:off x="1757854" y="450520"/>
          <a:ext cx="8673116" cy="62918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815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4212" y="0"/>
            <a:ext cx="7315200" cy="715963"/>
          </a:xfrm>
        </p:spPr>
        <p:txBody>
          <a:bodyPr/>
          <a:lstStyle/>
          <a:p>
            <a:r>
              <a:rPr lang="en-US" dirty="0"/>
              <a:t>Self-efficacy Over Time</a:t>
            </a:r>
          </a:p>
        </p:txBody>
      </p:sp>
      <p:graphicFrame>
        <p:nvGraphicFramePr>
          <p:cNvPr id="9" name="Chart 8">
            <a:extLst>
              <a:ext uri="{FF2B5EF4-FFF2-40B4-BE49-F238E27FC236}">
                <a16:creationId xmlns:a16="http://schemas.microsoft.com/office/drawing/2014/main" id="{742D9E32-AA48-4BA9-8159-BADFFE447821}"/>
              </a:ext>
            </a:extLst>
          </p:cNvPr>
          <p:cNvGraphicFramePr>
            <a:graphicFrameLocks noGrp="1"/>
          </p:cNvGraphicFramePr>
          <p:nvPr>
            <p:extLst>
              <p:ext uri="{D42A27DB-BD31-4B8C-83A1-F6EECF244321}">
                <p14:modId xmlns:p14="http://schemas.microsoft.com/office/powerpoint/2010/main" val="307414893"/>
              </p:ext>
            </p:extLst>
          </p:nvPr>
        </p:nvGraphicFramePr>
        <p:xfrm>
          <a:off x="1762368" y="569058"/>
          <a:ext cx="8664087" cy="6288942"/>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a:extLst>
              <a:ext uri="{FF2B5EF4-FFF2-40B4-BE49-F238E27FC236}">
                <a16:creationId xmlns:a16="http://schemas.microsoft.com/office/drawing/2014/main" id="{8FD5E492-6E60-4C02-B01B-41336D322506}"/>
              </a:ext>
            </a:extLst>
          </p:cNvPr>
          <p:cNvCxnSpPr/>
          <p:nvPr/>
        </p:nvCxnSpPr>
        <p:spPr>
          <a:xfrm>
            <a:off x="6399212" y="792163"/>
            <a:ext cx="0" cy="5105400"/>
          </a:xfrm>
          <a:prstGeom prst="line">
            <a:avLst/>
          </a:prstGeom>
          <a:ln w="38100">
            <a:solidFill>
              <a:schemeClr val="tx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ED8673D-4CDC-4283-B1CD-727C63DC7CE3}"/>
              </a:ext>
            </a:extLst>
          </p:cNvPr>
          <p:cNvSpPr txBox="1"/>
          <p:nvPr/>
        </p:nvSpPr>
        <p:spPr>
          <a:xfrm>
            <a:off x="3808412" y="914400"/>
            <a:ext cx="1343381" cy="523220"/>
          </a:xfrm>
          <a:prstGeom prst="rect">
            <a:avLst/>
          </a:prstGeom>
          <a:noFill/>
        </p:spPr>
        <p:txBody>
          <a:bodyPr wrap="none" rtlCol="0">
            <a:spAutoFit/>
          </a:bodyPr>
          <a:lstStyle/>
          <a:p>
            <a:r>
              <a:rPr lang="en-US" sz="2800" dirty="0"/>
              <a:t>In game</a:t>
            </a:r>
          </a:p>
        </p:txBody>
      </p:sp>
      <p:sp>
        <p:nvSpPr>
          <p:cNvPr id="17" name="TextBox 16">
            <a:extLst>
              <a:ext uri="{FF2B5EF4-FFF2-40B4-BE49-F238E27FC236}">
                <a16:creationId xmlns:a16="http://schemas.microsoft.com/office/drawing/2014/main" id="{0E5D9292-03B1-4D2C-81F4-16F1F516497A}"/>
              </a:ext>
            </a:extLst>
          </p:cNvPr>
          <p:cNvSpPr txBox="1"/>
          <p:nvPr/>
        </p:nvSpPr>
        <p:spPr>
          <a:xfrm>
            <a:off x="7542212" y="914400"/>
            <a:ext cx="1958934" cy="523220"/>
          </a:xfrm>
          <a:prstGeom prst="rect">
            <a:avLst/>
          </a:prstGeom>
          <a:noFill/>
        </p:spPr>
        <p:txBody>
          <a:bodyPr wrap="none" rtlCol="0">
            <a:spAutoFit/>
          </a:bodyPr>
          <a:lstStyle/>
          <a:p>
            <a:r>
              <a:rPr lang="en-US" sz="2800" dirty="0"/>
              <a:t>Not in game</a:t>
            </a:r>
          </a:p>
        </p:txBody>
      </p:sp>
    </p:spTree>
    <p:extLst>
      <p:ext uri="{BB962C8B-B14F-4D97-AF65-F5344CB8AC3E}">
        <p14:creationId xmlns:p14="http://schemas.microsoft.com/office/powerpoint/2010/main" val="17606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1B735AD9-54BC-4A43-A0C4-DB8CED9FC430}"/>
              </a:ext>
            </a:extLst>
          </p:cNvPr>
          <p:cNvGraphicFramePr>
            <a:graphicFrameLocks noGrp="1"/>
          </p:cNvGraphicFramePr>
          <p:nvPr>
            <p:extLst>
              <p:ext uri="{D42A27DB-BD31-4B8C-83A1-F6EECF244321}">
                <p14:modId xmlns:p14="http://schemas.microsoft.com/office/powerpoint/2010/main" val="2948510497"/>
              </p:ext>
            </p:extLst>
          </p:nvPr>
        </p:nvGraphicFramePr>
        <p:xfrm>
          <a:off x="1762369" y="609600"/>
          <a:ext cx="8827843" cy="596387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494212" y="0"/>
            <a:ext cx="7315200" cy="715963"/>
          </a:xfrm>
        </p:spPr>
        <p:txBody>
          <a:bodyPr/>
          <a:lstStyle/>
          <a:p>
            <a:r>
              <a:rPr lang="en-US" dirty="0"/>
              <a:t>Intent to Act Over Time</a:t>
            </a:r>
          </a:p>
        </p:txBody>
      </p:sp>
      <p:cxnSp>
        <p:nvCxnSpPr>
          <p:cNvPr id="10" name="Straight Connector 9">
            <a:extLst>
              <a:ext uri="{FF2B5EF4-FFF2-40B4-BE49-F238E27FC236}">
                <a16:creationId xmlns:a16="http://schemas.microsoft.com/office/drawing/2014/main" id="{8FD5E492-6E60-4C02-B01B-41336D322506}"/>
              </a:ext>
            </a:extLst>
          </p:cNvPr>
          <p:cNvCxnSpPr/>
          <p:nvPr/>
        </p:nvCxnSpPr>
        <p:spPr>
          <a:xfrm>
            <a:off x="6399212" y="792163"/>
            <a:ext cx="0" cy="5105400"/>
          </a:xfrm>
          <a:prstGeom prst="line">
            <a:avLst/>
          </a:prstGeom>
          <a:ln w="38100">
            <a:solidFill>
              <a:schemeClr val="tx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ED8673D-4CDC-4283-B1CD-727C63DC7CE3}"/>
              </a:ext>
            </a:extLst>
          </p:cNvPr>
          <p:cNvSpPr txBox="1"/>
          <p:nvPr/>
        </p:nvSpPr>
        <p:spPr>
          <a:xfrm>
            <a:off x="3579812" y="792163"/>
            <a:ext cx="1343381" cy="523220"/>
          </a:xfrm>
          <a:prstGeom prst="rect">
            <a:avLst/>
          </a:prstGeom>
          <a:noFill/>
        </p:spPr>
        <p:txBody>
          <a:bodyPr wrap="none" rtlCol="0">
            <a:spAutoFit/>
          </a:bodyPr>
          <a:lstStyle/>
          <a:p>
            <a:r>
              <a:rPr lang="en-US" sz="2800" dirty="0"/>
              <a:t>In game</a:t>
            </a:r>
          </a:p>
        </p:txBody>
      </p:sp>
      <p:sp>
        <p:nvSpPr>
          <p:cNvPr id="17" name="TextBox 16">
            <a:extLst>
              <a:ext uri="{FF2B5EF4-FFF2-40B4-BE49-F238E27FC236}">
                <a16:creationId xmlns:a16="http://schemas.microsoft.com/office/drawing/2014/main" id="{0E5D9292-03B1-4D2C-81F4-16F1F516497A}"/>
              </a:ext>
            </a:extLst>
          </p:cNvPr>
          <p:cNvSpPr txBox="1"/>
          <p:nvPr/>
        </p:nvSpPr>
        <p:spPr>
          <a:xfrm>
            <a:off x="7677302" y="832823"/>
            <a:ext cx="1958934" cy="523220"/>
          </a:xfrm>
          <a:prstGeom prst="rect">
            <a:avLst/>
          </a:prstGeom>
          <a:noFill/>
        </p:spPr>
        <p:txBody>
          <a:bodyPr wrap="none" rtlCol="0">
            <a:spAutoFit/>
          </a:bodyPr>
          <a:lstStyle/>
          <a:p>
            <a:r>
              <a:rPr lang="en-US" sz="2800" dirty="0"/>
              <a:t>Not in game</a:t>
            </a:r>
          </a:p>
        </p:txBody>
      </p:sp>
    </p:spTree>
    <p:extLst>
      <p:ext uri="{BB962C8B-B14F-4D97-AF65-F5344CB8AC3E}">
        <p14:creationId xmlns:p14="http://schemas.microsoft.com/office/powerpoint/2010/main" val="127093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B8E0803-83F2-4261-BF90-E1E36A87EE91}"/>
              </a:ext>
            </a:extLst>
          </p:cNvPr>
          <p:cNvGraphicFramePr>
            <a:graphicFrameLocks noGrp="1"/>
          </p:cNvGraphicFramePr>
          <p:nvPr>
            <p:extLst>
              <p:ext uri="{D42A27DB-BD31-4B8C-83A1-F6EECF244321}">
                <p14:modId xmlns:p14="http://schemas.microsoft.com/office/powerpoint/2010/main" val="1925123986"/>
              </p:ext>
            </p:extLst>
          </p:nvPr>
        </p:nvGraphicFramePr>
        <p:xfrm>
          <a:off x="1718709" y="447018"/>
          <a:ext cx="8751405" cy="667259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141412" y="76200"/>
            <a:ext cx="10491642" cy="523221"/>
          </a:xfrm>
        </p:spPr>
        <p:txBody>
          <a:bodyPr>
            <a:normAutofit fontScale="90000"/>
          </a:bodyPr>
          <a:lstStyle/>
          <a:p>
            <a:r>
              <a:rPr lang="en-US" dirty="0"/>
              <a:t>Changes in Dependent Variables, Pre-test to Follow-up Survey</a:t>
            </a:r>
          </a:p>
        </p:txBody>
      </p:sp>
      <p:cxnSp>
        <p:nvCxnSpPr>
          <p:cNvPr id="11" name="Straight Connector 10">
            <a:extLst>
              <a:ext uri="{FF2B5EF4-FFF2-40B4-BE49-F238E27FC236}">
                <a16:creationId xmlns:a16="http://schemas.microsoft.com/office/drawing/2014/main" id="{710F0391-B2C6-4B15-A386-ABCF02F5959D}"/>
              </a:ext>
            </a:extLst>
          </p:cNvPr>
          <p:cNvCxnSpPr>
            <a:cxnSpLocks/>
          </p:cNvCxnSpPr>
          <p:nvPr/>
        </p:nvCxnSpPr>
        <p:spPr>
          <a:xfrm>
            <a:off x="6475412" y="1189634"/>
            <a:ext cx="0" cy="5221348"/>
          </a:xfrm>
          <a:prstGeom prst="line">
            <a:avLst/>
          </a:prstGeom>
          <a:ln w="38100">
            <a:solidFill>
              <a:schemeClr val="tx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40BF604-45BE-404A-8177-C30079227AA3}"/>
              </a:ext>
            </a:extLst>
          </p:cNvPr>
          <p:cNvSpPr txBox="1"/>
          <p:nvPr/>
        </p:nvSpPr>
        <p:spPr>
          <a:xfrm>
            <a:off x="3425370" y="2635357"/>
            <a:ext cx="1343381" cy="523220"/>
          </a:xfrm>
          <a:prstGeom prst="rect">
            <a:avLst/>
          </a:prstGeom>
          <a:noFill/>
        </p:spPr>
        <p:txBody>
          <a:bodyPr wrap="none" rtlCol="0">
            <a:spAutoFit/>
          </a:bodyPr>
          <a:lstStyle/>
          <a:p>
            <a:r>
              <a:rPr lang="en-US" sz="2800" dirty="0"/>
              <a:t>In game</a:t>
            </a:r>
          </a:p>
        </p:txBody>
      </p:sp>
      <p:sp>
        <p:nvSpPr>
          <p:cNvPr id="13" name="TextBox 12">
            <a:extLst>
              <a:ext uri="{FF2B5EF4-FFF2-40B4-BE49-F238E27FC236}">
                <a16:creationId xmlns:a16="http://schemas.microsoft.com/office/drawing/2014/main" id="{1AD264AC-E903-42C5-8250-5A038326807A}"/>
              </a:ext>
            </a:extLst>
          </p:cNvPr>
          <p:cNvSpPr txBox="1"/>
          <p:nvPr/>
        </p:nvSpPr>
        <p:spPr>
          <a:xfrm>
            <a:off x="8373973" y="2640170"/>
            <a:ext cx="1958934" cy="523220"/>
          </a:xfrm>
          <a:prstGeom prst="rect">
            <a:avLst/>
          </a:prstGeom>
          <a:noFill/>
        </p:spPr>
        <p:txBody>
          <a:bodyPr wrap="none" rtlCol="0">
            <a:spAutoFit/>
          </a:bodyPr>
          <a:lstStyle/>
          <a:p>
            <a:r>
              <a:rPr lang="en-US" sz="2800" dirty="0"/>
              <a:t>Not in game</a:t>
            </a:r>
          </a:p>
        </p:txBody>
      </p:sp>
      <p:sp>
        <p:nvSpPr>
          <p:cNvPr id="4" name="TextBox 3">
            <a:extLst>
              <a:ext uri="{FF2B5EF4-FFF2-40B4-BE49-F238E27FC236}">
                <a16:creationId xmlns:a16="http://schemas.microsoft.com/office/drawing/2014/main" id="{7AC521C9-58DF-4880-A5B4-C13B7190EF57}"/>
              </a:ext>
            </a:extLst>
          </p:cNvPr>
          <p:cNvSpPr txBox="1"/>
          <p:nvPr/>
        </p:nvSpPr>
        <p:spPr>
          <a:xfrm>
            <a:off x="5839213" y="5700458"/>
            <a:ext cx="364202" cy="523220"/>
          </a:xfrm>
          <a:prstGeom prst="rect">
            <a:avLst/>
          </a:prstGeom>
          <a:noFill/>
        </p:spPr>
        <p:txBody>
          <a:bodyPr wrap="none" rtlCol="0">
            <a:spAutoFit/>
          </a:bodyPr>
          <a:lstStyle/>
          <a:p>
            <a:r>
              <a:rPr lang="en-US" sz="2800" dirty="0"/>
              <a:t>*</a:t>
            </a:r>
          </a:p>
        </p:txBody>
      </p:sp>
      <p:sp>
        <p:nvSpPr>
          <p:cNvPr id="10" name="TextBox 9">
            <a:extLst>
              <a:ext uri="{FF2B5EF4-FFF2-40B4-BE49-F238E27FC236}">
                <a16:creationId xmlns:a16="http://schemas.microsoft.com/office/drawing/2014/main" id="{DC7C5C30-5178-4925-A2C2-F018B278C753}"/>
              </a:ext>
            </a:extLst>
          </p:cNvPr>
          <p:cNvSpPr txBox="1"/>
          <p:nvPr/>
        </p:nvSpPr>
        <p:spPr>
          <a:xfrm rot="16200000">
            <a:off x="8077533" y="5710718"/>
            <a:ext cx="543739" cy="523220"/>
          </a:xfrm>
          <a:prstGeom prst="rect">
            <a:avLst/>
          </a:prstGeom>
          <a:noFill/>
        </p:spPr>
        <p:txBody>
          <a:bodyPr wrap="square" rtlCol="0">
            <a:spAutoFit/>
          </a:bodyPr>
          <a:lstStyle/>
          <a:p>
            <a:r>
              <a:rPr lang="en-US" sz="2800" dirty="0"/>
              <a:t>**</a:t>
            </a:r>
          </a:p>
        </p:txBody>
      </p:sp>
      <p:sp>
        <p:nvSpPr>
          <p:cNvPr id="14" name="TextBox 13">
            <a:extLst>
              <a:ext uri="{FF2B5EF4-FFF2-40B4-BE49-F238E27FC236}">
                <a16:creationId xmlns:a16="http://schemas.microsoft.com/office/drawing/2014/main" id="{45176478-7AAE-43AF-8CE3-2147548E5755}"/>
              </a:ext>
            </a:extLst>
          </p:cNvPr>
          <p:cNvSpPr txBox="1"/>
          <p:nvPr/>
        </p:nvSpPr>
        <p:spPr>
          <a:xfrm rot="16200000">
            <a:off x="8751153" y="5710718"/>
            <a:ext cx="543739" cy="523220"/>
          </a:xfrm>
          <a:prstGeom prst="rect">
            <a:avLst/>
          </a:prstGeom>
          <a:noFill/>
        </p:spPr>
        <p:txBody>
          <a:bodyPr wrap="square" rtlCol="0">
            <a:spAutoFit/>
          </a:bodyPr>
          <a:lstStyle/>
          <a:p>
            <a:r>
              <a:rPr lang="en-US" sz="2800" dirty="0"/>
              <a:t>**</a:t>
            </a:r>
          </a:p>
        </p:txBody>
      </p:sp>
      <p:sp>
        <p:nvSpPr>
          <p:cNvPr id="15" name="TextBox 14">
            <a:extLst>
              <a:ext uri="{FF2B5EF4-FFF2-40B4-BE49-F238E27FC236}">
                <a16:creationId xmlns:a16="http://schemas.microsoft.com/office/drawing/2014/main" id="{68DC73E7-309C-4AB9-BB34-E48A066DBD3D}"/>
              </a:ext>
            </a:extLst>
          </p:cNvPr>
          <p:cNvSpPr txBox="1"/>
          <p:nvPr/>
        </p:nvSpPr>
        <p:spPr>
          <a:xfrm rot="16200000">
            <a:off x="7134728" y="5710718"/>
            <a:ext cx="543739" cy="523220"/>
          </a:xfrm>
          <a:prstGeom prst="rect">
            <a:avLst/>
          </a:prstGeom>
          <a:noFill/>
        </p:spPr>
        <p:txBody>
          <a:bodyPr wrap="square" rtlCol="0">
            <a:spAutoFit/>
          </a:bodyPr>
          <a:lstStyle/>
          <a:p>
            <a:r>
              <a:rPr lang="en-US" sz="2800" dirty="0"/>
              <a:t>**</a:t>
            </a:r>
          </a:p>
        </p:txBody>
      </p:sp>
      <p:sp>
        <p:nvSpPr>
          <p:cNvPr id="16" name="TextBox 15">
            <a:extLst>
              <a:ext uri="{FF2B5EF4-FFF2-40B4-BE49-F238E27FC236}">
                <a16:creationId xmlns:a16="http://schemas.microsoft.com/office/drawing/2014/main" id="{F290CFFA-6BD1-4A30-A686-B955E9E8DBED}"/>
              </a:ext>
            </a:extLst>
          </p:cNvPr>
          <p:cNvSpPr txBox="1"/>
          <p:nvPr/>
        </p:nvSpPr>
        <p:spPr>
          <a:xfrm rot="16200000">
            <a:off x="2702369" y="5710718"/>
            <a:ext cx="543739" cy="523220"/>
          </a:xfrm>
          <a:prstGeom prst="rect">
            <a:avLst/>
          </a:prstGeom>
          <a:noFill/>
        </p:spPr>
        <p:txBody>
          <a:bodyPr wrap="square" rtlCol="0">
            <a:spAutoFit/>
          </a:bodyPr>
          <a:lstStyle/>
          <a:p>
            <a:r>
              <a:rPr lang="en-US" sz="2800" dirty="0"/>
              <a:t>**</a:t>
            </a:r>
          </a:p>
        </p:txBody>
      </p:sp>
      <p:sp>
        <p:nvSpPr>
          <p:cNvPr id="17" name="TextBox 16">
            <a:extLst>
              <a:ext uri="{FF2B5EF4-FFF2-40B4-BE49-F238E27FC236}">
                <a16:creationId xmlns:a16="http://schemas.microsoft.com/office/drawing/2014/main" id="{91168D92-DFE1-4354-8ECD-CFF6CD03CF61}"/>
              </a:ext>
            </a:extLst>
          </p:cNvPr>
          <p:cNvSpPr txBox="1"/>
          <p:nvPr/>
        </p:nvSpPr>
        <p:spPr>
          <a:xfrm rot="16200000">
            <a:off x="4622921" y="5710718"/>
            <a:ext cx="543739" cy="523220"/>
          </a:xfrm>
          <a:prstGeom prst="rect">
            <a:avLst/>
          </a:prstGeom>
          <a:noFill/>
        </p:spPr>
        <p:txBody>
          <a:bodyPr wrap="square" rtlCol="0">
            <a:spAutoFit/>
          </a:bodyPr>
          <a:lstStyle/>
          <a:p>
            <a:r>
              <a:rPr lang="en-US" sz="2800" dirty="0"/>
              <a:t>**</a:t>
            </a:r>
          </a:p>
        </p:txBody>
      </p:sp>
      <p:sp>
        <p:nvSpPr>
          <p:cNvPr id="18" name="TextBox 17">
            <a:extLst>
              <a:ext uri="{FF2B5EF4-FFF2-40B4-BE49-F238E27FC236}">
                <a16:creationId xmlns:a16="http://schemas.microsoft.com/office/drawing/2014/main" id="{A359A106-5C65-4DDB-A2D3-9021821305D0}"/>
              </a:ext>
            </a:extLst>
          </p:cNvPr>
          <p:cNvSpPr txBox="1"/>
          <p:nvPr/>
        </p:nvSpPr>
        <p:spPr>
          <a:xfrm rot="16200000">
            <a:off x="3655934" y="5710718"/>
            <a:ext cx="543739" cy="523220"/>
          </a:xfrm>
          <a:prstGeom prst="rect">
            <a:avLst/>
          </a:prstGeom>
          <a:noFill/>
        </p:spPr>
        <p:txBody>
          <a:bodyPr wrap="square" rtlCol="0">
            <a:spAutoFit/>
          </a:bodyPr>
          <a:lstStyle/>
          <a:p>
            <a:r>
              <a:rPr lang="en-US" sz="2800" dirty="0"/>
              <a:t>**</a:t>
            </a:r>
          </a:p>
        </p:txBody>
      </p:sp>
      <p:sp>
        <p:nvSpPr>
          <p:cNvPr id="19" name="TextBox 18">
            <a:extLst>
              <a:ext uri="{FF2B5EF4-FFF2-40B4-BE49-F238E27FC236}">
                <a16:creationId xmlns:a16="http://schemas.microsoft.com/office/drawing/2014/main" id="{A89B4564-4D57-424B-84C0-ADB357EB9A5A}"/>
              </a:ext>
            </a:extLst>
          </p:cNvPr>
          <p:cNvSpPr txBox="1"/>
          <p:nvPr/>
        </p:nvSpPr>
        <p:spPr>
          <a:xfrm>
            <a:off x="6661988" y="5700458"/>
            <a:ext cx="364202" cy="523220"/>
          </a:xfrm>
          <a:prstGeom prst="rect">
            <a:avLst/>
          </a:prstGeom>
          <a:noFill/>
        </p:spPr>
        <p:txBody>
          <a:bodyPr wrap="none" rtlCol="0">
            <a:spAutoFit/>
          </a:bodyPr>
          <a:lstStyle/>
          <a:p>
            <a:r>
              <a:rPr lang="en-US" sz="2800" dirty="0"/>
              <a:t>*</a:t>
            </a:r>
          </a:p>
        </p:txBody>
      </p:sp>
      <p:sp>
        <p:nvSpPr>
          <p:cNvPr id="20" name="TextBox 19">
            <a:extLst>
              <a:ext uri="{FF2B5EF4-FFF2-40B4-BE49-F238E27FC236}">
                <a16:creationId xmlns:a16="http://schemas.microsoft.com/office/drawing/2014/main" id="{B7C21CF4-EDFB-4625-A6A6-172C47AE1010}"/>
              </a:ext>
            </a:extLst>
          </p:cNvPr>
          <p:cNvSpPr txBox="1"/>
          <p:nvPr/>
        </p:nvSpPr>
        <p:spPr>
          <a:xfrm rot="16200000">
            <a:off x="2869645" y="5710718"/>
            <a:ext cx="543739" cy="523220"/>
          </a:xfrm>
          <a:prstGeom prst="rect">
            <a:avLst/>
          </a:prstGeom>
          <a:noFill/>
        </p:spPr>
        <p:txBody>
          <a:bodyPr wrap="square" rtlCol="0">
            <a:spAutoFit/>
          </a:bodyPr>
          <a:lstStyle/>
          <a:p>
            <a:r>
              <a:rPr lang="en-US" sz="2800" dirty="0"/>
              <a:t>**</a:t>
            </a:r>
          </a:p>
        </p:txBody>
      </p:sp>
      <p:sp>
        <p:nvSpPr>
          <p:cNvPr id="21" name="TextBox 20">
            <a:extLst>
              <a:ext uri="{FF2B5EF4-FFF2-40B4-BE49-F238E27FC236}">
                <a16:creationId xmlns:a16="http://schemas.microsoft.com/office/drawing/2014/main" id="{A0FF7651-AC59-4DCC-9559-C72E9913FD50}"/>
              </a:ext>
            </a:extLst>
          </p:cNvPr>
          <p:cNvSpPr txBox="1"/>
          <p:nvPr/>
        </p:nvSpPr>
        <p:spPr>
          <a:xfrm rot="16200000">
            <a:off x="10009745" y="5710718"/>
            <a:ext cx="543739" cy="523220"/>
          </a:xfrm>
          <a:prstGeom prst="rect">
            <a:avLst/>
          </a:prstGeom>
          <a:noFill/>
        </p:spPr>
        <p:txBody>
          <a:bodyPr wrap="square" rtlCol="0">
            <a:spAutoFit/>
          </a:bodyPr>
          <a:lstStyle/>
          <a:p>
            <a:r>
              <a:rPr lang="en-US" sz="2800" dirty="0"/>
              <a:t>**</a:t>
            </a:r>
          </a:p>
        </p:txBody>
      </p:sp>
      <p:sp>
        <p:nvSpPr>
          <p:cNvPr id="22" name="TextBox 21">
            <a:extLst>
              <a:ext uri="{FF2B5EF4-FFF2-40B4-BE49-F238E27FC236}">
                <a16:creationId xmlns:a16="http://schemas.microsoft.com/office/drawing/2014/main" id="{D0FD82E2-773E-42F2-870E-42492B98E1AC}"/>
              </a:ext>
            </a:extLst>
          </p:cNvPr>
          <p:cNvSpPr txBox="1"/>
          <p:nvPr/>
        </p:nvSpPr>
        <p:spPr>
          <a:xfrm rot="16200000">
            <a:off x="9440188" y="5710718"/>
            <a:ext cx="543739" cy="523220"/>
          </a:xfrm>
          <a:prstGeom prst="rect">
            <a:avLst/>
          </a:prstGeom>
          <a:noFill/>
        </p:spPr>
        <p:txBody>
          <a:bodyPr wrap="square" rtlCol="0">
            <a:spAutoFit/>
          </a:bodyPr>
          <a:lstStyle/>
          <a:p>
            <a:r>
              <a:rPr lang="en-US" sz="2800" dirty="0"/>
              <a:t>**</a:t>
            </a:r>
          </a:p>
        </p:txBody>
      </p:sp>
      <p:sp>
        <p:nvSpPr>
          <p:cNvPr id="23" name="TextBox 22">
            <a:extLst>
              <a:ext uri="{FF2B5EF4-FFF2-40B4-BE49-F238E27FC236}">
                <a16:creationId xmlns:a16="http://schemas.microsoft.com/office/drawing/2014/main" id="{9C42BE89-5ADE-48A6-BE7F-B4C6F855321C}"/>
              </a:ext>
            </a:extLst>
          </p:cNvPr>
          <p:cNvSpPr txBox="1"/>
          <p:nvPr/>
        </p:nvSpPr>
        <p:spPr>
          <a:xfrm rot="16200000">
            <a:off x="6477697" y="5710718"/>
            <a:ext cx="543739" cy="523220"/>
          </a:xfrm>
          <a:prstGeom prst="rect">
            <a:avLst/>
          </a:prstGeom>
          <a:noFill/>
        </p:spPr>
        <p:txBody>
          <a:bodyPr wrap="square" rtlCol="0">
            <a:spAutoFit/>
          </a:bodyPr>
          <a:lstStyle/>
          <a:p>
            <a:r>
              <a:rPr lang="en-US" sz="2800" dirty="0"/>
              <a:t>**</a:t>
            </a:r>
          </a:p>
        </p:txBody>
      </p:sp>
      <p:sp>
        <p:nvSpPr>
          <p:cNvPr id="24" name="TextBox 23">
            <a:extLst>
              <a:ext uri="{FF2B5EF4-FFF2-40B4-BE49-F238E27FC236}">
                <a16:creationId xmlns:a16="http://schemas.microsoft.com/office/drawing/2014/main" id="{39715350-B2E6-4549-A5E0-8F37537F146D}"/>
              </a:ext>
            </a:extLst>
          </p:cNvPr>
          <p:cNvSpPr txBox="1"/>
          <p:nvPr/>
        </p:nvSpPr>
        <p:spPr>
          <a:xfrm rot="16200000">
            <a:off x="3228508" y="5710718"/>
            <a:ext cx="543739" cy="523220"/>
          </a:xfrm>
          <a:prstGeom prst="rect">
            <a:avLst/>
          </a:prstGeom>
          <a:noFill/>
        </p:spPr>
        <p:txBody>
          <a:bodyPr wrap="square" rtlCol="0">
            <a:spAutoFit/>
          </a:bodyPr>
          <a:lstStyle/>
          <a:p>
            <a:r>
              <a:rPr lang="en-US" sz="2800" dirty="0"/>
              <a:t>**</a:t>
            </a:r>
          </a:p>
        </p:txBody>
      </p:sp>
      <p:sp>
        <p:nvSpPr>
          <p:cNvPr id="25" name="TextBox 24">
            <a:extLst>
              <a:ext uri="{FF2B5EF4-FFF2-40B4-BE49-F238E27FC236}">
                <a16:creationId xmlns:a16="http://schemas.microsoft.com/office/drawing/2014/main" id="{CCED6719-97FF-4CBB-9938-3240A2681DE0}"/>
              </a:ext>
            </a:extLst>
          </p:cNvPr>
          <p:cNvSpPr txBox="1"/>
          <p:nvPr/>
        </p:nvSpPr>
        <p:spPr>
          <a:xfrm rot="16200000">
            <a:off x="5238894" y="5710718"/>
            <a:ext cx="543739" cy="523220"/>
          </a:xfrm>
          <a:prstGeom prst="rect">
            <a:avLst/>
          </a:prstGeom>
          <a:noFill/>
        </p:spPr>
        <p:txBody>
          <a:bodyPr wrap="square" rtlCol="0">
            <a:spAutoFit/>
          </a:bodyPr>
          <a:lstStyle/>
          <a:p>
            <a:r>
              <a:rPr lang="en-US" sz="2800" dirty="0"/>
              <a:t>**</a:t>
            </a:r>
          </a:p>
        </p:txBody>
      </p:sp>
      <p:sp>
        <p:nvSpPr>
          <p:cNvPr id="26" name="TextBox 25">
            <a:extLst>
              <a:ext uri="{FF2B5EF4-FFF2-40B4-BE49-F238E27FC236}">
                <a16:creationId xmlns:a16="http://schemas.microsoft.com/office/drawing/2014/main" id="{8B082841-E550-45D3-8B4E-42CCAD22468B}"/>
              </a:ext>
            </a:extLst>
          </p:cNvPr>
          <p:cNvSpPr txBox="1"/>
          <p:nvPr/>
        </p:nvSpPr>
        <p:spPr>
          <a:xfrm rot="16200000">
            <a:off x="7555050" y="5710718"/>
            <a:ext cx="543739" cy="523220"/>
          </a:xfrm>
          <a:prstGeom prst="rect">
            <a:avLst/>
          </a:prstGeom>
          <a:noFill/>
        </p:spPr>
        <p:txBody>
          <a:bodyPr wrap="square" rtlCol="0">
            <a:spAutoFit/>
          </a:bodyPr>
          <a:lstStyle/>
          <a:p>
            <a:r>
              <a:rPr lang="en-US" sz="2800" dirty="0"/>
              <a:t>**</a:t>
            </a:r>
          </a:p>
        </p:txBody>
      </p:sp>
      <p:sp>
        <p:nvSpPr>
          <p:cNvPr id="27" name="TextBox 26">
            <a:extLst>
              <a:ext uri="{FF2B5EF4-FFF2-40B4-BE49-F238E27FC236}">
                <a16:creationId xmlns:a16="http://schemas.microsoft.com/office/drawing/2014/main" id="{4CAD16DC-3765-4C72-8F48-CE28EFAF0E9B}"/>
              </a:ext>
            </a:extLst>
          </p:cNvPr>
          <p:cNvSpPr txBox="1"/>
          <p:nvPr/>
        </p:nvSpPr>
        <p:spPr>
          <a:xfrm rot="16200000">
            <a:off x="8916968" y="5710718"/>
            <a:ext cx="543739" cy="523220"/>
          </a:xfrm>
          <a:prstGeom prst="rect">
            <a:avLst/>
          </a:prstGeom>
          <a:noFill/>
        </p:spPr>
        <p:txBody>
          <a:bodyPr wrap="square" rtlCol="0">
            <a:spAutoFit/>
          </a:bodyPr>
          <a:lstStyle/>
          <a:p>
            <a:r>
              <a:rPr lang="en-US" sz="2800" dirty="0"/>
              <a:t>**</a:t>
            </a:r>
          </a:p>
        </p:txBody>
      </p:sp>
      <p:sp>
        <p:nvSpPr>
          <p:cNvPr id="28" name="TextBox 27">
            <a:extLst>
              <a:ext uri="{FF2B5EF4-FFF2-40B4-BE49-F238E27FC236}">
                <a16:creationId xmlns:a16="http://schemas.microsoft.com/office/drawing/2014/main" id="{E4F051C9-A0E6-4485-ADF9-FE585C361297}"/>
              </a:ext>
            </a:extLst>
          </p:cNvPr>
          <p:cNvSpPr txBox="1"/>
          <p:nvPr/>
        </p:nvSpPr>
        <p:spPr>
          <a:xfrm rot="16200000">
            <a:off x="9084244" y="5710718"/>
            <a:ext cx="543739" cy="523220"/>
          </a:xfrm>
          <a:prstGeom prst="rect">
            <a:avLst/>
          </a:prstGeom>
          <a:noFill/>
        </p:spPr>
        <p:txBody>
          <a:bodyPr wrap="square" rtlCol="0">
            <a:spAutoFit/>
          </a:bodyPr>
          <a:lstStyle/>
          <a:p>
            <a:r>
              <a:rPr lang="en-US" sz="2800" dirty="0"/>
              <a:t>**</a:t>
            </a:r>
          </a:p>
        </p:txBody>
      </p:sp>
      <p:sp>
        <p:nvSpPr>
          <p:cNvPr id="29" name="TextBox 28">
            <a:extLst>
              <a:ext uri="{FF2B5EF4-FFF2-40B4-BE49-F238E27FC236}">
                <a16:creationId xmlns:a16="http://schemas.microsoft.com/office/drawing/2014/main" id="{D3E3264C-FAC2-452A-BABB-FF4986FC2CBD}"/>
              </a:ext>
            </a:extLst>
          </p:cNvPr>
          <p:cNvSpPr txBox="1"/>
          <p:nvPr/>
        </p:nvSpPr>
        <p:spPr>
          <a:xfrm>
            <a:off x="6093248" y="5700458"/>
            <a:ext cx="364202" cy="523220"/>
          </a:xfrm>
          <a:prstGeom prst="rect">
            <a:avLst/>
          </a:prstGeom>
          <a:noFill/>
        </p:spPr>
        <p:txBody>
          <a:bodyPr wrap="none" rtlCol="0">
            <a:spAutoFit/>
          </a:bodyPr>
          <a:lstStyle/>
          <a:p>
            <a:r>
              <a:rPr lang="en-US" sz="2800" dirty="0"/>
              <a:t>*</a:t>
            </a:r>
          </a:p>
        </p:txBody>
      </p:sp>
      <p:sp>
        <p:nvSpPr>
          <p:cNvPr id="30" name="TextBox 29">
            <a:extLst>
              <a:ext uri="{FF2B5EF4-FFF2-40B4-BE49-F238E27FC236}">
                <a16:creationId xmlns:a16="http://schemas.microsoft.com/office/drawing/2014/main" id="{ECA0C257-23B1-414A-8FE2-010EA9A460A8}"/>
              </a:ext>
            </a:extLst>
          </p:cNvPr>
          <p:cNvSpPr txBox="1"/>
          <p:nvPr/>
        </p:nvSpPr>
        <p:spPr>
          <a:xfrm>
            <a:off x="7945716" y="5700458"/>
            <a:ext cx="364202" cy="523220"/>
          </a:xfrm>
          <a:prstGeom prst="rect">
            <a:avLst/>
          </a:prstGeom>
          <a:noFill/>
        </p:spPr>
        <p:txBody>
          <a:bodyPr wrap="none" rtlCol="0">
            <a:spAutoFit/>
          </a:bodyPr>
          <a:lstStyle/>
          <a:p>
            <a:r>
              <a:rPr lang="en-US" sz="2800" dirty="0"/>
              <a:t>*</a:t>
            </a:r>
          </a:p>
        </p:txBody>
      </p:sp>
      <p:sp>
        <p:nvSpPr>
          <p:cNvPr id="31" name="TextBox 30">
            <a:extLst>
              <a:ext uri="{FF2B5EF4-FFF2-40B4-BE49-F238E27FC236}">
                <a16:creationId xmlns:a16="http://schemas.microsoft.com/office/drawing/2014/main" id="{6A94FBFE-D63B-454F-8045-1618DD3DFB65}"/>
              </a:ext>
            </a:extLst>
          </p:cNvPr>
          <p:cNvSpPr txBox="1"/>
          <p:nvPr/>
        </p:nvSpPr>
        <p:spPr>
          <a:xfrm>
            <a:off x="5116376" y="5700458"/>
            <a:ext cx="364202" cy="523220"/>
          </a:xfrm>
          <a:prstGeom prst="rect">
            <a:avLst/>
          </a:prstGeom>
          <a:noFill/>
        </p:spPr>
        <p:txBody>
          <a:bodyPr wrap="none" rtlCol="0">
            <a:spAutoFit/>
          </a:bodyPr>
          <a:lstStyle/>
          <a:p>
            <a:r>
              <a:rPr lang="en-US" sz="2800" dirty="0"/>
              <a:t>*</a:t>
            </a:r>
          </a:p>
        </p:txBody>
      </p:sp>
      <p:sp>
        <p:nvSpPr>
          <p:cNvPr id="32" name="TextBox 31">
            <a:extLst>
              <a:ext uri="{FF2B5EF4-FFF2-40B4-BE49-F238E27FC236}">
                <a16:creationId xmlns:a16="http://schemas.microsoft.com/office/drawing/2014/main" id="{05B3436A-67E2-43C1-A75D-620A63C09AE1}"/>
              </a:ext>
            </a:extLst>
          </p:cNvPr>
          <p:cNvSpPr txBox="1"/>
          <p:nvPr/>
        </p:nvSpPr>
        <p:spPr>
          <a:xfrm rot="16200000">
            <a:off x="5559217" y="5710718"/>
            <a:ext cx="543739" cy="523220"/>
          </a:xfrm>
          <a:prstGeom prst="rect">
            <a:avLst/>
          </a:prstGeom>
          <a:noFill/>
        </p:spPr>
        <p:txBody>
          <a:bodyPr wrap="square" rtlCol="0">
            <a:spAutoFit/>
          </a:bodyPr>
          <a:lstStyle/>
          <a:p>
            <a:r>
              <a:rPr lang="en-US" sz="2800" dirty="0"/>
              <a:t>**</a:t>
            </a:r>
          </a:p>
        </p:txBody>
      </p:sp>
      <p:sp>
        <p:nvSpPr>
          <p:cNvPr id="33" name="TextBox 32">
            <a:extLst>
              <a:ext uri="{FF2B5EF4-FFF2-40B4-BE49-F238E27FC236}">
                <a16:creationId xmlns:a16="http://schemas.microsoft.com/office/drawing/2014/main" id="{88922FF5-4FC3-4522-9208-91B7BB6C9634}"/>
              </a:ext>
            </a:extLst>
          </p:cNvPr>
          <p:cNvSpPr txBox="1"/>
          <p:nvPr/>
        </p:nvSpPr>
        <p:spPr>
          <a:xfrm rot="16200000">
            <a:off x="4305443" y="5710718"/>
            <a:ext cx="543739" cy="523220"/>
          </a:xfrm>
          <a:prstGeom prst="rect">
            <a:avLst/>
          </a:prstGeom>
          <a:noFill/>
        </p:spPr>
        <p:txBody>
          <a:bodyPr wrap="square" rtlCol="0">
            <a:spAutoFit/>
          </a:bodyPr>
          <a:lstStyle/>
          <a:p>
            <a:r>
              <a:rPr lang="en-US" sz="2800" dirty="0"/>
              <a:t>**</a:t>
            </a:r>
          </a:p>
        </p:txBody>
      </p:sp>
      <p:sp>
        <p:nvSpPr>
          <p:cNvPr id="34" name="TextBox 33">
            <a:extLst>
              <a:ext uri="{FF2B5EF4-FFF2-40B4-BE49-F238E27FC236}">
                <a16:creationId xmlns:a16="http://schemas.microsoft.com/office/drawing/2014/main" id="{754911D7-7C03-483A-AAE6-6686DF9F7AB7}"/>
              </a:ext>
            </a:extLst>
          </p:cNvPr>
          <p:cNvSpPr txBox="1"/>
          <p:nvPr/>
        </p:nvSpPr>
        <p:spPr>
          <a:xfrm rot="16200000">
            <a:off x="5687699" y="5710718"/>
            <a:ext cx="543739" cy="523220"/>
          </a:xfrm>
          <a:prstGeom prst="rect">
            <a:avLst/>
          </a:prstGeom>
          <a:noFill/>
        </p:spPr>
        <p:txBody>
          <a:bodyPr wrap="square" rtlCol="0">
            <a:spAutoFit/>
          </a:bodyPr>
          <a:lstStyle/>
          <a:p>
            <a:r>
              <a:rPr lang="en-US" sz="2800" dirty="0"/>
              <a:t>**</a:t>
            </a:r>
          </a:p>
        </p:txBody>
      </p:sp>
      <p:sp>
        <p:nvSpPr>
          <p:cNvPr id="35" name="TextBox 34">
            <a:extLst>
              <a:ext uri="{FF2B5EF4-FFF2-40B4-BE49-F238E27FC236}">
                <a16:creationId xmlns:a16="http://schemas.microsoft.com/office/drawing/2014/main" id="{7B9AB065-265E-4318-896E-47B5747F6DA6}"/>
              </a:ext>
            </a:extLst>
          </p:cNvPr>
          <p:cNvSpPr txBox="1"/>
          <p:nvPr/>
        </p:nvSpPr>
        <p:spPr>
          <a:xfrm rot="16200000">
            <a:off x="3383438" y="5710718"/>
            <a:ext cx="543739" cy="523220"/>
          </a:xfrm>
          <a:prstGeom prst="rect">
            <a:avLst/>
          </a:prstGeom>
          <a:noFill/>
        </p:spPr>
        <p:txBody>
          <a:bodyPr wrap="square" rtlCol="0">
            <a:spAutoFit/>
          </a:bodyPr>
          <a:lstStyle/>
          <a:p>
            <a:r>
              <a:rPr lang="en-US" sz="2800" dirty="0"/>
              <a:t>**</a:t>
            </a:r>
          </a:p>
        </p:txBody>
      </p:sp>
      <p:sp>
        <p:nvSpPr>
          <p:cNvPr id="37" name="TextBox 36">
            <a:extLst>
              <a:ext uri="{FF2B5EF4-FFF2-40B4-BE49-F238E27FC236}">
                <a16:creationId xmlns:a16="http://schemas.microsoft.com/office/drawing/2014/main" id="{6511E13B-DCA7-4F02-BFAB-F819FAB7ADC5}"/>
              </a:ext>
            </a:extLst>
          </p:cNvPr>
          <p:cNvSpPr txBox="1"/>
          <p:nvPr/>
        </p:nvSpPr>
        <p:spPr>
          <a:xfrm rot="16200000">
            <a:off x="7000550" y="5710718"/>
            <a:ext cx="543739" cy="523220"/>
          </a:xfrm>
          <a:prstGeom prst="rect">
            <a:avLst/>
          </a:prstGeom>
          <a:noFill/>
        </p:spPr>
        <p:txBody>
          <a:bodyPr wrap="square" rtlCol="0">
            <a:spAutoFit/>
          </a:bodyPr>
          <a:lstStyle/>
          <a:p>
            <a:r>
              <a:rPr lang="en-US" sz="2800" dirty="0"/>
              <a:t>**</a:t>
            </a:r>
          </a:p>
        </p:txBody>
      </p:sp>
      <p:grpSp>
        <p:nvGrpSpPr>
          <p:cNvPr id="9" name="Group 8">
            <a:extLst>
              <a:ext uri="{FF2B5EF4-FFF2-40B4-BE49-F238E27FC236}">
                <a16:creationId xmlns:a16="http://schemas.microsoft.com/office/drawing/2014/main" id="{6FE922F9-261F-4CCB-8A7D-C7F75CB0D603}"/>
              </a:ext>
            </a:extLst>
          </p:cNvPr>
          <p:cNvGrpSpPr/>
          <p:nvPr/>
        </p:nvGrpSpPr>
        <p:grpSpPr>
          <a:xfrm>
            <a:off x="928784" y="1136616"/>
            <a:ext cx="1783844" cy="997264"/>
            <a:chOff x="826787" y="1136220"/>
            <a:chExt cx="1783844" cy="997264"/>
          </a:xfrm>
        </p:grpSpPr>
        <p:sp>
          <p:nvSpPr>
            <p:cNvPr id="38" name="TextBox 37">
              <a:extLst>
                <a:ext uri="{FF2B5EF4-FFF2-40B4-BE49-F238E27FC236}">
                  <a16:creationId xmlns:a16="http://schemas.microsoft.com/office/drawing/2014/main" id="{F9F9FF24-8F4A-4FAD-B25F-8A94E0353333}"/>
                </a:ext>
              </a:extLst>
            </p:cNvPr>
            <p:cNvSpPr txBox="1"/>
            <p:nvPr/>
          </p:nvSpPr>
          <p:spPr>
            <a:xfrm rot="16200000">
              <a:off x="816527" y="1146480"/>
              <a:ext cx="543739" cy="523220"/>
            </a:xfrm>
            <a:prstGeom prst="rect">
              <a:avLst/>
            </a:prstGeom>
            <a:noFill/>
          </p:spPr>
          <p:txBody>
            <a:bodyPr wrap="square" rtlCol="0">
              <a:spAutoFit/>
            </a:bodyPr>
            <a:lstStyle/>
            <a:p>
              <a:r>
                <a:rPr lang="en-US" sz="2800" dirty="0"/>
                <a:t>**</a:t>
              </a:r>
            </a:p>
          </p:txBody>
        </p:sp>
        <p:sp>
          <p:nvSpPr>
            <p:cNvPr id="39" name="TextBox 38">
              <a:extLst>
                <a:ext uri="{FF2B5EF4-FFF2-40B4-BE49-F238E27FC236}">
                  <a16:creationId xmlns:a16="http://schemas.microsoft.com/office/drawing/2014/main" id="{A7A0010B-F748-40B3-A123-801DFD3EAFF2}"/>
                </a:ext>
              </a:extLst>
            </p:cNvPr>
            <p:cNvSpPr txBox="1"/>
            <p:nvPr/>
          </p:nvSpPr>
          <p:spPr>
            <a:xfrm>
              <a:off x="1128860" y="1202863"/>
              <a:ext cx="936475" cy="369332"/>
            </a:xfrm>
            <a:prstGeom prst="rect">
              <a:avLst/>
            </a:prstGeom>
            <a:noFill/>
          </p:spPr>
          <p:txBody>
            <a:bodyPr wrap="none" rtlCol="0">
              <a:spAutoFit/>
            </a:bodyPr>
            <a:lstStyle/>
            <a:p>
              <a:r>
                <a:rPr lang="en-US" sz="1800" dirty="0"/>
                <a:t>p ≤ 0.05</a:t>
              </a:r>
            </a:p>
          </p:txBody>
        </p:sp>
        <p:sp>
          <p:nvSpPr>
            <p:cNvPr id="40" name="TextBox 39">
              <a:extLst>
                <a:ext uri="{FF2B5EF4-FFF2-40B4-BE49-F238E27FC236}">
                  <a16:creationId xmlns:a16="http://schemas.microsoft.com/office/drawing/2014/main" id="{FBA57791-0FB0-4BC9-98CB-CF1DFC0F5181}"/>
                </a:ext>
              </a:extLst>
            </p:cNvPr>
            <p:cNvSpPr txBox="1"/>
            <p:nvPr/>
          </p:nvSpPr>
          <p:spPr>
            <a:xfrm>
              <a:off x="864154" y="1610264"/>
              <a:ext cx="364202" cy="523220"/>
            </a:xfrm>
            <a:prstGeom prst="rect">
              <a:avLst/>
            </a:prstGeom>
            <a:noFill/>
          </p:spPr>
          <p:txBody>
            <a:bodyPr wrap="none" rtlCol="0">
              <a:spAutoFit/>
            </a:bodyPr>
            <a:lstStyle/>
            <a:p>
              <a:r>
                <a:rPr lang="en-US" sz="2800" dirty="0"/>
                <a:t>*</a:t>
              </a:r>
            </a:p>
          </p:txBody>
        </p:sp>
        <p:sp>
          <p:nvSpPr>
            <p:cNvPr id="41" name="TextBox 40">
              <a:extLst>
                <a:ext uri="{FF2B5EF4-FFF2-40B4-BE49-F238E27FC236}">
                  <a16:creationId xmlns:a16="http://schemas.microsoft.com/office/drawing/2014/main" id="{4566022F-D22D-4974-806C-3AB750F4D063}"/>
                </a:ext>
              </a:extLst>
            </p:cNvPr>
            <p:cNvSpPr txBox="1"/>
            <p:nvPr/>
          </p:nvSpPr>
          <p:spPr>
            <a:xfrm>
              <a:off x="1161195" y="1600200"/>
              <a:ext cx="1449436" cy="369332"/>
            </a:xfrm>
            <a:prstGeom prst="rect">
              <a:avLst/>
            </a:prstGeom>
            <a:noFill/>
          </p:spPr>
          <p:txBody>
            <a:bodyPr wrap="none" rtlCol="0">
              <a:spAutoFit/>
            </a:bodyPr>
            <a:lstStyle/>
            <a:p>
              <a:r>
                <a:rPr lang="en-US" sz="1800" dirty="0"/>
                <a:t>0.05 &lt; p ≤ 0.1</a:t>
              </a:r>
            </a:p>
          </p:txBody>
        </p:sp>
      </p:grpSp>
    </p:spTree>
    <p:extLst>
      <p:ext uri="{BB962C8B-B14F-4D97-AF65-F5344CB8AC3E}">
        <p14:creationId xmlns:p14="http://schemas.microsoft.com/office/powerpoint/2010/main" val="191145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711" y="106418"/>
            <a:ext cx="10360501" cy="715963"/>
          </a:xfrm>
        </p:spPr>
        <p:txBody>
          <a:bodyPr/>
          <a:lstStyle/>
          <a:p>
            <a:r>
              <a:rPr lang="en-US" dirty="0"/>
              <a:t>Lessons from Experiment 1</a:t>
            </a:r>
          </a:p>
        </p:txBody>
      </p:sp>
      <p:sp>
        <p:nvSpPr>
          <p:cNvPr id="3" name="Content Placeholder 2"/>
          <p:cNvSpPr>
            <a:spLocks noGrp="1"/>
          </p:cNvSpPr>
          <p:nvPr>
            <p:ph sz="half" idx="1"/>
          </p:nvPr>
        </p:nvSpPr>
        <p:spPr>
          <a:xfrm>
            <a:off x="1141412" y="843402"/>
            <a:ext cx="5410200" cy="5908180"/>
          </a:xfrm>
        </p:spPr>
        <p:txBody>
          <a:bodyPr>
            <a:normAutofit lnSpcReduction="10000"/>
          </a:bodyPr>
          <a:lstStyle/>
          <a:p>
            <a:r>
              <a:rPr lang="en-US" dirty="0"/>
              <a:t>Game is more engaging and has short-term advantages over web</a:t>
            </a:r>
          </a:p>
          <a:p>
            <a:pPr lvl="1"/>
            <a:r>
              <a:rPr lang="en-US" dirty="0"/>
              <a:t>SE related to game tasks</a:t>
            </a:r>
          </a:p>
          <a:p>
            <a:pPr lvl="1"/>
            <a:r>
              <a:rPr lang="en-US" dirty="0"/>
              <a:t>Information-seeking</a:t>
            </a:r>
          </a:p>
          <a:p>
            <a:pPr lvl="1"/>
            <a:r>
              <a:rPr lang="en-US" dirty="0"/>
              <a:t>Solutions to closely related problems</a:t>
            </a:r>
          </a:p>
          <a:p>
            <a:r>
              <a:rPr lang="en-US" dirty="0"/>
              <a:t>Web searching may stimulate more long-term action</a:t>
            </a:r>
          </a:p>
          <a:p>
            <a:r>
              <a:rPr lang="en-US" dirty="0"/>
              <a:t>Long-term learning equally effective</a:t>
            </a:r>
          </a:p>
          <a:p>
            <a:r>
              <a:rPr lang="en-US" dirty="0"/>
              <a:t>Changes in SE persist for general categories </a:t>
            </a:r>
            <a:r>
              <a:rPr lang="en-US"/>
              <a:t>of action</a:t>
            </a:r>
            <a:endParaRPr lang="en-US" dirty="0"/>
          </a:p>
          <a:p>
            <a:r>
              <a:rPr lang="en-US" dirty="0"/>
              <a:t>Changes in ITA do not</a:t>
            </a:r>
          </a:p>
        </p:txBody>
      </p:sp>
      <p:pic>
        <p:nvPicPr>
          <p:cNvPr id="6" name="Picture 5">
            <a:extLst>
              <a:ext uri="{FF2B5EF4-FFF2-40B4-BE49-F238E27FC236}">
                <a16:creationId xmlns:a16="http://schemas.microsoft.com/office/drawing/2014/main" id="{95E74C59-86AC-4C61-A47B-C0ECAF9EE938}"/>
              </a:ext>
            </a:extLst>
          </p:cNvPr>
          <p:cNvPicPr>
            <a:picLocks noChangeAspect="1"/>
          </p:cNvPicPr>
          <p:nvPr/>
        </p:nvPicPr>
        <p:blipFill>
          <a:blip r:embed="rId3"/>
          <a:stretch>
            <a:fillRect/>
          </a:stretch>
        </p:blipFill>
        <p:spPr>
          <a:xfrm>
            <a:off x="6551612" y="1524000"/>
            <a:ext cx="5433668" cy="3871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008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711" y="106418"/>
            <a:ext cx="10360501" cy="715963"/>
          </a:xfrm>
        </p:spPr>
        <p:txBody>
          <a:bodyPr/>
          <a:lstStyle/>
          <a:p>
            <a:r>
              <a:rPr lang="en-US" dirty="0"/>
              <a:t>Acknowledgements</a:t>
            </a:r>
          </a:p>
        </p:txBody>
      </p:sp>
      <p:sp>
        <p:nvSpPr>
          <p:cNvPr id="3" name="Content Placeholder 2"/>
          <p:cNvSpPr>
            <a:spLocks noGrp="1"/>
          </p:cNvSpPr>
          <p:nvPr>
            <p:ph sz="half" idx="1"/>
          </p:nvPr>
        </p:nvSpPr>
        <p:spPr>
          <a:xfrm>
            <a:off x="991711" y="944563"/>
            <a:ext cx="6550501" cy="5760982"/>
          </a:xfrm>
        </p:spPr>
        <p:txBody>
          <a:bodyPr>
            <a:normAutofit fontScale="77500" lnSpcReduction="20000"/>
          </a:bodyPr>
          <a:lstStyle/>
          <a:p>
            <a:r>
              <a:rPr lang="en-US" dirty="0"/>
              <a:t>Game programmers</a:t>
            </a:r>
          </a:p>
          <a:p>
            <a:pPr lvl="1"/>
            <a:r>
              <a:rPr lang="en-US" dirty="0"/>
              <a:t>Blythe Ballesteros, </a:t>
            </a:r>
            <a:r>
              <a:rPr lang="en-US" dirty="0" err="1"/>
              <a:t>Aleksa</a:t>
            </a:r>
            <a:r>
              <a:rPr lang="en-US" dirty="0"/>
              <a:t> </a:t>
            </a:r>
            <a:r>
              <a:rPr lang="en-US" dirty="0" err="1"/>
              <a:t>Belic</a:t>
            </a:r>
            <a:r>
              <a:rPr lang="en-US" dirty="0"/>
              <a:t>, Liam Beveridge, Liza </a:t>
            </a:r>
            <a:r>
              <a:rPr lang="en-US" dirty="0" err="1"/>
              <a:t>Clairagneau</a:t>
            </a:r>
            <a:r>
              <a:rPr lang="en-US" dirty="0"/>
              <a:t>, Anna </a:t>
            </a:r>
            <a:r>
              <a:rPr lang="en-US" dirty="0" err="1"/>
              <a:t>DeSmet</a:t>
            </a:r>
            <a:r>
              <a:rPr lang="en-US" dirty="0"/>
              <a:t>, Samson Herman, Peter Huizenga, William Lew, Gabe Mertz, Annabel Paris, Lana </a:t>
            </a:r>
            <a:r>
              <a:rPr lang="en-US" dirty="0" err="1"/>
              <a:t>Parezanin</a:t>
            </a:r>
            <a:r>
              <a:rPr lang="en-US" dirty="0"/>
              <a:t>, Ela </a:t>
            </a:r>
            <a:r>
              <a:rPr lang="en-US" dirty="0" err="1"/>
              <a:t>Pencl</a:t>
            </a:r>
            <a:r>
              <a:rPr lang="en-US" dirty="0"/>
              <a:t>, Jaime </a:t>
            </a:r>
            <a:r>
              <a:rPr lang="en-US" dirty="0" err="1"/>
              <a:t>Quishenberry</a:t>
            </a:r>
            <a:r>
              <a:rPr lang="en-US" dirty="0"/>
              <a:t>, Skye Russ, Tristan Saldanha, Zeb </a:t>
            </a:r>
            <a:r>
              <a:rPr lang="en-US" dirty="0" err="1"/>
              <a:t>Wichert</a:t>
            </a:r>
            <a:r>
              <a:rPr lang="en-US" dirty="0"/>
              <a:t>, Sarah Wood</a:t>
            </a:r>
          </a:p>
          <a:p>
            <a:r>
              <a:rPr lang="en-US" dirty="0"/>
              <a:t>Experiment researchers</a:t>
            </a:r>
          </a:p>
          <a:p>
            <a:pPr lvl="1"/>
            <a:r>
              <a:rPr lang="en-US" dirty="0"/>
              <a:t>Natalie Casson, Elise Gilmore, Jensen Kraus, Sylvia Kunz, Max </a:t>
            </a:r>
            <a:r>
              <a:rPr lang="en-US" dirty="0" err="1"/>
              <a:t>Udas</a:t>
            </a:r>
            <a:endParaRPr lang="en-US" dirty="0"/>
          </a:p>
          <a:p>
            <a:r>
              <a:rPr lang="en-US" dirty="0"/>
              <a:t>Funding sources</a:t>
            </a:r>
          </a:p>
          <a:p>
            <a:pPr lvl="1"/>
            <a:r>
              <a:rPr lang="en-US" dirty="0"/>
              <a:t>National Science Foundation Award 1917148; John S. Rogers Science Research Program at Lewis &amp; Clark College; Levin Family Foundation</a:t>
            </a:r>
          </a:p>
          <a:p>
            <a:r>
              <a:rPr lang="en-US" dirty="0"/>
              <a:t>Emergency management advisors</a:t>
            </a:r>
          </a:p>
          <a:p>
            <a:pPr lvl="1"/>
            <a:r>
              <a:rPr lang="en-US" dirty="0"/>
              <a:t>Regina Ingabire, </a:t>
            </a:r>
            <a:r>
              <a:rPr lang="en-US" dirty="0" err="1"/>
              <a:t>Da’Von</a:t>
            </a:r>
            <a:r>
              <a:rPr lang="en-US" dirty="0"/>
              <a:t> Angel Wilson, Jeremy Van </a:t>
            </a:r>
            <a:r>
              <a:rPr lang="en-US" dirty="0" err="1"/>
              <a:t>Keuren</a:t>
            </a:r>
            <a:r>
              <a:rPr lang="en-US" dirty="0"/>
              <a:t>, Glenn </a:t>
            </a:r>
            <a:r>
              <a:rPr lang="en-US" dirty="0" err="1"/>
              <a:t>Devit</a:t>
            </a:r>
            <a:r>
              <a:rPr lang="en-US" dirty="0"/>
              <a:t>, Portland Bureau of Emergency Management; Laura Hall, Regional Disaster Preparedness Organization; Jay Wilson, Clackamas County Emergency Management; Justin Ross, Alice Busch, Multnomah County Emergency Management; Chris Walsh, Washington County Emergency Management; Jeff Rubin.</a:t>
            </a:r>
          </a:p>
        </p:txBody>
      </p:sp>
      <p:pic>
        <p:nvPicPr>
          <p:cNvPr id="4" name="Picture 3">
            <a:extLst>
              <a:ext uri="{FF2B5EF4-FFF2-40B4-BE49-F238E27FC236}">
                <a16:creationId xmlns:a16="http://schemas.microsoft.com/office/drawing/2014/main" id="{5DBBCB16-1339-EC74-0376-ACFDEFEFAD8C}"/>
              </a:ext>
            </a:extLst>
          </p:cNvPr>
          <p:cNvPicPr>
            <a:picLocks noChangeAspect="1"/>
          </p:cNvPicPr>
          <p:nvPr/>
        </p:nvPicPr>
        <p:blipFill rotWithShape="1">
          <a:blip r:embed="rId3"/>
          <a:srcRect l="33684"/>
          <a:stretch/>
        </p:blipFill>
        <p:spPr>
          <a:xfrm>
            <a:off x="7644562" y="1295401"/>
            <a:ext cx="4393449" cy="4419600"/>
          </a:xfrm>
          <a:prstGeom prst="rect">
            <a:avLst/>
          </a:prstGeom>
        </p:spPr>
      </p:pic>
      <p:sp>
        <p:nvSpPr>
          <p:cNvPr id="5" name="TextBox 4">
            <a:extLst>
              <a:ext uri="{FF2B5EF4-FFF2-40B4-BE49-F238E27FC236}">
                <a16:creationId xmlns:a16="http://schemas.microsoft.com/office/drawing/2014/main" id="{49416956-47D1-EA57-B896-5E38F0D5F7B2}"/>
              </a:ext>
            </a:extLst>
          </p:cNvPr>
          <p:cNvSpPr txBox="1"/>
          <p:nvPr/>
        </p:nvSpPr>
        <p:spPr>
          <a:xfrm>
            <a:off x="10299462" y="5715001"/>
            <a:ext cx="2105500" cy="276999"/>
          </a:xfrm>
          <a:prstGeom prst="rect">
            <a:avLst/>
          </a:prstGeom>
          <a:noFill/>
        </p:spPr>
        <p:txBody>
          <a:bodyPr wrap="square" rtlCol="0">
            <a:spAutoFit/>
          </a:bodyPr>
          <a:lstStyle/>
          <a:p>
            <a:r>
              <a:rPr lang="en-US" sz="1200" dirty="0"/>
              <a:t>Photo by Blake Ashby</a:t>
            </a:r>
          </a:p>
        </p:txBody>
      </p:sp>
      <p:sp>
        <p:nvSpPr>
          <p:cNvPr id="6" name="TextBox 7">
            <a:extLst>
              <a:ext uri="{FF2B5EF4-FFF2-40B4-BE49-F238E27FC236}">
                <a16:creationId xmlns:a16="http://schemas.microsoft.com/office/drawing/2014/main" id="{5CABABF1-8F6C-2594-2D0D-D267B65E0F19}"/>
              </a:ext>
            </a:extLst>
          </p:cNvPr>
          <p:cNvSpPr txBox="1"/>
          <p:nvPr/>
        </p:nvSpPr>
        <p:spPr>
          <a:xfrm>
            <a:off x="495855" y="6519950"/>
            <a:ext cx="11197114" cy="307777"/>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400" dirty="0"/>
              <a:t>*The findings, opinions, conclusions, and recommendations expressed here do not necessarily reflect the views of the National Science Foundation</a:t>
            </a:r>
          </a:p>
        </p:txBody>
      </p:sp>
    </p:spTree>
    <p:extLst>
      <p:ext uri="{BB962C8B-B14F-4D97-AF65-F5344CB8AC3E}">
        <p14:creationId xmlns:p14="http://schemas.microsoft.com/office/powerpoint/2010/main" val="251344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3A08-5A83-4B77-A395-DE2430629B97}"/>
              </a:ext>
            </a:extLst>
          </p:cNvPr>
          <p:cNvSpPr>
            <a:spLocks noGrp="1"/>
          </p:cNvSpPr>
          <p:nvPr>
            <p:ph type="title"/>
          </p:nvPr>
        </p:nvSpPr>
        <p:spPr>
          <a:xfrm>
            <a:off x="1217612" y="6531"/>
            <a:ext cx="6593320" cy="763600"/>
          </a:xfrm>
        </p:spPr>
        <p:txBody>
          <a:bodyPr/>
          <a:lstStyle/>
          <a:p>
            <a:r>
              <a:rPr lang="en-US" dirty="0"/>
              <a:t>Select References</a:t>
            </a:r>
          </a:p>
        </p:txBody>
      </p:sp>
      <p:sp>
        <p:nvSpPr>
          <p:cNvPr id="10" name="Text Placeholder 9">
            <a:extLst>
              <a:ext uri="{FF2B5EF4-FFF2-40B4-BE49-F238E27FC236}">
                <a16:creationId xmlns:a16="http://schemas.microsoft.com/office/drawing/2014/main" id="{27690F50-993D-524B-C9FC-A9C57707BFBF}"/>
              </a:ext>
            </a:extLst>
          </p:cNvPr>
          <p:cNvSpPr>
            <a:spLocks noGrp="1"/>
          </p:cNvSpPr>
          <p:nvPr>
            <p:ph type="body" idx="1"/>
          </p:nvPr>
        </p:nvSpPr>
        <p:spPr>
          <a:xfrm>
            <a:off x="760412" y="685800"/>
            <a:ext cx="11357841" cy="6019800"/>
          </a:xfrm>
        </p:spPr>
        <p:txBody>
          <a:bodyPr>
            <a:noAutofit/>
          </a:bodyPr>
          <a:lstStyle/>
          <a:p>
            <a:r>
              <a:rPr lang="en-US" sz="1200" dirty="0"/>
              <a:t>Bandura, Albert. </a:t>
            </a:r>
            <a:r>
              <a:rPr lang="en-US" sz="1200" i="1" dirty="0"/>
              <a:t>Social Foundations of Thought and Action: A Social Cognitive Theory</a:t>
            </a:r>
            <a:r>
              <a:rPr lang="en-US" sz="1200" dirty="0"/>
              <a:t>. Englewood Cliffs, New Jersey: Prentice Hall, 1986.</a:t>
            </a:r>
          </a:p>
          <a:p>
            <a:r>
              <a:rPr lang="en-US" sz="1200" dirty="0"/>
              <a:t>Bandura, Albert. “Social Cognitive Theory for Personal and Social Change by Enabling Media.” In </a:t>
            </a:r>
            <a:r>
              <a:rPr lang="en-US" sz="1200" i="1" dirty="0"/>
              <a:t>Entertainment-Education and Social Change</a:t>
            </a:r>
            <a:r>
              <a:rPr lang="en-US" sz="1200" dirty="0"/>
              <a:t>, 75–96. New York: Routledge, 2003.</a:t>
            </a:r>
          </a:p>
          <a:p>
            <a:r>
              <a:rPr lang="en-US" sz="1200" dirty="0"/>
              <a:t>Bandura, Albert. “Health Promotion by Social Cognitive Means.” </a:t>
            </a:r>
            <a:r>
              <a:rPr lang="en-US" sz="1200" i="1" dirty="0"/>
              <a:t>Health Education &amp; Behavior</a:t>
            </a:r>
            <a:r>
              <a:rPr lang="en-US" sz="1200" dirty="0"/>
              <a:t> 31, no. 2 (April 2004): 143–64. </a:t>
            </a:r>
            <a:r>
              <a:rPr lang="en-US" sz="1200" b="0" i="0" dirty="0">
                <a:effectLst/>
              </a:rPr>
              <a:t>Atwater, Brian F., Satoko </a:t>
            </a:r>
            <a:r>
              <a:rPr lang="en-US" sz="1200" b="0" i="0" dirty="0" err="1">
                <a:effectLst/>
              </a:rPr>
              <a:t>Musumi-Rokkaku</a:t>
            </a:r>
            <a:r>
              <a:rPr lang="en-US" sz="1200" b="0" i="0" dirty="0">
                <a:effectLst/>
              </a:rPr>
              <a:t>, Kenji </a:t>
            </a:r>
            <a:r>
              <a:rPr lang="en-US" sz="1200" b="0" i="0" dirty="0" err="1">
                <a:effectLst/>
              </a:rPr>
              <a:t>Satake</a:t>
            </a:r>
            <a:r>
              <a:rPr lang="en-US" sz="1200" b="0" i="0" dirty="0">
                <a:effectLst/>
              </a:rPr>
              <a:t>, Yoshinobu Tsuji, Kazue Ueda, and David K. Yamaguchi. </a:t>
            </a:r>
            <a:r>
              <a:rPr lang="en-US" sz="1200" b="0" i="1" dirty="0">
                <a:effectLst/>
              </a:rPr>
              <a:t>The orphan tsunami of 1700: Japanese clues to a parent earthquake in North America</a:t>
            </a:r>
            <a:r>
              <a:rPr lang="en-US" sz="1200" b="0" i="0" dirty="0">
                <a:effectLst/>
              </a:rPr>
              <a:t>. University of Washington Press, 2016.</a:t>
            </a:r>
          </a:p>
          <a:p>
            <a:r>
              <a:rPr lang="en-US" sz="1200" dirty="0"/>
              <a:t>Gee, James Paul. “Learning by Design: Good Video Games as Learning Machines,” n.d., 12.</a:t>
            </a:r>
          </a:p>
          <a:p>
            <a:r>
              <a:rPr lang="en-US" sz="1200" dirty="0">
                <a:effectLst/>
              </a:rPr>
              <a:t>Goldfinger, Chris, C. Hans Nelson, Ann E. Morey, Joel E. Johnson, Jason R. Patton, Eugene </a:t>
            </a:r>
            <a:r>
              <a:rPr lang="en-US" sz="1200" dirty="0" err="1">
                <a:effectLst/>
              </a:rPr>
              <a:t>Karabanov</a:t>
            </a:r>
            <a:r>
              <a:rPr lang="en-US" sz="1200" dirty="0">
                <a:effectLst/>
              </a:rPr>
              <a:t>, Julia Gutierrez-Pastor, et al. </a:t>
            </a:r>
            <a:r>
              <a:rPr lang="en-US" sz="1200" i="1" dirty="0">
                <a:effectLst/>
              </a:rPr>
              <a:t>Turbidite Event History: Methods and Implications for Holocene </a:t>
            </a:r>
            <a:r>
              <a:rPr lang="en-US" sz="1200" i="1" dirty="0" err="1">
                <a:effectLst/>
              </a:rPr>
              <a:t>Paleoseismicity</a:t>
            </a:r>
            <a:r>
              <a:rPr lang="en-US" sz="1200" i="1" dirty="0">
                <a:effectLst/>
              </a:rPr>
              <a:t> of the Cascadia Subduction Zone</a:t>
            </a:r>
            <a:r>
              <a:rPr lang="en-US" sz="1200" dirty="0">
                <a:effectLst/>
              </a:rPr>
              <a:t>. US Department of the Interior, US Geological Survey, 2012.</a:t>
            </a:r>
          </a:p>
          <a:p>
            <a:r>
              <a:rPr lang="en-US" sz="1200" dirty="0">
                <a:effectLst/>
              </a:rPr>
              <a:t>Joffe, Helene, Henry Potts, </a:t>
            </a:r>
            <a:r>
              <a:rPr lang="en-US" sz="1200" dirty="0" err="1">
                <a:effectLst/>
              </a:rPr>
              <a:t>Tiziana</a:t>
            </a:r>
            <a:r>
              <a:rPr lang="en-US" sz="1200" dirty="0">
                <a:effectLst/>
              </a:rPr>
              <a:t> </a:t>
            </a:r>
            <a:r>
              <a:rPr lang="en-US" sz="1200" dirty="0" err="1">
                <a:effectLst/>
              </a:rPr>
              <a:t>Rossetto</a:t>
            </a:r>
            <a:r>
              <a:rPr lang="en-US" sz="1200" dirty="0">
                <a:effectLst/>
              </a:rPr>
              <a:t>, Ervin Gul </a:t>
            </a:r>
            <a:r>
              <a:rPr lang="en-US" sz="1200" dirty="0" err="1">
                <a:effectLst/>
              </a:rPr>
              <a:t>Dogulu</a:t>
            </a:r>
            <a:r>
              <a:rPr lang="en-US" sz="1200" dirty="0">
                <a:effectLst/>
              </a:rPr>
              <a:t>, and Gabriela Perez-Fuentes. “The Fix-It Face-to-Face Intervention Increases Multi-Hazard Preparedness Cross-Culturally.” </a:t>
            </a:r>
            <a:r>
              <a:rPr lang="en-US" sz="1200" i="1" dirty="0">
                <a:effectLst/>
              </a:rPr>
              <a:t>Nature Human </a:t>
            </a:r>
            <a:r>
              <a:rPr lang="en-US" sz="1200" i="1" dirty="0" err="1">
                <a:effectLst/>
              </a:rPr>
              <a:t>Behaviour</a:t>
            </a:r>
            <a:r>
              <a:rPr lang="en-US" sz="1200" dirty="0">
                <a:effectLst/>
              </a:rPr>
              <a:t> 3, no. 5 (2019): 453–61.</a:t>
            </a:r>
          </a:p>
          <a:p>
            <a:r>
              <a:rPr lang="en-US" sz="1200" dirty="0" err="1"/>
              <a:t>Mutch</a:t>
            </a:r>
            <a:r>
              <a:rPr lang="en-US" sz="1200" dirty="0"/>
              <a:t>, Carol. Citizenship in Action: Young People in the Aftermath of the 2010-2011 New Zealand Earthquakes, Sisyphus - Journal of Education, 1, no. 2 (2013): 76–99.</a:t>
            </a:r>
          </a:p>
          <a:p>
            <a:r>
              <a:rPr lang="en-US" sz="1200" dirty="0"/>
              <a:t>Nissen, Sylvia, Sally Carlton, Jennifer H.K. Wong, and Sam Johnson. “‘Spontaneous’ Volunteers? Factors Enabling the Student Volunteer Army </a:t>
            </a:r>
            <a:r>
              <a:rPr lang="en-US" sz="1200" dirty="0" err="1"/>
              <a:t>Mobilisation</a:t>
            </a:r>
            <a:r>
              <a:rPr lang="en-US" sz="1200" dirty="0"/>
              <a:t> Following the Canterbury Earthquakes, 2010–2011.” </a:t>
            </a:r>
            <a:r>
              <a:rPr lang="en-US" sz="1200" i="1" dirty="0"/>
              <a:t>International Journal of Disaster Risk Reduction</a:t>
            </a:r>
            <a:r>
              <a:rPr lang="en-US" sz="1200" dirty="0"/>
              <a:t> 53 (February 2021): 102008. </a:t>
            </a:r>
          </a:p>
          <a:p>
            <a:r>
              <a:rPr lang="en-US" sz="1200" dirty="0"/>
              <a:t>Oregon Seismic Safety Policy Advisory Commission. “The Oregon Resilience Plan: Reducing Risk and Improving Recovery for the Next Cascadia Earthquake and Tsunami.” Salem, Oregon, 2013. </a:t>
            </a:r>
          </a:p>
          <a:p>
            <a:r>
              <a:rPr lang="en-US" sz="1200" dirty="0"/>
              <a:t>Paton, Douglas. “Disaster Preparedness: A Social‐cognitive Perspective.” </a:t>
            </a:r>
            <a:r>
              <a:rPr lang="en-US" sz="1200" i="1" dirty="0"/>
              <a:t>Disaster Prevention and Management: An International Journal</a:t>
            </a:r>
            <a:r>
              <a:rPr lang="en-US" sz="1200" dirty="0"/>
              <a:t> 12, no. 3 (August 2003): 210–16. </a:t>
            </a:r>
          </a:p>
          <a:p>
            <a:r>
              <a:rPr lang="en-US" sz="1200" dirty="0"/>
              <a:t>Paton, Douglas, Leigh Smith, and David Johnston. “When Good Intentions Turn Bad: Promoting Natural Hazard Preparedness.” </a:t>
            </a:r>
            <a:r>
              <a:rPr lang="en-US" sz="1200" i="1" dirty="0"/>
              <a:t>Australian Journal of Emergency Management</a:t>
            </a:r>
            <a:r>
              <a:rPr lang="en-US" sz="1200" dirty="0"/>
              <a:t> 20, no. 1 (2005): 25–30.</a:t>
            </a:r>
          </a:p>
          <a:p>
            <a:r>
              <a:rPr lang="en-US" sz="1200" dirty="0"/>
              <a:t>Peng, Wei. “The Mediational Role of Identification in the Relationship between Experience Mode and Self-Efficacy: Enactive Role-Playing versus Passive Observation.” </a:t>
            </a:r>
            <a:r>
              <a:rPr lang="en-US" sz="1200" i="1" dirty="0" err="1"/>
              <a:t>CyberPsychology</a:t>
            </a:r>
            <a:r>
              <a:rPr lang="en-US" sz="1200" i="1" dirty="0"/>
              <a:t> &amp; Behavior</a:t>
            </a:r>
            <a:r>
              <a:rPr lang="en-US" sz="1200" dirty="0"/>
              <a:t> 11, no. 6 (December 2008): 649–52. </a:t>
            </a:r>
          </a:p>
          <a:p>
            <a:r>
              <a:rPr lang="en-US" sz="1200" dirty="0" err="1"/>
              <a:t>Solinska</a:t>
            </a:r>
            <a:r>
              <a:rPr lang="en-US" sz="1200" dirty="0"/>
              <a:t>-Nowak, Aleksandra, Piotr </a:t>
            </a:r>
            <a:r>
              <a:rPr lang="en-US" sz="1200" dirty="0" err="1"/>
              <a:t>Magnuszewski</a:t>
            </a:r>
            <a:r>
              <a:rPr lang="en-US" sz="1200" dirty="0"/>
              <a:t>, Margot Curl, Adam French, Adriana Keating, Junko Mochizuki, Wei Liu, Reinhard </a:t>
            </a:r>
            <a:r>
              <a:rPr lang="en-US" sz="1200" dirty="0" err="1"/>
              <a:t>Mechler</a:t>
            </a:r>
            <a:r>
              <a:rPr lang="en-US" sz="1200" dirty="0"/>
              <a:t>, </a:t>
            </a:r>
            <a:r>
              <a:rPr lang="en-US" sz="1200" dirty="0" err="1"/>
              <a:t>Michalina</a:t>
            </a:r>
            <a:r>
              <a:rPr lang="en-US" sz="1200" dirty="0"/>
              <a:t> </a:t>
            </a:r>
            <a:r>
              <a:rPr lang="en-US" sz="1200" dirty="0" err="1"/>
              <a:t>Kulakowska</a:t>
            </a:r>
            <a:r>
              <a:rPr lang="en-US" sz="1200" dirty="0"/>
              <a:t>, and Lukasz </a:t>
            </a:r>
            <a:r>
              <a:rPr lang="en-US" sz="1200" dirty="0" err="1"/>
              <a:t>Jarzabek</a:t>
            </a:r>
            <a:r>
              <a:rPr lang="en-US" sz="1200" dirty="0"/>
              <a:t>. “An Overview of Serious Games for Disaster Risk Management – Prospects and Limitations for Informing Actions to Arrest Increasing Risk.” </a:t>
            </a:r>
            <a:r>
              <a:rPr lang="en-US" sz="1200" i="1" dirty="0"/>
              <a:t>International Journal of Disaster Risk Reduction</a:t>
            </a:r>
            <a:r>
              <a:rPr lang="en-US" sz="1200" dirty="0"/>
              <a:t> 31 (October 2018): 1013–29. </a:t>
            </a:r>
            <a:r>
              <a:rPr lang="en-US" sz="1200" dirty="0">
                <a:hlinkClick r:id="rId3"/>
              </a:rPr>
              <a:t>https://doi.org/10.1016/j.ijdrr.2018.09.001</a:t>
            </a:r>
            <a:r>
              <a:rPr lang="en-US" sz="1200" dirty="0"/>
              <a:t>.</a:t>
            </a:r>
          </a:p>
          <a:p>
            <a:r>
              <a:rPr lang="en-US" sz="1200" dirty="0" err="1"/>
              <a:t>Tanes</a:t>
            </a:r>
            <a:r>
              <a:rPr lang="en-US" sz="1200" dirty="0"/>
              <a:t>, Zeynep, and </a:t>
            </a:r>
            <a:r>
              <a:rPr lang="en-US" sz="1200" dirty="0" err="1"/>
              <a:t>Hyunyi</a:t>
            </a:r>
            <a:r>
              <a:rPr lang="en-US" sz="1200" dirty="0"/>
              <a:t> Cho. “Goal Setting Outcomes: Examining the Role of Goal Interaction in Influencing the Experience and Learning Outcomes of Video Game Play for Earthquake Preparedness.” </a:t>
            </a:r>
            <a:r>
              <a:rPr lang="en-US" sz="1200" i="1" dirty="0"/>
              <a:t>Computers in Human Behavior</a:t>
            </a:r>
            <a:r>
              <a:rPr lang="en-US" sz="1200" dirty="0"/>
              <a:t> 29, no. 3 (May 2013): 858–69.</a:t>
            </a:r>
          </a:p>
          <a:p>
            <a:r>
              <a:rPr lang="en-US" sz="1200" dirty="0" err="1"/>
              <a:t>Tanes</a:t>
            </a:r>
            <a:r>
              <a:rPr lang="en-US" sz="1200" dirty="0"/>
              <a:t>, Zeynep. “Shall We Play Again? The Effects of Repetitive Gameplay and Self-Efficacy on </a:t>
            </a:r>
            <a:r>
              <a:rPr lang="en-US" sz="1200" dirty="0" err="1"/>
              <a:t>Behavioural</a:t>
            </a:r>
            <a:r>
              <a:rPr lang="en-US" sz="1200" dirty="0"/>
              <a:t> Intentions to Take Earthquake Precautions.” </a:t>
            </a:r>
            <a:r>
              <a:rPr lang="en-US" sz="1200" i="1" dirty="0" err="1"/>
              <a:t>Behaviour</a:t>
            </a:r>
            <a:r>
              <a:rPr lang="en-US" sz="1200" i="1" dirty="0"/>
              <a:t> &amp; Information Technology</a:t>
            </a:r>
            <a:r>
              <a:rPr lang="en-US" sz="1200" dirty="0"/>
              <a:t> 36, no. 10 (2017): 1037–45.</a:t>
            </a:r>
          </a:p>
        </p:txBody>
      </p:sp>
    </p:spTree>
    <p:extLst>
      <p:ext uri="{BB962C8B-B14F-4D97-AF65-F5344CB8AC3E}">
        <p14:creationId xmlns:p14="http://schemas.microsoft.com/office/powerpoint/2010/main" val="111382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Project Motivation</a:t>
            </a:r>
          </a:p>
        </p:txBody>
      </p:sp>
      <p:sp>
        <p:nvSpPr>
          <p:cNvPr id="5" name="Content Placeholder 4">
            <a:extLst>
              <a:ext uri="{FF2B5EF4-FFF2-40B4-BE49-F238E27FC236}">
                <a16:creationId xmlns:a16="http://schemas.microsoft.com/office/drawing/2014/main" id="{B305AF0A-E150-4DD9-947A-0EA523E4AEA8}"/>
              </a:ext>
            </a:extLst>
          </p:cNvPr>
          <p:cNvSpPr>
            <a:spLocks noGrp="1"/>
          </p:cNvSpPr>
          <p:nvPr>
            <p:ph sz="half" idx="2"/>
          </p:nvPr>
        </p:nvSpPr>
        <p:spPr>
          <a:xfrm>
            <a:off x="1218883" y="1916431"/>
            <a:ext cx="5078677" cy="4465320"/>
          </a:xfrm>
        </p:spPr>
        <p:txBody>
          <a:bodyPr>
            <a:normAutofit/>
          </a:bodyPr>
          <a:lstStyle/>
          <a:p>
            <a:r>
              <a:rPr lang="en-US" dirty="0"/>
              <a:t>Pacific Northwest is subject to great earthquakes</a:t>
            </a:r>
          </a:p>
          <a:p>
            <a:r>
              <a:rPr lang="en-US" dirty="0">
                <a:solidFill>
                  <a:schemeClr val="accent1"/>
                </a:solidFill>
              </a:rPr>
              <a:t>Lacks an earthquake culture</a:t>
            </a:r>
          </a:p>
          <a:p>
            <a:pPr lvl="1"/>
            <a:r>
              <a:rPr lang="en-US" dirty="0">
                <a:solidFill>
                  <a:schemeClr val="accent1"/>
                </a:solidFill>
              </a:rPr>
              <a:t>Few moderate-sized earthquakes</a:t>
            </a:r>
          </a:p>
          <a:p>
            <a:r>
              <a:rPr lang="en-US" dirty="0"/>
              <a:t>Individual and community resilience especially important</a:t>
            </a:r>
          </a:p>
          <a:p>
            <a:r>
              <a:rPr lang="en-US" dirty="0"/>
              <a:t>Young adults (ages 18-29) are an overlooked group</a:t>
            </a:r>
          </a:p>
        </p:txBody>
      </p:sp>
      <p:pic>
        <p:nvPicPr>
          <p:cNvPr id="6" name="Picture 5">
            <a:extLst>
              <a:ext uri="{FF2B5EF4-FFF2-40B4-BE49-F238E27FC236}">
                <a16:creationId xmlns:a16="http://schemas.microsoft.com/office/drawing/2014/main" id="{B0347D7D-BCFC-484F-A531-69670EA46AE4}"/>
              </a:ext>
            </a:extLst>
          </p:cNvPr>
          <p:cNvPicPr>
            <a:picLocks noChangeAspect="1"/>
          </p:cNvPicPr>
          <p:nvPr/>
        </p:nvPicPr>
        <p:blipFill>
          <a:blip r:embed="rId3"/>
          <a:stretch>
            <a:fillRect/>
          </a:stretch>
        </p:blipFill>
        <p:spPr>
          <a:xfrm>
            <a:off x="6605759" y="199401"/>
            <a:ext cx="5204785" cy="3105190"/>
          </a:xfrm>
          <a:prstGeom prst="rect">
            <a:avLst/>
          </a:prstGeom>
        </p:spPr>
      </p:pic>
      <p:pic>
        <p:nvPicPr>
          <p:cNvPr id="9" name="Picture 8">
            <a:extLst>
              <a:ext uri="{FF2B5EF4-FFF2-40B4-BE49-F238E27FC236}">
                <a16:creationId xmlns:a16="http://schemas.microsoft.com/office/drawing/2014/main" id="{DC86BE7E-0390-438A-AB31-BA08589B34EC}"/>
              </a:ext>
            </a:extLst>
          </p:cNvPr>
          <p:cNvPicPr>
            <a:picLocks noChangeAspect="1"/>
          </p:cNvPicPr>
          <p:nvPr/>
        </p:nvPicPr>
        <p:blipFill>
          <a:blip r:embed="rId4"/>
          <a:stretch>
            <a:fillRect/>
          </a:stretch>
        </p:blipFill>
        <p:spPr>
          <a:xfrm>
            <a:off x="6631928" y="3632396"/>
            <a:ext cx="5204785" cy="3051081"/>
          </a:xfrm>
          <a:prstGeom prst="rect">
            <a:avLst/>
          </a:prstGeom>
        </p:spPr>
      </p:pic>
      <p:sp>
        <p:nvSpPr>
          <p:cNvPr id="2" name="TextBox 1">
            <a:extLst>
              <a:ext uri="{FF2B5EF4-FFF2-40B4-BE49-F238E27FC236}">
                <a16:creationId xmlns:a16="http://schemas.microsoft.com/office/drawing/2014/main" id="{99DE42BA-B7CD-5104-75B6-CFA9CF510688}"/>
              </a:ext>
            </a:extLst>
          </p:cNvPr>
          <p:cNvSpPr txBox="1"/>
          <p:nvPr/>
        </p:nvSpPr>
        <p:spPr>
          <a:xfrm rot="16200000">
            <a:off x="10527413" y="5043100"/>
            <a:ext cx="2895600" cy="276999"/>
          </a:xfrm>
          <a:prstGeom prst="rect">
            <a:avLst/>
          </a:prstGeom>
          <a:noFill/>
        </p:spPr>
        <p:txBody>
          <a:bodyPr wrap="square" rtlCol="0">
            <a:spAutoFit/>
          </a:bodyPr>
          <a:lstStyle/>
          <a:p>
            <a:r>
              <a:rPr lang="en-US" sz="1200" dirty="0">
                <a:hlinkClick r:id="rId5"/>
              </a:rPr>
              <a:t>NOAA/NWS Tsunami Warning Center</a:t>
            </a:r>
            <a:endParaRPr lang="en-US" sz="1200" dirty="0"/>
          </a:p>
        </p:txBody>
      </p:sp>
    </p:spTree>
    <p:extLst>
      <p:ext uri="{BB962C8B-B14F-4D97-AF65-F5344CB8AC3E}">
        <p14:creationId xmlns:p14="http://schemas.microsoft.com/office/powerpoint/2010/main" val="208228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Orphan Tsunami of 1700: Japanese Clues to a Parent Earthquake in North  America | Atwater, Brian F., Musumi-rokkaku, Satoko, Satake, Kenji,  Yoshinobu, Tsuji, Ueda, Kazue |本 | 通販 | Amazon">
            <a:extLst>
              <a:ext uri="{FF2B5EF4-FFF2-40B4-BE49-F238E27FC236}">
                <a16:creationId xmlns:a16="http://schemas.microsoft.com/office/drawing/2014/main" id="{4C1FD616-E547-4723-B49D-DBAE13CD70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1212" y="882808"/>
            <a:ext cx="4268628" cy="5524408"/>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p:cNvSpPr>
            <a:spLocks noGrp="1"/>
          </p:cNvSpPr>
          <p:nvPr>
            <p:ph type="title"/>
          </p:nvPr>
        </p:nvSpPr>
        <p:spPr/>
        <p:txBody>
          <a:bodyPr/>
          <a:lstStyle/>
          <a:p>
            <a:r>
              <a:rPr lang="en-US" dirty="0"/>
              <a:t>Project Motivation</a:t>
            </a:r>
          </a:p>
        </p:txBody>
      </p:sp>
      <p:sp>
        <p:nvSpPr>
          <p:cNvPr id="5" name="Content Placeholder 4">
            <a:extLst>
              <a:ext uri="{FF2B5EF4-FFF2-40B4-BE49-F238E27FC236}">
                <a16:creationId xmlns:a16="http://schemas.microsoft.com/office/drawing/2014/main" id="{B305AF0A-E150-4DD9-947A-0EA523E4AEA8}"/>
              </a:ext>
            </a:extLst>
          </p:cNvPr>
          <p:cNvSpPr>
            <a:spLocks noGrp="1"/>
          </p:cNvSpPr>
          <p:nvPr>
            <p:ph sz="half" idx="2"/>
          </p:nvPr>
        </p:nvSpPr>
        <p:spPr>
          <a:xfrm>
            <a:off x="1141412" y="2017840"/>
            <a:ext cx="5078677" cy="4465320"/>
          </a:xfrm>
        </p:spPr>
        <p:txBody>
          <a:bodyPr>
            <a:normAutofit fontScale="92500" lnSpcReduction="20000"/>
          </a:bodyPr>
          <a:lstStyle/>
          <a:p>
            <a:r>
              <a:rPr lang="en-US" dirty="0"/>
              <a:t>Pacific Northwest is subject to great earthquakes</a:t>
            </a:r>
          </a:p>
          <a:p>
            <a:r>
              <a:rPr lang="en-US" dirty="0">
                <a:solidFill>
                  <a:schemeClr val="accent1"/>
                </a:solidFill>
              </a:rPr>
              <a:t>Lacks an earthquake culture</a:t>
            </a:r>
          </a:p>
          <a:p>
            <a:pPr lvl="1"/>
            <a:r>
              <a:rPr lang="en-US" dirty="0">
                <a:solidFill>
                  <a:schemeClr val="accent1"/>
                </a:solidFill>
              </a:rPr>
              <a:t>Recurrence interval between Big Ones is long</a:t>
            </a:r>
          </a:p>
          <a:p>
            <a:pPr lvl="1"/>
            <a:r>
              <a:rPr lang="en-US" dirty="0">
                <a:solidFill>
                  <a:schemeClr val="accent1"/>
                </a:solidFill>
              </a:rPr>
              <a:t>Last event 300 years ago, recorded in Native American stories and Japanese writings</a:t>
            </a:r>
          </a:p>
          <a:p>
            <a:r>
              <a:rPr lang="en-US" dirty="0"/>
              <a:t>Individual and community resilience especially important</a:t>
            </a:r>
          </a:p>
          <a:p>
            <a:r>
              <a:rPr lang="en-US" dirty="0"/>
              <a:t>Young adults (ages 18-29) are an overlooked group</a:t>
            </a:r>
          </a:p>
        </p:txBody>
      </p:sp>
      <p:sp>
        <p:nvSpPr>
          <p:cNvPr id="2" name="TextBox 1">
            <a:extLst>
              <a:ext uri="{FF2B5EF4-FFF2-40B4-BE49-F238E27FC236}">
                <a16:creationId xmlns:a16="http://schemas.microsoft.com/office/drawing/2014/main" id="{6C5AD256-B3D8-F0BB-5174-05FA2E458CAA}"/>
              </a:ext>
            </a:extLst>
          </p:cNvPr>
          <p:cNvSpPr txBox="1"/>
          <p:nvPr/>
        </p:nvSpPr>
        <p:spPr>
          <a:xfrm rot="16200000">
            <a:off x="10341271" y="5011416"/>
            <a:ext cx="2514601" cy="276999"/>
          </a:xfrm>
          <a:prstGeom prst="rect">
            <a:avLst/>
          </a:prstGeom>
          <a:noFill/>
        </p:spPr>
        <p:txBody>
          <a:bodyPr wrap="square" rtlCol="0">
            <a:spAutoFit/>
          </a:bodyPr>
          <a:lstStyle/>
          <a:p>
            <a:r>
              <a:rPr lang="en-US" sz="1200" b="0" i="0" dirty="0">
                <a:effectLst/>
                <a:latin typeface="Arial" panose="020B0604020202020204" pitchFamily="34" charset="0"/>
                <a:hlinkClick r:id="rId4"/>
              </a:rPr>
              <a:t>pubs.er.usgs.gov </a:t>
            </a:r>
            <a:endParaRPr lang="en-US" sz="1200" dirty="0"/>
          </a:p>
        </p:txBody>
      </p:sp>
    </p:spTree>
    <p:extLst>
      <p:ext uri="{BB962C8B-B14F-4D97-AF65-F5344CB8AC3E}">
        <p14:creationId xmlns:p14="http://schemas.microsoft.com/office/powerpoint/2010/main" val="308237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101612D-EA2D-118F-59F9-03C1988108EE}"/>
              </a:ext>
            </a:extLst>
          </p:cNvPr>
          <p:cNvSpPr>
            <a:spLocks noGrp="1"/>
          </p:cNvSpPr>
          <p:nvPr>
            <p:ph type="title"/>
          </p:nvPr>
        </p:nvSpPr>
        <p:spPr>
          <a:xfrm>
            <a:off x="1218883" y="274637"/>
            <a:ext cx="10360501" cy="1223963"/>
          </a:xfrm>
        </p:spPr>
        <p:txBody>
          <a:bodyPr/>
          <a:lstStyle/>
          <a:p>
            <a:r>
              <a:rPr lang="en-US" dirty="0"/>
              <a:t>Earthquake History Along Cascadia Subduction Zone</a:t>
            </a:r>
          </a:p>
        </p:txBody>
      </p:sp>
      <p:pic>
        <p:nvPicPr>
          <p:cNvPr id="4" name="Google Shape;163;p25" descr="Timeline&#10;&#10;Description automatically generated">
            <a:extLst>
              <a:ext uri="{FF2B5EF4-FFF2-40B4-BE49-F238E27FC236}">
                <a16:creationId xmlns:a16="http://schemas.microsoft.com/office/drawing/2014/main" id="{E89B5E4B-7ACF-4B58-893F-B6B163E9472F}"/>
              </a:ext>
            </a:extLst>
          </p:cNvPr>
          <p:cNvPicPr preferRelativeResize="0"/>
          <p:nvPr/>
        </p:nvPicPr>
        <p:blipFill>
          <a:blip r:embed="rId3"/>
          <a:stretch>
            <a:fillRect/>
          </a:stretch>
        </p:blipFill>
        <p:spPr>
          <a:xfrm>
            <a:off x="1218883" y="1783129"/>
            <a:ext cx="10360501" cy="4299608"/>
          </a:xfrm>
          <a:prstGeom prst="rect">
            <a:avLst/>
          </a:prstGeom>
          <a:noFill/>
          <a:ln>
            <a:noFill/>
          </a:ln>
        </p:spPr>
      </p:pic>
      <p:sp>
        <p:nvSpPr>
          <p:cNvPr id="2" name="TextBox 1">
            <a:extLst>
              <a:ext uri="{FF2B5EF4-FFF2-40B4-BE49-F238E27FC236}">
                <a16:creationId xmlns:a16="http://schemas.microsoft.com/office/drawing/2014/main" id="{3E5460BC-D178-9481-CCD4-EFC32C3AE65F}"/>
              </a:ext>
            </a:extLst>
          </p:cNvPr>
          <p:cNvSpPr txBox="1"/>
          <p:nvPr/>
        </p:nvSpPr>
        <p:spPr>
          <a:xfrm>
            <a:off x="7999412" y="6086547"/>
            <a:ext cx="3733800" cy="369332"/>
          </a:xfrm>
          <a:prstGeom prst="rect">
            <a:avLst/>
          </a:prstGeom>
          <a:noFill/>
        </p:spPr>
        <p:txBody>
          <a:bodyPr wrap="square" rtlCol="0">
            <a:spAutoFit/>
          </a:bodyPr>
          <a:lstStyle/>
          <a:p>
            <a:r>
              <a:rPr lang="en-US" sz="1800" dirty="0"/>
              <a:t>Oregon State University and DOGAMI</a:t>
            </a:r>
          </a:p>
        </p:txBody>
      </p:sp>
    </p:spTree>
    <p:extLst>
      <p:ext uri="{BB962C8B-B14F-4D97-AF65-F5344CB8AC3E}">
        <p14:creationId xmlns:p14="http://schemas.microsoft.com/office/powerpoint/2010/main" val="36672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Project Motivation</a:t>
            </a:r>
          </a:p>
        </p:txBody>
      </p:sp>
      <p:sp>
        <p:nvSpPr>
          <p:cNvPr id="5" name="Content Placeholder 4">
            <a:extLst>
              <a:ext uri="{FF2B5EF4-FFF2-40B4-BE49-F238E27FC236}">
                <a16:creationId xmlns:a16="http://schemas.microsoft.com/office/drawing/2014/main" id="{B305AF0A-E150-4DD9-947A-0EA523E4AEA8}"/>
              </a:ext>
            </a:extLst>
          </p:cNvPr>
          <p:cNvSpPr>
            <a:spLocks noGrp="1"/>
          </p:cNvSpPr>
          <p:nvPr>
            <p:ph sz="half" idx="2"/>
          </p:nvPr>
        </p:nvSpPr>
        <p:spPr>
          <a:xfrm>
            <a:off x="1218883" y="1916431"/>
            <a:ext cx="5078677" cy="4465320"/>
          </a:xfrm>
        </p:spPr>
        <p:txBody>
          <a:bodyPr>
            <a:normAutofit/>
          </a:bodyPr>
          <a:lstStyle/>
          <a:p>
            <a:r>
              <a:rPr lang="en-US" dirty="0"/>
              <a:t>Pacific Northwest is subject to great earthquakes</a:t>
            </a:r>
          </a:p>
          <a:p>
            <a:r>
              <a:rPr lang="en-US" dirty="0"/>
              <a:t>Lacks an earthquake culture</a:t>
            </a:r>
          </a:p>
          <a:p>
            <a:r>
              <a:rPr lang="en-US" dirty="0">
                <a:solidFill>
                  <a:schemeClr val="accent1"/>
                </a:solidFill>
              </a:rPr>
              <a:t>Individual and community resilience especially important</a:t>
            </a:r>
          </a:p>
          <a:p>
            <a:pPr lvl="1"/>
            <a:r>
              <a:rPr lang="en-US" dirty="0">
                <a:solidFill>
                  <a:schemeClr val="accent1"/>
                </a:solidFill>
              </a:rPr>
              <a:t>Much infrastructure not resilient</a:t>
            </a:r>
          </a:p>
          <a:p>
            <a:r>
              <a:rPr lang="en-US" dirty="0"/>
              <a:t>Young adults (ages 18-29) are an overlooked group</a:t>
            </a:r>
          </a:p>
        </p:txBody>
      </p:sp>
      <p:pic>
        <p:nvPicPr>
          <p:cNvPr id="6" name="Picture 5">
            <a:extLst>
              <a:ext uri="{FF2B5EF4-FFF2-40B4-BE49-F238E27FC236}">
                <a16:creationId xmlns:a16="http://schemas.microsoft.com/office/drawing/2014/main" id="{98CE6DCC-8862-4B68-A11F-CA7F62C144EC}"/>
              </a:ext>
            </a:extLst>
          </p:cNvPr>
          <p:cNvPicPr>
            <a:picLocks noChangeAspect="1"/>
          </p:cNvPicPr>
          <p:nvPr/>
        </p:nvPicPr>
        <p:blipFill rotWithShape="1">
          <a:blip r:embed="rId3"/>
          <a:srcRect l="13488" r="14188"/>
          <a:stretch/>
        </p:blipFill>
        <p:spPr>
          <a:xfrm>
            <a:off x="6551612" y="2895600"/>
            <a:ext cx="5486401" cy="3735948"/>
          </a:xfrm>
          <a:prstGeom prst="rect">
            <a:avLst/>
          </a:prstGeom>
        </p:spPr>
      </p:pic>
      <p:pic>
        <p:nvPicPr>
          <p:cNvPr id="20" name="Picture 19">
            <a:extLst>
              <a:ext uri="{FF2B5EF4-FFF2-40B4-BE49-F238E27FC236}">
                <a16:creationId xmlns:a16="http://schemas.microsoft.com/office/drawing/2014/main" id="{DE119DB5-31CA-421C-BB45-CEA010334F50}"/>
              </a:ext>
            </a:extLst>
          </p:cNvPr>
          <p:cNvPicPr>
            <a:picLocks noChangeAspect="1"/>
          </p:cNvPicPr>
          <p:nvPr/>
        </p:nvPicPr>
        <p:blipFill rotWithShape="1">
          <a:blip r:embed="rId4"/>
          <a:srcRect l="2017" b="18335"/>
          <a:stretch/>
        </p:blipFill>
        <p:spPr>
          <a:xfrm>
            <a:off x="6550183" y="271790"/>
            <a:ext cx="5484972" cy="2301876"/>
          </a:xfrm>
          <a:prstGeom prst="rect">
            <a:avLst/>
          </a:prstGeom>
        </p:spPr>
      </p:pic>
      <p:sp>
        <p:nvSpPr>
          <p:cNvPr id="21" name="TextBox 20">
            <a:extLst>
              <a:ext uri="{FF2B5EF4-FFF2-40B4-BE49-F238E27FC236}">
                <a16:creationId xmlns:a16="http://schemas.microsoft.com/office/drawing/2014/main" id="{96CAE651-4691-41A6-ABE8-61E11E2CBCBE}"/>
              </a:ext>
            </a:extLst>
          </p:cNvPr>
          <p:cNvSpPr txBox="1"/>
          <p:nvPr/>
        </p:nvSpPr>
        <p:spPr>
          <a:xfrm>
            <a:off x="9566633" y="271790"/>
            <a:ext cx="1493758" cy="523220"/>
          </a:xfrm>
          <a:prstGeom prst="rect">
            <a:avLst/>
          </a:prstGeom>
          <a:noFill/>
        </p:spPr>
        <p:txBody>
          <a:bodyPr wrap="square" rtlCol="0">
            <a:spAutoFit/>
          </a:bodyPr>
          <a:lstStyle/>
          <a:p>
            <a:r>
              <a:rPr lang="en-US" sz="2800" dirty="0"/>
              <a:t>BEFORE</a:t>
            </a:r>
          </a:p>
        </p:txBody>
      </p:sp>
      <p:sp>
        <p:nvSpPr>
          <p:cNvPr id="22" name="TextBox 21">
            <a:extLst>
              <a:ext uri="{FF2B5EF4-FFF2-40B4-BE49-F238E27FC236}">
                <a16:creationId xmlns:a16="http://schemas.microsoft.com/office/drawing/2014/main" id="{9F85DC22-98A9-45BD-83EA-6144CD89E948}"/>
              </a:ext>
            </a:extLst>
          </p:cNvPr>
          <p:cNvSpPr txBox="1"/>
          <p:nvPr/>
        </p:nvSpPr>
        <p:spPr>
          <a:xfrm>
            <a:off x="9675812" y="3820180"/>
            <a:ext cx="1493758" cy="523220"/>
          </a:xfrm>
          <a:prstGeom prst="rect">
            <a:avLst/>
          </a:prstGeom>
          <a:noFill/>
        </p:spPr>
        <p:txBody>
          <a:bodyPr wrap="square" rtlCol="0">
            <a:spAutoFit/>
          </a:bodyPr>
          <a:lstStyle/>
          <a:p>
            <a:r>
              <a:rPr lang="en-US" sz="2800" dirty="0"/>
              <a:t>AFTER</a:t>
            </a:r>
          </a:p>
        </p:txBody>
      </p:sp>
      <p:sp>
        <p:nvSpPr>
          <p:cNvPr id="8" name="TextBox 7">
            <a:extLst>
              <a:ext uri="{FF2B5EF4-FFF2-40B4-BE49-F238E27FC236}">
                <a16:creationId xmlns:a16="http://schemas.microsoft.com/office/drawing/2014/main" id="{934DD864-B2D2-2BAF-10FF-764C2372120B}"/>
              </a:ext>
            </a:extLst>
          </p:cNvPr>
          <p:cNvSpPr txBox="1"/>
          <p:nvPr/>
        </p:nvSpPr>
        <p:spPr>
          <a:xfrm>
            <a:off x="6427312" y="6583363"/>
            <a:ext cx="5152072" cy="276999"/>
          </a:xfrm>
          <a:prstGeom prst="rect">
            <a:avLst/>
          </a:prstGeom>
          <a:noFill/>
        </p:spPr>
        <p:txBody>
          <a:bodyPr wrap="square" rtlCol="0">
            <a:spAutoFit/>
          </a:bodyPr>
          <a:lstStyle/>
          <a:p>
            <a:r>
              <a:rPr lang="en-US" sz="1200" dirty="0"/>
              <a:t>Earthquake Ready Burnside Bridge, Multnomah County (simulation)</a:t>
            </a:r>
          </a:p>
        </p:txBody>
      </p:sp>
    </p:spTree>
    <p:extLst>
      <p:ext uri="{BB962C8B-B14F-4D97-AF65-F5344CB8AC3E}">
        <p14:creationId xmlns:p14="http://schemas.microsoft.com/office/powerpoint/2010/main" val="161972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Project Motivation</a:t>
            </a:r>
          </a:p>
        </p:txBody>
      </p:sp>
      <p:sp>
        <p:nvSpPr>
          <p:cNvPr id="5" name="Content Placeholder 4">
            <a:extLst>
              <a:ext uri="{FF2B5EF4-FFF2-40B4-BE49-F238E27FC236}">
                <a16:creationId xmlns:a16="http://schemas.microsoft.com/office/drawing/2014/main" id="{B305AF0A-E150-4DD9-947A-0EA523E4AEA8}"/>
              </a:ext>
            </a:extLst>
          </p:cNvPr>
          <p:cNvSpPr>
            <a:spLocks noGrp="1"/>
          </p:cNvSpPr>
          <p:nvPr>
            <p:ph sz="half" idx="2"/>
          </p:nvPr>
        </p:nvSpPr>
        <p:spPr>
          <a:xfrm>
            <a:off x="1218883" y="1916431"/>
            <a:ext cx="5078677" cy="4465320"/>
          </a:xfrm>
        </p:spPr>
        <p:txBody>
          <a:bodyPr>
            <a:normAutofit lnSpcReduction="10000"/>
          </a:bodyPr>
          <a:lstStyle/>
          <a:p>
            <a:r>
              <a:rPr lang="en-US" dirty="0"/>
              <a:t>Pacific Northwest is subject to great earthquakes</a:t>
            </a:r>
          </a:p>
          <a:p>
            <a:r>
              <a:rPr lang="en-US" dirty="0"/>
              <a:t>Lacks an earthquake culture</a:t>
            </a:r>
          </a:p>
          <a:p>
            <a:r>
              <a:rPr lang="en-US" dirty="0"/>
              <a:t>Individual and community resilience especially important</a:t>
            </a:r>
          </a:p>
          <a:p>
            <a:r>
              <a:rPr lang="en-US" dirty="0">
                <a:solidFill>
                  <a:schemeClr val="accent1"/>
                </a:solidFill>
              </a:rPr>
              <a:t>Young adults (ages 18-29) are</a:t>
            </a:r>
            <a:r>
              <a:rPr lang="ja-JP" altLang="en-US" dirty="0">
                <a:solidFill>
                  <a:schemeClr val="accent1"/>
                </a:solidFill>
              </a:rPr>
              <a:t> </a:t>
            </a:r>
            <a:r>
              <a:rPr lang="en-US" altLang="ja-JP" dirty="0">
                <a:solidFill>
                  <a:schemeClr val="accent1"/>
                </a:solidFill>
              </a:rPr>
              <a:t>a</a:t>
            </a:r>
            <a:r>
              <a:rPr lang="ja-JP" altLang="en-US" dirty="0">
                <a:solidFill>
                  <a:schemeClr val="accent1"/>
                </a:solidFill>
              </a:rPr>
              <a:t> </a:t>
            </a:r>
            <a:r>
              <a:rPr lang="en-US" altLang="ja-JP" dirty="0">
                <a:solidFill>
                  <a:schemeClr val="accent1"/>
                </a:solidFill>
              </a:rPr>
              <a:t>hard-to-reach and</a:t>
            </a:r>
            <a:r>
              <a:rPr lang="en-US" dirty="0">
                <a:solidFill>
                  <a:schemeClr val="accent1"/>
                </a:solidFill>
              </a:rPr>
              <a:t> overlooked group</a:t>
            </a:r>
          </a:p>
          <a:p>
            <a:pPr lvl="1"/>
            <a:r>
              <a:rPr lang="en-US" dirty="0">
                <a:solidFill>
                  <a:schemeClr val="accent1"/>
                </a:solidFill>
              </a:rPr>
              <a:t>Significant capabilities </a:t>
            </a:r>
            <a:r>
              <a:rPr lang="en-US" i="1" dirty="0">
                <a:solidFill>
                  <a:schemeClr val="accent1"/>
                </a:solidFill>
              </a:rPr>
              <a:t>and</a:t>
            </a:r>
            <a:r>
              <a:rPr lang="en-US" dirty="0">
                <a:solidFill>
                  <a:schemeClr val="accent1"/>
                </a:solidFill>
              </a:rPr>
              <a:t> vulnerabilities</a:t>
            </a:r>
          </a:p>
        </p:txBody>
      </p:sp>
      <p:sp>
        <p:nvSpPr>
          <p:cNvPr id="8" name="TextBox 7">
            <a:extLst>
              <a:ext uri="{FF2B5EF4-FFF2-40B4-BE49-F238E27FC236}">
                <a16:creationId xmlns:a16="http://schemas.microsoft.com/office/drawing/2014/main" id="{D7B56055-013F-486C-F128-E2641DDB2EBD}"/>
              </a:ext>
            </a:extLst>
          </p:cNvPr>
          <p:cNvSpPr txBox="1"/>
          <p:nvPr/>
        </p:nvSpPr>
        <p:spPr>
          <a:xfrm rot="16200000">
            <a:off x="9757693" y="2779959"/>
            <a:ext cx="4465318" cy="276999"/>
          </a:xfrm>
          <a:prstGeom prst="rect">
            <a:avLst/>
          </a:prstGeom>
          <a:noFill/>
        </p:spPr>
        <p:txBody>
          <a:bodyPr wrap="square">
            <a:spAutoFit/>
          </a:bodyPr>
          <a:lstStyle/>
          <a:p>
            <a:r>
              <a:rPr lang="en-US" sz="1200" dirty="0"/>
              <a:t>Jane Ross </a:t>
            </a:r>
            <a:r>
              <a:rPr lang="en-US" sz="1200" dirty="0">
                <a:hlinkClick r:id="rId3"/>
              </a:rPr>
              <a:t>CC BY-SA 2.0</a:t>
            </a:r>
            <a:endParaRPr lang="en-US" sz="1200" dirty="0"/>
          </a:p>
        </p:txBody>
      </p:sp>
      <p:pic>
        <p:nvPicPr>
          <p:cNvPr id="4" name="Picture 3" descr="A group of women posing for a picture&#10;&#10;Description automatically generated with low confidence">
            <a:extLst>
              <a:ext uri="{FF2B5EF4-FFF2-40B4-BE49-F238E27FC236}">
                <a16:creationId xmlns:a16="http://schemas.microsoft.com/office/drawing/2014/main" id="{73792850-2244-B3B7-1D95-661155499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306" y="1676400"/>
            <a:ext cx="5384800" cy="4038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0723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229049-9198-4AFD-940B-79C307F7BE5D}"/>
              </a:ext>
            </a:extLst>
          </p:cNvPr>
          <p:cNvSpPr>
            <a:spLocks noGrp="1"/>
          </p:cNvSpPr>
          <p:nvPr>
            <p:ph type="title"/>
          </p:nvPr>
        </p:nvSpPr>
        <p:spPr>
          <a:xfrm>
            <a:off x="1065212" y="2205037"/>
            <a:ext cx="11353800" cy="1223963"/>
          </a:xfrm>
        </p:spPr>
        <p:txBody>
          <a:bodyPr/>
          <a:lstStyle/>
          <a:p>
            <a:r>
              <a:rPr lang="en-US" dirty="0"/>
              <a:t>What Motivates Young Adults to Prepare for Earthquakes?</a:t>
            </a:r>
          </a:p>
        </p:txBody>
      </p:sp>
    </p:spTree>
    <p:extLst>
      <p:ext uri="{BB962C8B-B14F-4D97-AF65-F5344CB8AC3E}">
        <p14:creationId xmlns:p14="http://schemas.microsoft.com/office/powerpoint/2010/main" val="285394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274637"/>
            <a:ext cx="10360501" cy="1223963"/>
          </a:xfrm>
        </p:spPr>
        <p:txBody>
          <a:bodyPr anchor="b">
            <a:normAutofit/>
          </a:bodyPr>
          <a:lstStyle/>
          <a:p>
            <a:r>
              <a:rPr lang="en-US" dirty="0"/>
              <a:t>Video Games as Research Tools</a:t>
            </a:r>
          </a:p>
        </p:txBody>
      </p:sp>
      <p:sp>
        <p:nvSpPr>
          <p:cNvPr id="5" name="Content Placeholder 4">
            <a:extLst>
              <a:ext uri="{FF2B5EF4-FFF2-40B4-BE49-F238E27FC236}">
                <a16:creationId xmlns:a16="http://schemas.microsoft.com/office/drawing/2014/main" id="{B305AF0A-E150-4DD9-947A-0EA523E4AEA8}"/>
              </a:ext>
            </a:extLst>
          </p:cNvPr>
          <p:cNvSpPr>
            <a:spLocks noGrp="1"/>
          </p:cNvSpPr>
          <p:nvPr>
            <p:ph sz="half" idx="1"/>
          </p:nvPr>
        </p:nvSpPr>
        <p:spPr>
          <a:xfrm>
            <a:off x="1218883" y="1706879"/>
            <a:ext cx="5332729" cy="4876483"/>
          </a:xfrm>
        </p:spPr>
        <p:txBody>
          <a:bodyPr>
            <a:normAutofit fontScale="92500"/>
          </a:bodyPr>
          <a:lstStyle/>
          <a:p>
            <a:r>
              <a:rPr lang="en-US" dirty="0"/>
              <a:t>Vicarious experience, including media, is all we have in the PNW</a:t>
            </a:r>
          </a:p>
          <a:p>
            <a:r>
              <a:rPr lang="en-US" dirty="0"/>
              <a:t>Widely accessible and engaging form of media</a:t>
            </a:r>
          </a:p>
          <a:p>
            <a:r>
              <a:rPr lang="en-US" dirty="0"/>
              <a:t>Not just seeing but in a sense </a:t>
            </a:r>
            <a:r>
              <a:rPr lang="en-US" i="1" dirty="0"/>
              <a:t>being</a:t>
            </a:r>
          </a:p>
          <a:p>
            <a:pPr lvl="1"/>
            <a:r>
              <a:rPr lang="en-US" dirty="0"/>
              <a:t>Mediated enacted experience</a:t>
            </a:r>
          </a:p>
          <a:p>
            <a:r>
              <a:rPr lang="en-US" dirty="0"/>
              <a:t>Easy to simulate rare events</a:t>
            </a:r>
          </a:p>
          <a:p>
            <a:r>
              <a:rPr lang="en-US" dirty="0"/>
              <a:t>Games can emphasize problem-solving and multiple solutions</a:t>
            </a:r>
          </a:p>
          <a:p>
            <a:pPr marL="0" indent="0">
              <a:buNone/>
            </a:pPr>
            <a:r>
              <a:rPr lang="en-US" dirty="0"/>
              <a:t>…….But do they work?</a:t>
            </a:r>
          </a:p>
        </p:txBody>
      </p:sp>
      <p:pic>
        <p:nvPicPr>
          <p:cNvPr id="8" name="Google Shape;64;p14">
            <a:extLst>
              <a:ext uri="{FF2B5EF4-FFF2-40B4-BE49-F238E27FC236}">
                <a16:creationId xmlns:a16="http://schemas.microsoft.com/office/drawing/2014/main" id="{C5CEB753-1329-4EBC-965F-ACBA0A6BB048}"/>
              </a:ext>
            </a:extLst>
          </p:cNvPr>
          <p:cNvPicPr preferRelativeResize="0"/>
          <p:nvPr/>
        </p:nvPicPr>
        <p:blipFill>
          <a:blip r:embed="rId3"/>
          <a:stretch>
            <a:fillRect/>
          </a:stretch>
        </p:blipFill>
        <p:spPr>
          <a:xfrm>
            <a:off x="6654535" y="2057400"/>
            <a:ext cx="5078677" cy="3402713"/>
          </a:xfrm>
          <a:prstGeom prst="rect">
            <a:avLst/>
          </a:prstGeom>
          <a:noFill/>
          <a:ln>
            <a:noFill/>
          </a:ln>
          <a:effectLst>
            <a:outerShdw blurRad="50800" dist="38100" dir="5400000" algn="t" rotWithShape="0">
              <a:schemeClr val="tx1">
                <a:alpha val="40000"/>
              </a:schemeClr>
            </a:outerShdw>
          </a:effectLst>
        </p:spPr>
      </p:pic>
    </p:spTree>
    <p:extLst>
      <p:ext uri="{BB962C8B-B14F-4D97-AF65-F5344CB8AC3E}">
        <p14:creationId xmlns:p14="http://schemas.microsoft.com/office/powerpoint/2010/main" val="323732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extLst>
    <a:ext uri="{05A4C25C-085E-4340-85A3-A5531E510DB2}">
      <thm15:themeFamily xmlns:thm15="http://schemas.microsoft.com/office/thememl/2012/main" name="TF02787990.potx" id="{BDB9CD5E-36EC-45F3-B87D-6D062B8A3823}" vid="{51682E2F-7C85-4D6F-AD40-072EFC83910D}"/>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C67BEE-D13F-4BD2-98A5-34D8A0977F68}">
  <ds:schemaRefs>
    <ds:schemaRef ds:uri="http://purl.org/dc/dcmitype/"/>
    <ds:schemaRef ds:uri="http://purl.org/dc/terms/"/>
    <ds:schemaRef ds:uri="http://schemas.microsoft.com/office/2006/documentManagement/types"/>
    <ds:schemaRef ds:uri="http://www.w3.org/XML/1998/namespace"/>
    <ds:schemaRef ds:uri="4873beb7-5857-4685-be1f-d57550cc96cc"/>
    <ds:schemaRef ds:uri="http://purl.org/dc/elements/1.1/"/>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3836F65B-1B07-41EE-A0E8-BC6EF3855225}">
  <ds:schemaRefs>
    <ds:schemaRef ds:uri="http://schemas.microsoft.com/sharepoint/v3/contenttype/forms"/>
  </ds:schemaRefs>
</ds:datastoreItem>
</file>

<file path=customXml/itemProps3.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Triple circuit lines presentation (widescreen)</Template>
  <TotalTime>6175</TotalTime>
  <Words>5591</Words>
  <Application>Microsoft Office PowerPoint</Application>
  <PresentationFormat>Custom</PresentationFormat>
  <Paragraphs>427</Paragraphs>
  <Slides>29</Slides>
  <Notes>29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Helvetica Neue</vt:lpstr>
      <vt:lpstr>Arial</vt:lpstr>
      <vt:lpstr>Arial Black</vt:lpstr>
      <vt:lpstr>Calibri</vt:lpstr>
      <vt:lpstr>Tech 16x9</vt:lpstr>
      <vt:lpstr>Rehearsing Disaster</vt:lpstr>
      <vt:lpstr>Project Motivation</vt:lpstr>
      <vt:lpstr>Project Motivation</vt:lpstr>
      <vt:lpstr>Project Motivation</vt:lpstr>
      <vt:lpstr>Earthquake History Along Cascadia Subduction Zone</vt:lpstr>
      <vt:lpstr>Project Motivation</vt:lpstr>
      <vt:lpstr>Project Motivation</vt:lpstr>
      <vt:lpstr>What Motivates Young Adults to Prepare for Earthquakes?</vt:lpstr>
      <vt:lpstr>Video Games as Research Tools</vt:lpstr>
      <vt:lpstr>Multi-year Research Project</vt:lpstr>
      <vt:lpstr>Experiments</vt:lpstr>
      <vt:lpstr>Social Cognitive Theory</vt:lpstr>
      <vt:lpstr>Basic Structure of Experiment 1</vt:lpstr>
      <vt:lpstr>Experiment 1</vt:lpstr>
      <vt:lpstr>PowerPoint Presentation</vt:lpstr>
      <vt:lpstr>Game Play Condition</vt:lpstr>
      <vt:lpstr>Web Search Condition</vt:lpstr>
      <vt:lpstr>PowerPoint Presentation</vt:lpstr>
      <vt:lpstr>Select Results</vt:lpstr>
      <vt:lpstr>Changes in SE and ITA After Game Play or Web Search</vt:lpstr>
      <vt:lpstr>Action Opportunities</vt:lpstr>
      <vt:lpstr>Number and Diversity of Solutions Offered After Task</vt:lpstr>
      <vt:lpstr>Number and Diversity of Solutions Offered After 3 Months</vt:lpstr>
      <vt:lpstr>Self-efficacy Over Time</vt:lpstr>
      <vt:lpstr>Intent to Act Over Time</vt:lpstr>
      <vt:lpstr>Changes in Dependent Variables, Pre-test to Follow-up Survey</vt:lpstr>
      <vt:lpstr>Lessons from Experiment 1</vt:lpstr>
      <vt:lpstr>Acknowledgements</vt:lpstr>
      <vt:lpstr>Select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Rehearsing Disaster</dc:title>
  <dc:creator>Elizabeth Safran</dc:creator>
  <cp:lastModifiedBy>Elizabeth Safran</cp:lastModifiedBy>
  <cp:revision>110</cp:revision>
  <dcterms:created xsi:type="dcterms:W3CDTF">2022-03-21T11:59:02Z</dcterms:created>
  <dcterms:modified xsi:type="dcterms:W3CDTF">2022-05-24T01:29:21Z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