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11"/>
  </p:notesMasterIdLst>
  <p:sldIdLst>
    <p:sldId id="256" r:id="rId3"/>
    <p:sldId id="400" r:id="rId4"/>
    <p:sldId id="308" r:id="rId5"/>
    <p:sldId id="310" r:id="rId6"/>
    <p:sldId id="387" r:id="rId7"/>
    <p:sldId id="402" r:id="rId8"/>
    <p:sldId id="393" r:id="rId9"/>
    <p:sldId id="394"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熊超" initials="熊超"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63245" autoAdjust="0"/>
  </p:normalViewPr>
  <p:slideViewPr>
    <p:cSldViewPr snapToGrid="0">
      <p:cViewPr varScale="1">
        <p:scale>
          <a:sx n="54" d="100"/>
          <a:sy n="54" d="100"/>
        </p:scale>
        <p:origin x="1426" y="29"/>
      </p:cViewPr>
      <p:guideLst/>
    </p:cSldViewPr>
  </p:slideViewPr>
  <p:notesTextViewPr>
    <p:cViewPr>
      <p:scale>
        <a:sx n="150" d="100"/>
        <a:sy n="150" d="100"/>
      </p:scale>
      <p:origin x="0" y="0"/>
    </p:cViewPr>
  </p:notesTextViewPr>
  <p:notesViewPr>
    <p:cSldViewPr snapToGrid="0">
      <p:cViewPr varScale="1">
        <p:scale>
          <a:sx n="65" d="100"/>
          <a:sy n="65" d="100"/>
        </p:scale>
        <p:origin x="2299"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E0C35-7F88-433C-83D2-A73A0E073948}" type="datetimeFigureOut">
              <a:rPr lang="zh-CN" altLang="en-US" smtClean="0"/>
              <a:t>2022/5/27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3AA3F-D170-4E3E-90E4-78D4A6491A0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613AA3F-D170-4E3E-90E4-78D4A6491A08}"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As we known, plasma irregularities can cause interference with radio wave signals across the ionosphere, the signals received by receivers at ground often show rapid fluctuations in both phase and amplitude, which are referred to as the ionospheric scintillation. </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This is an example of ionospheric scintillation, where rapid fluctuations in phase and amplitude can be seen. </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The scintillation effect can be  divided into refraction and diffraction, where the phase perturbation will be caused by refraction and diffraction, while the amplitude perturbation will be caused by diffraction only. However, it has been shown that the refraction effect on the phase of GPS signals is related to the signal carrier frequency (as shown in Eq.), while the diffraction effect is independent of the carrier frequency. This provides a possible way to distinguish the refractive and diffractive effects of phase scintillation. Based on the IFLC method, we can calculate the phase perturbation influenced only by diffraction. </a:t>
            </a:r>
            <a:r>
              <a:rPr lang="en-US" altLang="zh-CN" sz="1200" dirty="0">
                <a:latin typeface="Times New Roman" panose="02020603050405020304" charset="0"/>
                <a:cs typeface="Times New Roman" panose="02020603050405020304" charset="0"/>
              </a:rPr>
              <a:t>By definition, both </a:t>
            </a:r>
            <a:r>
              <a:rPr lang="en-US" altLang="zh-CN" sz="1200" i="1" dirty="0">
                <a:latin typeface="Times New Roman" panose="02020603050405020304" charset="0"/>
                <a:cs typeface="Times New Roman" panose="02020603050405020304" charset="0"/>
              </a:rPr>
              <a:t>IFLC</a:t>
            </a:r>
            <a:r>
              <a:rPr lang="en-US" altLang="zh-CN" sz="1200" dirty="0">
                <a:latin typeface="Times New Roman" panose="02020603050405020304" charset="0"/>
                <a:cs typeface="Times New Roman" panose="02020603050405020304" charset="0"/>
              </a:rPr>
              <a:t> and amplitude perturbations correspond to diffraction effects, are they always agree?</a:t>
            </a:r>
            <a:endParaRPr lang="en-US"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C613AA3F-D170-4E3E-90E4-78D4A6491A08}"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our study, we used GPS data from these four stations in the Norway region to analyze scintillation events during the geomagnetic storm on September 2017. Midnight of September 7 is the beginning of the main phase of the storm.</a:t>
            </a:r>
            <a:endParaRPr lang="zh-CN" altLang="en-US" dirty="0"/>
          </a:p>
        </p:txBody>
      </p:sp>
      <p:sp>
        <p:nvSpPr>
          <p:cNvPr id="4" name="灯片编号占位符 3"/>
          <p:cNvSpPr>
            <a:spLocks noGrp="1"/>
          </p:cNvSpPr>
          <p:nvPr>
            <p:ph type="sldNum" sz="quarter" idx="5"/>
          </p:nvPr>
        </p:nvSpPr>
        <p:spPr/>
        <p:txBody>
          <a:bodyPr/>
          <a:lstStyle/>
          <a:p>
            <a:fld id="{C613AA3F-D170-4E3E-90E4-78D4A6491A0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result of the KHO station, and for a better analysis of the scintillation events, we also calculated several common scintillation indices, the phase scintillation index </a:t>
            </a:r>
            <a:r>
              <a:rPr lang="en-US" altLang="zh-CN" dirty="0" err="1"/>
              <a:t>sigmaphi</a:t>
            </a:r>
            <a:r>
              <a:rPr lang="en-US" altLang="zh-CN" dirty="0"/>
              <a:t>, the amplitude scintillation index S4, and ROTI, representing </a:t>
            </a:r>
            <a:r>
              <a:rPr lang="en-US" altLang="zh-CN" sz="1200" kern="1200" dirty="0">
                <a:solidFill>
                  <a:schemeClr val="tx1"/>
                </a:solidFill>
                <a:effectLst/>
                <a:latin typeface="+mn-lt"/>
                <a:ea typeface="+mn-ea"/>
                <a:cs typeface="+mn-cs"/>
              </a:rPr>
              <a:t>the fluctuation of total electron content.</a:t>
            </a:r>
          </a:p>
          <a:p>
            <a:r>
              <a:rPr lang="en-US" altLang="zh-CN" dirty="0"/>
              <a:t>Here, the </a:t>
            </a:r>
            <a:r>
              <a:rPr lang="en-US" altLang="zh-CN" sz="1200" kern="1200" dirty="0">
                <a:solidFill>
                  <a:schemeClr val="tx1"/>
                </a:solidFill>
                <a:effectLst/>
                <a:latin typeface="+mn-lt"/>
                <a:ea typeface="+mn-ea"/>
                <a:cs typeface="+mn-cs"/>
              </a:rPr>
              <a:t>scintillation</a:t>
            </a:r>
            <a:r>
              <a:rPr lang="en-US" altLang="zh-CN" dirty="0"/>
              <a:t> event pointed by the black arrow corresponds to the beginning of the main phase of the storm, The s</a:t>
            </a:r>
            <a:r>
              <a:rPr lang="en-US" altLang="zh-CN" sz="1200" kern="1200" dirty="0">
                <a:solidFill>
                  <a:schemeClr val="tx1"/>
                </a:solidFill>
                <a:effectLst/>
                <a:latin typeface="+mn-lt"/>
                <a:ea typeface="+mn-ea"/>
                <a:cs typeface="+mn-cs"/>
              </a:rPr>
              <a:t>cintillation</a:t>
            </a:r>
            <a:r>
              <a:rPr lang="en-US" altLang="zh-CN" dirty="0"/>
              <a:t> event pointed by the red arrow is the event we will analyze specifically then.</a:t>
            </a:r>
            <a:endParaRPr lang="zh-CN" altLang="en-US" dirty="0"/>
          </a:p>
        </p:txBody>
      </p:sp>
      <p:sp>
        <p:nvSpPr>
          <p:cNvPr id="4" name="灯片编号占位符 3"/>
          <p:cNvSpPr>
            <a:spLocks noGrp="1"/>
          </p:cNvSpPr>
          <p:nvPr>
            <p:ph type="sldNum" sz="quarter" idx="5"/>
          </p:nvPr>
        </p:nvSpPr>
        <p:spPr/>
        <p:txBody>
          <a:bodyPr/>
          <a:lstStyle/>
          <a:p>
            <a:fld id="{C613AA3F-D170-4E3E-90E4-78D4A6491A0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we zoom in on this scintillation event, presented in purple. </a:t>
            </a:r>
            <a:r>
              <a:rPr lang="en-US" altLang="zh-CN" sz="1200" kern="1200" dirty="0">
                <a:solidFill>
                  <a:schemeClr val="tx1"/>
                </a:solidFill>
                <a:effectLst/>
                <a:latin typeface="+mn-lt"/>
                <a:ea typeface="+mn-ea"/>
                <a:cs typeface="+mn-cs"/>
              </a:rPr>
              <a:t>Different colors represent different dates.</a:t>
            </a:r>
          </a:p>
          <a:p>
            <a:r>
              <a:rPr lang="en-US" altLang="zh-CN" sz="1200" kern="1200" dirty="0">
                <a:solidFill>
                  <a:schemeClr val="tx1"/>
                </a:solidFill>
                <a:effectLst/>
                <a:latin typeface="+mn-lt"/>
                <a:ea typeface="+mn-ea"/>
                <a:cs typeface="+mn-cs"/>
              </a:rPr>
              <a:t>We can see significant phase fluctuations, however, most of these phase fluctuations are not shown in the  </a:t>
            </a:r>
            <a:r>
              <a:rPr lang="en-US" altLang="zh-CN" sz="1200" i="1" kern="1200" dirty="0">
                <a:solidFill>
                  <a:schemeClr val="tx1"/>
                </a:solidFill>
                <a:effectLst/>
                <a:latin typeface="+mn-lt"/>
                <a:ea typeface="+mn-ea"/>
                <a:cs typeface="+mn-cs"/>
              </a:rPr>
              <a:t>IFLC</a:t>
            </a:r>
            <a:r>
              <a:rPr lang="en-US" altLang="zh-CN" sz="1200" kern="1200" dirty="0">
                <a:solidFill>
                  <a:schemeClr val="tx1"/>
                </a:solidFill>
                <a:effectLst/>
                <a:latin typeface="+mn-lt"/>
                <a:ea typeface="+mn-ea"/>
                <a:cs typeface="+mn-cs"/>
              </a:rPr>
              <a:t>, which suggests that the refraction effect is dominant in the GPS phase fluctuations. The remain fluctuations in </a:t>
            </a:r>
            <a:r>
              <a:rPr lang="en-US" altLang="zh-CN" sz="1200" i="1" kern="1200" dirty="0">
                <a:solidFill>
                  <a:schemeClr val="tx1"/>
                </a:solidFill>
                <a:effectLst/>
                <a:latin typeface="+mn-lt"/>
                <a:ea typeface="+mn-ea"/>
                <a:cs typeface="+mn-cs"/>
              </a:rPr>
              <a:t>IFLC</a:t>
            </a:r>
            <a:r>
              <a:rPr lang="en-US" altLang="zh-CN" sz="1200" kern="1200" dirty="0">
                <a:solidFill>
                  <a:schemeClr val="tx1"/>
                </a:solidFill>
                <a:effectLst/>
                <a:latin typeface="+mn-lt"/>
                <a:ea typeface="+mn-ea"/>
                <a:cs typeface="+mn-cs"/>
              </a:rPr>
              <a:t> as well as the fluctuations in the amplitude scintillation index </a:t>
            </a:r>
            <a:r>
              <a:rPr lang="en-US" altLang="zh-CN" sz="1200" i="1" kern="1200" dirty="0">
                <a:solidFill>
                  <a:schemeClr val="tx1"/>
                </a:solidFill>
                <a:effectLst/>
                <a:latin typeface="+mn-lt"/>
                <a:ea typeface="+mn-ea"/>
                <a:cs typeface="+mn-cs"/>
              </a:rPr>
              <a:t>S4</a:t>
            </a:r>
            <a:r>
              <a:rPr lang="en-US" altLang="zh-CN" sz="1200" kern="1200" dirty="0">
                <a:solidFill>
                  <a:schemeClr val="tx1"/>
                </a:solidFill>
                <a:effectLst/>
                <a:latin typeface="+mn-lt"/>
                <a:ea typeface="+mn-ea"/>
                <a:cs typeface="+mn-cs"/>
              </a:rPr>
              <a:t>, should be related to the diffraction process.</a:t>
            </a:r>
          </a:p>
          <a:p>
            <a:r>
              <a:rPr lang="en-US" altLang="zh-CN" dirty="0"/>
              <a:t>On the other hand, we need to note two other scintillation event, presented in blue, event 1 and event 2, occurred in September 5 before the storm.  </a:t>
            </a:r>
          </a:p>
          <a:p>
            <a:r>
              <a:rPr lang="en-US" altLang="zh-CN" dirty="0"/>
              <a:t>In the event 1, the phase fluctuations are suppressed in IFLC.  we see that the IFLC is not significantly different compared to the values in the other days, but the S4 shows significant fluctuations. That is, the IFLC does not correspond well with the results of S4. </a:t>
            </a:r>
          </a:p>
          <a:p>
            <a:r>
              <a:rPr lang="en-US" altLang="zh-CN" dirty="0"/>
              <a:t>Event 2 is much simpler, caused only by refraction</a:t>
            </a:r>
            <a:endParaRPr lang="zh-CN" altLang="en-US" dirty="0"/>
          </a:p>
        </p:txBody>
      </p:sp>
      <p:sp>
        <p:nvSpPr>
          <p:cNvPr id="4" name="灯片编号占位符 3"/>
          <p:cNvSpPr>
            <a:spLocks noGrp="1"/>
          </p:cNvSpPr>
          <p:nvPr>
            <p:ph type="sldNum" sz="quarter" idx="5"/>
          </p:nvPr>
        </p:nvSpPr>
        <p:spPr/>
        <p:txBody>
          <a:bodyPr/>
          <a:lstStyle/>
          <a:p>
            <a:fld id="{C613AA3F-D170-4E3E-90E4-78D4A6491A0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Further we analyzed the spectrum of these events and added the scintillation event at the beginning of the main phase of the storm. And we subtracted the average of the other days from the spectrum of the scintillation events to better compare the differences across events. We can see in event 1 presented in blue, that IFLC also has small fluctuations compared to the refraction event presented in green. Combined with the apparent fluctuations in amplitude, this indicates that diffraction also occurs in the event 1, and that the effect of diffraction on phase is not agree with the effect on amplitude. Another feature is the higher value of IFLC during the storm.</a:t>
            </a:r>
            <a:endParaRPr lang="zh-CN" altLang="en-US" dirty="0"/>
          </a:p>
        </p:txBody>
      </p:sp>
      <p:sp>
        <p:nvSpPr>
          <p:cNvPr id="4" name="灯片编号占位符 3"/>
          <p:cNvSpPr>
            <a:spLocks noGrp="1"/>
          </p:cNvSpPr>
          <p:nvPr>
            <p:ph type="sldNum" sz="quarter" idx="5"/>
          </p:nvPr>
        </p:nvSpPr>
        <p:spPr/>
        <p:txBody>
          <a:bodyPr/>
          <a:lstStyle/>
          <a:p>
            <a:fld id="{C613AA3F-D170-4E3E-90E4-78D4A6491A0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Therefore, we counted the data from all four stations and plotted the correspondence between IFLC and S4 for all </a:t>
            </a:r>
            <a:r>
              <a:rPr lang="en-US" altLang="zh-CN" sz="1200" kern="1200" dirty="0">
                <a:solidFill>
                  <a:schemeClr val="tx1"/>
                </a:solidFill>
                <a:effectLst/>
                <a:latin typeface="+mn-lt"/>
                <a:ea typeface="+mn-ea"/>
                <a:cs typeface="+mn-cs"/>
              </a:rPr>
              <a:t>scintillation</a:t>
            </a:r>
            <a:r>
              <a:rPr lang="en-US" altLang="zh-CN" dirty="0"/>
              <a:t> events. We can see IFLC is not agree with S4, and </a:t>
            </a:r>
            <a:r>
              <a:rPr lang="en-US" altLang="zh-CN" sz="1200" dirty="0">
                <a:latin typeface="Times New Roman" panose="02020603050405020304" charset="0"/>
                <a:cs typeface="Times New Roman" panose="02020603050405020304" charset="0"/>
              </a:rPr>
              <a:t>s</a:t>
            </a:r>
            <a:r>
              <a:rPr lang="zh-CN" altLang="en-US" sz="1200" dirty="0">
                <a:latin typeface="Times New Roman" panose="02020603050405020304" charset="0"/>
                <a:cs typeface="Times New Roman" panose="02020603050405020304" charset="0"/>
              </a:rPr>
              <a:t>ignificant increase in </a:t>
            </a:r>
            <a:r>
              <a:rPr lang="zh-CN" altLang="en-US" sz="1200" i="1" dirty="0">
                <a:latin typeface="Times New Roman" panose="02020603050405020304" charset="0"/>
                <a:cs typeface="Times New Roman" panose="02020603050405020304" charset="0"/>
              </a:rPr>
              <a:t>IFLC</a:t>
            </a:r>
            <a:r>
              <a:rPr lang="zh-CN" altLang="en-US" sz="1200" dirty="0">
                <a:latin typeface="Times New Roman" panose="02020603050405020304" charset="0"/>
                <a:cs typeface="Times New Roman" panose="02020603050405020304" charset="0"/>
              </a:rPr>
              <a:t> during </a:t>
            </a:r>
            <a:r>
              <a:rPr lang="en-US" altLang="zh-CN" sz="1200" dirty="0">
                <a:latin typeface="Times New Roman" panose="02020603050405020304" charset="0"/>
                <a:cs typeface="Times New Roman" panose="02020603050405020304" charset="0"/>
              </a:rPr>
              <a:t>the </a:t>
            </a:r>
            <a:r>
              <a:rPr lang="zh-CN" altLang="en-US" sz="1200" dirty="0">
                <a:latin typeface="Times New Roman" panose="02020603050405020304" charset="0"/>
                <a:cs typeface="Times New Roman" panose="02020603050405020304" charset="0"/>
              </a:rPr>
              <a:t>storm</a:t>
            </a:r>
            <a:r>
              <a:rPr lang="en-US" altLang="zh-CN" sz="1200" dirty="0">
                <a:latin typeface="Times New Roman" panose="02020603050405020304" charset="0"/>
                <a:cs typeface="Times New Roman" panose="02020603050405020304" charset="0"/>
              </a:rPr>
              <a:t>, but not for S4</a:t>
            </a:r>
            <a:endParaRPr lang="zh-CN" altLang="en-US" sz="1200" dirty="0">
              <a:latin typeface="Times New Roman" panose="02020603050405020304" charset="0"/>
              <a:cs typeface="Times New Roman" panose="02020603050405020304" charset="0"/>
            </a:endParaRPr>
          </a:p>
          <a:p>
            <a:endParaRPr lang="zh-CN" altLang="en-US" dirty="0"/>
          </a:p>
        </p:txBody>
      </p:sp>
      <p:sp>
        <p:nvSpPr>
          <p:cNvPr id="4" name="灯片编号占位符 3"/>
          <p:cNvSpPr>
            <a:spLocks noGrp="1"/>
          </p:cNvSpPr>
          <p:nvPr>
            <p:ph type="sldNum" sz="quarter" idx="5"/>
          </p:nvPr>
        </p:nvSpPr>
        <p:spPr/>
        <p:txBody>
          <a:bodyPr/>
          <a:lstStyle/>
          <a:p>
            <a:fld id="{C613AA3F-D170-4E3E-90E4-78D4A6491A0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is our summary. The first  is </a:t>
                </a:r>
                <a:r>
                  <a:rPr lang="en-US" altLang="zh-CN" sz="1200" dirty="0">
                    <a:latin typeface="Times New Roman" panose="02020603050405020304" charset="0"/>
                    <a:cs typeface="Times New Roman" panose="02020603050405020304" charset="0"/>
                  </a:rPr>
                  <a:t>t</a:t>
                </a:r>
                <a:r>
                  <a:rPr lang="zh-CN" altLang="en-US" sz="1200" dirty="0">
                    <a:latin typeface="Times New Roman" panose="02020603050405020304" charset="0"/>
                    <a:cs typeface="Times New Roman" panose="02020603050405020304" charset="0"/>
                  </a:rPr>
                  <a:t>he detrended carrier phase,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𝜎</m:t>
                        </m:r>
                      </m:e>
                      <m:sub>
                        <m:r>
                          <a:rPr lang="en-US" altLang="zh-CN" i="1">
                            <a:latin typeface="Cambria Math" panose="02040503050406030204" pitchFamily="18" charset="0"/>
                          </a:rPr>
                          <m:t>𝜑</m:t>
                        </m:r>
                      </m:sub>
                    </m:sSub>
                  </m:oMath>
                </a14:m>
                <a:r>
                  <a:rPr lang="zh-CN" altLang="en-US" sz="1200" dirty="0">
                    <a:latin typeface="Times New Roman" panose="02020603050405020304" charset="0"/>
                    <a:cs typeface="Times New Roman" panose="02020603050405020304" charset="0"/>
                  </a:rPr>
                  <a:t>, and </a:t>
                </a:r>
                <a:r>
                  <a:rPr lang="zh-CN" altLang="en-US" sz="1200" i="1" dirty="0">
                    <a:latin typeface="Times New Roman" panose="02020603050405020304" charset="0"/>
                    <a:cs typeface="Times New Roman" panose="02020603050405020304" charset="0"/>
                  </a:rPr>
                  <a:t>ROTI</a:t>
                </a:r>
                <a:r>
                  <a:rPr lang="zh-CN" altLang="en-US" sz="1200" dirty="0">
                    <a:latin typeface="Times New Roman" panose="02020603050405020304" charset="0"/>
                    <a:cs typeface="Times New Roman" panose="02020603050405020304" charset="0"/>
                  </a:rPr>
                  <a:t> show consistent fluctuations</a:t>
                </a:r>
                <a:r>
                  <a:rPr lang="en-US" altLang="zh-CN" sz="1200" dirty="0">
                    <a:latin typeface="Times New Roman" panose="02020603050405020304" charset="0"/>
                    <a:cs typeface="Times New Roman" panose="02020603050405020304" charset="0"/>
                  </a:rPr>
                  <a:t>,</a:t>
                </a:r>
                <a:r>
                  <a:rPr lang="zh-CN" altLang="en-US" sz="1200" dirty="0">
                    <a:latin typeface="Times New Roman" panose="02020603050405020304" charset="0"/>
                    <a:cs typeface="Times New Roman" panose="02020603050405020304" charset="0"/>
                  </a:rPr>
                  <a:t> regardless during or before the geomagnetic storm. </a:t>
                </a:r>
                <a:endParaRPr lang="en-US" altLang="zh-CN" sz="1200" dirty="0">
                  <a:latin typeface="Times New Roman" panose="02020603050405020304" charset="0"/>
                  <a:cs typeface="Times New Roman" panose="02020603050405020304" charset="0"/>
                </a:endParaRPr>
              </a:p>
              <a:p>
                <a:r>
                  <a:rPr lang="en-US" altLang="zh-CN" sz="1200" dirty="0">
                    <a:latin typeface="Times New Roman" panose="02020603050405020304" charset="0"/>
                    <a:cs typeface="Times New Roman" panose="02020603050405020304" charset="0"/>
                  </a:rPr>
                  <a:t> the second is that t</a:t>
                </a:r>
                <a:r>
                  <a:rPr lang="zh-CN" altLang="en-US" sz="1200" dirty="0">
                    <a:latin typeface="Times New Roman" panose="02020603050405020304" charset="0"/>
                    <a:cs typeface="Times New Roman" panose="02020603050405020304" charset="0"/>
                  </a:rPr>
                  <a:t>he </a:t>
                </a:r>
                <a:r>
                  <a:rPr lang="zh-CN" altLang="en-US" sz="1200" i="1" dirty="0">
                    <a:latin typeface="Times New Roman" panose="02020603050405020304" charset="0"/>
                    <a:cs typeface="Times New Roman" panose="02020603050405020304" charset="0"/>
                  </a:rPr>
                  <a:t>IFLC</a:t>
                </a:r>
                <a:r>
                  <a:rPr lang="zh-CN" altLang="en-US" sz="1200" dirty="0">
                    <a:latin typeface="Times New Roman" panose="02020603050405020304" charset="0"/>
                    <a:cs typeface="Times New Roman" panose="02020603050405020304" charset="0"/>
                  </a:rPr>
                  <a:t> don’t always correspond to the fluctuations of detrended carrier phase</a:t>
                </a:r>
                <a:r>
                  <a:rPr lang="en-US" altLang="zh-CN" sz="1200" dirty="0">
                    <a:latin typeface="Times New Roman" panose="02020603050405020304" charset="0"/>
                    <a:cs typeface="Times New Roman" panose="02020603050405020304" charset="0"/>
                  </a:rPr>
                  <a:t>, and the third is that IFLC does</a:t>
                </a:r>
                <a:r>
                  <a:rPr lang="en-US" altLang="zh-CN" sz="1200" baseline="0" dirty="0">
                    <a:latin typeface="Times New Roman" panose="02020603050405020304" charset="0"/>
                    <a:cs typeface="Times New Roman" panose="02020603050405020304" charset="0"/>
                  </a:rPr>
                  <a:t> not agree with S4</a:t>
                </a:r>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is our summary. The first  is </a:t>
                </a:r>
                <a:r>
                  <a:rPr lang="en-US" altLang="zh-CN" sz="1200" dirty="0">
                    <a:latin typeface="Times New Roman" panose="02020603050405020304" charset="0"/>
                    <a:cs typeface="Times New Roman" panose="02020603050405020304" charset="0"/>
                  </a:rPr>
                  <a:t>t</a:t>
                </a:r>
                <a:r>
                  <a:rPr lang="zh-CN" altLang="en-US" sz="1200" dirty="0">
                    <a:latin typeface="Times New Roman" panose="02020603050405020304" charset="0"/>
                    <a:cs typeface="Times New Roman" panose="02020603050405020304" charset="0"/>
                  </a:rPr>
                  <a:t>he detrended carrier phase, </a:t>
                </a:r>
                <a:r>
                  <a:rPr lang="en-US" altLang="zh-CN" i="0">
                    <a:latin typeface="Cambria Math" panose="02040503050406030204" pitchFamily="18" charset="0"/>
                  </a:rPr>
                  <a:t>𝜎</a:t>
                </a:r>
                <a:r>
                  <a:rPr lang="zh-CN" altLang="zh-CN" i="0">
                    <a:latin typeface="Cambria Math" panose="02040503050406030204" pitchFamily="18" charset="0"/>
                  </a:rPr>
                  <a:t>_</a:t>
                </a:r>
                <a:r>
                  <a:rPr lang="en-US" altLang="zh-CN" i="0">
                    <a:latin typeface="Cambria Math" panose="02040503050406030204" pitchFamily="18" charset="0"/>
                  </a:rPr>
                  <a:t>𝜑</a:t>
                </a:r>
                <a:r>
                  <a:rPr lang="zh-CN" altLang="en-US" sz="1200" dirty="0">
                    <a:latin typeface="Times New Roman" panose="02020603050405020304" charset="0"/>
                    <a:cs typeface="Times New Roman" panose="02020603050405020304" charset="0"/>
                  </a:rPr>
                  <a:t>, and </a:t>
                </a:r>
                <a:r>
                  <a:rPr lang="zh-CN" altLang="en-US" sz="1200" i="1" dirty="0">
                    <a:latin typeface="Times New Roman" panose="02020603050405020304" charset="0"/>
                    <a:cs typeface="Times New Roman" panose="02020603050405020304" charset="0"/>
                  </a:rPr>
                  <a:t>ROTI</a:t>
                </a:r>
                <a:r>
                  <a:rPr lang="zh-CN" altLang="en-US" sz="1200" dirty="0">
                    <a:latin typeface="Times New Roman" panose="02020603050405020304" charset="0"/>
                    <a:cs typeface="Times New Roman" panose="02020603050405020304" charset="0"/>
                  </a:rPr>
                  <a:t> show consistent fluctuations</a:t>
                </a:r>
                <a:r>
                  <a:rPr lang="en-US" altLang="zh-CN" sz="1200" dirty="0">
                    <a:latin typeface="Times New Roman" panose="02020603050405020304" charset="0"/>
                    <a:cs typeface="Times New Roman" panose="02020603050405020304" charset="0"/>
                  </a:rPr>
                  <a:t>,</a:t>
                </a:r>
                <a:r>
                  <a:rPr lang="zh-CN" altLang="en-US" sz="1200" dirty="0">
                    <a:latin typeface="Times New Roman" panose="02020603050405020304" charset="0"/>
                    <a:cs typeface="Times New Roman" panose="02020603050405020304" charset="0"/>
                  </a:rPr>
                  <a:t> regardless during or before the geomagnetic storm. </a:t>
                </a:r>
                <a:endParaRPr lang="en-US" altLang="zh-CN" sz="1200" dirty="0">
                  <a:latin typeface="Times New Roman" panose="02020603050405020304" charset="0"/>
                  <a:cs typeface="Times New Roman" panose="02020603050405020304" charset="0"/>
                </a:endParaRPr>
              </a:p>
              <a:p>
                <a:r>
                  <a:rPr lang="en-US" altLang="zh-CN" sz="1200" dirty="0">
                    <a:latin typeface="Times New Roman" panose="02020603050405020304" charset="0"/>
                    <a:cs typeface="Times New Roman" panose="02020603050405020304" charset="0"/>
                  </a:rPr>
                  <a:t> the second is that t</a:t>
                </a:r>
                <a:r>
                  <a:rPr lang="zh-CN" altLang="en-US" sz="1200" dirty="0">
                    <a:latin typeface="Times New Roman" panose="02020603050405020304" charset="0"/>
                    <a:cs typeface="Times New Roman" panose="02020603050405020304" charset="0"/>
                  </a:rPr>
                  <a:t>he </a:t>
                </a:r>
                <a:r>
                  <a:rPr lang="zh-CN" altLang="en-US" sz="1200" i="1" dirty="0">
                    <a:latin typeface="Times New Roman" panose="02020603050405020304" charset="0"/>
                    <a:cs typeface="Times New Roman" panose="02020603050405020304" charset="0"/>
                  </a:rPr>
                  <a:t>IFLC</a:t>
                </a:r>
                <a:r>
                  <a:rPr lang="zh-CN" altLang="en-US" sz="1200" dirty="0">
                    <a:latin typeface="Times New Roman" panose="02020603050405020304" charset="0"/>
                    <a:cs typeface="Times New Roman" panose="02020603050405020304" charset="0"/>
                  </a:rPr>
                  <a:t> don’t always correspond to the fluctuations of detrended carrier phase</a:t>
                </a:r>
                <a:r>
                  <a:rPr lang="en-US" altLang="zh-CN" sz="1200" dirty="0">
                    <a:latin typeface="Times New Roman" panose="02020603050405020304" charset="0"/>
                    <a:cs typeface="Times New Roman" panose="02020603050405020304" charset="0"/>
                  </a:rPr>
                  <a:t>, and the third is that IFLC does</a:t>
                </a:r>
                <a:r>
                  <a:rPr lang="en-US" altLang="zh-CN" sz="1200" baseline="0" dirty="0">
                    <a:latin typeface="Times New Roman" panose="02020603050405020304" charset="0"/>
                    <a:cs typeface="Times New Roman" panose="02020603050405020304" charset="0"/>
                  </a:rPr>
                  <a:t> not agree with S4</a:t>
                </a:r>
                <a:endParaRPr lang="zh-CN" altLang="en-US" dirty="0"/>
              </a:p>
            </p:txBody>
          </p:sp>
        </mc:Fallback>
      </mc:AlternateContent>
      <p:sp>
        <p:nvSpPr>
          <p:cNvPr id="4" name="灯片编号占位符 3"/>
          <p:cNvSpPr>
            <a:spLocks noGrp="1"/>
          </p:cNvSpPr>
          <p:nvPr>
            <p:ph type="sldNum" sz="quarter" idx="5"/>
          </p:nvPr>
        </p:nvSpPr>
        <p:spPr/>
        <p:txBody>
          <a:bodyPr/>
          <a:lstStyle/>
          <a:p>
            <a:fld id="{C613AA3F-D170-4E3E-90E4-78D4A6491A08}"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0A9F72A-9FEF-48D9-B758-E5959ABE09B7}" type="datetime1">
              <a:rPr lang="zh-CN" altLang="en-US" smtClean="0"/>
              <a:t>2022/5/27</a:t>
            </a:fld>
            <a:endParaRPr lang="zh-CN" altLang="en-US"/>
          </a:p>
        </p:txBody>
      </p:sp>
      <p:sp>
        <p:nvSpPr>
          <p:cNvPr id="4" name="页脚占位符 3"/>
          <p:cNvSpPr>
            <a:spLocks noGrp="1"/>
          </p:cNvSpPr>
          <p:nvPr>
            <p:ph type="ftr" sz="quarter" idx="11"/>
          </p:nvPr>
        </p:nvSpPr>
        <p:spPr/>
        <p:txBody>
          <a:bodyPr/>
          <a:lstStyle/>
          <a:p>
            <a:r>
              <a:rPr lang="en-US" altLang="zh-CN" dirty="0">
                <a:sym typeface="+mn-ea"/>
              </a:rPr>
              <a:t>Chao Xiong</a:t>
            </a:r>
            <a:endParaRPr lang="zh-CN" altLang="en-US" dirty="0"/>
          </a:p>
        </p:txBody>
      </p:sp>
      <p:sp>
        <p:nvSpPr>
          <p:cNvPr id="5" name="灯片编号占位符 4"/>
          <p:cNvSpPr>
            <a:spLocks noGrp="1"/>
          </p:cNvSpPr>
          <p:nvPr>
            <p:ph type="sldNum" sz="quarter" idx="12"/>
          </p:nvPr>
        </p:nvSpPr>
        <p:spPr>
          <a:xfrm>
            <a:off x="8021320" y="5411470"/>
            <a:ext cx="2743200" cy="365125"/>
          </a:xfrm>
          <a:prstGeom prst="rect">
            <a:avLst/>
          </a:prstGeom>
        </p:spPr>
        <p:txBody>
          <a:bodyPr/>
          <a:lstStyle/>
          <a:p>
            <a:fld id="{A20BE740-A666-474D-9BC0-0F50D10EC123}"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F83314A-510B-4D4D-98FB-65701592914B}" type="datetime1">
              <a:rPr lang="zh-CN" altLang="en-US" smtClean="0"/>
              <a:t>2022/5/27</a:t>
            </a:fld>
            <a:endParaRPr lang="zh-CN" altLang="en-US"/>
          </a:p>
        </p:txBody>
      </p:sp>
      <p:sp>
        <p:nvSpPr>
          <p:cNvPr id="3" name="页脚占位符 2"/>
          <p:cNvSpPr>
            <a:spLocks noGrp="1"/>
          </p:cNvSpPr>
          <p:nvPr>
            <p:ph type="ftr" sz="quarter" idx="11"/>
          </p:nvPr>
        </p:nvSpPr>
        <p:spPr/>
        <p:txBody>
          <a:bodyPr/>
          <a:lstStyle/>
          <a:p>
            <a:r>
              <a:rPr lang="en-US" altLang="zh-CN" dirty="0">
                <a:sym typeface="+mn-ea"/>
              </a:rPr>
              <a:t>Chao Xiong</a:t>
            </a:r>
            <a:endParaRPr lang="zh-CN" altLang="en-US" dirty="0"/>
          </a:p>
        </p:txBody>
      </p:sp>
      <p:sp>
        <p:nvSpPr>
          <p:cNvPr id="4" name="灯片编号占位符 3"/>
          <p:cNvSpPr>
            <a:spLocks noGrp="1"/>
          </p:cNvSpPr>
          <p:nvPr>
            <p:ph type="sldNum" sz="quarter" idx="12"/>
          </p:nvPr>
        </p:nvSpPr>
        <p:spPr>
          <a:xfrm>
            <a:off x="8021320" y="5411470"/>
            <a:ext cx="2743200" cy="365125"/>
          </a:xfrm>
          <a:prstGeom prst="rect">
            <a:avLst/>
          </a:prstGeom>
        </p:spPr>
        <p:txBody>
          <a:bodyPr/>
          <a:lstStyle/>
          <a:p>
            <a:fld id="{A20BE740-A666-474D-9BC0-0F50D10EC123}"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6" name="灯片编号占位符 5"/>
          <p:cNvSpPr>
            <a:spLocks noGrp="1"/>
          </p:cNvSpPr>
          <p:nvPr>
            <p:ph type="sldNum" sz="quarter" idx="12"/>
          </p:nvPr>
        </p:nvSpPr>
        <p:spPr/>
        <p:txBody>
          <a:bodyPr/>
          <a:lstStyle/>
          <a:p>
            <a:fld id="{97692A6A-DADE-4821-9BAC-8375FCFE742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灯片编号占位符 6"/>
          <p:cNvSpPr>
            <a:spLocks noGrp="1"/>
          </p:cNvSpPr>
          <p:nvPr>
            <p:ph type="sldNum" sz="quarter" idx="12"/>
          </p:nvPr>
        </p:nvSpPr>
        <p:spPr/>
        <p:txBody>
          <a:bodyPr/>
          <a:lstStyle/>
          <a:p>
            <a:fld id="{97692A6A-DADE-4821-9BAC-8375FCFE742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97692A6A-DADE-4821-9BAC-8375FCFE742A}"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AF921E-8BD4-4BF3-AFBD-9E38AE3CB89F}" type="datetime1">
              <a:rPr lang="zh-CN" altLang="en-US" smtClean="0"/>
              <a:t>2022/5/27</a:t>
            </a:fld>
            <a:endParaRPr lang="zh-CN" altLang="en-US"/>
          </a:p>
        </p:txBody>
      </p:sp>
      <p:sp>
        <p:nvSpPr>
          <p:cNvPr id="5" name="页脚占位符 4"/>
          <p:cNvSpPr>
            <a:spLocks noGrp="1"/>
          </p:cNvSpPr>
          <p:nvPr>
            <p:ph type="ftr" sz="quarter" idx="11"/>
          </p:nvPr>
        </p:nvSpPr>
        <p:spPr/>
        <p:txBody>
          <a:bodyPr/>
          <a:lstStyle/>
          <a:p>
            <a:r>
              <a:rPr lang="en-US" altLang="zh-CN" dirty="0">
                <a:sym typeface="+mn-ea"/>
              </a:rPr>
              <a:t>Chao Xiong</a:t>
            </a:r>
            <a:endParaRPr lang="zh-CN" altLang="en-US" dirty="0"/>
          </a:p>
        </p:txBody>
      </p:sp>
      <p:sp>
        <p:nvSpPr>
          <p:cNvPr id="6" name="灯片编号占位符 5"/>
          <p:cNvSpPr>
            <a:spLocks noGrp="1"/>
          </p:cNvSpPr>
          <p:nvPr>
            <p:ph type="sldNum" sz="quarter" idx="12"/>
          </p:nvPr>
        </p:nvSpPr>
        <p:spPr>
          <a:xfrm>
            <a:off x="8021320" y="5411470"/>
            <a:ext cx="2743200" cy="365125"/>
          </a:xfrm>
          <a:prstGeom prst="rect">
            <a:avLst/>
          </a:prstGeom>
        </p:spPr>
        <p:txBody>
          <a:bodyPr/>
          <a:lstStyle/>
          <a:p>
            <a:fld id="{A20BE740-A666-474D-9BC0-0F50D10EC123}"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42F93AB-FEA8-49ED-B7F9-B714646DA8E6}" type="datetime1">
              <a:rPr lang="zh-CN" altLang="en-US" smtClean="0"/>
              <a:t>2022/5/27</a:t>
            </a:fld>
            <a:endParaRPr lang="zh-CN" altLang="en-US"/>
          </a:p>
        </p:txBody>
      </p:sp>
      <p:sp>
        <p:nvSpPr>
          <p:cNvPr id="5" name="页脚占位符 4"/>
          <p:cNvSpPr>
            <a:spLocks noGrp="1"/>
          </p:cNvSpPr>
          <p:nvPr>
            <p:ph type="ftr" sz="quarter" idx="11"/>
          </p:nvPr>
        </p:nvSpPr>
        <p:spPr/>
        <p:txBody>
          <a:bodyPr/>
          <a:lstStyle/>
          <a:p>
            <a:r>
              <a:rPr lang="en-US" altLang="zh-CN" dirty="0">
                <a:sym typeface="+mn-ea"/>
              </a:rPr>
              <a:t>Chao Xiong</a:t>
            </a:r>
            <a:endParaRPr lang="zh-CN" altLang="en-US" dirty="0"/>
          </a:p>
        </p:txBody>
      </p:sp>
      <p:sp>
        <p:nvSpPr>
          <p:cNvPr id="6" name="灯片编号占位符 5"/>
          <p:cNvSpPr>
            <a:spLocks noGrp="1"/>
          </p:cNvSpPr>
          <p:nvPr>
            <p:ph type="sldNum" sz="quarter" idx="12"/>
          </p:nvPr>
        </p:nvSpPr>
        <p:spPr>
          <a:xfrm>
            <a:off x="8021320" y="5411470"/>
            <a:ext cx="2743200" cy="365125"/>
          </a:xfrm>
          <a:prstGeom prst="rect">
            <a:avLst/>
          </a:prstGeom>
        </p:spPr>
        <p:txBody>
          <a:bodyPr/>
          <a:lstStyle/>
          <a:p>
            <a:fld id="{A20BE740-A666-474D-9BC0-0F50D10EC123}"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0150987-CA87-4B9A-A2A4-BEE86CB96058}" type="datetime1">
              <a:rPr lang="zh-CN" altLang="en-US" smtClean="0"/>
              <a:t>2022/5/27</a:t>
            </a:fld>
            <a:endParaRPr lang="zh-CN" altLang="en-US"/>
          </a:p>
        </p:txBody>
      </p:sp>
      <p:sp>
        <p:nvSpPr>
          <p:cNvPr id="5" name="页脚占位符 4"/>
          <p:cNvSpPr>
            <a:spLocks noGrp="1"/>
          </p:cNvSpPr>
          <p:nvPr>
            <p:ph type="ftr" sz="quarter" idx="11"/>
          </p:nvPr>
        </p:nvSpPr>
        <p:spPr/>
        <p:txBody>
          <a:bodyPr/>
          <a:lstStyle/>
          <a:p>
            <a:r>
              <a:rPr lang="en-US" altLang="zh-CN" dirty="0">
                <a:sym typeface="+mn-ea"/>
              </a:rPr>
              <a:t>Chao Xiong</a:t>
            </a:r>
            <a:endParaRPr lang="zh-CN" altLang="en-US" dirty="0"/>
          </a:p>
        </p:txBody>
      </p:sp>
      <p:sp>
        <p:nvSpPr>
          <p:cNvPr id="6" name="灯片编号占位符 5"/>
          <p:cNvSpPr>
            <a:spLocks noGrp="1"/>
          </p:cNvSpPr>
          <p:nvPr>
            <p:ph type="sldNum" sz="quarter" idx="12"/>
          </p:nvPr>
        </p:nvSpPr>
        <p:spPr>
          <a:xfrm>
            <a:off x="8021320" y="5411470"/>
            <a:ext cx="2743200" cy="365125"/>
          </a:xfrm>
          <a:prstGeom prst="rect">
            <a:avLst/>
          </a:prstGeom>
        </p:spPr>
        <p:txBody>
          <a:bodyPr/>
          <a:lstStyle/>
          <a:p>
            <a:fld id="{A20BE740-A666-474D-9BC0-0F50D10EC123}"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5251A92-2780-4B44-8E1D-62D4F03010B3}" type="datetime1">
              <a:rPr lang="zh-CN" altLang="en-US" smtClean="0"/>
              <a:t>2022/5/27</a:t>
            </a:fld>
            <a:endParaRPr lang="zh-CN" altLang="en-US"/>
          </a:p>
        </p:txBody>
      </p:sp>
      <p:sp>
        <p:nvSpPr>
          <p:cNvPr id="6" name="页脚占位符 5"/>
          <p:cNvSpPr>
            <a:spLocks noGrp="1"/>
          </p:cNvSpPr>
          <p:nvPr>
            <p:ph type="ftr" sz="quarter" idx="11"/>
          </p:nvPr>
        </p:nvSpPr>
        <p:spPr/>
        <p:txBody>
          <a:bodyPr/>
          <a:lstStyle/>
          <a:p>
            <a:r>
              <a:rPr lang="en-US" altLang="zh-CN" dirty="0">
                <a:sym typeface="+mn-ea"/>
              </a:rPr>
              <a:t>Chao Xiong</a:t>
            </a:r>
            <a:endParaRPr lang="zh-CN" altLang="en-US"/>
          </a:p>
        </p:txBody>
      </p:sp>
      <p:sp>
        <p:nvSpPr>
          <p:cNvPr id="7" name="灯片编号占位符 6"/>
          <p:cNvSpPr>
            <a:spLocks noGrp="1"/>
          </p:cNvSpPr>
          <p:nvPr>
            <p:ph type="sldNum" sz="quarter" idx="12"/>
          </p:nvPr>
        </p:nvSpPr>
        <p:spPr>
          <a:xfrm>
            <a:off x="8021320" y="5411470"/>
            <a:ext cx="2743200" cy="365125"/>
          </a:xfrm>
          <a:prstGeom prst="rect">
            <a:avLst/>
          </a:prstGeom>
        </p:spPr>
        <p:txBody>
          <a:bodyPr/>
          <a:lstStyle/>
          <a:p>
            <a:fld id="{A20BE740-A666-474D-9BC0-0F50D10EC123}"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39092E4-FEF6-426E-8015-371C782667F0}" type="datetime1">
              <a:rPr lang="zh-CN" altLang="en-US" smtClean="0"/>
              <a:t>2022/5/27</a:t>
            </a:fld>
            <a:endParaRPr lang="zh-CN" altLang="en-US"/>
          </a:p>
        </p:txBody>
      </p:sp>
      <p:sp>
        <p:nvSpPr>
          <p:cNvPr id="8" name="页脚占位符 7"/>
          <p:cNvSpPr>
            <a:spLocks noGrp="1"/>
          </p:cNvSpPr>
          <p:nvPr>
            <p:ph type="ftr" sz="quarter" idx="11"/>
          </p:nvPr>
        </p:nvSpPr>
        <p:spPr/>
        <p:txBody>
          <a:bodyPr/>
          <a:lstStyle/>
          <a:p>
            <a:r>
              <a:rPr lang="en-US" altLang="zh-CN" dirty="0">
                <a:sym typeface="+mn-ea"/>
              </a:rPr>
              <a:t>Chao Xiong</a:t>
            </a:r>
            <a:endParaRPr lang="zh-CN" altLang="en-US" dirty="0"/>
          </a:p>
        </p:txBody>
      </p:sp>
      <p:sp>
        <p:nvSpPr>
          <p:cNvPr id="9" name="灯片编号占位符 8"/>
          <p:cNvSpPr>
            <a:spLocks noGrp="1"/>
          </p:cNvSpPr>
          <p:nvPr>
            <p:ph type="sldNum" sz="quarter" idx="12"/>
          </p:nvPr>
        </p:nvSpPr>
        <p:spPr>
          <a:xfrm>
            <a:off x="8021320" y="5411470"/>
            <a:ext cx="2743200" cy="365125"/>
          </a:xfrm>
          <a:prstGeom prst="rect">
            <a:avLst/>
          </a:prstGeom>
        </p:spPr>
        <p:txBody>
          <a:bodyPr/>
          <a:lstStyle/>
          <a:p>
            <a:fld id="{A20BE740-A666-474D-9BC0-0F50D10EC123}"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92A6A-DADE-4821-9BAC-8375FCFE742A}" type="slidenum">
              <a:rPr lang="zh-CN" altLang="en-US" smtClean="0"/>
              <a:t>‹#›</a:t>
            </a:fld>
            <a:endParaRPr lang="zh-CN" altLang="en-US"/>
          </a:p>
        </p:txBody>
      </p:sp>
      <p:cxnSp>
        <p:nvCxnSpPr>
          <p:cNvPr id="9" name="直接连接符 8"/>
          <p:cNvCxnSpPr/>
          <p:nvPr userDrawn="1"/>
        </p:nvCxnSpPr>
        <p:spPr>
          <a:xfrm>
            <a:off x="0" y="1078762"/>
            <a:ext cx="12192000" cy="889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946"/>
            <a:ext cx="3363000" cy="1062000"/>
          </a:xfrm>
          <a:prstGeom prst="rect">
            <a:avLst/>
          </a:prstGeom>
        </p:spPr>
      </p:pic>
      <p:pic>
        <p:nvPicPr>
          <p:cNvPr id="2" name="图片 1"/>
          <p:cNvPicPr>
            <a:picLocks noChangeAspect="1"/>
          </p:cNvPicPr>
          <p:nvPr userDrawn="1"/>
        </p:nvPicPr>
        <p:blipFill>
          <a:blip r:embed="rId7"/>
          <a:stretch>
            <a:fillRect/>
          </a:stretch>
        </p:blipFill>
        <p:spPr>
          <a:xfrm>
            <a:off x="9648825" y="-3810"/>
            <a:ext cx="2543175" cy="10477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页脚占位符 4"/>
          <p:cNvSpPr>
            <a:spLocks noGrp="1"/>
          </p:cNvSpPr>
          <p:nvPr>
            <p:ph type="ftr" sz="quarter" idx="3"/>
          </p:nvPr>
        </p:nvSpPr>
        <p:spPr>
          <a:xfrm>
            <a:off x="4038600" y="64675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Chao Xiong</a:t>
            </a:r>
          </a:p>
        </p:txBody>
      </p:sp>
      <p:sp>
        <p:nvSpPr>
          <p:cNvPr id="10" name="矩形 9"/>
          <p:cNvSpPr/>
          <p:nvPr userDrawn="1"/>
        </p:nvSpPr>
        <p:spPr>
          <a:xfrm>
            <a:off x="0" y="130164"/>
            <a:ext cx="264160" cy="4844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pic>
        <p:nvPicPr>
          <p:cNvPr id="6" name="图片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6292676"/>
            <a:ext cx="1710000" cy="540000"/>
          </a:xfrm>
          <a:prstGeom prst="rect">
            <a:avLst/>
          </a:prstGeom>
        </p:spPr>
      </p:pic>
      <p:pic>
        <p:nvPicPr>
          <p:cNvPr id="2" name="图片 1"/>
          <p:cNvPicPr>
            <a:picLocks noChangeAspect="1"/>
          </p:cNvPicPr>
          <p:nvPr userDrawn="1"/>
        </p:nvPicPr>
        <p:blipFill>
          <a:blip r:embed="rId10"/>
          <a:stretch>
            <a:fillRect/>
          </a:stretch>
        </p:blipFill>
        <p:spPr>
          <a:xfrm>
            <a:off x="10881360" y="6318250"/>
            <a:ext cx="1310727" cy="540000"/>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2.m4a"/><Relationship Id="rId7" Type="http://schemas.openxmlformats.org/officeDocument/2006/relationships/image" Target="../media/image50.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92644" y="6457890"/>
            <a:ext cx="4087393" cy="400110"/>
          </a:xfrm>
          <a:prstGeom prst="rect">
            <a:avLst/>
          </a:prstGeom>
          <a:noFill/>
        </p:spPr>
        <p:txBody>
          <a:bodyPr wrap="square" rtlCol="0">
            <a:spAutoFit/>
          </a:bodyPr>
          <a:lstStyle/>
          <a:p>
            <a:pPr algn="ctr" fontAlgn="auto"/>
            <a:r>
              <a:rPr lang="en-US" altLang="zh-CN" sz="2000" noProof="1">
                <a:solidFill>
                  <a:schemeClr val="accent1"/>
                </a:solidFill>
                <a:effectLst>
                  <a:outerShdw blurRad="38100" dist="25400" dir="5400000" algn="ctr" rotWithShape="0">
                    <a:srgbClr val="6E747A">
                      <a:alpha val="43000"/>
                    </a:srgbClr>
                  </a:outerShdw>
                </a:effectLst>
                <a:latin typeface="Times New Roman" panose="02020603050405020304" charset="0"/>
                <a:ea typeface="黑体" panose="02010609060101010101" pitchFamily="49" charset="-122"/>
                <a:cs typeface="Times New Roman" panose="02020603050405020304" charset="0"/>
              </a:rPr>
              <a:t>EGU-2022     Vienna     27 May 2022</a:t>
            </a:r>
          </a:p>
        </p:txBody>
      </p:sp>
      <p:sp>
        <p:nvSpPr>
          <p:cNvPr id="8" name="副标题 9"/>
          <p:cNvSpPr txBox="1">
            <a:spLocks noChangeArrowheads="1"/>
          </p:cNvSpPr>
          <p:nvPr/>
        </p:nvSpPr>
        <p:spPr>
          <a:xfrm>
            <a:off x="2974728" y="3197806"/>
            <a:ext cx="6323226" cy="830997"/>
          </a:xfrm>
          <a:prstGeom prst="rect">
            <a:avLst/>
          </a:prstGeom>
          <a:noFill/>
        </p:spPr>
        <p:txBody>
          <a:bodyPr wrap="square" rtlCol="0">
            <a:spAutoFit/>
          </a:bodyPr>
          <a:lstStyle>
            <a:defPPr>
              <a:defRPr lang="zh-CN"/>
            </a:defPPr>
            <a:lvl1pPr algn="ctr">
              <a:defRPr sz="4800">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err="1">
                <a:solidFill>
                  <a:srgbClr val="7030A0"/>
                </a:solidFill>
                <a:effectLst/>
                <a:latin typeface="Times New Roman" panose="02020603050405020304" charset="0"/>
                <a:cs typeface="Times New Roman" panose="02020603050405020304" charset="0"/>
              </a:rPr>
              <a:t>Yuhao</a:t>
            </a:r>
            <a:r>
              <a:rPr lang="en-US" altLang="zh-CN" sz="2400" dirty="0">
                <a:solidFill>
                  <a:srgbClr val="7030A0"/>
                </a:solidFill>
                <a:effectLst/>
                <a:latin typeface="Times New Roman" panose="02020603050405020304" charset="0"/>
                <a:cs typeface="Times New Roman" panose="02020603050405020304" charset="0"/>
              </a:rPr>
              <a:t> Zheng</a:t>
            </a:r>
            <a:r>
              <a:rPr lang="en-US" altLang="zh-CN" sz="2400" baseline="30000" dirty="0">
                <a:solidFill>
                  <a:srgbClr val="7030A0"/>
                </a:solidFill>
                <a:effectLst/>
                <a:latin typeface="Times New Roman" panose="02020603050405020304" charset="0"/>
                <a:cs typeface="Times New Roman" panose="02020603050405020304" charset="0"/>
              </a:rPr>
              <a:t>1</a:t>
            </a:r>
            <a:r>
              <a:rPr lang="en-US" altLang="zh-CN" sz="2400" dirty="0">
                <a:effectLst/>
                <a:latin typeface="Times New Roman" panose="02020603050405020304" charset="0"/>
                <a:cs typeface="Times New Roman" panose="02020603050405020304" charset="0"/>
              </a:rPr>
              <a:t>, Chao Xiong</a:t>
            </a:r>
            <a:r>
              <a:rPr lang="en-US" altLang="zh-CN" sz="2400" baseline="30000" dirty="0">
                <a:effectLst/>
                <a:latin typeface="Times New Roman" panose="02020603050405020304" charset="0"/>
                <a:cs typeface="Times New Roman" panose="02020603050405020304" charset="0"/>
              </a:rPr>
              <a:t>1</a:t>
            </a:r>
            <a:r>
              <a:rPr lang="en-US" altLang="zh-CN" sz="2400" dirty="0">
                <a:effectLst/>
                <a:latin typeface="Times New Roman" panose="02020603050405020304" charset="0"/>
                <a:cs typeface="Times New Roman" panose="02020603050405020304" charset="0"/>
              </a:rPr>
              <a:t>, </a:t>
            </a:r>
            <a:r>
              <a:rPr lang="en-US" altLang="zh-CN" sz="2400" dirty="0" err="1">
                <a:effectLst/>
                <a:latin typeface="Times New Roman" panose="02020603050405020304" charset="0"/>
                <a:cs typeface="Times New Roman" panose="02020603050405020304" charset="0"/>
              </a:rPr>
              <a:t>Yaqi</a:t>
            </a:r>
            <a:r>
              <a:rPr lang="en-US" altLang="zh-CN" sz="2400" dirty="0">
                <a:effectLst/>
                <a:latin typeface="Times New Roman" panose="02020603050405020304" charset="0"/>
                <a:cs typeface="Times New Roman" panose="02020603050405020304" charset="0"/>
              </a:rPr>
              <a:t> Jin</a:t>
            </a:r>
            <a:r>
              <a:rPr lang="en-US" altLang="zh-CN" sz="2400" baseline="30000" dirty="0">
                <a:effectLst/>
                <a:latin typeface="Times New Roman" panose="02020603050405020304" charset="0"/>
                <a:cs typeface="Times New Roman" panose="02020603050405020304" charset="0"/>
              </a:rPr>
              <a:t>2</a:t>
            </a:r>
            <a:r>
              <a:rPr lang="en-US" altLang="zh-CN" sz="2400" dirty="0">
                <a:effectLst/>
                <a:latin typeface="Times New Roman" panose="02020603050405020304" charset="0"/>
                <a:cs typeface="Times New Roman" panose="02020603050405020304" charset="0"/>
              </a:rPr>
              <a:t>, Dun Liu</a:t>
            </a:r>
            <a:r>
              <a:rPr lang="en-US" altLang="zh-CN" sz="2400" baseline="30000" dirty="0">
                <a:effectLst/>
                <a:latin typeface="Times New Roman" panose="02020603050405020304" charset="0"/>
                <a:cs typeface="Times New Roman" panose="02020603050405020304" charset="0"/>
              </a:rPr>
              <a:t>3</a:t>
            </a:r>
            <a:r>
              <a:rPr lang="en-US" altLang="zh-CN" sz="2400" dirty="0">
                <a:effectLst/>
                <a:latin typeface="Times New Roman" panose="02020603050405020304" charset="0"/>
                <a:cs typeface="Times New Roman" panose="02020603050405020304" charset="0"/>
              </a:rPr>
              <a:t>, </a:t>
            </a:r>
            <a:r>
              <a:rPr lang="en-US" altLang="zh-CN" sz="2400" dirty="0" err="1">
                <a:effectLst/>
                <a:latin typeface="Times New Roman" panose="02020603050405020304" charset="0"/>
                <a:cs typeface="Times New Roman" panose="02020603050405020304" charset="0"/>
              </a:rPr>
              <a:t>Chunyu</a:t>
            </a:r>
            <a:r>
              <a:rPr lang="en-US" altLang="zh-CN" sz="2400" dirty="0">
                <a:effectLst/>
                <a:latin typeface="Times New Roman" panose="02020603050405020304" charset="0"/>
                <a:cs typeface="Times New Roman" panose="02020603050405020304" charset="0"/>
              </a:rPr>
              <a:t> Xu</a:t>
            </a:r>
            <a:r>
              <a:rPr lang="en-US" altLang="zh-CN" sz="2400" baseline="30000" dirty="0">
                <a:effectLst/>
                <a:latin typeface="Times New Roman" panose="02020603050405020304" charset="0"/>
                <a:cs typeface="Times New Roman" panose="02020603050405020304" charset="0"/>
              </a:rPr>
              <a:t>1</a:t>
            </a:r>
            <a:r>
              <a:rPr lang="en-US" altLang="zh-CN" sz="2400" dirty="0">
                <a:effectLst/>
                <a:latin typeface="Times New Roman" panose="02020603050405020304" charset="0"/>
                <a:cs typeface="Times New Roman" panose="02020603050405020304" charset="0"/>
              </a:rPr>
              <a:t>, </a:t>
            </a:r>
            <a:r>
              <a:rPr lang="en-US" altLang="zh-CN" sz="2400" dirty="0" err="1">
                <a:effectLst/>
                <a:latin typeface="Times New Roman" panose="02020603050405020304" charset="0"/>
                <a:cs typeface="Times New Roman" panose="02020603050405020304" charset="0"/>
              </a:rPr>
              <a:t>Yixun</a:t>
            </a:r>
            <a:r>
              <a:rPr lang="en-US" altLang="zh-CN" sz="2400" dirty="0">
                <a:effectLst/>
                <a:latin typeface="Times New Roman" panose="02020603050405020304" charset="0"/>
                <a:cs typeface="Times New Roman" panose="02020603050405020304" charset="0"/>
              </a:rPr>
              <a:t> Zhu</a:t>
            </a:r>
            <a:r>
              <a:rPr lang="en-US" altLang="zh-CN" sz="2400" baseline="30000" dirty="0">
                <a:effectLst/>
                <a:latin typeface="Times New Roman" panose="02020603050405020304" charset="0"/>
                <a:cs typeface="Times New Roman" panose="02020603050405020304" charset="0"/>
              </a:rPr>
              <a:t>1</a:t>
            </a:r>
            <a:r>
              <a:rPr lang="en-US" altLang="zh-CN" sz="2400" dirty="0">
                <a:effectLst/>
                <a:latin typeface="Times New Roman" panose="02020603050405020304" charset="0"/>
                <a:cs typeface="Times New Roman" panose="02020603050405020304" charset="0"/>
              </a:rPr>
              <a:t>, and </a:t>
            </a:r>
            <a:r>
              <a:rPr lang="en-US" altLang="zh-CN" sz="2400" dirty="0" err="1">
                <a:effectLst/>
                <a:latin typeface="Times New Roman" panose="02020603050405020304" charset="0"/>
                <a:cs typeface="Times New Roman" panose="02020603050405020304" charset="0"/>
              </a:rPr>
              <a:t>Kjellmar</a:t>
            </a:r>
            <a:r>
              <a:rPr lang="en-US" altLang="zh-CN" sz="2400" dirty="0">
                <a:effectLst/>
                <a:latin typeface="Times New Roman" panose="02020603050405020304" charset="0"/>
                <a:cs typeface="Times New Roman" panose="02020603050405020304" charset="0"/>
              </a:rPr>
              <a:t> OKsavik</a:t>
            </a:r>
            <a:r>
              <a:rPr lang="en-US" altLang="zh-CN" sz="2400" baseline="30000" dirty="0">
                <a:effectLst/>
                <a:latin typeface="Times New Roman" panose="02020603050405020304" charset="0"/>
                <a:cs typeface="Times New Roman" panose="02020603050405020304" charset="0"/>
              </a:rPr>
              <a:t>2</a:t>
            </a:r>
            <a:endParaRPr lang="en-US" altLang="zh-CN" sz="2400" dirty="0">
              <a:effectLst/>
              <a:latin typeface="Times New Roman" panose="02020603050405020304" charset="0"/>
              <a:cs typeface="Times New Roman" panose="02020603050405020304" charset="0"/>
              <a:sym typeface="Arial" panose="020B0604020202020204" pitchFamily="34" charset="0"/>
            </a:endParaRPr>
          </a:p>
        </p:txBody>
      </p:sp>
      <p:sp>
        <p:nvSpPr>
          <p:cNvPr id="7" name="文本框 6"/>
          <p:cNvSpPr txBox="1"/>
          <p:nvPr/>
        </p:nvSpPr>
        <p:spPr>
          <a:xfrm>
            <a:off x="431501" y="1299098"/>
            <a:ext cx="11409680" cy="1569660"/>
          </a:xfrm>
          <a:prstGeom prst="rect">
            <a:avLst/>
          </a:prstGeom>
          <a:noFill/>
        </p:spPr>
        <p:txBody>
          <a:bodyPr wrap="square" rtlCol="0">
            <a:spAutoFit/>
          </a:bodyPr>
          <a:lstStyle/>
          <a:p>
            <a:pPr algn="ctr"/>
            <a:r>
              <a:rPr lang="zh-CN" altLang="en-US" sz="3200" dirty="0">
                <a:latin typeface="Times New Roman" panose="02020603050405020304" charset="0"/>
                <a:ea typeface="黑体" panose="02010609060101010101" pitchFamily="49" charset="-122"/>
                <a:cs typeface="Times New Roman" panose="02020603050405020304" charset="0"/>
                <a:sym typeface="+mn-ea"/>
              </a:rPr>
              <a:t>Diagnose the diffractive contributions to GNSS signal scintillation at high latitude during the geomagnetic storm on September 7</a:t>
            </a:r>
            <a:r>
              <a:rPr lang="zh-CN" altLang="en-US" sz="3200" baseline="-25000" dirty="0">
                <a:latin typeface="Times New Roman" panose="02020603050405020304" charset="0"/>
                <a:ea typeface="黑体" panose="02010609060101010101" pitchFamily="49" charset="-122"/>
                <a:cs typeface="Times New Roman" panose="02020603050405020304" charset="0"/>
                <a:sym typeface="+mn-ea"/>
              </a:rPr>
              <a:t>th</a:t>
            </a:r>
            <a:r>
              <a:rPr lang="zh-CN" altLang="en-US" sz="3200" dirty="0">
                <a:latin typeface="Times New Roman" panose="02020603050405020304" charset="0"/>
                <a:ea typeface="黑体" panose="02010609060101010101" pitchFamily="49" charset="-122"/>
                <a:cs typeface="Times New Roman" panose="02020603050405020304" charset="0"/>
                <a:sym typeface="+mn-ea"/>
              </a:rPr>
              <a:t>-8</a:t>
            </a:r>
            <a:r>
              <a:rPr lang="zh-CN" altLang="en-US" sz="3200" baseline="-25000" dirty="0">
                <a:latin typeface="Times New Roman" panose="02020603050405020304" charset="0"/>
                <a:ea typeface="黑体" panose="02010609060101010101" pitchFamily="49" charset="-122"/>
                <a:cs typeface="Times New Roman" panose="02020603050405020304" charset="0"/>
                <a:sym typeface="+mn-ea"/>
              </a:rPr>
              <a:t>th</a:t>
            </a:r>
            <a:r>
              <a:rPr lang="zh-CN" altLang="en-US" sz="3200" dirty="0">
                <a:latin typeface="Times New Roman" panose="02020603050405020304" charset="0"/>
                <a:ea typeface="黑体" panose="02010609060101010101" pitchFamily="49" charset="-122"/>
                <a:cs typeface="Times New Roman" panose="02020603050405020304" charset="0"/>
                <a:sym typeface="+mn-ea"/>
              </a:rPr>
              <a:t> 2017</a:t>
            </a:r>
            <a:endParaRPr lang="zh-CN" altLang="en-US" sz="3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矩形 1"/>
          <p:cNvSpPr/>
          <p:nvPr/>
        </p:nvSpPr>
        <p:spPr>
          <a:xfrm>
            <a:off x="1123427" y="4559527"/>
            <a:ext cx="10025828" cy="1198880"/>
          </a:xfrm>
          <a:prstGeom prst="rect">
            <a:avLst/>
          </a:prstGeom>
        </p:spPr>
        <p:txBody>
          <a:bodyPr wrap="square">
            <a:spAutoFit/>
          </a:bodyPr>
          <a:lstStyle/>
          <a:p>
            <a:pPr algn="just">
              <a:lnSpc>
                <a:spcPct val="115000"/>
              </a:lnSpc>
              <a:spcAft>
                <a:spcPts val="600"/>
              </a:spcAft>
            </a:pPr>
            <a:r>
              <a:rPr lang="en-US" altLang="zh-CN" kern="100" dirty="0">
                <a:latin typeface="Times New Roman" panose="02020603050405020304" charset="0"/>
                <a:ea typeface="新宋体" panose="02010609030101010101" pitchFamily="49" charset="-122"/>
                <a:cs typeface="Times New Roman" panose="02020603050405020304" charset="0"/>
              </a:rPr>
              <a:t>1. Department of Space Physics, Electronic Information School, Wuhan University, 430072 Wuhan, China.</a:t>
            </a:r>
            <a:endParaRPr lang="zh-CN" altLang="zh-CN" kern="100" dirty="0">
              <a:latin typeface="Times New Roman" panose="02020603050405020304" charset="0"/>
              <a:ea typeface="新宋体" panose="02010609030101010101" pitchFamily="49" charset="-122"/>
              <a:cs typeface="Times New Roman" panose="02020603050405020304" charset="0"/>
            </a:endParaRPr>
          </a:p>
          <a:p>
            <a:pPr algn="just">
              <a:lnSpc>
                <a:spcPct val="115000"/>
              </a:lnSpc>
              <a:spcAft>
                <a:spcPts val="600"/>
              </a:spcAft>
            </a:pPr>
            <a:r>
              <a:rPr lang="en-US" altLang="zh-CN" kern="100" dirty="0">
                <a:latin typeface="Times New Roman" panose="02020603050405020304" charset="0"/>
                <a:ea typeface="新宋体" panose="02010609030101010101" pitchFamily="49" charset="-122"/>
                <a:cs typeface="Times New Roman" panose="02020603050405020304" charset="0"/>
              </a:rPr>
              <a:t>2. Department of Physics, University of Oslo, Oslo, Norway.</a:t>
            </a:r>
            <a:endParaRPr lang="zh-CN" altLang="zh-CN" kern="100" dirty="0">
              <a:latin typeface="Times New Roman" panose="02020603050405020304" charset="0"/>
              <a:ea typeface="新宋体" panose="02010609030101010101" pitchFamily="49" charset="-122"/>
              <a:cs typeface="Times New Roman" panose="02020603050405020304" charset="0"/>
            </a:endParaRPr>
          </a:p>
          <a:p>
            <a:pPr algn="just">
              <a:lnSpc>
                <a:spcPct val="115000"/>
              </a:lnSpc>
              <a:spcAft>
                <a:spcPts val="600"/>
              </a:spcAft>
            </a:pPr>
            <a:r>
              <a:rPr lang="en-US" altLang="zh-CN" kern="100" dirty="0">
                <a:latin typeface="Times New Roman" panose="02020603050405020304" charset="0"/>
                <a:ea typeface="新宋体" panose="02010609030101010101" pitchFamily="49" charset="-122"/>
                <a:cs typeface="Times New Roman" panose="02020603050405020304" charset="0"/>
              </a:rPr>
              <a:t>3. No. 22nd Research Institute, CETC, 266107 Qingdao, Shandong, China.</a:t>
            </a:r>
            <a:endParaRPr lang="zh-CN" altLang="zh-CN" kern="100" dirty="0">
              <a:latin typeface="Times New Roman" panose="02020603050405020304" charset="0"/>
              <a:ea typeface="新宋体" panose="02010609030101010101" pitchFamily="49" charset="-122"/>
              <a:cs typeface="Times New Roman" panose="02020603050405020304" charset="0"/>
            </a:endParaRPr>
          </a:p>
        </p:txBody>
      </p:sp>
      <p:pic>
        <p:nvPicPr>
          <p:cNvPr id="5" name="音频 4">
            <a:hlinkClick r:id="" action="ppaction://media"/>
            <a:extLst>
              <a:ext uri="{FF2B5EF4-FFF2-40B4-BE49-F238E27FC236}">
                <a16:creationId xmlns:a16="http://schemas.microsoft.com/office/drawing/2014/main" id="{26301AFB-C4EF-2B7A-BDB6-06FCB8134B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
        <p:nvSpPr>
          <p:cNvPr id="6" name="文本框 5">
            <a:extLst>
              <a:ext uri="{FF2B5EF4-FFF2-40B4-BE49-F238E27FC236}">
                <a16:creationId xmlns:a16="http://schemas.microsoft.com/office/drawing/2014/main" id="{7099D479-E6D0-94D1-CD8A-23E6B583B8D5}"/>
              </a:ext>
            </a:extLst>
          </p:cNvPr>
          <p:cNvSpPr txBox="1"/>
          <p:nvPr/>
        </p:nvSpPr>
        <p:spPr>
          <a:xfrm>
            <a:off x="3486009" y="4115246"/>
            <a:ext cx="5300662" cy="461665"/>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zhengyuhao@whu.edu.cn</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spd="slow" advTm="16154">
        <p159:morph option="byObject"/>
      </p:transition>
    </mc:Choice>
    <mc:Fallback>
      <p:transition spd="slow" advTm="161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28035" y="833036"/>
            <a:ext cx="6763965" cy="1687963"/>
          </a:xfrm>
          <a:prstGeom prst="rect">
            <a:avLst/>
          </a:prstGeom>
          <a:noFill/>
        </p:spPr>
        <p:txBody>
          <a:bodyPr wrap="square" rtlCol="0">
            <a:spAutoFit/>
          </a:bodyPr>
          <a:lstStyle/>
          <a:p>
            <a:pPr algn="just"/>
            <a:r>
              <a:rPr lang="en-US" altLang="zh-CN" sz="2400" dirty="0">
                <a:latin typeface="Times New Roman" panose="02020603050405020304" charset="0"/>
                <a:cs typeface="Times New Roman" panose="02020603050405020304" charset="0"/>
              </a:rPr>
              <a:t>The scintillation effect can be divided into refraction and diffraction.</a:t>
            </a:r>
          </a:p>
          <a:p>
            <a:pPr algn="just"/>
            <a:endParaRPr lang="en-US" altLang="zh-CN" sz="2400" dirty="0">
              <a:latin typeface="Times New Roman" panose="02020603050405020304" charset="0"/>
              <a:cs typeface="Times New Roman" panose="02020603050405020304" charset="0"/>
            </a:endParaRPr>
          </a:p>
          <a:p>
            <a:pPr algn="just">
              <a:lnSpc>
                <a:spcPct val="150000"/>
              </a:lnSpc>
            </a:pPr>
            <a:r>
              <a:rPr lang="en-US" altLang="zh-CN" sz="2400" dirty="0">
                <a:latin typeface="Times New Roman" panose="02020603050405020304" charset="0"/>
                <a:cs typeface="Times New Roman" panose="02020603050405020304" charset="0"/>
              </a:rPr>
              <a:t> </a:t>
            </a:r>
          </a:p>
        </p:txBody>
      </p:sp>
      <p:sp>
        <p:nvSpPr>
          <p:cNvPr id="8" name="文本框 9"/>
          <p:cNvSpPr txBox="1"/>
          <p:nvPr/>
        </p:nvSpPr>
        <p:spPr>
          <a:xfrm>
            <a:off x="348477" y="142657"/>
            <a:ext cx="4148366" cy="431800"/>
          </a:xfrm>
          <a:prstGeom prst="rect">
            <a:avLst/>
          </a:prstGeom>
          <a:noFill/>
          <a:ln w="9525">
            <a:noFill/>
          </a:ln>
        </p:spPr>
        <p:txBody>
          <a:bodyPr wrap="square" lIns="0" tIns="0" rIns="0" bIns="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err="1">
                <a:latin typeface="Times New Roman" panose="02020603050405020304" charset="0"/>
                <a:cs typeface="Times New Roman" panose="02020603050405020304" charset="0"/>
              </a:rPr>
              <a:t>Movtivation</a:t>
            </a:r>
            <a:endParaRPr lang="en-US" altLang="zh-CN" sz="3600" dirty="0">
              <a:latin typeface="Times New Roman" panose="02020603050405020304" charset="0"/>
              <a:ea typeface="黑体" panose="02010609060101010101" pitchFamily="49" charset="-122"/>
              <a:cs typeface="Times New Roman" panose="02020603050405020304" charset="0"/>
              <a:sym typeface="Arial" panose="020B0604020202020204" pitchFamily="34" charset="0"/>
            </a:endParaRPr>
          </a:p>
        </p:txBody>
      </p:sp>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t="5946" r="5502"/>
          <a:stretch>
            <a:fillRect/>
          </a:stretch>
        </p:blipFill>
        <p:spPr>
          <a:xfrm>
            <a:off x="68096" y="1034164"/>
            <a:ext cx="5461688" cy="5150258"/>
          </a:xfrm>
          <a:prstGeom prst="rect">
            <a:avLst/>
          </a:prstGeom>
        </p:spPr>
      </p:pic>
      <p:sp>
        <p:nvSpPr>
          <p:cNvPr id="2" name="矩形 1"/>
          <p:cNvSpPr/>
          <p:nvPr/>
        </p:nvSpPr>
        <p:spPr>
          <a:xfrm>
            <a:off x="5428035" y="1636676"/>
            <a:ext cx="6546715" cy="830997"/>
          </a:xfrm>
          <a:prstGeom prst="rect">
            <a:avLst/>
          </a:prstGeom>
        </p:spPr>
        <p:txBody>
          <a:bodyPr wrap="square">
            <a:spAutoFit/>
          </a:bodyPr>
          <a:lstStyle/>
          <a:p>
            <a:pPr algn="ctr"/>
            <a:r>
              <a:rPr lang="en-US" altLang="zh-CN" sz="2400" dirty="0">
                <a:latin typeface="Times New Roman" panose="02020603050405020304" charset="0"/>
                <a:cs typeface="Times New Roman" panose="02020603050405020304" charset="0"/>
              </a:rPr>
              <a:t>Refraction and Diffraction</a:t>
            </a:r>
            <a:r>
              <a:rPr lang="zh-CN" altLang="en-US" sz="2400" dirty="0">
                <a:latin typeface="Times New Roman" panose="02020603050405020304" charset="0"/>
                <a:cs typeface="Times New Roman" panose="02020603050405020304" charset="0"/>
              </a:rPr>
              <a:t>→</a:t>
            </a:r>
            <a:r>
              <a:rPr lang="en-US" altLang="zh-CN" sz="2400" dirty="0">
                <a:latin typeface="Times New Roman" panose="02020603050405020304" charset="0"/>
                <a:cs typeface="Times New Roman" panose="02020603050405020304" charset="0"/>
              </a:rPr>
              <a:t>Phase scintillation </a:t>
            </a:r>
          </a:p>
          <a:p>
            <a:pPr algn="ctr"/>
            <a:r>
              <a:rPr lang="en-US" altLang="zh-CN" sz="2400" dirty="0">
                <a:latin typeface="Times New Roman" panose="02020603050405020304" charset="0"/>
                <a:cs typeface="Times New Roman" panose="02020603050405020304" charset="0"/>
              </a:rPr>
              <a:t>Diffraction</a:t>
            </a:r>
            <a:r>
              <a:rPr lang="zh-CN" altLang="en-US" sz="2400" dirty="0">
                <a:latin typeface="Times New Roman" panose="02020603050405020304" charset="0"/>
                <a:cs typeface="Times New Roman" panose="02020603050405020304" charset="0"/>
              </a:rPr>
              <a:t>→</a:t>
            </a:r>
            <a:r>
              <a:rPr lang="en-US" altLang="zh-CN" sz="2400" dirty="0">
                <a:latin typeface="Times New Roman" panose="02020603050405020304" charset="0"/>
                <a:cs typeface="Times New Roman" panose="02020603050405020304" charset="0"/>
              </a:rPr>
              <a:t>Amplitude scintillation</a:t>
            </a:r>
          </a:p>
        </p:txBody>
      </p:sp>
      <p:sp>
        <p:nvSpPr>
          <p:cNvPr id="3" name="矩形 2"/>
          <p:cNvSpPr/>
          <p:nvPr/>
        </p:nvSpPr>
        <p:spPr>
          <a:xfrm>
            <a:off x="5428035" y="2534674"/>
            <a:ext cx="6546715" cy="769441"/>
          </a:xfrm>
          <a:prstGeom prst="rect">
            <a:avLst/>
          </a:prstGeom>
        </p:spPr>
        <p:txBody>
          <a:bodyPr wrap="square">
            <a:spAutoFit/>
          </a:bodyPr>
          <a:lstStyle/>
          <a:p>
            <a:pPr algn="just"/>
            <a:r>
              <a:rPr lang="en-US" altLang="zh-CN" sz="2200" dirty="0">
                <a:latin typeface="Times New Roman" panose="02020603050405020304" charset="0"/>
                <a:ea typeface="新宋体" panose="02010609030101010101" pitchFamily="49" charset="-122"/>
              </a:rPr>
              <a:t>By ignoring the higher-order terms and path curvature, The phase delay caused by refraction satisfies:</a:t>
            </a:r>
            <a:endParaRPr lang="zh-CN" altLang="en-US" sz="2200" dirty="0"/>
          </a:p>
        </p:txBody>
      </p:sp>
      <mc:AlternateContent xmlns:mc="http://schemas.openxmlformats.org/markup-compatibility/2006" xmlns:a14="http://schemas.microsoft.com/office/drawing/2010/main">
        <mc:Choice Requires="a14">
          <p:sp>
            <p:nvSpPr>
              <p:cNvPr id="7" name="矩形 6"/>
              <p:cNvSpPr/>
              <p:nvPr/>
            </p:nvSpPr>
            <p:spPr>
              <a:xfrm>
                <a:off x="6665291" y="3420882"/>
                <a:ext cx="4289451" cy="8692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a:latin typeface="Cambria Math" panose="02040503050406030204" pitchFamily="18" charset="0"/>
                        </a:rPr>
                        <m:t>𝐼</m:t>
                      </m:r>
                      <m:r>
                        <a:rPr lang="zh-CN" altLang="en-US" sz="2400" i="0">
                          <a:latin typeface="Cambria Math" panose="02040503050406030204" pitchFamily="18" charset="0"/>
                        </a:rPr>
                        <m:t>=</m:t>
                      </m:r>
                      <m:f>
                        <m:fPr>
                          <m:ctrlPr>
                            <a:rPr lang="zh-CN" altLang="en-US" sz="2400" i="1">
                              <a:latin typeface="Cambria Math" panose="02040503050406030204" pitchFamily="18" charset="0"/>
                            </a:rPr>
                          </m:ctrlPr>
                        </m:fPr>
                        <m:num>
                          <m:r>
                            <a:rPr lang="zh-CN" altLang="en-US" sz="2400" i="0">
                              <a:latin typeface="Cambria Math" panose="02040503050406030204" pitchFamily="18" charset="0"/>
                            </a:rPr>
                            <m:t>40.28</m:t>
                          </m:r>
                        </m:num>
                        <m:den>
                          <m:sSup>
                            <m:sSupPr>
                              <m:ctrlPr>
                                <a:rPr lang="zh-CN" altLang="en-US" sz="2400" i="1">
                                  <a:latin typeface="Cambria Math" panose="02040503050406030204" pitchFamily="18" charset="0"/>
                                </a:rPr>
                              </m:ctrlPr>
                            </m:sSupPr>
                            <m:e>
                              <m:r>
                                <a:rPr lang="zh-CN" altLang="en-US" sz="2400" i="1">
                                  <a:latin typeface="Cambria Math" panose="02040503050406030204" pitchFamily="18" charset="0"/>
                                </a:rPr>
                                <m:t>𝑓</m:t>
                              </m:r>
                            </m:e>
                            <m:sup>
                              <m:r>
                                <a:rPr lang="zh-CN" altLang="en-US" sz="2400" i="0">
                                  <a:latin typeface="Cambria Math" panose="02040503050406030204" pitchFamily="18" charset="0"/>
                                </a:rPr>
                                <m:t>2</m:t>
                              </m:r>
                            </m:sup>
                          </m:sSup>
                        </m:den>
                      </m:f>
                      <m:nary>
                        <m:naryPr>
                          <m:subHide m:val="on"/>
                          <m:supHide m:val="on"/>
                          <m:ctrlPr>
                            <a:rPr lang="zh-CN" altLang="en-US" sz="2400" i="1">
                              <a:latin typeface="Cambria Math" panose="02040503050406030204" pitchFamily="18" charset="0"/>
                            </a:rPr>
                          </m:ctrlPr>
                        </m:naryPr>
                        <m:sub/>
                        <m:sup/>
                        <m:e>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𝑁</m:t>
                              </m:r>
                            </m:e>
                            <m:sub>
                              <m:r>
                                <a:rPr lang="zh-CN" altLang="en-US" sz="2400" i="1">
                                  <a:latin typeface="Cambria Math" panose="02040503050406030204" pitchFamily="18" charset="0"/>
                                </a:rPr>
                                <m:t>𝑒</m:t>
                              </m:r>
                            </m:sub>
                          </m:sSub>
                        </m:e>
                      </m:nary>
                      <m:r>
                        <a:rPr lang="zh-CN" altLang="en-US" sz="2400" i="1">
                          <a:latin typeface="Cambria Math" panose="02040503050406030204" pitchFamily="18" charset="0"/>
                        </a:rPr>
                        <m:t>𝑑𝑠</m:t>
                      </m:r>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6665291" y="3420882"/>
                <a:ext cx="4289451" cy="869212"/>
              </a:xfrm>
              <a:prstGeom prst="rect">
                <a:avLst/>
              </a:prstGeom>
              <a:blipFill rotWithShape="1">
                <a:blip r:embed="rId7"/>
                <a:stretch>
                  <a:fillRect l="-8" t="-16" r="8" b="4"/>
                </a:stretch>
              </a:blipFill>
            </p:spPr>
            <p:txBody>
              <a:bodyPr/>
              <a:lstStyle/>
              <a:p>
                <a:r>
                  <a:rPr lang="zh-CN" altLang="en-US">
                    <a:noFill/>
                  </a:rPr>
                  <a:t> </a:t>
                </a:r>
              </a:p>
            </p:txBody>
          </p:sp>
        </mc:Fallback>
      </mc:AlternateContent>
      <p:sp>
        <p:nvSpPr>
          <p:cNvPr id="4" name="矩形 3"/>
          <p:cNvSpPr/>
          <p:nvPr/>
        </p:nvSpPr>
        <p:spPr>
          <a:xfrm>
            <a:off x="5428034" y="4370451"/>
            <a:ext cx="6546715" cy="1446550"/>
          </a:xfrm>
          <a:prstGeom prst="rect">
            <a:avLst/>
          </a:prstGeom>
        </p:spPr>
        <p:txBody>
          <a:bodyPr wrap="square">
            <a:spAutoFit/>
          </a:bodyPr>
          <a:lstStyle/>
          <a:p>
            <a:pPr algn="just"/>
            <a:r>
              <a:rPr lang="en-US" altLang="zh-CN" sz="2200" dirty="0">
                <a:latin typeface="Times New Roman" panose="02020603050405020304" charset="0"/>
                <a:ea typeface="新宋体" panose="02010609030101010101" pitchFamily="49" charset="-122"/>
              </a:rPr>
              <a:t>To remove the influence of the ionospheric refraction on the phase of the GPS signal, we used the ionosphere‐free linear combination (IFLC) to represent the rest variations: </a:t>
            </a:r>
            <a:endParaRPr lang="zh-CN" altLang="en-US" sz="2200" dirty="0">
              <a:latin typeface="Times New Roman" panose="02020603050405020304" charset="0"/>
              <a:ea typeface="新宋体" panose="02010609030101010101" pitchFamily="49" charset="-122"/>
            </a:endParaRPr>
          </a:p>
        </p:txBody>
      </p:sp>
      <mc:AlternateContent xmlns:mc="http://schemas.openxmlformats.org/markup-compatibility/2006" xmlns:a14="http://schemas.microsoft.com/office/drawing/2010/main">
        <mc:Choice Requires="a14">
          <p:sp>
            <p:nvSpPr>
              <p:cNvPr id="9" name="矩形 8"/>
              <p:cNvSpPr/>
              <p:nvPr/>
            </p:nvSpPr>
            <p:spPr>
              <a:xfrm>
                <a:off x="7164119" y="5614068"/>
                <a:ext cx="3074624" cy="10077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400" i="1">
                          <a:latin typeface="Cambria Math" panose="02040503050406030204" pitchFamily="18" charset="0"/>
                        </a:rPr>
                        <m:t>𝐼𝐹</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𝐿𝐶</m:t>
                          </m:r>
                        </m:e>
                        <m:sub>
                          <m:r>
                            <a:rPr lang="zh-CN" altLang="en-US" sz="2400" i="1">
                              <a:latin typeface="Cambria Math" panose="02040503050406030204" pitchFamily="18" charset="0"/>
                            </a:rPr>
                            <m:t>𝑖𝑗</m:t>
                          </m:r>
                        </m:sub>
                      </m:sSub>
                      <m:r>
                        <a:rPr lang="zh-CN" altLang="en-US" sz="2400" i="0">
                          <a:latin typeface="Cambria Math" panose="02040503050406030204" pitchFamily="18" charset="0"/>
                        </a:rPr>
                        <m:t>=</m:t>
                      </m:r>
                      <m:f>
                        <m:fPr>
                          <m:ctrlPr>
                            <a:rPr lang="zh-CN" altLang="en-US" sz="2400" i="1">
                              <a:latin typeface="Cambria Math" panose="02040503050406030204" pitchFamily="18" charset="0"/>
                            </a:rPr>
                          </m:ctrlPr>
                        </m:fPr>
                        <m:num>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𝑓</m:t>
                              </m:r>
                            </m:e>
                            <m:sub>
                              <m:r>
                                <a:rPr lang="zh-CN" altLang="en-US" sz="2400" i="1">
                                  <a:latin typeface="Cambria Math" panose="02040503050406030204" pitchFamily="18" charset="0"/>
                                </a:rPr>
                                <m:t>𝑖</m:t>
                              </m:r>
                            </m:sub>
                            <m:sup>
                              <m:r>
                                <a:rPr lang="zh-CN" altLang="en-US" sz="2400" i="0">
                                  <a:latin typeface="Cambria Math" panose="02040503050406030204" pitchFamily="18" charset="0"/>
                                </a:rPr>
                                <m:t>2</m:t>
                              </m:r>
                            </m:sup>
                          </m:sSubSup>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𝐿</m:t>
                              </m:r>
                            </m:e>
                            <m:sub>
                              <m:r>
                                <a:rPr lang="zh-CN" altLang="en-US" sz="2400" i="1">
                                  <a:latin typeface="Cambria Math" panose="02040503050406030204" pitchFamily="18" charset="0"/>
                                </a:rPr>
                                <m:t>𝑖</m:t>
                              </m:r>
                            </m:sub>
                          </m:sSub>
                          <m:r>
                            <a:rPr lang="zh-CN" altLang="en-US" sz="2400" i="0">
                              <a:latin typeface="Cambria Math" panose="02040503050406030204" pitchFamily="18" charset="0"/>
                            </a:rPr>
                            <m:t>−</m:t>
                          </m:r>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𝑓</m:t>
                              </m:r>
                            </m:e>
                            <m:sub>
                              <m:r>
                                <a:rPr lang="zh-CN" altLang="en-US" sz="2400" i="1">
                                  <a:latin typeface="Cambria Math" panose="02040503050406030204" pitchFamily="18" charset="0"/>
                                </a:rPr>
                                <m:t>𝑗</m:t>
                              </m:r>
                            </m:sub>
                            <m:sup>
                              <m:r>
                                <a:rPr lang="zh-CN" altLang="en-US" sz="2400" i="0">
                                  <a:latin typeface="Cambria Math" panose="02040503050406030204" pitchFamily="18" charset="0"/>
                                </a:rPr>
                                <m:t>2</m:t>
                              </m:r>
                            </m:sup>
                          </m:sSubSup>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𝐿</m:t>
                              </m:r>
                            </m:e>
                            <m:sub>
                              <m:r>
                                <a:rPr lang="zh-CN" altLang="en-US" sz="2400" i="1">
                                  <a:latin typeface="Cambria Math" panose="02040503050406030204" pitchFamily="18" charset="0"/>
                                </a:rPr>
                                <m:t>𝑗</m:t>
                              </m:r>
                            </m:sub>
                          </m:sSub>
                        </m:num>
                        <m:den>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𝑓</m:t>
                              </m:r>
                            </m:e>
                            <m:sub>
                              <m:r>
                                <a:rPr lang="zh-CN" altLang="en-US" sz="2400" i="1">
                                  <a:latin typeface="Cambria Math" panose="02040503050406030204" pitchFamily="18" charset="0"/>
                                </a:rPr>
                                <m:t>𝑖</m:t>
                              </m:r>
                            </m:sub>
                            <m:sup>
                              <m:r>
                                <a:rPr lang="zh-CN" altLang="en-US" sz="2400" i="0">
                                  <a:latin typeface="Cambria Math" panose="02040503050406030204" pitchFamily="18" charset="0"/>
                                </a:rPr>
                                <m:t>2</m:t>
                              </m:r>
                            </m:sup>
                          </m:sSubSup>
                          <m:r>
                            <a:rPr lang="zh-CN" altLang="en-US" sz="2400" i="0">
                              <a:latin typeface="Cambria Math" panose="02040503050406030204" pitchFamily="18" charset="0"/>
                            </a:rPr>
                            <m:t>−</m:t>
                          </m:r>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𝑓</m:t>
                              </m:r>
                            </m:e>
                            <m:sub>
                              <m:r>
                                <a:rPr lang="zh-CN" altLang="en-US" sz="2400" i="1">
                                  <a:latin typeface="Cambria Math" panose="02040503050406030204" pitchFamily="18" charset="0"/>
                                </a:rPr>
                                <m:t>𝑗</m:t>
                              </m:r>
                            </m:sub>
                            <m:sup>
                              <m:r>
                                <a:rPr lang="zh-CN" altLang="en-US" sz="2400" i="0">
                                  <a:latin typeface="Cambria Math" panose="02040503050406030204" pitchFamily="18" charset="0"/>
                                </a:rPr>
                                <m:t>2</m:t>
                              </m:r>
                            </m:sup>
                          </m:sSubSup>
                        </m:den>
                      </m:f>
                    </m:oMath>
                  </m:oMathPara>
                </a14:m>
                <a:endParaRPr lang="zh-CN" alt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7164119" y="5614068"/>
                <a:ext cx="3074624" cy="1007776"/>
              </a:xfrm>
              <a:prstGeom prst="rect">
                <a:avLst/>
              </a:prstGeom>
              <a:blipFill rotWithShape="1">
                <a:blip r:embed="rId8"/>
                <a:stretch>
                  <a:fillRect l="-2" t="-3" b="6"/>
                </a:stretch>
              </a:blipFill>
            </p:spPr>
            <p:txBody>
              <a:bodyPr/>
              <a:lstStyle/>
              <a:p>
                <a:r>
                  <a:rPr lang="zh-CN" altLang="en-US">
                    <a:noFill/>
                  </a:rPr>
                  <a:t> </a:t>
                </a:r>
              </a:p>
            </p:txBody>
          </p:sp>
        </mc:Fallback>
      </mc:AlternateContent>
      <p:pic>
        <p:nvPicPr>
          <p:cNvPr id="18" name="图片 17" descr="3"/>
          <p:cNvPicPr>
            <a:picLocks noChangeAspect="1"/>
          </p:cNvPicPr>
          <p:nvPr/>
        </p:nvPicPr>
        <p:blipFill>
          <a:blip r:embed="rId9"/>
          <a:srcRect l="2424" t="6217" r="7212" b="40290"/>
          <a:stretch>
            <a:fillRect/>
          </a:stretch>
        </p:blipFill>
        <p:spPr>
          <a:xfrm>
            <a:off x="5419090" y="2201545"/>
            <a:ext cx="6772910" cy="2815590"/>
          </a:xfrm>
          <a:prstGeom prst="rect">
            <a:avLst/>
          </a:prstGeom>
        </p:spPr>
      </p:pic>
      <p:pic>
        <p:nvPicPr>
          <p:cNvPr id="13" name="音频 12">
            <a:hlinkClick r:id="" action="ppaction://media"/>
            <a:extLst>
              <a:ext uri="{FF2B5EF4-FFF2-40B4-BE49-F238E27FC236}">
                <a16:creationId xmlns:a16="http://schemas.microsoft.com/office/drawing/2014/main" id="{E5665F8E-0D5D-4626-9BC4-74913BD8DF03}"/>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488738" y="6154738"/>
            <a:ext cx="487362" cy="487362"/>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Requires="p159">
      <p:transition spd="slow" advTm="85498">
        <p159:morph option="byObject"/>
      </p:transition>
    </mc:Choice>
    <mc:Fallback>
      <p:transition spd="slow" advTm="854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
          <p:cNvPicPr>
            <a:picLocks noChangeAspect="1"/>
          </p:cNvPicPr>
          <p:nvPr/>
        </p:nvPicPr>
        <p:blipFill>
          <a:blip r:embed="rId5"/>
          <a:srcRect t="12195" r="612" b="3518"/>
          <a:stretch>
            <a:fillRect/>
          </a:stretch>
        </p:blipFill>
        <p:spPr>
          <a:xfrm>
            <a:off x="39441" y="1039006"/>
            <a:ext cx="12113118" cy="5103837"/>
          </a:xfrm>
          <a:prstGeom prst="rect">
            <a:avLst/>
          </a:prstGeom>
        </p:spPr>
      </p:pic>
      <p:sp>
        <p:nvSpPr>
          <p:cNvPr id="2" name="文本框 1"/>
          <p:cNvSpPr txBox="1"/>
          <p:nvPr/>
        </p:nvSpPr>
        <p:spPr>
          <a:xfrm>
            <a:off x="6695968" y="578122"/>
            <a:ext cx="4938403" cy="461665"/>
          </a:xfrm>
          <a:prstGeom prst="rect">
            <a:avLst/>
          </a:prstGeom>
          <a:noFill/>
        </p:spPr>
        <p:txBody>
          <a:bodyPr wrap="none" rtlCol="0">
            <a:spAutoFit/>
          </a:bodyPr>
          <a:lstStyle/>
          <a:p>
            <a:r>
              <a:rPr lang="en-US" altLang="zh-CN" sz="2400" b="1" dirty="0">
                <a:solidFill>
                  <a:srgbClr val="7030A0"/>
                </a:solidFill>
                <a:latin typeface="Times New Roman" panose="02020603050405020304" charset="0"/>
                <a:cs typeface="Times New Roman" panose="02020603050405020304" charset="0"/>
              </a:rPr>
              <a:t>Geomagnetic storm September 2017</a:t>
            </a:r>
            <a:endParaRPr lang="zh-CN" altLang="en-US" sz="2400" b="1" dirty="0">
              <a:solidFill>
                <a:srgbClr val="7030A0"/>
              </a:solidFill>
              <a:latin typeface="Times New Roman" panose="02020603050405020304" charset="0"/>
              <a:cs typeface="Times New Roman" panose="02020603050405020304" charset="0"/>
            </a:endParaRPr>
          </a:p>
        </p:txBody>
      </p:sp>
      <p:sp>
        <p:nvSpPr>
          <p:cNvPr id="4" name="文本框 9"/>
          <p:cNvSpPr txBox="1"/>
          <p:nvPr/>
        </p:nvSpPr>
        <p:spPr>
          <a:xfrm>
            <a:off x="348477" y="142657"/>
            <a:ext cx="4148366" cy="431800"/>
          </a:xfrm>
          <a:prstGeom prst="rect">
            <a:avLst/>
          </a:prstGeom>
          <a:noFill/>
          <a:ln w="9525">
            <a:noFill/>
          </a:ln>
        </p:spPr>
        <p:txBody>
          <a:bodyPr wrap="square" lIns="0" tIns="0" rIns="0" bIns="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Times New Roman" panose="02020603050405020304" charset="0"/>
                <a:cs typeface="Times New Roman" panose="02020603050405020304" charset="0"/>
              </a:rPr>
              <a:t>Introduction</a:t>
            </a:r>
            <a:endParaRPr lang="en-US" altLang="zh-CN" sz="3600" dirty="0">
              <a:latin typeface="Times New Roman" panose="02020603050405020304" charset="0"/>
              <a:ea typeface="黑体" panose="02010609060101010101" pitchFamily="49" charset="-122"/>
              <a:cs typeface="Times New Roman" panose="02020603050405020304" charset="0"/>
              <a:sym typeface="Arial" panose="020B0604020202020204" pitchFamily="34" charset="0"/>
            </a:endParaRPr>
          </a:p>
        </p:txBody>
      </p:sp>
      <p:pic>
        <p:nvPicPr>
          <p:cNvPr id="7" name="音频 6">
            <a:hlinkClick r:id="" action="ppaction://media"/>
            <a:extLst>
              <a:ext uri="{FF2B5EF4-FFF2-40B4-BE49-F238E27FC236}">
                <a16:creationId xmlns:a16="http://schemas.microsoft.com/office/drawing/2014/main" id="{7A020F6B-AC21-9D33-8FB6-C8EE9ACE997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mc:Choice xmlns:p159="http://schemas.microsoft.com/office/powerpoint/2015/09/main" Requires="p159">
      <p:transition spd="slow" advTm="17385">
        <p159:morph option="byObject"/>
      </p:transition>
    </mc:Choice>
    <mc:Fallback>
      <p:transition spd="slow" advTm="173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9"/>
          <p:cNvSpPr txBox="1"/>
          <p:nvPr/>
        </p:nvSpPr>
        <p:spPr>
          <a:xfrm>
            <a:off x="348477" y="142657"/>
            <a:ext cx="4148366" cy="431800"/>
          </a:xfrm>
          <a:prstGeom prst="rect">
            <a:avLst/>
          </a:prstGeom>
          <a:noFill/>
          <a:ln w="9525">
            <a:noFill/>
          </a:ln>
        </p:spPr>
        <p:txBody>
          <a:bodyPr wrap="square" lIns="0" tIns="0" rIns="0" bIns="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Times New Roman" panose="02020603050405020304" charset="0"/>
                <a:ea typeface="黑体" panose="02010609060101010101" pitchFamily="49" charset="-122"/>
                <a:cs typeface="Times New Roman" panose="02020603050405020304" charset="0"/>
                <a:sym typeface="Arial" panose="020B0604020202020204" pitchFamily="34" charset="0"/>
              </a:rPr>
              <a:t>Results</a:t>
            </a:r>
          </a:p>
        </p:txBody>
      </p:sp>
      <p:sp>
        <p:nvSpPr>
          <p:cNvPr id="6" name="页脚占位符 5"/>
          <p:cNvSpPr>
            <a:spLocks noGrp="1"/>
          </p:cNvSpPr>
          <p:nvPr>
            <p:ph type="ftr" sz="quarter" idx="11"/>
          </p:nvPr>
        </p:nvSpPr>
        <p:spPr/>
        <p:txBody>
          <a:bodyPr/>
          <a:lstStyle/>
          <a:p>
            <a:r>
              <a:rPr lang="en-US" altLang="zh-CN" dirty="0"/>
              <a:t>Chao Xiong</a:t>
            </a:r>
          </a:p>
        </p:txBody>
      </p:sp>
      <p:pic>
        <p:nvPicPr>
          <p:cNvPr id="3" name="图片 2" descr="2"/>
          <p:cNvPicPr>
            <a:picLocks noChangeAspect="1"/>
          </p:cNvPicPr>
          <p:nvPr/>
        </p:nvPicPr>
        <p:blipFill rotWithShape="1">
          <a:blip r:embed="rId5"/>
          <a:srcRect l="5644" t="3022" b="2067"/>
          <a:stretch>
            <a:fillRect/>
          </a:stretch>
        </p:blipFill>
        <p:spPr>
          <a:xfrm>
            <a:off x="1053346" y="700387"/>
            <a:ext cx="10085306" cy="5040000"/>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2228849" y="5740387"/>
                <a:ext cx="7734300" cy="746760"/>
              </a:xfrm>
              <a:prstGeom prst="rect">
                <a:avLst/>
              </a:prstGeom>
              <a:noFill/>
            </p:spPr>
            <p:txBody>
              <a:bodyPr wrap="square" rtlCol="0" anchor="t">
                <a:spAutoFit/>
              </a:bodyPr>
              <a:lstStyle/>
              <a:p>
                <a:pPr algn="ctr"/>
                <a:r>
                  <a:rPr lang="zh-CN" altLang="en-US" sz="2000" dirty="0">
                    <a:latin typeface="Times New Roman" panose="02020603050405020304" charset="0"/>
                    <a:cs typeface="Times New Roman" panose="02020603050405020304" charset="0"/>
                  </a:rPr>
                  <a:t>Detrended phase,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𝜎</m:t>
                        </m:r>
                      </m:e>
                      <m:sub>
                        <m:r>
                          <a:rPr lang="en-US" altLang="zh-CN" sz="2000" i="1">
                            <a:latin typeface="Cambria Math" panose="02040503050406030204" pitchFamily="18" charset="0"/>
                          </a:rPr>
                          <m:t>𝜑</m:t>
                        </m:r>
                      </m:sub>
                    </m:sSub>
                  </m:oMath>
                </a14:m>
                <a:r>
                  <a:rPr lang="zh-CN" altLang="en-US" sz="2000" dirty="0">
                    <a:latin typeface="Times New Roman" panose="02020603050405020304" charset="0"/>
                    <a:cs typeface="Times New Roman" panose="02020603050405020304" charset="0"/>
                  </a:rPr>
                  <a:t>, </a:t>
                </a:r>
                <a:r>
                  <a:rPr lang="zh-CN" altLang="en-US" sz="2000" i="1" dirty="0">
                    <a:latin typeface="Times New Roman" panose="02020603050405020304" charset="0"/>
                    <a:cs typeface="Times New Roman" panose="02020603050405020304" charset="0"/>
                  </a:rPr>
                  <a:t>ROTI</a:t>
                </a:r>
                <a:r>
                  <a:rPr lang="zh-CN" altLang="en-US" sz="2000" dirty="0">
                    <a:latin typeface="Times New Roman" panose="02020603050405020304" charset="0"/>
                    <a:cs typeface="Times New Roman" panose="02020603050405020304" charset="0"/>
                  </a:rPr>
                  <a:t>, </a:t>
                </a:r>
                <a:r>
                  <a:rPr lang="zh-CN" altLang="en-US" sz="2000" i="1" dirty="0">
                    <a:latin typeface="Times New Roman" panose="02020603050405020304" charset="0"/>
                    <a:cs typeface="Times New Roman" panose="02020603050405020304" charset="0"/>
                  </a:rPr>
                  <a:t>IFLC</a:t>
                </a:r>
                <a:r>
                  <a:rPr lang="zh-CN" altLang="en-US" sz="2000" dirty="0">
                    <a:latin typeface="Times New Roman" panose="02020603050405020304" charset="0"/>
                    <a:cs typeface="Times New Roman" panose="02020603050405020304" charset="0"/>
                  </a:rPr>
                  <a:t> and </a:t>
                </a:r>
                <a:r>
                  <a:rPr lang="zh-CN" altLang="en-US" sz="2000" i="1" dirty="0">
                    <a:latin typeface="Times New Roman" panose="02020603050405020304" charset="0"/>
                    <a:cs typeface="Times New Roman" panose="02020603050405020304" charset="0"/>
                  </a:rPr>
                  <a:t>S4</a:t>
                </a:r>
                <a:r>
                  <a:rPr lang="zh-CN" altLang="en-US" sz="2000" dirty="0">
                    <a:latin typeface="Times New Roman" panose="02020603050405020304" charset="0"/>
                    <a:cs typeface="Times New Roman" panose="02020603050405020304" charset="0"/>
                  </a:rPr>
                  <a:t> at KHO station during September 6</a:t>
                </a:r>
                <a:r>
                  <a:rPr lang="zh-CN" altLang="en-US" sz="2000" baseline="-25000" dirty="0">
                    <a:latin typeface="Times New Roman" panose="02020603050405020304" charset="0"/>
                    <a:cs typeface="Times New Roman" panose="02020603050405020304" charset="0"/>
                  </a:rPr>
                  <a:t>th</a:t>
                </a:r>
                <a:r>
                  <a:rPr lang="zh-CN" altLang="en-US" sz="2000" dirty="0">
                    <a:latin typeface="Times New Roman" panose="02020603050405020304" charset="0"/>
                    <a:cs typeface="Times New Roman" panose="02020603050405020304" charset="0"/>
                  </a:rPr>
                  <a:t>-9</a:t>
                </a:r>
                <a:r>
                  <a:rPr lang="zh-CN" altLang="en-US" sz="2000" baseline="-25000" dirty="0">
                    <a:latin typeface="Times New Roman" panose="02020603050405020304" charset="0"/>
                    <a:cs typeface="Times New Roman" panose="02020603050405020304" charset="0"/>
                  </a:rPr>
                  <a:t>th</a:t>
                </a:r>
                <a:r>
                  <a:rPr lang="zh-CN" altLang="en-US" sz="2000" dirty="0">
                    <a:latin typeface="Times New Roman" panose="02020603050405020304" charset="0"/>
                    <a:cs typeface="Times New Roman" panose="02020603050405020304" charset="0"/>
                  </a:rPr>
                  <a:t>, 2017. </a:t>
                </a:r>
              </a:p>
            </p:txBody>
          </p:sp>
        </mc:Choice>
        <mc:Fallback xmlns="">
          <p:sp>
            <p:nvSpPr>
              <p:cNvPr id="8" name="文本框 7"/>
              <p:cNvSpPr txBox="1">
                <a:spLocks noRot="1" noChangeAspect="1" noMove="1" noResize="1" noEditPoints="1" noAdjustHandles="1" noChangeArrowheads="1" noChangeShapeType="1" noTextEdit="1"/>
              </p:cNvSpPr>
              <p:nvPr/>
            </p:nvSpPr>
            <p:spPr>
              <a:xfrm>
                <a:off x="2228849" y="5740387"/>
                <a:ext cx="7734300" cy="746760"/>
              </a:xfrm>
              <a:prstGeom prst="rect">
                <a:avLst/>
              </a:prstGeom>
              <a:blipFill rotWithShape="1">
                <a:blip r:embed="rId6"/>
                <a:stretch>
                  <a:fillRect l="-8" t="-83" r="8" b="83"/>
                </a:stretch>
              </a:blipFill>
            </p:spPr>
            <p:txBody>
              <a:bodyPr/>
              <a:lstStyle/>
              <a:p>
                <a:r>
                  <a:rPr lang="zh-CN" altLang="en-US">
                    <a:noFill/>
                  </a:rPr>
                  <a:t> </a:t>
                </a:r>
              </a:p>
            </p:txBody>
          </p:sp>
        </mc:Fallback>
      </mc:AlternateContent>
      <p:sp>
        <p:nvSpPr>
          <p:cNvPr id="2" name="文本框 1"/>
          <p:cNvSpPr txBox="1"/>
          <p:nvPr/>
        </p:nvSpPr>
        <p:spPr>
          <a:xfrm>
            <a:off x="6320155" y="5452745"/>
            <a:ext cx="1434465" cy="306705"/>
          </a:xfrm>
          <a:prstGeom prst="rect">
            <a:avLst/>
          </a:prstGeom>
          <a:noFill/>
        </p:spPr>
        <p:txBody>
          <a:bodyPr wrap="square" rtlCol="0" anchor="t">
            <a:spAutoFit/>
          </a:bodyPr>
          <a:lstStyle/>
          <a:p>
            <a:r>
              <a:rPr lang="en-US" altLang="zh-CN" sz="1400" dirty="0">
                <a:solidFill>
                  <a:srgbClr val="FF0000"/>
                </a:solidFill>
                <a:latin typeface="Times New Roman" panose="02020603050405020304" charset="0"/>
                <a:cs typeface="Times New Roman" panose="02020603050405020304" charset="0"/>
                <a:sym typeface="+mn-ea"/>
              </a:rPr>
              <a:t>LT=UT+1</a:t>
            </a:r>
          </a:p>
        </p:txBody>
      </p:sp>
      <p:pic>
        <p:nvPicPr>
          <p:cNvPr id="4" name="音频 3">
            <a:hlinkClick r:id="" action="ppaction://media"/>
            <a:extLst>
              <a:ext uri="{FF2B5EF4-FFF2-40B4-BE49-F238E27FC236}">
                <a16:creationId xmlns:a16="http://schemas.microsoft.com/office/drawing/2014/main" id="{4D4A8F8E-1BCC-2A8D-F29A-976FE9FFDDB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advTm="38851">
        <p159:morph option="byObject"/>
      </p:transition>
    </mc:Choice>
    <mc:Fallback xmlns="">
      <p:transition spd="slow" advTm="388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9"/>
          <p:cNvSpPr txBox="1"/>
          <p:nvPr/>
        </p:nvSpPr>
        <p:spPr>
          <a:xfrm>
            <a:off x="348477" y="142657"/>
            <a:ext cx="4148366" cy="431800"/>
          </a:xfrm>
          <a:prstGeom prst="rect">
            <a:avLst/>
          </a:prstGeom>
          <a:noFill/>
          <a:ln w="9525">
            <a:noFill/>
          </a:ln>
        </p:spPr>
        <p:txBody>
          <a:bodyPr wrap="square" lIns="0" tIns="0" rIns="0" bIns="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Times New Roman" panose="02020603050405020304" charset="0"/>
                <a:ea typeface="黑体" panose="02010609060101010101" pitchFamily="49" charset="-122"/>
                <a:cs typeface="Times New Roman" panose="02020603050405020304" charset="0"/>
                <a:sym typeface="Arial" panose="020B0604020202020204" pitchFamily="34" charset="0"/>
              </a:rPr>
              <a:t>Results</a:t>
            </a:r>
          </a:p>
        </p:txBody>
      </p:sp>
      <p:sp>
        <p:nvSpPr>
          <p:cNvPr id="7" name="页脚占位符 5"/>
          <p:cNvSpPr>
            <a:spLocks noGrp="1"/>
          </p:cNvSpPr>
          <p:nvPr>
            <p:ph type="ftr" sz="quarter" idx="11"/>
          </p:nvPr>
        </p:nvSpPr>
        <p:spPr>
          <a:xfrm>
            <a:off x="4038600" y="6467551"/>
            <a:ext cx="4114800" cy="365125"/>
          </a:xfrm>
        </p:spPr>
        <p:txBody>
          <a:bodyPr/>
          <a:lstStyle/>
          <a:p>
            <a:r>
              <a:rPr lang="en-US" altLang="zh-CN" dirty="0"/>
              <a:t>Chao Xiong</a:t>
            </a:r>
          </a:p>
        </p:txBody>
      </p:sp>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5744" t="7151" r="7935" b="2141"/>
          <a:stretch>
            <a:fillRect/>
          </a:stretch>
        </p:blipFill>
        <p:spPr>
          <a:xfrm>
            <a:off x="0" y="989330"/>
            <a:ext cx="8972550" cy="4684395"/>
          </a:xfrm>
          <a:prstGeom prst="rect">
            <a:avLst/>
          </a:prstGeom>
        </p:spPr>
      </p:pic>
      <p:sp>
        <p:nvSpPr>
          <p:cNvPr id="11" name="矩形 10"/>
          <p:cNvSpPr/>
          <p:nvPr/>
        </p:nvSpPr>
        <p:spPr>
          <a:xfrm>
            <a:off x="8832215" y="1118235"/>
            <a:ext cx="3359785" cy="4154170"/>
          </a:xfrm>
          <a:prstGeom prst="rect">
            <a:avLst/>
          </a:prstGeom>
        </p:spPr>
        <p:txBody>
          <a:bodyPr wrap="square">
            <a:spAutoFit/>
          </a:bodyPr>
          <a:lstStyle/>
          <a:p>
            <a:pPr algn="l"/>
            <a:r>
              <a:rPr lang="en-US" altLang="zh-CN" sz="2400" dirty="0">
                <a:latin typeface="Times New Roman" panose="02020603050405020304" charset="0"/>
                <a:ea typeface="新宋体" panose="02010609030101010101" pitchFamily="49" charset="-122"/>
                <a:cs typeface="Times New Roman" panose="02020603050405020304" charset="0"/>
              </a:rPr>
              <a:t>The refraction effect is dominant in the GPS phase fluctuations of the scintillation event on 8</a:t>
            </a:r>
            <a:r>
              <a:rPr lang="en-US" altLang="zh-CN" sz="2400" baseline="-25000" dirty="0">
                <a:latin typeface="Times New Roman" panose="02020603050405020304" charset="0"/>
                <a:ea typeface="新宋体" panose="02010609030101010101" pitchFamily="49" charset="-122"/>
                <a:cs typeface="Times New Roman" panose="02020603050405020304" charset="0"/>
              </a:rPr>
              <a:t>th</a:t>
            </a:r>
            <a:r>
              <a:rPr lang="en-US" altLang="zh-CN" sz="2400" dirty="0">
                <a:latin typeface="Times New Roman" panose="02020603050405020304" charset="0"/>
                <a:ea typeface="新宋体" panose="02010609030101010101" pitchFamily="49" charset="-122"/>
                <a:cs typeface="Times New Roman" panose="02020603050405020304" charset="0"/>
              </a:rPr>
              <a:t>.</a:t>
            </a:r>
            <a:r>
              <a:rPr lang="en-US" altLang="zh-CN" sz="2400" dirty="0">
                <a:latin typeface="Times New Roman" panose="02020603050405020304" charset="0"/>
                <a:cs typeface="Times New Roman" panose="02020603050405020304" charset="0"/>
              </a:rPr>
              <a:t> The remain fluctuations in </a:t>
            </a:r>
            <a:r>
              <a:rPr lang="en-US" altLang="zh-CN" sz="2400" i="1" dirty="0">
                <a:latin typeface="Times New Roman" panose="02020603050405020304" charset="0"/>
                <a:cs typeface="Times New Roman" panose="02020603050405020304" charset="0"/>
              </a:rPr>
              <a:t>IFLC</a:t>
            </a:r>
            <a:r>
              <a:rPr lang="en-US" altLang="zh-CN" sz="2400" dirty="0">
                <a:latin typeface="Times New Roman" panose="02020603050405020304" charset="0"/>
                <a:cs typeface="Times New Roman" panose="02020603050405020304" charset="0"/>
              </a:rPr>
              <a:t> as well as the fluctuations in the amplitude scintillation index </a:t>
            </a:r>
            <a:r>
              <a:rPr lang="en-US" altLang="zh-CN" sz="2400" i="1" dirty="0">
                <a:latin typeface="Times New Roman" panose="02020603050405020304" charset="0"/>
                <a:cs typeface="Times New Roman" panose="02020603050405020304" charset="0"/>
              </a:rPr>
              <a:t>S4</a:t>
            </a:r>
            <a:r>
              <a:rPr lang="en-US" altLang="zh-CN" sz="2400" dirty="0">
                <a:latin typeface="Times New Roman" panose="02020603050405020304" charset="0"/>
                <a:cs typeface="Times New Roman" panose="02020603050405020304" charset="0"/>
              </a:rPr>
              <a:t>, should be related to the diffraction process</a:t>
            </a:r>
            <a:endParaRPr lang="zh-CN" altLang="en-US" sz="2400" dirty="0">
              <a:latin typeface="Times New Roman" panose="02020603050405020304" charset="0"/>
              <a:cs typeface="Times New Roman" panose="02020603050405020304" charset="0"/>
            </a:endParaRPr>
          </a:p>
        </p:txBody>
      </p:sp>
      <mc:AlternateContent xmlns:mc="http://schemas.openxmlformats.org/markup-compatibility/2006" xmlns:a14="http://schemas.microsoft.com/office/drawing/2010/main">
        <mc:Choice Requires="a14">
          <p:sp>
            <p:nvSpPr>
              <p:cNvPr id="12" name="矩形 11"/>
              <p:cNvSpPr/>
              <p:nvPr/>
            </p:nvSpPr>
            <p:spPr>
              <a:xfrm>
                <a:off x="247649" y="5559279"/>
                <a:ext cx="8791576" cy="735201"/>
              </a:xfrm>
              <a:prstGeom prst="rect">
                <a:avLst/>
              </a:prstGeom>
            </p:spPr>
            <p:txBody>
              <a:bodyPr wrap="square">
                <a:spAutoFit/>
              </a:bodyPr>
              <a:lstStyle/>
              <a:p>
                <a:pPr algn="ctr"/>
                <a:r>
                  <a:rPr lang="en-US" altLang="zh-CN" sz="2000" dirty="0">
                    <a:latin typeface="Times New Roman" panose="02020603050405020304" charset="0"/>
                    <a:ea typeface="新宋体" panose="02010609030101010101" pitchFamily="49" charset="-122"/>
                    <a:cs typeface="Times New Roman" panose="02020603050405020304" charset="0"/>
                  </a:rPr>
                  <a:t>Detrended phase,</a:t>
                </a:r>
                <a14:m>
                  <m:oMath xmlns:m="http://schemas.openxmlformats.org/officeDocument/2006/math">
                    <m:r>
                      <a:rPr lang="en-US" altLang="zh-CN" sz="2000">
                        <a:latin typeface="Cambria Math" panose="02040503050406030204" pitchFamily="18" charset="0"/>
                        <a:ea typeface="新宋体" panose="02010609030101010101" pitchFamily="49" charset="-122"/>
                        <a:cs typeface="Times New Roman" panose="02020603050405020304" charset="0"/>
                      </a:rPr>
                      <m:t> </m:t>
                    </m:r>
                    <m:sSub>
                      <m:sSubPr>
                        <m:ctrlPr>
                          <a:rPr lang="zh-CN" altLang="zh-CN" sz="2000" i="1">
                            <a:effectLst/>
                            <a:latin typeface="Cambria Math" panose="02040503050406030204" pitchFamily="18" charset="0"/>
                            <a:ea typeface="Cambria Math" panose="02040503050406030204" pitchFamily="18" charset="0"/>
                            <a:cs typeface="Times New Roman" panose="02020603050405020304" charset="0"/>
                          </a:rPr>
                        </m:ctrlPr>
                      </m:sSubPr>
                      <m:e>
                        <m:r>
                          <a:rPr lang="en-US" altLang="zh-CN" sz="2000" i="1">
                            <a:latin typeface="Cambria Math" panose="02040503050406030204" pitchFamily="18" charset="0"/>
                            <a:ea typeface="新宋体" panose="02010609030101010101" pitchFamily="49" charset="-122"/>
                            <a:cs typeface="Times New Roman" panose="02020603050405020304" charset="0"/>
                          </a:rPr>
                          <m:t>𝜎</m:t>
                        </m:r>
                      </m:e>
                      <m:sub>
                        <m:r>
                          <a:rPr lang="en-US" altLang="zh-CN" sz="2000" i="1">
                            <a:latin typeface="Cambria Math" panose="02040503050406030204" pitchFamily="18" charset="0"/>
                            <a:ea typeface="新宋体" panose="02010609030101010101" pitchFamily="49" charset="-122"/>
                            <a:cs typeface="Times New Roman" panose="02020603050405020304" charset="0"/>
                          </a:rPr>
                          <m:t>𝜑</m:t>
                        </m:r>
                      </m:sub>
                    </m:sSub>
                  </m:oMath>
                </a14:m>
                <a:r>
                  <a:rPr lang="en-US" altLang="zh-CN" sz="2000" dirty="0">
                    <a:latin typeface="Times New Roman" panose="02020603050405020304" charset="0"/>
                    <a:ea typeface="新宋体" panose="02010609030101010101" pitchFamily="49" charset="-122"/>
                    <a:cs typeface="Times New Roman" panose="02020603050405020304" charset="0"/>
                  </a:rPr>
                  <a:t>, </a:t>
                </a:r>
                <a:r>
                  <a:rPr lang="en-US" altLang="zh-CN" sz="2000" i="1" dirty="0">
                    <a:latin typeface="Times New Roman" panose="02020603050405020304" charset="0"/>
                    <a:ea typeface="新宋体" panose="02010609030101010101" pitchFamily="49" charset="-122"/>
                    <a:cs typeface="Times New Roman" panose="02020603050405020304" charset="0"/>
                  </a:rPr>
                  <a:t>ROTI</a:t>
                </a:r>
                <a:r>
                  <a:rPr lang="en-US" altLang="zh-CN" sz="2000" dirty="0">
                    <a:latin typeface="Times New Roman" panose="02020603050405020304" charset="0"/>
                    <a:ea typeface="新宋体" panose="02010609030101010101" pitchFamily="49" charset="-122"/>
                    <a:cs typeface="Times New Roman" panose="02020603050405020304" charset="0"/>
                  </a:rPr>
                  <a:t>, </a:t>
                </a:r>
                <a:r>
                  <a:rPr lang="en-US" altLang="zh-CN" sz="2000" i="1" dirty="0">
                    <a:latin typeface="Times New Roman" panose="02020603050405020304" charset="0"/>
                    <a:ea typeface="新宋体" panose="02010609030101010101" pitchFamily="49" charset="-122"/>
                    <a:cs typeface="Times New Roman" panose="02020603050405020304" charset="0"/>
                  </a:rPr>
                  <a:t>IFLC</a:t>
                </a:r>
                <a:r>
                  <a:rPr lang="en-US" altLang="zh-CN" sz="2000" dirty="0">
                    <a:latin typeface="Times New Roman" panose="02020603050405020304" charset="0"/>
                    <a:ea typeface="新宋体" panose="02010609030101010101" pitchFamily="49" charset="-122"/>
                    <a:cs typeface="Times New Roman" panose="02020603050405020304" charset="0"/>
                  </a:rPr>
                  <a:t> and </a:t>
                </a:r>
                <a:r>
                  <a:rPr lang="en-US" altLang="zh-CN" sz="2000" i="1" dirty="0">
                    <a:latin typeface="Times New Roman" panose="02020603050405020304" charset="0"/>
                    <a:ea typeface="新宋体" panose="02010609030101010101" pitchFamily="49" charset="-122"/>
                    <a:cs typeface="Times New Roman" panose="02020603050405020304" charset="0"/>
                  </a:rPr>
                  <a:t>S4</a:t>
                </a:r>
                <a:r>
                  <a:rPr lang="en-US" altLang="zh-CN" sz="2000" dirty="0">
                    <a:latin typeface="Times New Roman" panose="02020603050405020304" charset="0"/>
                    <a:ea typeface="新宋体" panose="02010609030101010101" pitchFamily="49" charset="-122"/>
                    <a:cs typeface="Times New Roman" panose="02020603050405020304" charset="0"/>
                  </a:rPr>
                  <a:t> </a:t>
                </a:r>
                <a:r>
                  <a:rPr lang="en-US" altLang="zh-CN" sz="2000" dirty="0">
                    <a:effectLst/>
                    <a:latin typeface="Times New Roman" panose="02020603050405020304" charset="0"/>
                    <a:ea typeface="新宋体" panose="02010609030101010101" pitchFamily="49" charset="-122"/>
                    <a:cs typeface="Times New Roman" panose="02020603050405020304" charset="0"/>
                  </a:rPr>
                  <a:t>of PRN=09</a:t>
                </a:r>
                <a:r>
                  <a:rPr lang="en-US" altLang="zh-CN" sz="2000" dirty="0">
                    <a:latin typeface="Times New Roman" panose="02020603050405020304" charset="0"/>
                    <a:ea typeface="新宋体" panose="02010609030101010101" pitchFamily="49" charset="-122"/>
                    <a:cs typeface="Times New Roman" panose="02020603050405020304" charset="0"/>
                  </a:rPr>
                  <a:t> </a:t>
                </a:r>
                <a:r>
                  <a:rPr lang="en-US" altLang="zh-CN" sz="2000" dirty="0">
                    <a:effectLst/>
                    <a:latin typeface="Times New Roman" panose="02020603050405020304" charset="0"/>
                    <a:ea typeface="新宋体" panose="02010609030101010101" pitchFamily="49" charset="-122"/>
                    <a:cs typeface="Times New Roman" panose="02020603050405020304" charset="0"/>
                  </a:rPr>
                  <a:t>at KHO station</a:t>
                </a:r>
                <a:r>
                  <a:rPr lang="en-US" altLang="zh-CN" sz="2000" dirty="0">
                    <a:latin typeface="Times New Roman" panose="02020603050405020304" charset="0"/>
                    <a:ea typeface="新宋体" panose="02010609030101010101" pitchFamily="49" charset="-122"/>
                    <a:cs typeface="Times New Roman" panose="02020603050405020304" charset="0"/>
                  </a:rPr>
                  <a:t> during 18:00-21:00 UT on September 5</a:t>
                </a:r>
                <a:r>
                  <a:rPr lang="en-US" altLang="zh-CN" sz="2000" baseline="-25000" dirty="0">
                    <a:latin typeface="Times New Roman" panose="02020603050405020304" charset="0"/>
                    <a:ea typeface="新宋体" panose="02010609030101010101" pitchFamily="49" charset="-122"/>
                    <a:cs typeface="Times New Roman" panose="02020603050405020304" charset="0"/>
                  </a:rPr>
                  <a:t>th</a:t>
                </a:r>
                <a:r>
                  <a:rPr lang="en-US" altLang="zh-CN" sz="2000" dirty="0">
                    <a:latin typeface="Times New Roman" panose="02020603050405020304" charset="0"/>
                    <a:ea typeface="新宋体" panose="02010609030101010101" pitchFamily="49" charset="-122"/>
                    <a:cs typeface="Times New Roman" panose="02020603050405020304" charset="0"/>
                  </a:rPr>
                  <a:t>-9</a:t>
                </a:r>
                <a:r>
                  <a:rPr lang="en-US" altLang="zh-CN" sz="2000" baseline="-25000" dirty="0">
                    <a:latin typeface="Times New Roman" panose="02020603050405020304" charset="0"/>
                    <a:ea typeface="新宋体" panose="02010609030101010101" pitchFamily="49" charset="-122"/>
                    <a:cs typeface="Times New Roman" panose="02020603050405020304" charset="0"/>
                  </a:rPr>
                  <a:t>th</a:t>
                </a:r>
                <a:r>
                  <a:rPr lang="en-US" altLang="zh-CN" sz="2000" dirty="0">
                    <a:latin typeface="Times New Roman" panose="02020603050405020304" charset="0"/>
                    <a:ea typeface="新宋体" panose="02010609030101010101" pitchFamily="49" charset="-122"/>
                    <a:cs typeface="Times New Roman" panose="02020603050405020304" charset="0"/>
                  </a:rPr>
                  <a:t>, 2017</a:t>
                </a:r>
                <a:endParaRPr lang="zh-CN" altLang="en-US" sz="2000" dirty="0">
                  <a:latin typeface="Times New Roman" panose="02020603050405020304" charset="0"/>
                  <a:cs typeface="Times New Roman" panose="02020603050405020304"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47649" y="5559279"/>
                <a:ext cx="8791576" cy="735201"/>
              </a:xfrm>
              <a:prstGeom prst="rect">
                <a:avLst/>
              </a:prstGeom>
              <a:blipFill>
                <a:blip r:embed="rId6"/>
                <a:stretch>
                  <a:fillRect t="-4959" b="-14050"/>
                </a:stretch>
              </a:blipFill>
            </p:spPr>
            <p:txBody>
              <a:bodyPr/>
              <a:lstStyle/>
              <a:p>
                <a:r>
                  <a:rPr lang="zh-CN" altLang="en-US">
                    <a:noFill/>
                  </a:rPr>
                  <a:t> </a:t>
                </a:r>
              </a:p>
            </p:txBody>
          </p:sp>
        </mc:Fallback>
      </mc:AlternateContent>
      <p:pic>
        <p:nvPicPr>
          <p:cNvPr id="3" name="音频 2">
            <a:hlinkClick r:id="" action="ppaction://media"/>
            <a:extLst>
              <a:ext uri="{FF2B5EF4-FFF2-40B4-BE49-F238E27FC236}">
                <a16:creationId xmlns:a16="http://schemas.microsoft.com/office/drawing/2014/main" id="{3F0A720A-70B7-DAD4-53AF-9808387A1B2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advTm="71524">
        <p159:morph option="byObject"/>
      </p:transition>
    </mc:Choice>
    <mc:Fallback xmlns="">
      <p:transition spd="slow" advTm="715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dirty="0">
                <a:sym typeface="+mn-ea"/>
              </a:rPr>
              <a:t>Chao </a:t>
            </a:r>
            <a:r>
              <a:rPr lang="en-US" altLang="zh-CN" dirty="0" err="1">
                <a:sym typeface="+mn-ea"/>
              </a:rPr>
              <a:t>Xiong</a:t>
            </a:r>
            <a:endParaRPr lang="zh-CN" altLang="en-US" dirty="0"/>
          </a:p>
        </p:txBody>
      </p:sp>
      <p:sp>
        <p:nvSpPr>
          <p:cNvPr id="5" name="文本框 9"/>
          <p:cNvSpPr txBox="1"/>
          <p:nvPr/>
        </p:nvSpPr>
        <p:spPr>
          <a:xfrm>
            <a:off x="348477" y="142657"/>
            <a:ext cx="4148366" cy="431800"/>
          </a:xfrm>
          <a:prstGeom prst="rect">
            <a:avLst/>
          </a:prstGeom>
          <a:noFill/>
          <a:ln w="9525">
            <a:noFill/>
          </a:ln>
        </p:spPr>
        <p:txBody>
          <a:bodyPr wrap="square" lIns="0" tIns="0" rIns="0" bIns="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Times New Roman" panose="02020603050405020304" charset="0"/>
                <a:ea typeface="黑体" panose="02010609060101010101" pitchFamily="49" charset="-122"/>
                <a:cs typeface="Times New Roman" panose="02020603050405020304" charset="0"/>
                <a:sym typeface="Arial" panose="020B0604020202020204" pitchFamily="34" charset="0"/>
              </a:rPr>
              <a:t>Results</a:t>
            </a:r>
          </a:p>
        </p:txBody>
      </p: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7230" r="6714"/>
          <a:stretch/>
        </p:blipFill>
        <p:spPr>
          <a:xfrm>
            <a:off x="1731168" y="919589"/>
            <a:ext cx="8729663" cy="5040000"/>
          </a:xfrm>
          <a:prstGeom prst="rect">
            <a:avLst/>
          </a:prstGeom>
        </p:spPr>
      </p:pic>
      <p:sp>
        <p:nvSpPr>
          <p:cNvPr id="10" name="矩形 9"/>
          <p:cNvSpPr/>
          <p:nvPr/>
        </p:nvSpPr>
        <p:spPr>
          <a:xfrm>
            <a:off x="3758661" y="620754"/>
            <a:ext cx="4674678" cy="461665"/>
          </a:xfrm>
          <a:prstGeom prst="rect">
            <a:avLst/>
          </a:prstGeom>
        </p:spPr>
        <p:txBody>
          <a:bodyPr wrap="none">
            <a:spAutoFit/>
          </a:bodyPr>
          <a:lstStyle/>
          <a:p>
            <a:r>
              <a:rPr lang="zh-CN" altLang="en-US" sz="2400" dirty="0">
                <a:latin typeface="Times New Roman" panose="02020603050405020304" charset="0"/>
                <a:cs typeface="Times New Roman" panose="02020603050405020304" charset="0"/>
              </a:rPr>
              <a:t>Spectrum of four </a:t>
            </a:r>
            <a:r>
              <a:rPr lang="en-US" altLang="zh-CN" sz="2400" dirty="0">
                <a:latin typeface="Times New Roman" panose="02020603050405020304" charset="0"/>
                <a:cs typeface="Times New Roman" panose="02020603050405020304" charset="0"/>
              </a:rPr>
              <a:t>scintillation</a:t>
            </a:r>
            <a:r>
              <a:rPr lang="zh-CN" altLang="en-US" sz="2400" dirty="0">
                <a:latin typeface="Times New Roman" panose="02020603050405020304" charset="0"/>
                <a:cs typeface="Times New Roman" panose="02020603050405020304" charset="0"/>
              </a:rPr>
              <a:t> events</a:t>
            </a:r>
          </a:p>
        </p:txBody>
      </p:sp>
      <p:sp>
        <p:nvSpPr>
          <p:cNvPr id="36" name="文本框 35">
            <a:extLst>
              <a:ext uri="{FF2B5EF4-FFF2-40B4-BE49-F238E27FC236}">
                <a16:creationId xmlns:a16="http://schemas.microsoft.com/office/drawing/2014/main" id="{9FBE61D1-0B15-B101-71EB-754164128E3C}"/>
              </a:ext>
            </a:extLst>
          </p:cNvPr>
          <p:cNvSpPr txBox="1"/>
          <p:nvPr/>
        </p:nvSpPr>
        <p:spPr>
          <a:xfrm>
            <a:off x="849704" y="5893128"/>
            <a:ext cx="11126396"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The effect of diffraction on phase is not agree with the effect on amplitude</a:t>
            </a:r>
            <a:endParaRPr lang="zh-CN" altLang="en-US" sz="2800" dirty="0">
              <a:latin typeface="Times New Roman" panose="02020603050405020304" pitchFamily="18" charset="0"/>
              <a:cs typeface="Times New Roman" panose="02020603050405020304" pitchFamily="18" charset="0"/>
            </a:endParaRPr>
          </a:p>
        </p:txBody>
      </p:sp>
      <p:pic>
        <p:nvPicPr>
          <p:cNvPr id="11" name="音频 10">
            <a:hlinkClick r:id="" action="ppaction://media"/>
            <a:extLst>
              <a:ext uri="{FF2B5EF4-FFF2-40B4-BE49-F238E27FC236}">
                <a16:creationId xmlns:a16="http://schemas.microsoft.com/office/drawing/2014/main" id="{DD386402-BDF0-0CC2-9391-F8FFDB75396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mc:Choice xmlns:p159="http://schemas.microsoft.com/office/powerpoint/2015/09/main" Requires="p159">
      <p:transition spd="slow" advTm="50086">
        <p159:morph option="byObject"/>
      </p:transition>
    </mc:Choice>
    <mc:Fallback>
      <p:transition spd="slow" advTm="500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a:sym typeface="+mn-ea"/>
              </a:rPr>
              <a:t>Chao Xiong</a:t>
            </a:r>
            <a:endParaRPr lang="zh-CN" altLang="en-US" dirty="0"/>
          </a:p>
        </p:txBody>
      </p:sp>
      <p:sp>
        <p:nvSpPr>
          <p:cNvPr id="7" name="文本框 9"/>
          <p:cNvSpPr txBox="1"/>
          <p:nvPr/>
        </p:nvSpPr>
        <p:spPr>
          <a:xfrm>
            <a:off x="348477" y="142657"/>
            <a:ext cx="4148366" cy="431800"/>
          </a:xfrm>
          <a:prstGeom prst="rect">
            <a:avLst/>
          </a:prstGeom>
          <a:noFill/>
          <a:ln w="9525">
            <a:noFill/>
          </a:ln>
        </p:spPr>
        <p:txBody>
          <a:bodyPr wrap="square" lIns="0" tIns="0" rIns="0" bIns="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Times New Roman" panose="02020603050405020304" charset="0"/>
                <a:ea typeface="黑体" panose="02010609060101010101" pitchFamily="49" charset="-122"/>
                <a:cs typeface="Times New Roman" panose="02020603050405020304" charset="0"/>
                <a:sym typeface="Arial" panose="020B0604020202020204" pitchFamily="34" charset="0"/>
              </a:rPr>
              <a:t>Results</a:t>
            </a: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422" t="5503" r="6875" b="2515"/>
          <a:stretch>
            <a:fillRect/>
          </a:stretch>
        </p:blipFill>
        <p:spPr>
          <a:xfrm>
            <a:off x="2045539" y="1436833"/>
            <a:ext cx="8100922" cy="4320000"/>
          </a:xfrm>
          <a:prstGeom prst="rect">
            <a:avLst/>
          </a:prstGeom>
        </p:spPr>
      </p:pic>
      <p:sp>
        <p:nvSpPr>
          <p:cNvPr id="10" name="矩形 9"/>
          <p:cNvSpPr/>
          <p:nvPr/>
        </p:nvSpPr>
        <p:spPr>
          <a:xfrm>
            <a:off x="2518522" y="666932"/>
            <a:ext cx="7319872" cy="830997"/>
          </a:xfrm>
          <a:prstGeom prst="rect">
            <a:avLst/>
          </a:prstGeom>
        </p:spPr>
        <p:txBody>
          <a:bodyPr wrap="square">
            <a:spAutoFit/>
          </a:bodyPr>
          <a:lstStyle/>
          <a:p>
            <a:pPr algn="ctr"/>
            <a:r>
              <a:rPr lang="zh-CN" altLang="en-US" sz="2400" dirty="0">
                <a:latin typeface="Times New Roman" panose="02020603050405020304" charset="0"/>
                <a:cs typeface="Times New Roman" panose="02020603050405020304" charset="0"/>
              </a:rPr>
              <a:t>Significant increase in </a:t>
            </a:r>
            <a:r>
              <a:rPr lang="zh-CN" altLang="en-US" sz="2400" i="1" dirty="0">
                <a:latin typeface="Times New Roman" panose="02020603050405020304" charset="0"/>
                <a:cs typeface="Times New Roman" panose="02020603050405020304" charset="0"/>
              </a:rPr>
              <a:t>IFLC</a:t>
            </a:r>
            <a:r>
              <a:rPr lang="zh-CN" altLang="en-US" sz="2400" dirty="0">
                <a:latin typeface="Times New Roman" panose="02020603050405020304" charset="0"/>
                <a:cs typeface="Times New Roman" panose="02020603050405020304" charset="0"/>
              </a:rPr>
              <a:t> during </a:t>
            </a:r>
            <a:r>
              <a:rPr lang="en-US" altLang="zh-CN" sz="2400" dirty="0">
                <a:latin typeface="Times New Roman" panose="02020603050405020304" charset="0"/>
                <a:cs typeface="Times New Roman" panose="02020603050405020304" charset="0"/>
              </a:rPr>
              <a:t>geo</a:t>
            </a:r>
            <a:r>
              <a:rPr lang="zh-CN" altLang="en-US" sz="2400" dirty="0">
                <a:latin typeface="Times New Roman" panose="02020603050405020304" charset="0"/>
                <a:cs typeface="Times New Roman" panose="02020603050405020304" charset="0"/>
              </a:rPr>
              <a:t>magnetic storms</a:t>
            </a:r>
            <a:r>
              <a:rPr lang="en-US" altLang="zh-CN" sz="2400" dirty="0">
                <a:latin typeface="Times New Roman" panose="02020603050405020304" charset="0"/>
                <a:cs typeface="Times New Roman" panose="02020603050405020304" charset="0"/>
              </a:rPr>
              <a:t>, but not for S4</a:t>
            </a:r>
            <a:endParaRPr lang="zh-CN" altLang="en-US" sz="2400" dirty="0">
              <a:latin typeface="Times New Roman" panose="02020603050405020304" charset="0"/>
              <a:cs typeface="Times New Roman" panose="02020603050405020304" charset="0"/>
            </a:endParaRPr>
          </a:p>
        </p:txBody>
      </p:sp>
      <p:sp>
        <p:nvSpPr>
          <p:cNvPr id="12" name="文本框 11">
            <a:extLst>
              <a:ext uri="{FF2B5EF4-FFF2-40B4-BE49-F238E27FC236}">
                <a16:creationId xmlns:a16="http://schemas.microsoft.com/office/drawing/2014/main" id="{655A1A2C-EEAF-36F5-6339-C85AACD006A6}"/>
              </a:ext>
            </a:extLst>
          </p:cNvPr>
          <p:cNvSpPr txBox="1"/>
          <p:nvPr/>
        </p:nvSpPr>
        <p:spPr>
          <a:xfrm>
            <a:off x="2326996" y="5695737"/>
            <a:ext cx="7702923" cy="771814"/>
          </a:xfrm>
          <a:prstGeom prst="rect">
            <a:avLst/>
          </a:prstGeom>
          <a:noFill/>
        </p:spPr>
        <p:txBody>
          <a:bodyPr wrap="square">
            <a:spAutoFit/>
          </a:bodyPr>
          <a:lstStyle/>
          <a:p>
            <a:pPr algn="ctr">
              <a:lnSpc>
                <a:spcPct val="115000"/>
              </a:lnSpc>
              <a:spcAft>
                <a:spcPts val="600"/>
              </a:spcAft>
            </a:pPr>
            <a:r>
              <a:rPr lang="en-US" altLang="zh-CN" sz="2000" kern="100" dirty="0">
                <a:effectLst/>
                <a:latin typeface="Times New Roman" panose="02020603050405020304" pitchFamily="18" charset="0"/>
                <a:ea typeface="新宋体" panose="02010609030101010101" pitchFamily="49" charset="-122"/>
                <a:cs typeface="Times New Roman" panose="02020603050405020304" pitchFamily="18" charset="0"/>
              </a:rPr>
              <a:t>The scintillation events before the occurrence of the geomagnetic storm presented in blue, during the geomagnetic storm presented in </a:t>
            </a:r>
            <a:r>
              <a:rPr lang="en-US" altLang="zh-CN" sz="2000" kern="100" dirty="0">
                <a:latin typeface="Times New Roman" panose="02020603050405020304" pitchFamily="18" charset="0"/>
                <a:ea typeface="新宋体" panose="02010609030101010101" pitchFamily="49" charset="-122"/>
                <a:cs typeface="Times New Roman" panose="02020603050405020304" pitchFamily="18" charset="0"/>
              </a:rPr>
              <a:t>red</a:t>
            </a:r>
            <a:r>
              <a:rPr lang="en-US" altLang="zh-CN" sz="2000" kern="100" dirty="0">
                <a:effectLst/>
                <a:latin typeface="Times New Roman" panose="02020603050405020304" pitchFamily="18" charset="0"/>
                <a:ea typeface="新宋体" panose="02010609030101010101" pitchFamily="49" charset="-122"/>
                <a:cs typeface="Times New Roman" panose="02020603050405020304" pitchFamily="18" charset="0"/>
              </a:rPr>
              <a:t>. </a:t>
            </a:r>
            <a:endParaRPr lang="zh-CN" altLang="zh-CN" sz="2000" kern="100" dirty="0">
              <a:effectLst/>
              <a:latin typeface="Times New Roman" panose="02020603050405020304" pitchFamily="18" charset="0"/>
              <a:ea typeface="新宋体" panose="02010609030101010101" pitchFamily="49" charset="-122"/>
              <a:cs typeface="Times New Roman" panose="02020603050405020304" pitchFamily="18" charset="0"/>
            </a:endParaRPr>
          </a:p>
        </p:txBody>
      </p:sp>
      <p:pic>
        <p:nvPicPr>
          <p:cNvPr id="8" name="音频 7">
            <a:hlinkClick r:id="" action="ppaction://media"/>
            <a:extLst>
              <a:ext uri="{FF2B5EF4-FFF2-40B4-BE49-F238E27FC236}">
                <a16:creationId xmlns:a16="http://schemas.microsoft.com/office/drawing/2014/main" id="{491A013E-EE88-D51C-14FF-2922F2C3D7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advTm="20597">
        <p159:morph option="byObject"/>
      </p:transition>
    </mc:Choice>
    <mc:Fallback xmlns="">
      <p:transition spd="slow" advTm="205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a:sym typeface="+mn-ea"/>
              </a:rPr>
              <a:t>Chao Xiong</a:t>
            </a:r>
            <a:endParaRPr lang="zh-CN" altLang="en-US" dirty="0"/>
          </a:p>
        </p:txBody>
      </p:sp>
      <p:sp>
        <p:nvSpPr>
          <p:cNvPr id="5" name="文本框 9"/>
          <p:cNvSpPr txBox="1"/>
          <p:nvPr/>
        </p:nvSpPr>
        <p:spPr>
          <a:xfrm>
            <a:off x="348477" y="142657"/>
            <a:ext cx="4148366" cy="431800"/>
          </a:xfrm>
          <a:prstGeom prst="rect">
            <a:avLst/>
          </a:prstGeom>
          <a:noFill/>
          <a:ln w="9525">
            <a:noFill/>
          </a:ln>
        </p:spPr>
        <p:txBody>
          <a:bodyPr wrap="square" lIns="0" tIns="0" rIns="0" bIns="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Times New Roman" panose="02020603050405020304" charset="0"/>
                <a:ea typeface="黑体" panose="02010609060101010101" pitchFamily="49" charset="-122"/>
                <a:cs typeface="Times New Roman" panose="02020603050405020304" charset="0"/>
                <a:sym typeface="Arial" panose="020B0604020202020204" pitchFamily="34" charset="0"/>
              </a:rPr>
              <a:t>Summary</a:t>
            </a:r>
          </a:p>
        </p:txBody>
      </p:sp>
      <mc:AlternateContent xmlns:mc="http://schemas.openxmlformats.org/markup-compatibility/2006" xmlns:a14="http://schemas.microsoft.com/office/drawing/2010/main">
        <mc:Choice Requires="a14">
          <p:sp>
            <p:nvSpPr>
              <p:cNvPr id="2" name="矩形 1"/>
              <p:cNvSpPr/>
              <p:nvPr/>
            </p:nvSpPr>
            <p:spPr>
              <a:xfrm>
                <a:off x="726831" y="1015029"/>
                <a:ext cx="10738338" cy="4457952"/>
              </a:xfrm>
              <a:prstGeom prst="rect">
                <a:avLst/>
              </a:prstGeom>
            </p:spPr>
            <p:txBody>
              <a:bodyPr wrap="square">
                <a:spAutoFit/>
              </a:bodyPr>
              <a:lstStyle/>
              <a:p>
                <a:pPr algn="just">
                  <a:lnSpc>
                    <a:spcPct val="150000"/>
                  </a:lnSpc>
                </a:pPr>
                <a:r>
                  <a:rPr lang="en-US" altLang="zh-CN" sz="2400" dirty="0">
                    <a:latin typeface="Times New Roman" panose="02020603050405020304" charset="0"/>
                    <a:cs typeface="Times New Roman" panose="02020603050405020304" charset="0"/>
                  </a:rPr>
                  <a:t>1. </a:t>
                </a:r>
                <a:r>
                  <a:rPr lang="zh-CN" altLang="en-US" sz="2400" dirty="0">
                    <a:latin typeface="Times New Roman" panose="02020603050405020304" charset="0"/>
                    <a:cs typeface="Times New Roman" panose="02020603050405020304" charset="0"/>
                  </a:rPr>
                  <a:t>The detrended carrier phase,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𝜎</m:t>
                        </m:r>
                      </m:e>
                      <m:sub>
                        <m:r>
                          <a:rPr lang="en-US" altLang="zh-CN" i="1">
                            <a:latin typeface="Cambria Math" panose="02040503050406030204" pitchFamily="18" charset="0"/>
                          </a:rPr>
                          <m:t>𝜑</m:t>
                        </m:r>
                      </m:sub>
                    </m:sSub>
                  </m:oMath>
                </a14:m>
                <a:r>
                  <a:rPr lang="zh-CN" altLang="en-US" sz="2400" dirty="0">
                    <a:latin typeface="Times New Roman" panose="02020603050405020304" charset="0"/>
                    <a:cs typeface="Times New Roman" panose="02020603050405020304" charset="0"/>
                  </a:rPr>
                  <a:t>, and </a:t>
                </a:r>
                <a:r>
                  <a:rPr lang="zh-CN" altLang="en-US" sz="2400" i="1" dirty="0">
                    <a:latin typeface="Times New Roman" panose="02020603050405020304" charset="0"/>
                    <a:cs typeface="Times New Roman" panose="02020603050405020304" charset="0"/>
                  </a:rPr>
                  <a:t>ROTI</a:t>
                </a:r>
                <a:r>
                  <a:rPr lang="zh-CN" altLang="en-US" sz="2400" dirty="0">
                    <a:latin typeface="Times New Roman" panose="02020603050405020304" charset="0"/>
                    <a:cs typeface="Times New Roman" panose="02020603050405020304" charset="0"/>
                  </a:rPr>
                  <a:t> show consistent fluctuations, regardless during or before the geomagnetic storm. </a:t>
                </a:r>
                <a:endParaRPr lang="en-US" altLang="zh-CN" sz="2400" dirty="0">
                  <a:latin typeface="Times New Roman" panose="02020603050405020304" charset="0"/>
                  <a:cs typeface="Times New Roman" panose="02020603050405020304" charset="0"/>
                </a:endParaRPr>
              </a:p>
              <a:p>
                <a:pPr algn="just">
                  <a:lnSpc>
                    <a:spcPct val="150000"/>
                  </a:lnSpc>
                </a:pPr>
                <a:r>
                  <a:rPr lang="en-US" altLang="zh-CN" sz="2400" dirty="0">
                    <a:latin typeface="Times New Roman" panose="02020603050405020304" charset="0"/>
                    <a:cs typeface="Times New Roman" panose="02020603050405020304" charset="0"/>
                  </a:rPr>
                  <a:t>2. </a:t>
                </a:r>
                <a:r>
                  <a:rPr lang="zh-CN" altLang="en-US" sz="2400" dirty="0">
                    <a:latin typeface="Times New Roman" panose="02020603050405020304" charset="0"/>
                    <a:cs typeface="Times New Roman" panose="02020603050405020304" charset="0"/>
                  </a:rPr>
                  <a:t>The </a:t>
                </a:r>
                <a:r>
                  <a:rPr lang="zh-CN" altLang="en-US" sz="2400" i="1" dirty="0">
                    <a:latin typeface="Times New Roman" panose="02020603050405020304" charset="0"/>
                    <a:cs typeface="Times New Roman" panose="02020603050405020304" charset="0"/>
                  </a:rPr>
                  <a:t>IFLC</a:t>
                </a:r>
                <a:r>
                  <a:rPr lang="zh-CN" altLang="en-US" sz="2400" dirty="0">
                    <a:latin typeface="Times New Roman" panose="02020603050405020304" charset="0"/>
                    <a:cs typeface="Times New Roman" panose="02020603050405020304" charset="0"/>
                  </a:rPr>
                  <a:t> don’t always correspond to the fluctuations of detrended carrier phase, suggesting there are in deed refraction caused phase fluctuations remain in the above mentioned three indicies. </a:t>
                </a:r>
                <a:endParaRPr lang="en-US" altLang="zh-CN" sz="2400" dirty="0">
                  <a:latin typeface="Times New Roman" panose="02020603050405020304" charset="0"/>
                  <a:cs typeface="Times New Roman" panose="02020603050405020304" charset="0"/>
                </a:endParaRPr>
              </a:p>
              <a:p>
                <a:pPr algn="just">
                  <a:lnSpc>
                    <a:spcPct val="150000"/>
                  </a:lnSpc>
                </a:pPr>
                <a:r>
                  <a:rPr lang="en-US" altLang="zh-CN" sz="2400" dirty="0">
                    <a:latin typeface="Times New Roman" panose="02020603050405020304" charset="0"/>
                    <a:cs typeface="Times New Roman" panose="02020603050405020304" charset="0"/>
                  </a:rPr>
                  <a:t>3. </a:t>
                </a:r>
                <a:r>
                  <a:rPr lang="zh-CN" altLang="en-US" sz="2400" dirty="0">
                    <a:latin typeface="Times New Roman" panose="02020603050405020304" charset="0"/>
                    <a:cs typeface="Times New Roman" panose="02020603050405020304" charset="0"/>
                  </a:rPr>
                  <a:t>As expected, </a:t>
                </a:r>
                <a:r>
                  <a:rPr lang="zh-CN" altLang="en-US" sz="2400" i="1" dirty="0">
                    <a:latin typeface="Times New Roman" panose="02020603050405020304" charset="0"/>
                    <a:cs typeface="Times New Roman" panose="02020603050405020304" charset="0"/>
                  </a:rPr>
                  <a:t>IFLC</a:t>
                </a:r>
                <a:r>
                  <a:rPr lang="zh-CN" altLang="en-US" sz="2400" dirty="0">
                    <a:latin typeface="Times New Roman" panose="02020603050405020304" charset="0"/>
                    <a:cs typeface="Times New Roman" panose="02020603050405020304" charset="0"/>
                  </a:rPr>
                  <a:t> and </a:t>
                </a:r>
                <a:r>
                  <a:rPr lang="en-US" altLang="zh-CN" sz="2400" dirty="0">
                    <a:latin typeface="Times New Roman" panose="02020603050405020304" charset="0"/>
                    <a:cs typeface="Times New Roman" panose="02020603050405020304" charset="0"/>
                  </a:rPr>
                  <a:t>S4 </a:t>
                </a:r>
                <a:r>
                  <a:rPr lang="zh-CN" altLang="en-US" sz="2400" dirty="0">
                    <a:latin typeface="Times New Roman" panose="02020603050405020304" charset="0"/>
                    <a:cs typeface="Times New Roman" panose="02020603050405020304" charset="0"/>
                  </a:rPr>
                  <a:t>should mainly caused by diffraction. However, these two indices do not always agree to each other. The </a:t>
                </a:r>
                <a:r>
                  <a:rPr lang="zh-CN" altLang="en-US" sz="2400" i="1" dirty="0">
                    <a:latin typeface="Times New Roman" panose="02020603050405020304" charset="0"/>
                    <a:cs typeface="Times New Roman" panose="02020603050405020304" charset="0"/>
                  </a:rPr>
                  <a:t>IFLC</a:t>
                </a:r>
                <a:r>
                  <a:rPr lang="zh-CN" altLang="en-US" sz="2400" dirty="0">
                    <a:latin typeface="Times New Roman" panose="02020603050405020304" charset="0"/>
                    <a:cs typeface="Times New Roman" panose="02020603050405020304" charset="0"/>
                  </a:rPr>
                  <a:t> values are obviously enhanced during geomagnetic storm, while the such a storm dependence cannot be seen for </a:t>
                </a:r>
                <a:r>
                  <a:rPr lang="zh-CN" altLang="en-US" sz="2400" i="1" dirty="0">
                    <a:latin typeface="Times New Roman" panose="02020603050405020304" charset="0"/>
                    <a:cs typeface="Times New Roman" panose="02020603050405020304" charset="0"/>
                  </a:rPr>
                  <a:t>S4</a:t>
                </a:r>
                <a:r>
                  <a:rPr lang="zh-CN" altLang="en-US" sz="2400" dirty="0">
                    <a:latin typeface="Times New Roman" panose="02020603050405020304" charset="0"/>
                    <a:cs typeface="Times New Roman" panose="02020603050405020304" charset="0"/>
                  </a:rPr>
                  <a:t>.</a:t>
                </a:r>
              </a:p>
            </p:txBody>
          </p:sp>
        </mc:Choice>
        <mc:Fallback xmlns="">
          <p:sp>
            <p:nvSpPr>
              <p:cNvPr id="2" name="矩形 1"/>
              <p:cNvSpPr>
                <a:spLocks noRot="1" noChangeAspect="1" noMove="1" noResize="1" noEditPoints="1" noAdjustHandles="1" noChangeArrowheads="1" noChangeShapeType="1" noTextEdit="1"/>
              </p:cNvSpPr>
              <p:nvPr/>
            </p:nvSpPr>
            <p:spPr>
              <a:xfrm>
                <a:off x="726831" y="1015029"/>
                <a:ext cx="10738338" cy="4457952"/>
              </a:xfrm>
              <a:prstGeom prst="rect">
                <a:avLst/>
              </a:prstGeom>
              <a:blipFill rotWithShape="1">
                <a:blip r:embed="rId5"/>
                <a:stretch>
                  <a:fillRect l="-4" t="-7" r="2" b="12"/>
                </a:stretch>
              </a:blipFill>
            </p:spPr>
            <p:txBody>
              <a:bodyPr/>
              <a:lstStyle/>
              <a:p>
                <a:r>
                  <a:rPr lang="zh-CN" altLang="en-US">
                    <a:noFill/>
                  </a:rPr>
                  <a:t> </a:t>
                </a:r>
              </a:p>
            </p:txBody>
          </p:sp>
        </mc:Fallback>
      </mc:AlternateContent>
      <p:pic>
        <p:nvPicPr>
          <p:cNvPr id="16" name="音频 15">
            <a:hlinkClick r:id="" action="ppaction://media"/>
            <a:extLst>
              <a:ext uri="{FF2B5EF4-FFF2-40B4-BE49-F238E27FC236}">
                <a16:creationId xmlns:a16="http://schemas.microsoft.com/office/drawing/2014/main" id="{8C7E7D1B-32E4-FCB6-83F9-1F235FE209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advTm="30654">
        <p159:morph option="byObject"/>
      </p:transition>
    </mc:Choice>
    <mc:Fallback xmlns="">
      <p:transition spd="slow" advTm="306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GFjYjBlOGUyNjhiYmVkOTBmNmY0YTJiYWZmNmIwNTEifQ=="/>
</p:tagLst>
</file>

<file path=ppt/tags/tag2.xml><?xml version="1.0" encoding="utf-8"?>
<p:tagLst xmlns:a="http://schemas.openxmlformats.org/drawingml/2006/main" xmlns:r="http://schemas.openxmlformats.org/officeDocument/2006/relationships" xmlns:p="http://schemas.openxmlformats.org/presentationml/2006/main">
  <p:tag name="TIMING" val="|7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TotalTime>
  <Words>1196</Words>
  <Application>Microsoft Office PowerPoint</Application>
  <PresentationFormat>宽屏</PresentationFormat>
  <Paragraphs>63</Paragraphs>
  <Slides>8</Slides>
  <Notes>8</Notes>
  <HiddenSlides>0</HiddenSlides>
  <MMClips>8</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8</vt:i4>
      </vt:variant>
    </vt:vector>
  </HeadingPairs>
  <TitlesOfParts>
    <vt:vector size="16" baseType="lpstr">
      <vt:lpstr>等线</vt:lpstr>
      <vt:lpstr>等线 Light</vt:lpstr>
      <vt:lpstr>黑体</vt:lpstr>
      <vt:lpstr>Arial</vt:lpstr>
      <vt:lpstr>Cambria Math</vt:lpstr>
      <vt:lpstr>Times New Roman</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dc:creator>
  <cp:lastModifiedBy>郑 宇豪</cp:lastModifiedBy>
  <cp:revision>340</cp:revision>
  <dcterms:created xsi:type="dcterms:W3CDTF">2020-10-05T12:24:00Z</dcterms:created>
  <dcterms:modified xsi:type="dcterms:W3CDTF">2022-05-27T06:42:51Z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BC334CAE3D0843F59C91A9A7D1AF7821</vt:lpwstr>
  </property>
  <property fmtid="{D5CDD505-2E9C-101B-9397-08002B2CF9AE}" pid="3" name="KSOProductBuildVer">
    <vt:lpwstr>2052-11.1.0.11744</vt:lpwstr>
  </property>
</Properties>
</file>