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5" r:id="rId3"/>
    <p:sldId id="332" r:id="rId4"/>
    <p:sldId id="333" r:id="rId5"/>
    <p:sldId id="334" r:id="rId6"/>
    <p:sldId id="335" r:id="rId7"/>
    <p:sldId id="337" r:id="rId8"/>
    <p:sldId id="336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275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ani Shahvandi  Mostafa" initials="KSM" lastIdx="1" clrIdx="0">
    <p:extLst>
      <p:ext uri="{19B8F6BF-5375-455C-9EA6-DF929625EA0E}">
        <p15:presenceInfo xmlns:p15="http://schemas.microsoft.com/office/powerpoint/2012/main" userId="S::mkiani@ethz.ch::a1d0f643-118c-440f-b509-ce7997764f30" providerId="AD"/>
      </p:ext>
    </p:extLst>
  </p:cmAuthor>
  <p:cmAuthor id="2" name="Benedikt Soja" initials="BS" lastIdx="4" clrIdx="1">
    <p:extLst>
      <p:ext uri="{19B8F6BF-5375-455C-9EA6-DF929625EA0E}">
        <p15:presenceInfo xmlns:p15="http://schemas.microsoft.com/office/powerpoint/2012/main" userId="9b9e132dcc69c8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4660"/>
  </p:normalViewPr>
  <p:slideViewPr>
    <p:cSldViewPr snapToGrid="0" showGuides="1">
      <p:cViewPr varScale="1">
        <p:scale>
          <a:sx n="162" d="100"/>
          <a:sy n="162" d="100"/>
        </p:scale>
        <p:origin x="250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1" d="100"/>
          <a:sy n="111" d="100"/>
        </p:scale>
        <p:origin x="474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126749-3CE2-4CA2-B7EA-02B74E246DF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F2BFD1D-5D21-4C03-B1A1-BD0B82660C66}">
      <dgm:prSet phldrT="[Text]"/>
      <dgm:spPr/>
      <dgm:t>
        <a:bodyPr/>
        <a:lstStyle/>
        <a:p>
          <a:r>
            <a:rPr lang="en-US" dirty="0"/>
            <a:t>Based on ordinary differential equations (ODE)</a:t>
          </a:r>
        </a:p>
      </dgm:t>
    </dgm:pt>
    <dgm:pt modelId="{74B6B5CB-B4A2-4A44-8420-E92FF6652F36}" type="parTrans" cxnId="{5528E590-C1E4-4305-8337-80909685E42B}">
      <dgm:prSet/>
      <dgm:spPr/>
      <dgm:t>
        <a:bodyPr/>
        <a:lstStyle/>
        <a:p>
          <a:endParaRPr lang="en-US"/>
        </a:p>
      </dgm:t>
    </dgm:pt>
    <dgm:pt modelId="{9BA58826-FD76-47BF-A36E-B053A714FADF}" type="sibTrans" cxnId="{5528E590-C1E4-4305-8337-80909685E42B}">
      <dgm:prSet/>
      <dgm:spPr/>
      <dgm:t>
        <a:bodyPr/>
        <a:lstStyle/>
        <a:p>
          <a:endParaRPr lang="en-US"/>
        </a:p>
      </dgm:t>
    </dgm:pt>
    <dgm:pt modelId="{552690ED-B9EF-404D-9773-0BA0B9A0BDF9}">
      <dgm:prSet phldrT="[Text]"/>
      <dgm:spPr/>
      <dgm:t>
        <a:bodyPr/>
        <a:lstStyle/>
        <a:p>
          <a:r>
            <a:rPr lang="en-US" dirty="0"/>
            <a:t>No preprocessing required</a:t>
          </a:r>
        </a:p>
      </dgm:t>
    </dgm:pt>
    <dgm:pt modelId="{AFA8E928-B51A-4FA6-9980-E3C070223371}" type="parTrans" cxnId="{F637A0A3-C3C7-401A-A702-0DA10F4A8B20}">
      <dgm:prSet/>
      <dgm:spPr/>
      <dgm:t>
        <a:bodyPr/>
        <a:lstStyle/>
        <a:p>
          <a:endParaRPr lang="en-US"/>
        </a:p>
      </dgm:t>
    </dgm:pt>
    <dgm:pt modelId="{B8A5F733-F4E2-4347-8028-7D59D4B5B73A}" type="sibTrans" cxnId="{F637A0A3-C3C7-401A-A702-0DA10F4A8B20}">
      <dgm:prSet/>
      <dgm:spPr/>
      <dgm:t>
        <a:bodyPr/>
        <a:lstStyle/>
        <a:p>
          <a:endParaRPr lang="en-US"/>
        </a:p>
      </dgm:t>
    </dgm:pt>
    <dgm:pt modelId="{5F3DEBFA-DD79-4111-AEF4-B421E738FF51}">
      <dgm:prSet phldrT="[Text]"/>
      <dgm:spPr/>
      <dgm:t>
        <a:bodyPr/>
        <a:lstStyle/>
        <a:p>
          <a:r>
            <a:rPr lang="en-US" dirty="0"/>
            <a:t>Using different sources of physical information</a:t>
          </a:r>
        </a:p>
      </dgm:t>
    </dgm:pt>
    <dgm:pt modelId="{2BF3E915-58C6-4448-A5A8-4F4CAB39A96E}" type="parTrans" cxnId="{2F54B4E7-F03C-4354-9EB1-90C0188BCB67}">
      <dgm:prSet/>
      <dgm:spPr/>
      <dgm:t>
        <a:bodyPr/>
        <a:lstStyle/>
        <a:p>
          <a:endParaRPr lang="en-US"/>
        </a:p>
      </dgm:t>
    </dgm:pt>
    <dgm:pt modelId="{9D61DB01-B9DA-4AC6-8AF5-0681CC49085B}" type="sibTrans" cxnId="{2F54B4E7-F03C-4354-9EB1-90C0188BCB67}">
      <dgm:prSet/>
      <dgm:spPr/>
      <dgm:t>
        <a:bodyPr/>
        <a:lstStyle/>
        <a:p>
          <a:endParaRPr lang="en-US"/>
        </a:p>
      </dgm:t>
    </dgm:pt>
    <dgm:pt modelId="{D62F65AA-9716-4ECA-8276-9CD37870A190}">
      <dgm:prSet phldrT="[Text]"/>
      <dgm:spPr/>
      <dgm:t>
        <a:bodyPr/>
        <a:lstStyle/>
        <a:p>
          <a:r>
            <a:rPr lang="en-US" dirty="0"/>
            <a:t>Different forms; linear and nonlinear</a:t>
          </a:r>
        </a:p>
      </dgm:t>
    </dgm:pt>
    <dgm:pt modelId="{30ECB6C3-9E83-4CB9-B45E-DD2D8B54FD9E}" type="parTrans" cxnId="{95726FD1-C3C4-45F9-97AD-D0714341D093}">
      <dgm:prSet/>
      <dgm:spPr/>
      <dgm:t>
        <a:bodyPr/>
        <a:lstStyle/>
        <a:p>
          <a:endParaRPr lang="en-US"/>
        </a:p>
      </dgm:t>
    </dgm:pt>
    <dgm:pt modelId="{4540596D-3E2E-477A-A9F1-9594DA2F2954}" type="sibTrans" cxnId="{95726FD1-C3C4-45F9-97AD-D0714341D093}">
      <dgm:prSet/>
      <dgm:spPr/>
      <dgm:t>
        <a:bodyPr/>
        <a:lstStyle/>
        <a:p>
          <a:endParaRPr lang="en-US"/>
        </a:p>
      </dgm:t>
    </dgm:pt>
    <dgm:pt modelId="{26BF84D9-7EBD-42C6-B367-50C0C50C008B}">
      <dgm:prSet phldrT="[Text]"/>
      <dgm:spPr/>
      <dgm:t>
        <a:bodyPr/>
        <a:lstStyle/>
        <a:p>
          <a:r>
            <a:rPr lang="en-US" dirty="0"/>
            <a:t>Dealing</a:t>
          </a:r>
          <a:r>
            <a:rPr lang="en-US" baseline="0" dirty="0"/>
            <a:t> with unevenly-spaced time series: combination with Latent ODEs</a:t>
          </a:r>
          <a:endParaRPr lang="en-US" dirty="0"/>
        </a:p>
      </dgm:t>
    </dgm:pt>
    <dgm:pt modelId="{5CA1DBCE-B50F-4A2B-81C2-CBF7EE99A549}" type="parTrans" cxnId="{B43B68AD-181B-4C9C-B28E-07211FF6ECAE}">
      <dgm:prSet/>
      <dgm:spPr/>
      <dgm:t>
        <a:bodyPr/>
        <a:lstStyle/>
        <a:p>
          <a:endParaRPr lang="en-US"/>
        </a:p>
      </dgm:t>
    </dgm:pt>
    <dgm:pt modelId="{0B876658-53C3-4EC7-975D-2FA35897BBDA}" type="sibTrans" cxnId="{B43B68AD-181B-4C9C-B28E-07211FF6ECAE}">
      <dgm:prSet/>
      <dgm:spPr/>
      <dgm:t>
        <a:bodyPr/>
        <a:lstStyle/>
        <a:p>
          <a:endParaRPr lang="en-US"/>
        </a:p>
      </dgm:t>
    </dgm:pt>
    <dgm:pt modelId="{F635E4DA-2A0C-4463-8873-6692CDFFF671}" type="pres">
      <dgm:prSet presAssocID="{FC126749-3CE2-4CA2-B7EA-02B74E246DFB}" presName="diagram" presStyleCnt="0">
        <dgm:presLayoutVars>
          <dgm:dir/>
          <dgm:resizeHandles val="exact"/>
        </dgm:presLayoutVars>
      </dgm:prSet>
      <dgm:spPr/>
    </dgm:pt>
    <dgm:pt modelId="{D281CB58-A8FE-4B57-9182-8B53EEB3F788}" type="pres">
      <dgm:prSet presAssocID="{0F2BFD1D-5D21-4C03-B1A1-BD0B82660C66}" presName="node" presStyleLbl="node1" presStyleIdx="0" presStyleCnt="5">
        <dgm:presLayoutVars>
          <dgm:bulletEnabled val="1"/>
        </dgm:presLayoutVars>
      </dgm:prSet>
      <dgm:spPr/>
    </dgm:pt>
    <dgm:pt modelId="{FFDFB096-52B7-4851-8CD7-574F46281C08}" type="pres">
      <dgm:prSet presAssocID="{9BA58826-FD76-47BF-A36E-B053A714FADF}" presName="sibTrans" presStyleCnt="0"/>
      <dgm:spPr/>
    </dgm:pt>
    <dgm:pt modelId="{A5D85DFE-C336-49AB-89FA-30FCC0A8ADAE}" type="pres">
      <dgm:prSet presAssocID="{552690ED-B9EF-404D-9773-0BA0B9A0BDF9}" presName="node" presStyleLbl="node1" presStyleIdx="1" presStyleCnt="5">
        <dgm:presLayoutVars>
          <dgm:bulletEnabled val="1"/>
        </dgm:presLayoutVars>
      </dgm:prSet>
      <dgm:spPr/>
    </dgm:pt>
    <dgm:pt modelId="{E8C2BC12-236D-44F4-9746-8E9D523AD490}" type="pres">
      <dgm:prSet presAssocID="{B8A5F733-F4E2-4347-8028-7D59D4B5B73A}" presName="sibTrans" presStyleCnt="0"/>
      <dgm:spPr/>
    </dgm:pt>
    <dgm:pt modelId="{1C532B37-0696-40D1-885E-67B4D45D4A99}" type="pres">
      <dgm:prSet presAssocID="{5F3DEBFA-DD79-4111-AEF4-B421E738FF51}" presName="node" presStyleLbl="node1" presStyleIdx="2" presStyleCnt="5">
        <dgm:presLayoutVars>
          <dgm:bulletEnabled val="1"/>
        </dgm:presLayoutVars>
      </dgm:prSet>
      <dgm:spPr/>
    </dgm:pt>
    <dgm:pt modelId="{BC84A7F1-8C14-43D7-A3CD-CB19BA10C48D}" type="pres">
      <dgm:prSet presAssocID="{9D61DB01-B9DA-4AC6-8AF5-0681CC49085B}" presName="sibTrans" presStyleCnt="0"/>
      <dgm:spPr/>
    </dgm:pt>
    <dgm:pt modelId="{5F655C42-7CDF-4ADC-8BC6-0C8DACBF50C7}" type="pres">
      <dgm:prSet presAssocID="{D62F65AA-9716-4ECA-8276-9CD37870A190}" presName="node" presStyleLbl="node1" presStyleIdx="3" presStyleCnt="5">
        <dgm:presLayoutVars>
          <dgm:bulletEnabled val="1"/>
        </dgm:presLayoutVars>
      </dgm:prSet>
      <dgm:spPr/>
    </dgm:pt>
    <dgm:pt modelId="{84878DC1-9385-46F1-AE19-362F2A088168}" type="pres">
      <dgm:prSet presAssocID="{4540596D-3E2E-477A-A9F1-9594DA2F2954}" presName="sibTrans" presStyleCnt="0"/>
      <dgm:spPr/>
    </dgm:pt>
    <dgm:pt modelId="{1BC8E65C-4AD0-409D-AF50-C55F090CCA48}" type="pres">
      <dgm:prSet presAssocID="{26BF84D9-7EBD-42C6-B367-50C0C50C008B}" presName="node" presStyleLbl="node1" presStyleIdx="4" presStyleCnt="5">
        <dgm:presLayoutVars>
          <dgm:bulletEnabled val="1"/>
        </dgm:presLayoutVars>
      </dgm:prSet>
      <dgm:spPr/>
    </dgm:pt>
  </dgm:ptLst>
  <dgm:cxnLst>
    <dgm:cxn modelId="{8654AE29-416F-454F-8F94-9144F84B20A9}" type="presOf" srcId="{26BF84D9-7EBD-42C6-B367-50C0C50C008B}" destId="{1BC8E65C-4AD0-409D-AF50-C55F090CCA48}" srcOrd="0" destOrd="0" presId="urn:microsoft.com/office/officeart/2005/8/layout/default"/>
    <dgm:cxn modelId="{3A919D2F-8FAE-4B1A-B464-950F06D15236}" type="presOf" srcId="{D62F65AA-9716-4ECA-8276-9CD37870A190}" destId="{5F655C42-7CDF-4ADC-8BC6-0C8DACBF50C7}" srcOrd="0" destOrd="0" presId="urn:microsoft.com/office/officeart/2005/8/layout/default"/>
    <dgm:cxn modelId="{AA49413A-4C43-459C-9D25-A0D9F4565847}" type="presOf" srcId="{5F3DEBFA-DD79-4111-AEF4-B421E738FF51}" destId="{1C532B37-0696-40D1-885E-67B4D45D4A99}" srcOrd="0" destOrd="0" presId="urn:microsoft.com/office/officeart/2005/8/layout/default"/>
    <dgm:cxn modelId="{B5E95548-4FDF-4037-B345-966BCDA855D6}" type="presOf" srcId="{FC126749-3CE2-4CA2-B7EA-02B74E246DFB}" destId="{F635E4DA-2A0C-4463-8873-6692CDFFF671}" srcOrd="0" destOrd="0" presId="urn:microsoft.com/office/officeart/2005/8/layout/default"/>
    <dgm:cxn modelId="{DE98AC69-1E76-48D5-8F9E-70B26A3C8840}" type="presOf" srcId="{552690ED-B9EF-404D-9773-0BA0B9A0BDF9}" destId="{A5D85DFE-C336-49AB-89FA-30FCC0A8ADAE}" srcOrd="0" destOrd="0" presId="urn:microsoft.com/office/officeart/2005/8/layout/default"/>
    <dgm:cxn modelId="{5528E590-C1E4-4305-8337-80909685E42B}" srcId="{FC126749-3CE2-4CA2-B7EA-02B74E246DFB}" destId="{0F2BFD1D-5D21-4C03-B1A1-BD0B82660C66}" srcOrd="0" destOrd="0" parTransId="{74B6B5CB-B4A2-4A44-8420-E92FF6652F36}" sibTransId="{9BA58826-FD76-47BF-A36E-B053A714FADF}"/>
    <dgm:cxn modelId="{F637A0A3-C3C7-401A-A702-0DA10F4A8B20}" srcId="{FC126749-3CE2-4CA2-B7EA-02B74E246DFB}" destId="{552690ED-B9EF-404D-9773-0BA0B9A0BDF9}" srcOrd="1" destOrd="0" parTransId="{AFA8E928-B51A-4FA6-9980-E3C070223371}" sibTransId="{B8A5F733-F4E2-4347-8028-7D59D4B5B73A}"/>
    <dgm:cxn modelId="{B43B68AD-181B-4C9C-B28E-07211FF6ECAE}" srcId="{FC126749-3CE2-4CA2-B7EA-02B74E246DFB}" destId="{26BF84D9-7EBD-42C6-B367-50C0C50C008B}" srcOrd="4" destOrd="0" parTransId="{5CA1DBCE-B50F-4A2B-81C2-CBF7EE99A549}" sibTransId="{0B876658-53C3-4EC7-975D-2FA35897BBDA}"/>
    <dgm:cxn modelId="{689751BF-D32E-4700-9FC8-72EF6B853667}" type="presOf" srcId="{0F2BFD1D-5D21-4C03-B1A1-BD0B82660C66}" destId="{D281CB58-A8FE-4B57-9182-8B53EEB3F788}" srcOrd="0" destOrd="0" presId="urn:microsoft.com/office/officeart/2005/8/layout/default"/>
    <dgm:cxn modelId="{95726FD1-C3C4-45F9-97AD-D0714341D093}" srcId="{FC126749-3CE2-4CA2-B7EA-02B74E246DFB}" destId="{D62F65AA-9716-4ECA-8276-9CD37870A190}" srcOrd="3" destOrd="0" parTransId="{30ECB6C3-9E83-4CB9-B45E-DD2D8B54FD9E}" sibTransId="{4540596D-3E2E-477A-A9F1-9594DA2F2954}"/>
    <dgm:cxn modelId="{2F54B4E7-F03C-4354-9EB1-90C0188BCB67}" srcId="{FC126749-3CE2-4CA2-B7EA-02B74E246DFB}" destId="{5F3DEBFA-DD79-4111-AEF4-B421E738FF51}" srcOrd="2" destOrd="0" parTransId="{2BF3E915-58C6-4448-A5A8-4F4CAB39A96E}" sibTransId="{9D61DB01-B9DA-4AC6-8AF5-0681CC49085B}"/>
    <dgm:cxn modelId="{C6E9A051-E774-4169-84D8-C07BF4C33F3E}" type="presParOf" srcId="{F635E4DA-2A0C-4463-8873-6692CDFFF671}" destId="{D281CB58-A8FE-4B57-9182-8B53EEB3F788}" srcOrd="0" destOrd="0" presId="urn:microsoft.com/office/officeart/2005/8/layout/default"/>
    <dgm:cxn modelId="{68C44DDA-1052-4122-8A29-DD8B69796164}" type="presParOf" srcId="{F635E4DA-2A0C-4463-8873-6692CDFFF671}" destId="{FFDFB096-52B7-4851-8CD7-574F46281C08}" srcOrd="1" destOrd="0" presId="urn:microsoft.com/office/officeart/2005/8/layout/default"/>
    <dgm:cxn modelId="{A995C855-78EC-41E8-830B-B4784A79C803}" type="presParOf" srcId="{F635E4DA-2A0C-4463-8873-6692CDFFF671}" destId="{A5D85DFE-C336-49AB-89FA-30FCC0A8ADAE}" srcOrd="2" destOrd="0" presId="urn:microsoft.com/office/officeart/2005/8/layout/default"/>
    <dgm:cxn modelId="{79A7B04E-417F-4202-86B8-973D198C1422}" type="presParOf" srcId="{F635E4DA-2A0C-4463-8873-6692CDFFF671}" destId="{E8C2BC12-236D-44F4-9746-8E9D523AD490}" srcOrd="3" destOrd="0" presId="urn:microsoft.com/office/officeart/2005/8/layout/default"/>
    <dgm:cxn modelId="{DBC2DB92-BC1B-4DF2-A786-B0A14AC894E3}" type="presParOf" srcId="{F635E4DA-2A0C-4463-8873-6692CDFFF671}" destId="{1C532B37-0696-40D1-885E-67B4D45D4A99}" srcOrd="4" destOrd="0" presId="urn:microsoft.com/office/officeart/2005/8/layout/default"/>
    <dgm:cxn modelId="{6660F5DC-E95F-4798-9BB8-7F149EABE63D}" type="presParOf" srcId="{F635E4DA-2A0C-4463-8873-6692CDFFF671}" destId="{BC84A7F1-8C14-43D7-A3CD-CB19BA10C48D}" srcOrd="5" destOrd="0" presId="urn:microsoft.com/office/officeart/2005/8/layout/default"/>
    <dgm:cxn modelId="{FBA0DC3E-F2AB-4BD7-AD56-D3365D0D4D1A}" type="presParOf" srcId="{F635E4DA-2A0C-4463-8873-6692CDFFF671}" destId="{5F655C42-7CDF-4ADC-8BC6-0C8DACBF50C7}" srcOrd="6" destOrd="0" presId="urn:microsoft.com/office/officeart/2005/8/layout/default"/>
    <dgm:cxn modelId="{66F13E96-A77B-4B52-A009-22F0876AA6EA}" type="presParOf" srcId="{F635E4DA-2A0C-4463-8873-6692CDFFF671}" destId="{84878DC1-9385-46F1-AE19-362F2A088168}" srcOrd="7" destOrd="0" presId="urn:microsoft.com/office/officeart/2005/8/layout/default"/>
    <dgm:cxn modelId="{4064A0D9-D8B8-4333-8C15-91EB6BCB44F6}" type="presParOf" srcId="{F635E4DA-2A0C-4463-8873-6692CDFFF671}" destId="{1BC8E65C-4AD0-409D-AF50-C55F090CCA4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1CB58-A8FE-4B57-9182-8B53EEB3F788}">
      <dsp:nvSpPr>
        <dsp:cNvPr id="0" name=""/>
        <dsp:cNvSpPr/>
      </dsp:nvSpPr>
      <dsp:spPr>
        <a:xfrm>
          <a:off x="79572" y="1546"/>
          <a:ext cx="2072191" cy="12433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Based on ordinary differential equations (ODE)</a:t>
          </a:r>
        </a:p>
      </dsp:txBody>
      <dsp:txXfrm>
        <a:off x="79572" y="1546"/>
        <a:ext cx="2072191" cy="1243314"/>
      </dsp:txXfrm>
    </dsp:sp>
    <dsp:sp modelId="{A5D85DFE-C336-49AB-89FA-30FCC0A8ADAE}">
      <dsp:nvSpPr>
        <dsp:cNvPr id="0" name=""/>
        <dsp:cNvSpPr/>
      </dsp:nvSpPr>
      <dsp:spPr>
        <a:xfrm>
          <a:off x="2358982" y="1546"/>
          <a:ext cx="2072191" cy="12433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 preprocessing required</a:t>
          </a:r>
        </a:p>
      </dsp:txBody>
      <dsp:txXfrm>
        <a:off x="2358982" y="1546"/>
        <a:ext cx="2072191" cy="1243314"/>
      </dsp:txXfrm>
    </dsp:sp>
    <dsp:sp modelId="{1C532B37-0696-40D1-885E-67B4D45D4A99}">
      <dsp:nvSpPr>
        <dsp:cNvPr id="0" name=""/>
        <dsp:cNvSpPr/>
      </dsp:nvSpPr>
      <dsp:spPr>
        <a:xfrm>
          <a:off x="4638393" y="1546"/>
          <a:ext cx="2072191" cy="12433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Using different sources of physical information</a:t>
          </a:r>
        </a:p>
      </dsp:txBody>
      <dsp:txXfrm>
        <a:off x="4638393" y="1546"/>
        <a:ext cx="2072191" cy="1243314"/>
      </dsp:txXfrm>
    </dsp:sp>
    <dsp:sp modelId="{5F655C42-7CDF-4ADC-8BC6-0C8DACBF50C7}">
      <dsp:nvSpPr>
        <dsp:cNvPr id="0" name=""/>
        <dsp:cNvSpPr/>
      </dsp:nvSpPr>
      <dsp:spPr>
        <a:xfrm>
          <a:off x="1219277" y="1452080"/>
          <a:ext cx="2072191" cy="12433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Different forms; linear and nonlinear</a:t>
          </a:r>
        </a:p>
      </dsp:txBody>
      <dsp:txXfrm>
        <a:off x="1219277" y="1452080"/>
        <a:ext cx="2072191" cy="1243314"/>
      </dsp:txXfrm>
    </dsp:sp>
    <dsp:sp modelId="{1BC8E65C-4AD0-409D-AF50-C55F090CCA48}">
      <dsp:nvSpPr>
        <dsp:cNvPr id="0" name=""/>
        <dsp:cNvSpPr/>
      </dsp:nvSpPr>
      <dsp:spPr>
        <a:xfrm>
          <a:off x="3498688" y="1452080"/>
          <a:ext cx="2072191" cy="12433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Dealing</a:t>
          </a:r>
          <a:r>
            <a:rPr lang="en-US" sz="1600" kern="1200" baseline="0" dirty="0"/>
            <a:t> with unevenly-spaced time series: combination with Latent ODEs</a:t>
          </a:r>
          <a:endParaRPr lang="en-US" sz="1600" kern="1200" dirty="0"/>
        </a:p>
      </dsp:txBody>
      <dsp:txXfrm>
        <a:off x="3498688" y="1452080"/>
        <a:ext cx="2072191" cy="1243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AF70A90-CA7E-49EB-AB17-C37FEDD075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7711EA-1FBE-4E98-9D43-C2D65C45D0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ABEA4-9216-4FDF-AAE1-D8632908A8EC}" type="datetimeFigureOut">
              <a:rPr lang="de-CH" smtClean="0"/>
              <a:t>19.05.2022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CCD3C8-8930-4E0E-A891-B770724F2B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798FB5-86BC-42DA-9D05-F96D484814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85DCD-866D-47AE-A236-118539F5337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322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A90D-FE7E-41AF-B03D-808D82937CB9}" type="datetimeFigureOut">
              <a:rPr lang="de-CH" smtClean="0"/>
              <a:t>19.05.2022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5DDFD-030C-4D5A-B33E-3A7E7538D2B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14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chemeClr val="accent1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3C296D1-2CD0-479F-A866-6EC741D229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41BE31-9613-4103-99FF-7DCFF643B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EB298C-798E-4D73-9DD6-F896C06530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 baseline="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Organisational </a:t>
            </a:r>
            <a:r>
              <a:rPr lang="de-DE" dirty="0" err="1"/>
              <a:t>unit</a:t>
            </a:r>
            <a:r>
              <a:rPr lang="de-DE" dirty="0"/>
              <a:t> verbal</a:t>
            </a:r>
            <a:br>
              <a:rPr lang="de-DE" dirty="0"/>
            </a:b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on 2 </a:t>
            </a:r>
            <a:r>
              <a:rPr lang="de-DE" dirty="0" err="1"/>
              <a:t>lines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3381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  <p15:guide id="5" pos="61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49D6-6340-4B57-85BE-EE4B079CB595}" type="datetime1">
              <a:rPr lang="de-CH" noProof="0" smtClean="0"/>
              <a:t>19.05.2022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Institute of Geodesy and Photogrammetry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1412874"/>
            <a:ext cx="10728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94385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8144-F079-435E-A8FE-2D6D7A0837EF}" type="datetime1">
              <a:rPr lang="de-CH" noProof="0" smtClean="0"/>
              <a:t>19.05.2022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Institute of Geodesy and Photogrammetry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260350"/>
            <a:ext cx="10728000" cy="6012524"/>
          </a:xfrm>
        </p:spPr>
        <p:txBody>
          <a:bodyPr tIns="216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842048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163" y="1412875"/>
            <a:ext cx="5256000" cy="486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99AE-C8F8-4650-A88D-4DD9723D601F}" type="datetime1">
              <a:rPr lang="de-CH" noProof="0" smtClean="0"/>
              <a:t>19.05.2022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Institute of Geodesy and Photogrammetry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040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996394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5121800"/>
            <a:ext cx="5255999" cy="1152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1541-6268-4109-A116-428913683A4D}" type="datetime1">
              <a:rPr lang="de-CH" noProof="0" smtClean="0"/>
              <a:t>19.05.2022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Institute of Geodesy and Photogrammetry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1AAB6914-2518-430D-BF4C-14EA51B614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162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5092EEFB-079B-4C38-A665-E52B9837601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04162" y="5121800"/>
            <a:ext cx="5256001" cy="1152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085750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4166439"/>
            <a:ext cx="10728327" cy="2124401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9B89-421B-417D-90C5-934B4BEC03CE}" type="datetime1">
              <a:rPr lang="de-CH" noProof="0" smtClean="0"/>
              <a:t>19.05.2022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Institute of Geodesy and Photogrammetry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6793346-BF6B-42A8-ADE0-3AA3DC3B23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40162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FE637F68-618E-43EB-B240-4BFA26852F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85999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252988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"/>
          </a:xfrm>
        </p:spPr>
        <p:txBody>
          <a:bodyPr/>
          <a:lstStyle>
            <a:lvl1pPr marL="0" indent="0">
              <a:buNone/>
              <a:defRPr b="1"/>
            </a:lvl1pPr>
            <a:lvl2pPr marL="266700" indent="0">
              <a:buNone/>
              <a:defRPr b="1"/>
            </a:lvl2pPr>
            <a:lvl3pPr marL="538163" indent="0">
              <a:buNone/>
              <a:defRPr b="1"/>
            </a:lvl3pPr>
            <a:lvl4pPr marL="804862" indent="0">
              <a:buNone/>
              <a:defRPr b="1"/>
            </a:lvl4pPr>
            <a:lvl5pPr marL="1076325" indent="0">
              <a:buNone/>
              <a:defRPr b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39BD-6EC8-4920-9879-3CCA6B759C3A}" type="datetime1">
              <a:rPr lang="de-CH" noProof="0" smtClean="0"/>
              <a:t>19.05.2022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Institute of Geodesy and Photogrammetry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9" name="Tabellenplatzhalter 8">
            <a:extLst>
              <a:ext uri="{FF2B5EF4-FFF2-40B4-BE49-F238E27FC236}">
                <a16:creationId xmlns:a16="http://schemas.microsoft.com/office/drawing/2014/main" id="{A1D947E6-CC00-458E-BDE1-B0877E30333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31838" y="2061398"/>
            <a:ext cx="10728325" cy="4212401"/>
          </a:xfrm>
        </p:spPr>
        <p:txBody>
          <a:bodyPr tIns="1260000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928661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394B20FF-3667-40DF-92A1-C6CF3BBCA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2135492"/>
            <a:ext cx="10728325" cy="396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40000" indent="0">
              <a:buNone/>
              <a:defRPr>
                <a:solidFill>
                  <a:schemeClr val="bg1"/>
                </a:solidFill>
              </a:defRPr>
            </a:lvl3pPr>
            <a:lvl4pPr marL="808537" indent="0">
              <a:buNone/>
              <a:defRPr>
                <a:solidFill>
                  <a:schemeClr val="bg1"/>
                </a:solidFill>
              </a:defRPr>
            </a:lvl4pPr>
            <a:lvl5pPr marL="108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794484F1-3B7F-46CE-AD0B-2310A557A9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900572E-A73E-42BE-96FA-38ADC4E79F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70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98">
          <p15:clr>
            <a:srgbClr val="FBAE40"/>
          </p15:clr>
        </p15:guide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A01615F-450E-43D0-B554-DA3FBD48DF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0" tIns="0" rIns="558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000" y="2957494"/>
            <a:ext cx="5688000" cy="2268000"/>
          </a:xfrm>
          <a:solidFill>
            <a:schemeClr val="accent2"/>
          </a:solidFill>
        </p:spPr>
        <p:txBody>
          <a:bodyPr lIns="324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03A487C-8977-4264-A8A1-D6C1DB6046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5210" y="4639666"/>
            <a:ext cx="4320000" cy="46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Bildplatzhalter 8">
            <a:extLst>
              <a:ext uri="{FF2B5EF4-FFF2-40B4-BE49-F238E27FC236}">
                <a16:creationId xmlns:a16="http://schemas.microsoft.com/office/drawing/2014/main" id="{E91D3734-CD8F-4F94-A813-570EF31C47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547D2927-4A99-4714-8EBA-F773EAA26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Organisational </a:t>
            </a:r>
            <a:r>
              <a:rPr lang="de-DE" dirty="0" err="1"/>
              <a:t>unit</a:t>
            </a:r>
            <a:r>
              <a:rPr lang="de-DE" dirty="0"/>
              <a:t> verbal</a:t>
            </a:r>
            <a:br>
              <a:rPr lang="de-DE" dirty="0"/>
            </a:b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on 2 </a:t>
            </a:r>
            <a:r>
              <a:rPr lang="de-DE" dirty="0" err="1"/>
              <a:t>lines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241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2D94F76-218E-49F2-87F8-05982912ED18}"/>
              </a:ext>
            </a:extLst>
          </p:cNvPr>
          <p:cNvSpPr/>
          <p:nvPr userDrawn="1"/>
        </p:nvSpPr>
        <p:spPr>
          <a:xfrm>
            <a:off x="731838" y="1016000"/>
            <a:ext cx="10728325" cy="5257800"/>
          </a:xfrm>
          <a:prstGeom prst="rect">
            <a:avLst/>
          </a:prstGeom>
          <a:solidFill>
            <a:srgbClr val="485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940405"/>
            <a:ext cx="10188000" cy="3420000"/>
          </a:xfrm>
          <a:solidFill>
            <a:srgbClr val="72791C"/>
          </a:solidFill>
          <a:ln>
            <a:noFill/>
          </a:ln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503E57F-F89F-431B-8D38-7CC97B7C2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4217884"/>
            <a:ext cx="864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1BEB6197-C509-4752-B57E-CEE955F5D9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ADF7DEC-21BD-45CA-9E91-B9F58A69F6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Organisational </a:t>
            </a:r>
            <a:r>
              <a:rPr lang="de-DE" dirty="0" err="1"/>
              <a:t>unit</a:t>
            </a:r>
            <a:r>
              <a:rPr lang="de-DE" dirty="0"/>
              <a:t> verbal</a:t>
            </a:r>
            <a:br>
              <a:rPr lang="de-DE" dirty="0"/>
            </a:b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on 2 </a:t>
            </a:r>
            <a:r>
              <a:rPr lang="de-DE" dirty="0" err="1"/>
              <a:t>lines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4069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7" y="1016000"/>
            <a:ext cx="10728326" cy="5256000"/>
          </a:xfrm>
          <a:solidFill>
            <a:schemeClr val="accent2"/>
          </a:solidFill>
          <a:ln>
            <a:noFill/>
          </a:ln>
        </p:spPr>
        <p:txBody>
          <a:bodyPr lIns="324000" tIns="11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FCAD79B-EF47-46A0-9575-229F3DAA7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5" y="5122625"/>
            <a:ext cx="10044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Bildplatzhalter 8">
            <a:extLst>
              <a:ext uri="{FF2B5EF4-FFF2-40B4-BE49-F238E27FC236}">
                <a16:creationId xmlns:a16="http://schemas.microsoft.com/office/drawing/2014/main" id="{72236FC6-C8FF-43C1-86B9-BF11234592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789A3267-E086-4EC3-A0BB-F8ECD01A5C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Organisational </a:t>
            </a:r>
            <a:r>
              <a:rPr lang="de-DE" dirty="0" err="1"/>
              <a:t>unit</a:t>
            </a:r>
            <a:r>
              <a:rPr lang="de-DE" dirty="0"/>
              <a:t> verbal</a:t>
            </a:r>
            <a:br>
              <a:rPr lang="de-DE" dirty="0"/>
            </a:b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on 2 </a:t>
            </a:r>
            <a:r>
              <a:rPr lang="de-DE" dirty="0" err="1"/>
              <a:t>lines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2532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 – Uni Zür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rgbClr val="007A96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93E2EDD-B19F-478D-BB03-AD55EC1E8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672" y="228020"/>
            <a:ext cx="3679200" cy="55250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D364BCB8-820F-4C3A-BA37-7048A4C8D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A73913C2-8DFE-4F15-B2DB-2A6D5C2670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US" noProof="0"/>
              <a:t>Click icon to add picture</a:t>
            </a:r>
            <a:endParaRPr lang="de-CH" noProof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791A1AD7-DB7D-4C75-BEFB-EB6D34D3B2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Organisational </a:t>
            </a:r>
            <a:r>
              <a:rPr lang="de-DE" dirty="0" err="1"/>
              <a:t>unit</a:t>
            </a:r>
            <a:r>
              <a:rPr lang="de-DE" dirty="0"/>
              <a:t> verbal</a:t>
            </a:r>
            <a:br>
              <a:rPr lang="de-DE" dirty="0"/>
            </a:b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on 2 </a:t>
            </a:r>
            <a:r>
              <a:rPr lang="de-DE" dirty="0" err="1"/>
              <a:t>lines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9257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39750" indent="-539750">
              <a:buFont typeface="+mj-lt"/>
              <a:buAutoNum type="arabicPeriod"/>
              <a:defRPr/>
            </a:lvl1pPr>
            <a:lvl2pPr marL="1079500" indent="-539750">
              <a:buFont typeface="+mj-lt"/>
              <a:buAutoNum type="arabicPeriod"/>
              <a:defRPr/>
            </a:lvl2pPr>
            <a:lvl3pPr marL="1612900" indent="-533400">
              <a:buFont typeface="+mj-lt"/>
              <a:buAutoNum type="arabicPeriod"/>
              <a:defRPr/>
            </a:lvl3pPr>
            <a:lvl4pPr marL="2152650" indent="-539750">
              <a:buFont typeface="+mj-lt"/>
              <a:buAutoNum type="arabicPeriod"/>
              <a:defRPr/>
            </a:lvl4pPr>
            <a:lvl5pPr marL="2692400" indent="-539750">
              <a:buFont typeface="+mj-lt"/>
              <a:buAutoNum type="arabicPeriod"/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84F1-6FBB-4596-9539-ABBB5E05B729}" type="datetime1">
              <a:rPr lang="de-CH" noProof="0" smtClean="0"/>
              <a:t>19.05.2022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Institute of Geodesy and Photogrammetry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9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50C5-6024-49D4-8180-4E0333EF932A}" type="datetime1">
              <a:rPr lang="de-CH" noProof="0" smtClean="0"/>
              <a:t>19.05.2022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Institute of Geodesy and Photogrammetry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5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uss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D3CA-C0C5-48E4-B043-0A0A7C87B407}" type="datetime1">
              <a:rPr lang="de-CH" noProof="0" smtClean="0"/>
              <a:t>19.05.2022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Institute of Geodesy and Photogrammetry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6D94FA-21C6-4AE0-AA4F-3A077810E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6" y="5570135"/>
            <a:ext cx="5364164" cy="721233"/>
          </a:xfrm>
        </p:spPr>
        <p:txBody>
          <a:bodyPr anchor="b" anchorCtr="0"/>
          <a:lstStyle>
            <a:lvl1pPr marL="179388" indent="-179388">
              <a:spcBef>
                <a:spcPts val="0"/>
              </a:spcBef>
              <a:buFont typeface="+mj-lt"/>
              <a:buAutoNum type="arabicPeriod"/>
              <a:defRPr sz="800"/>
            </a:lvl1pPr>
            <a:lvl2pPr marL="266700" indent="0">
              <a:buNone/>
              <a:defRPr sz="800"/>
            </a:lvl2pPr>
            <a:lvl3pPr marL="538163" indent="0">
              <a:buNone/>
              <a:defRPr sz="800"/>
            </a:lvl3pPr>
            <a:lvl4pPr marL="804862" indent="0">
              <a:buNone/>
              <a:defRPr sz="800"/>
            </a:lvl4pPr>
            <a:lvl5pPr marL="1076325" indent="0">
              <a:buNone/>
              <a:defRPr sz="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00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224781"/>
            <a:ext cx="10728325" cy="1260000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40744E-DABC-443A-8326-A6D85CAF5AF0}" type="datetime1">
              <a:rPr lang="de-CH" noProof="0" smtClean="0"/>
              <a:t>19.05.2022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Institute of Geodesy and Photogrammetry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  <p:grpSp>
        <p:nvGrpSpPr>
          <p:cNvPr id="10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GrpSpPr/>
          <p:nvPr/>
        </p:nvGrpSpPr>
        <p:grpSpPr>
          <a:xfrm>
            <a:off x="731837" y="6507088"/>
            <a:ext cx="984462" cy="162000"/>
            <a:chOff x="731837" y="6507088"/>
            <a:chExt cx="984462" cy="162000"/>
          </a:xfrm>
          <a:solidFill>
            <a:schemeClr val="bg1"/>
          </a:solidFill>
        </p:grpSpPr>
        <p:grpSp>
          <p:nvGrpSpPr>
            <p:cNvPr id="12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266489" y="6555186"/>
              <a:ext cx="197463" cy="110963"/>
              <a:chOff x="1266489" y="6555186"/>
              <a:chExt cx="197463" cy="110963"/>
            </a:xfrm>
            <a:grpFill/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BB0752-F87C-44D9-A9A5-97AF1DEDA1AE}"/>
                  </a:ext>
                </a:extLst>
              </p:cNvPr>
              <p:cNvSpPr/>
              <p:nvPr/>
            </p:nvSpPr>
            <p:spPr>
              <a:xfrm>
                <a:off x="1266489" y="6556934"/>
                <a:ext cx="95902" cy="109216"/>
              </a:xfrm>
              <a:custGeom>
                <a:avLst/>
                <a:gdLst>
                  <a:gd name="connsiteX0" fmla="*/ 66742 w 95902"/>
                  <a:gd name="connsiteY0" fmla="*/ 65797 h 109216"/>
                  <a:gd name="connsiteX1" fmla="*/ 35339 w 95902"/>
                  <a:gd name="connsiteY1" fmla="*/ 95082 h 109216"/>
                  <a:gd name="connsiteX2" fmla="*/ 15953 w 95902"/>
                  <a:gd name="connsiteY2" fmla="*/ 79537 h 109216"/>
                  <a:gd name="connsiteX3" fmla="*/ 15899 w 95902"/>
                  <a:gd name="connsiteY3" fmla="*/ 76265 h 109216"/>
                  <a:gd name="connsiteX4" fmla="*/ 16896 w 95902"/>
                  <a:gd name="connsiteY4" fmla="*/ 66295 h 109216"/>
                  <a:gd name="connsiteX5" fmla="*/ 30230 w 95902"/>
                  <a:gd name="connsiteY5" fmla="*/ 0 h 109216"/>
                  <a:gd name="connsiteX6" fmla="*/ 30230 w 95902"/>
                  <a:gd name="connsiteY6" fmla="*/ 0 h 109216"/>
                  <a:gd name="connsiteX7" fmla="*/ 14528 w 95902"/>
                  <a:gd name="connsiteY7" fmla="*/ 0 h 109216"/>
                  <a:gd name="connsiteX8" fmla="*/ 1194 w 95902"/>
                  <a:gd name="connsiteY8" fmla="*/ 67791 h 109216"/>
                  <a:gd name="connsiteX9" fmla="*/ 1194 w 95902"/>
                  <a:gd name="connsiteY9" fmla="*/ 68788 h 109216"/>
                  <a:gd name="connsiteX10" fmla="*/ 73 w 95902"/>
                  <a:gd name="connsiteY10" fmla="*/ 78508 h 109216"/>
                  <a:gd name="connsiteX11" fmla="*/ 26638 w 95902"/>
                  <a:gd name="connsiteY11" fmla="*/ 109122 h 109216"/>
                  <a:gd name="connsiteX12" fmla="*/ 29980 w 95902"/>
                  <a:gd name="connsiteY12" fmla="*/ 109163 h 109216"/>
                  <a:gd name="connsiteX13" fmla="*/ 61384 w 95902"/>
                  <a:gd name="connsiteY13" fmla="*/ 96702 h 109216"/>
                  <a:gd name="connsiteX14" fmla="*/ 59265 w 95902"/>
                  <a:gd name="connsiteY14" fmla="*/ 107917 h 109216"/>
                  <a:gd name="connsiteX15" fmla="*/ 59265 w 95902"/>
                  <a:gd name="connsiteY15" fmla="*/ 107917 h 109216"/>
                  <a:gd name="connsiteX16" fmla="*/ 74842 w 95902"/>
                  <a:gd name="connsiteY16" fmla="*/ 107917 h 109216"/>
                  <a:gd name="connsiteX17" fmla="*/ 95902 w 95902"/>
                  <a:gd name="connsiteY17" fmla="*/ 0 h 109216"/>
                  <a:gd name="connsiteX18" fmla="*/ 95902 w 95902"/>
                  <a:gd name="connsiteY18" fmla="*/ 0 h 109216"/>
                  <a:gd name="connsiteX19" fmla="*/ 79951 w 95902"/>
                  <a:gd name="connsiteY19" fmla="*/ 0 h 10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902" h="109216">
                    <a:moveTo>
                      <a:pt x="66742" y="65797"/>
                    </a:moveTo>
                    <a:cubicBezTo>
                      <a:pt x="65228" y="82115"/>
                      <a:pt x="51723" y="94709"/>
                      <a:pt x="35339" y="95082"/>
                    </a:cubicBezTo>
                    <a:cubicBezTo>
                      <a:pt x="25692" y="96142"/>
                      <a:pt x="17013" y="89183"/>
                      <a:pt x="15953" y="79537"/>
                    </a:cubicBezTo>
                    <a:cubicBezTo>
                      <a:pt x="15833" y="78450"/>
                      <a:pt x="15814" y="77355"/>
                      <a:pt x="15899" y="76265"/>
                    </a:cubicBezTo>
                    <a:cubicBezTo>
                      <a:pt x="15976" y="72921"/>
                      <a:pt x="16309" y="69588"/>
                      <a:pt x="16896" y="66295"/>
                    </a:cubicBezTo>
                    <a:lnTo>
                      <a:pt x="30230" y="0"/>
                    </a:lnTo>
                    <a:lnTo>
                      <a:pt x="30230" y="0"/>
                    </a:lnTo>
                    <a:lnTo>
                      <a:pt x="14528" y="0"/>
                    </a:lnTo>
                    <a:lnTo>
                      <a:pt x="1194" y="67791"/>
                    </a:lnTo>
                    <a:lnTo>
                      <a:pt x="1194" y="68788"/>
                    </a:lnTo>
                    <a:cubicBezTo>
                      <a:pt x="472" y="71978"/>
                      <a:pt x="95" y="75237"/>
                      <a:pt x="73" y="78508"/>
                    </a:cubicBezTo>
                    <a:cubicBezTo>
                      <a:pt x="-1045" y="94298"/>
                      <a:pt x="10848" y="108004"/>
                      <a:pt x="26638" y="109122"/>
                    </a:cubicBezTo>
                    <a:cubicBezTo>
                      <a:pt x="27751" y="109200"/>
                      <a:pt x="28866" y="109214"/>
                      <a:pt x="29980" y="109163"/>
                    </a:cubicBezTo>
                    <a:cubicBezTo>
                      <a:pt x="41760" y="109765"/>
                      <a:pt x="53221" y="105218"/>
                      <a:pt x="61384" y="96702"/>
                    </a:cubicBezTo>
                    <a:lnTo>
                      <a:pt x="59265" y="107917"/>
                    </a:lnTo>
                    <a:lnTo>
                      <a:pt x="59265" y="107917"/>
                    </a:lnTo>
                    <a:lnTo>
                      <a:pt x="74842" y="107917"/>
                    </a:lnTo>
                    <a:lnTo>
                      <a:pt x="95902" y="0"/>
                    </a:lnTo>
                    <a:lnTo>
                      <a:pt x="95902" y="0"/>
                    </a:lnTo>
                    <a:lnTo>
                      <a:pt x="79951" y="0"/>
                    </a:lnTo>
                    <a:close/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ED44DE23-7081-4AC9-BF06-502BEC71C004}"/>
                  </a:ext>
                </a:extLst>
              </p:cNvPr>
              <p:cNvSpPr/>
              <p:nvPr/>
            </p:nvSpPr>
            <p:spPr>
              <a:xfrm>
                <a:off x="1376472" y="6555186"/>
                <a:ext cx="87480" cy="109664"/>
              </a:xfrm>
              <a:custGeom>
                <a:avLst/>
                <a:gdLst>
                  <a:gd name="connsiteX0" fmla="*/ 64302 w 87480"/>
                  <a:gd name="connsiteY0" fmla="*/ 3 h 109664"/>
                  <a:gd name="connsiteX1" fmla="*/ 34518 w 87480"/>
                  <a:gd name="connsiteY1" fmla="*/ 14209 h 109664"/>
                  <a:gd name="connsiteX2" fmla="*/ 36886 w 87480"/>
                  <a:gd name="connsiteY2" fmla="*/ 1747 h 109664"/>
                  <a:gd name="connsiteX3" fmla="*/ 36886 w 87480"/>
                  <a:gd name="connsiteY3" fmla="*/ 1747 h 109664"/>
                  <a:gd name="connsiteX4" fmla="*/ 21434 w 87480"/>
                  <a:gd name="connsiteY4" fmla="*/ 1747 h 109664"/>
                  <a:gd name="connsiteX5" fmla="*/ 0 w 87480"/>
                  <a:gd name="connsiteY5" fmla="*/ 109664 h 109664"/>
                  <a:gd name="connsiteX6" fmla="*/ 0 w 87480"/>
                  <a:gd name="connsiteY6" fmla="*/ 109664 h 109664"/>
                  <a:gd name="connsiteX7" fmla="*/ 15826 w 87480"/>
                  <a:gd name="connsiteY7" fmla="*/ 109664 h 109664"/>
                  <a:gd name="connsiteX8" fmla="*/ 28288 w 87480"/>
                  <a:gd name="connsiteY8" fmla="*/ 43493 h 109664"/>
                  <a:gd name="connsiteX9" fmla="*/ 59940 w 87480"/>
                  <a:gd name="connsiteY9" fmla="*/ 14209 h 109664"/>
                  <a:gd name="connsiteX10" fmla="*/ 75019 w 87480"/>
                  <a:gd name="connsiteY10" fmla="*/ 21810 h 109664"/>
                  <a:gd name="connsiteX11" fmla="*/ 75019 w 87480"/>
                  <a:gd name="connsiteY11" fmla="*/ 21810 h 109664"/>
                  <a:gd name="connsiteX12" fmla="*/ 87480 w 87480"/>
                  <a:gd name="connsiteY12" fmla="*/ 10346 h 109664"/>
                  <a:gd name="connsiteX13" fmla="*/ 87480 w 87480"/>
                  <a:gd name="connsiteY13" fmla="*/ 10346 h 109664"/>
                  <a:gd name="connsiteX14" fmla="*/ 63928 w 87480"/>
                  <a:gd name="connsiteY14" fmla="*/ 252 h 109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7480" h="109664">
                    <a:moveTo>
                      <a:pt x="64302" y="3"/>
                    </a:moveTo>
                    <a:cubicBezTo>
                      <a:pt x="52709" y="-136"/>
                      <a:pt x="41706" y="5111"/>
                      <a:pt x="34518" y="14209"/>
                    </a:cubicBezTo>
                    <a:lnTo>
                      <a:pt x="36886" y="1747"/>
                    </a:lnTo>
                    <a:lnTo>
                      <a:pt x="36886" y="1747"/>
                    </a:lnTo>
                    <a:lnTo>
                      <a:pt x="21434" y="1747"/>
                    </a:lnTo>
                    <a:lnTo>
                      <a:pt x="0" y="109664"/>
                    </a:lnTo>
                    <a:lnTo>
                      <a:pt x="0" y="109664"/>
                    </a:lnTo>
                    <a:lnTo>
                      <a:pt x="15826" y="109664"/>
                    </a:lnTo>
                    <a:lnTo>
                      <a:pt x="28288" y="43493"/>
                    </a:lnTo>
                    <a:cubicBezTo>
                      <a:pt x="30515" y="27438"/>
                      <a:pt x="43760" y="15183"/>
                      <a:pt x="59940" y="14209"/>
                    </a:cubicBezTo>
                    <a:cubicBezTo>
                      <a:pt x="65919" y="14072"/>
                      <a:pt x="71573" y="16922"/>
                      <a:pt x="75019" y="21810"/>
                    </a:cubicBezTo>
                    <a:lnTo>
                      <a:pt x="75019" y="21810"/>
                    </a:lnTo>
                    <a:lnTo>
                      <a:pt x="87480" y="10346"/>
                    </a:lnTo>
                    <a:lnTo>
                      <a:pt x="87480" y="10346"/>
                    </a:lnTo>
                    <a:cubicBezTo>
                      <a:pt x="81552" y="3603"/>
                      <a:pt x="72899" y="-105"/>
                      <a:pt x="63928" y="2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</p:grp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18C24FD2-AEE2-43CA-8EB3-8E646C2E5E46}"/>
                </a:ext>
              </a:extLst>
            </p:cNvPr>
            <p:cNvSpPr/>
            <p:nvPr/>
          </p:nvSpPr>
          <p:spPr>
            <a:xfrm>
              <a:off x="1159517" y="6556560"/>
              <a:ext cx="96452" cy="108166"/>
            </a:xfrm>
            <a:custGeom>
              <a:avLst/>
              <a:gdLst>
                <a:gd name="connsiteX0" fmla="*/ 23303 w 96452"/>
                <a:gd name="connsiteY0" fmla="*/ 0 h 108166"/>
                <a:gd name="connsiteX1" fmla="*/ 20562 w 96452"/>
                <a:gd name="connsiteY1" fmla="*/ 13708 h 108166"/>
                <a:gd name="connsiteX2" fmla="*/ 20562 w 96452"/>
                <a:gd name="connsiteY2" fmla="*/ 13957 h 108166"/>
                <a:gd name="connsiteX3" fmla="*/ 74271 w 96452"/>
                <a:gd name="connsiteY3" fmla="*/ 13957 h 108166"/>
                <a:gd name="connsiteX4" fmla="*/ 2742 w 96452"/>
                <a:gd name="connsiteY4" fmla="*/ 94957 h 108166"/>
                <a:gd name="connsiteX5" fmla="*/ 2617 w 96452"/>
                <a:gd name="connsiteY5" fmla="*/ 94957 h 108166"/>
                <a:gd name="connsiteX6" fmla="*/ 0 w 96452"/>
                <a:gd name="connsiteY6" fmla="*/ 108166 h 108166"/>
                <a:gd name="connsiteX7" fmla="*/ 76265 w 96452"/>
                <a:gd name="connsiteY7" fmla="*/ 108166 h 108166"/>
                <a:gd name="connsiteX8" fmla="*/ 79006 w 96452"/>
                <a:gd name="connsiteY8" fmla="*/ 94209 h 108166"/>
                <a:gd name="connsiteX9" fmla="*/ 21932 w 96452"/>
                <a:gd name="connsiteY9" fmla="*/ 94209 h 108166"/>
                <a:gd name="connsiteX10" fmla="*/ 93835 w 96452"/>
                <a:gd name="connsiteY10" fmla="*/ 13209 h 108166"/>
                <a:gd name="connsiteX11" fmla="*/ 93835 w 96452"/>
                <a:gd name="connsiteY11" fmla="*/ 13209 h 108166"/>
                <a:gd name="connsiteX12" fmla="*/ 96452 w 96452"/>
                <a:gd name="connsiteY12" fmla="*/ 0 h 108166"/>
                <a:gd name="connsiteX13" fmla="*/ 23303 w 96452"/>
                <a:gd name="connsiteY13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452" h="108166">
                  <a:moveTo>
                    <a:pt x="23303" y="0"/>
                  </a:moveTo>
                  <a:lnTo>
                    <a:pt x="20562" y="13708"/>
                  </a:lnTo>
                  <a:lnTo>
                    <a:pt x="20562" y="13957"/>
                  </a:lnTo>
                  <a:lnTo>
                    <a:pt x="74271" y="13957"/>
                  </a:lnTo>
                  <a:lnTo>
                    <a:pt x="2742" y="94957"/>
                  </a:lnTo>
                  <a:lnTo>
                    <a:pt x="2617" y="94957"/>
                  </a:lnTo>
                  <a:lnTo>
                    <a:pt x="0" y="108166"/>
                  </a:lnTo>
                  <a:lnTo>
                    <a:pt x="76265" y="108166"/>
                  </a:lnTo>
                  <a:lnTo>
                    <a:pt x="79006" y="94209"/>
                  </a:lnTo>
                  <a:lnTo>
                    <a:pt x="21932" y="94209"/>
                  </a:lnTo>
                  <a:lnTo>
                    <a:pt x="93835" y="13209"/>
                  </a:lnTo>
                  <a:lnTo>
                    <a:pt x="93835" y="13209"/>
                  </a:lnTo>
                  <a:lnTo>
                    <a:pt x="96452" y="0"/>
                  </a:lnTo>
                  <a:lnTo>
                    <a:pt x="2330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EE7F6F4-4D2C-45B3-A061-9606B2BD36A7}"/>
                </a:ext>
              </a:extLst>
            </p:cNvPr>
            <p:cNvSpPr/>
            <p:nvPr/>
          </p:nvSpPr>
          <p:spPr>
            <a:xfrm>
              <a:off x="1466445" y="6556560"/>
              <a:ext cx="37259" cy="108166"/>
            </a:xfrm>
            <a:custGeom>
              <a:avLst/>
              <a:gdLst>
                <a:gd name="connsiteX0" fmla="*/ 21683 w 37259"/>
                <a:gd name="connsiteY0" fmla="*/ 0 h 108166"/>
                <a:gd name="connsiteX1" fmla="*/ 0 w 37259"/>
                <a:gd name="connsiteY1" fmla="*/ 107917 h 108166"/>
                <a:gd name="connsiteX2" fmla="*/ 0 w 37259"/>
                <a:gd name="connsiteY2" fmla="*/ 108166 h 108166"/>
                <a:gd name="connsiteX3" fmla="*/ 15702 w 37259"/>
                <a:gd name="connsiteY3" fmla="*/ 108166 h 108166"/>
                <a:gd name="connsiteX4" fmla="*/ 37260 w 37259"/>
                <a:gd name="connsiteY4" fmla="*/ 0 h 108166"/>
                <a:gd name="connsiteX5" fmla="*/ 21683 w 37259"/>
                <a:gd name="connsiteY5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59" h="108166">
                  <a:moveTo>
                    <a:pt x="21683" y="0"/>
                  </a:moveTo>
                  <a:lnTo>
                    <a:pt x="0" y="107917"/>
                  </a:lnTo>
                  <a:lnTo>
                    <a:pt x="0" y="108166"/>
                  </a:lnTo>
                  <a:lnTo>
                    <a:pt x="15702" y="108166"/>
                  </a:lnTo>
                  <a:lnTo>
                    <a:pt x="37260" y="0"/>
                  </a:lnTo>
                  <a:lnTo>
                    <a:pt x="2168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grpSp>
          <p:nvGrpSpPr>
            <p:cNvPr id="17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518879" y="6507337"/>
              <a:ext cx="191395" cy="158803"/>
              <a:chOff x="1518879" y="6507337"/>
              <a:chExt cx="191395" cy="158803"/>
            </a:xfrm>
            <a:grpFill/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2186F78-5D28-4695-8B1C-5A3F1A53AAB3}"/>
                  </a:ext>
                </a:extLst>
              </p:cNvPr>
              <p:cNvSpPr/>
              <p:nvPr/>
            </p:nvSpPr>
            <p:spPr>
              <a:xfrm>
                <a:off x="1614114" y="6507337"/>
                <a:ext cx="96160" cy="157638"/>
              </a:xfrm>
              <a:custGeom>
                <a:avLst/>
                <a:gdLst>
                  <a:gd name="connsiteX0" fmla="*/ 66046 w 96160"/>
                  <a:gd name="connsiteY0" fmla="*/ 47852 h 157638"/>
                  <a:gd name="connsiteX1" fmla="*/ 35142 w 96160"/>
                  <a:gd name="connsiteY1" fmla="*/ 60314 h 157638"/>
                  <a:gd name="connsiteX2" fmla="*/ 47603 w 96160"/>
                  <a:gd name="connsiteY2" fmla="*/ 0 h 157638"/>
                  <a:gd name="connsiteX3" fmla="*/ 31652 w 96160"/>
                  <a:gd name="connsiteY3" fmla="*/ 0 h 157638"/>
                  <a:gd name="connsiteX4" fmla="*/ 0 w 96160"/>
                  <a:gd name="connsiteY4" fmla="*/ 157389 h 157638"/>
                  <a:gd name="connsiteX5" fmla="*/ 15701 w 96160"/>
                  <a:gd name="connsiteY5" fmla="*/ 157389 h 157638"/>
                  <a:gd name="connsiteX6" fmla="*/ 28911 w 96160"/>
                  <a:gd name="connsiteY6" fmla="*/ 91218 h 157638"/>
                  <a:gd name="connsiteX7" fmla="*/ 60563 w 96160"/>
                  <a:gd name="connsiteY7" fmla="*/ 62058 h 157638"/>
                  <a:gd name="connsiteX8" fmla="*/ 79837 w 96160"/>
                  <a:gd name="connsiteY8" fmla="*/ 77742 h 157638"/>
                  <a:gd name="connsiteX9" fmla="*/ 79878 w 96160"/>
                  <a:gd name="connsiteY9" fmla="*/ 80875 h 157638"/>
                  <a:gd name="connsiteX10" fmla="*/ 78757 w 96160"/>
                  <a:gd name="connsiteY10" fmla="*/ 90969 h 157638"/>
                  <a:gd name="connsiteX11" fmla="*/ 65423 w 96160"/>
                  <a:gd name="connsiteY11" fmla="*/ 157638 h 157638"/>
                  <a:gd name="connsiteX12" fmla="*/ 81125 w 96160"/>
                  <a:gd name="connsiteY12" fmla="*/ 157638 h 157638"/>
                  <a:gd name="connsiteX13" fmla="*/ 94957 w 96160"/>
                  <a:gd name="connsiteY13" fmla="*/ 89474 h 157638"/>
                  <a:gd name="connsiteX14" fmla="*/ 96078 w 96160"/>
                  <a:gd name="connsiteY14" fmla="*/ 78757 h 157638"/>
                  <a:gd name="connsiteX15" fmla="*/ 69522 w 96160"/>
                  <a:gd name="connsiteY15" fmla="*/ 47902 h 157638"/>
                  <a:gd name="connsiteX16" fmla="*/ 66046 w 96160"/>
                  <a:gd name="connsiteY16" fmla="*/ 47852 h 15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160" h="157638">
                    <a:moveTo>
                      <a:pt x="66046" y="47852"/>
                    </a:moveTo>
                    <a:cubicBezTo>
                      <a:pt x="54431" y="47363"/>
                      <a:pt x="43168" y="51904"/>
                      <a:pt x="35142" y="60314"/>
                    </a:cubicBezTo>
                    <a:lnTo>
                      <a:pt x="47603" y="0"/>
                    </a:lnTo>
                    <a:lnTo>
                      <a:pt x="31652" y="0"/>
                    </a:lnTo>
                    <a:lnTo>
                      <a:pt x="0" y="157389"/>
                    </a:lnTo>
                    <a:lnTo>
                      <a:pt x="15701" y="157389"/>
                    </a:lnTo>
                    <a:lnTo>
                      <a:pt x="28911" y="91218"/>
                    </a:lnTo>
                    <a:cubicBezTo>
                      <a:pt x="30603" y="74910"/>
                      <a:pt x="44170" y="62411"/>
                      <a:pt x="60563" y="62058"/>
                    </a:cubicBezTo>
                    <a:cubicBezTo>
                      <a:pt x="70216" y="61067"/>
                      <a:pt x="78845" y="68088"/>
                      <a:pt x="79837" y="77742"/>
                    </a:cubicBezTo>
                    <a:cubicBezTo>
                      <a:pt x="79945" y="78783"/>
                      <a:pt x="79958" y="79832"/>
                      <a:pt x="79878" y="80875"/>
                    </a:cubicBezTo>
                    <a:cubicBezTo>
                      <a:pt x="79822" y="84268"/>
                      <a:pt x="79446" y="87647"/>
                      <a:pt x="78757" y="90969"/>
                    </a:cubicBezTo>
                    <a:lnTo>
                      <a:pt x="65423" y="157638"/>
                    </a:lnTo>
                    <a:lnTo>
                      <a:pt x="81125" y="157638"/>
                    </a:lnTo>
                    <a:lnTo>
                      <a:pt x="94957" y="89474"/>
                    </a:lnTo>
                    <a:cubicBezTo>
                      <a:pt x="95657" y="85943"/>
                      <a:pt x="96034" y="82356"/>
                      <a:pt x="96078" y="78757"/>
                    </a:cubicBezTo>
                    <a:cubicBezTo>
                      <a:pt x="97265" y="62903"/>
                      <a:pt x="85375" y="49089"/>
                      <a:pt x="69522" y="47902"/>
                    </a:cubicBezTo>
                    <a:cubicBezTo>
                      <a:pt x="68365" y="47815"/>
                      <a:pt x="67205" y="47799"/>
                      <a:pt x="66046" y="478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1FE5475E-83C3-4BE3-BBF1-FAE9A6986B3F}"/>
                  </a:ext>
                </a:extLst>
              </p:cNvPr>
              <p:cNvSpPr/>
              <p:nvPr/>
            </p:nvSpPr>
            <p:spPr>
              <a:xfrm>
                <a:off x="1518879" y="6555189"/>
                <a:ext cx="87882" cy="110951"/>
              </a:xfrm>
              <a:custGeom>
                <a:avLst/>
                <a:gdLst>
                  <a:gd name="connsiteX0" fmla="*/ 56853 w 87882"/>
                  <a:gd name="connsiteY0" fmla="*/ 0 h 110951"/>
                  <a:gd name="connsiteX1" fmla="*/ 1649 w 87882"/>
                  <a:gd name="connsiteY1" fmla="*/ 55329 h 110951"/>
                  <a:gd name="connsiteX2" fmla="*/ 153 w 87882"/>
                  <a:gd name="connsiteY2" fmla="*/ 71903 h 110951"/>
                  <a:gd name="connsiteX3" fmla="*/ 32484 w 87882"/>
                  <a:gd name="connsiteY3" fmla="*/ 110801 h 110951"/>
                  <a:gd name="connsiteX4" fmla="*/ 37538 w 87882"/>
                  <a:gd name="connsiteY4" fmla="*/ 110908 h 110951"/>
                  <a:gd name="connsiteX5" fmla="*/ 73552 w 87882"/>
                  <a:gd name="connsiteY5" fmla="*/ 95705 h 110951"/>
                  <a:gd name="connsiteX6" fmla="*/ 73552 w 87882"/>
                  <a:gd name="connsiteY6" fmla="*/ 95705 h 110951"/>
                  <a:gd name="connsiteX7" fmla="*/ 64455 w 87882"/>
                  <a:gd name="connsiteY7" fmla="*/ 84614 h 110951"/>
                  <a:gd name="connsiteX8" fmla="*/ 64455 w 87882"/>
                  <a:gd name="connsiteY8" fmla="*/ 84614 h 110951"/>
                  <a:gd name="connsiteX9" fmla="*/ 64455 w 87882"/>
                  <a:gd name="connsiteY9" fmla="*/ 84614 h 110951"/>
                  <a:gd name="connsiteX10" fmla="*/ 38535 w 87882"/>
                  <a:gd name="connsiteY10" fmla="*/ 97075 h 110951"/>
                  <a:gd name="connsiteX11" fmla="*/ 15233 w 87882"/>
                  <a:gd name="connsiteY11" fmla="*/ 75551 h 110951"/>
                  <a:gd name="connsiteX12" fmla="*/ 15356 w 87882"/>
                  <a:gd name="connsiteY12" fmla="*/ 72152 h 110951"/>
                  <a:gd name="connsiteX13" fmla="*/ 17101 w 87882"/>
                  <a:gd name="connsiteY13" fmla="*/ 55952 h 110951"/>
                  <a:gd name="connsiteX14" fmla="*/ 31058 w 87882"/>
                  <a:gd name="connsiteY14" fmla="*/ 25048 h 110951"/>
                  <a:gd name="connsiteX15" fmla="*/ 55233 w 87882"/>
                  <a:gd name="connsiteY15" fmla="*/ 14206 h 110951"/>
                  <a:gd name="connsiteX16" fmla="*/ 76293 w 87882"/>
                  <a:gd name="connsiteY16" fmla="*/ 26668 h 110951"/>
                  <a:gd name="connsiteX17" fmla="*/ 76293 w 87882"/>
                  <a:gd name="connsiteY17" fmla="*/ 26668 h 110951"/>
                  <a:gd name="connsiteX18" fmla="*/ 87883 w 87882"/>
                  <a:gd name="connsiteY18" fmla="*/ 16823 h 110951"/>
                  <a:gd name="connsiteX19" fmla="*/ 87883 w 87882"/>
                  <a:gd name="connsiteY19" fmla="*/ 16823 h 110951"/>
                  <a:gd name="connsiteX20" fmla="*/ 56729 w 87882"/>
                  <a:gd name="connsiteY20" fmla="*/ 748 h 11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7882" h="110951">
                    <a:moveTo>
                      <a:pt x="56853" y="0"/>
                    </a:moveTo>
                    <a:cubicBezTo>
                      <a:pt x="28192" y="0"/>
                      <a:pt x="8129" y="20188"/>
                      <a:pt x="1649" y="55329"/>
                    </a:cubicBezTo>
                    <a:cubicBezTo>
                      <a:pt x="671" y="60800"/>
                      <a:pt x="170" y="66345"/>
                      <a:pt x="153" y="71903"/>
                    </a:cubicBezTo>
                    <a:cubicBezTo>
                      <a:pt x="-1660" y="91572"/>
                      <a:pt x="12814" y="108987"/>
                      <a:pt x="32484" y="110801"/>
                    </a:cubicBezTo>
                    <a:cubicBezTo>
                      <a:pt x="34163" y="110955"/>
                      <a:pt x="35853" y="110991"/>
                      <a:pt x="37538" y="110908"/>
                    </a:cubicBezTo>
                    <a:cubicBezTo>
                      <a:pt x="51112" y="110955"/>
                      <a:pt x="64118" y="105465"/>
                      <a:pt x="73552" y="95705"/>
                    </a:cubicBezTo>
                    <a:lnTo>
                      <a:pt x="73552" y="95705"/>
                    </a:lnTo>
                    <a:lnTo>
                      <a:pt x="64455" y="84614"/>
                    </a:lnTo>
                    <a:lnTo>
                      <a:pt x="64455" y="84614"/>
                    </a:lnTo>
                    <a:lnTo>
                      <a:pt x="64455" y="84614"/>
                    </a:lnTo>
                    <a:cubicBezTo>
                      <a:pt x="58138" y="92466"/>
                      <a:pt x="48613" y="97045"/>
                      <a:pt x="38535" y="97075"/>
                    </a:cubicBezTo>
                    <a:cubicBezTo>
                      <a:pt x="26157" y="97566"/>
                      <a:pt x="15724" y="87929"/>
                      <a:pt x="15233" y="75551"/>
                    </a:cubicBezTo>
                    <a:cubicBezTo>
                      <a:pt x="15188" y="74416"/>
                      <a:pt x="15229" y="73280"/>
                      <a:pt x="15356" y="72152"/>
                    </a:cubicBezTo>
                    <a:cubicBezTo>
                      <a:pt x="15424" y="66709"/>
                      <a:pt x="16008" y="61285"/>
                      <a:pt x="17101" y="55952"/>
                    </a:cubicBezTo>
                    <a:cubicBezTo>
                      <a:pt x="18838" y="44568"/>
                      <a:pt x="23666" y="33878"/>
                      <a:pt x="31058" y="25048"/>
                    </a:cubicBezTo>
                    <a:cubicBezTo>
                      <a:pt x="37213" y="18167"/>
                      <a:pt x="46002" y="14225"/>
                      <a:pt x="55233" y="14206"/>
                    </a:cubicBezTo>
                    <a:cubicBezTo>
                      <a:pt x="64085" y="13892"/>
                      <a:pt x="72308" y="18758"/>
                      <a:pt x="76293" y="26668"/>
                    </a:cubicBezTo>
                    <a:lnTo>
                      <a:pt x="76293" y="26668"/>
                    </a:lnTo>
                    <a:lnTo>
                      <a:pt x="87883" y="16823"/>
                    </a:lnTo>
                    <a:lnTo>
                      <a:pt x="87883" y="16823"/>
                    </a:lnTo>
                    <a:cubicBezTo>
                      <a:pt x="81104" y="6298"/>
                      <a:pt x="69235" y="174"/>
                      <a:pt x="56729" y="748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</p:grp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41B77B6E-E7CB-412B-95AC-A9322C6799BB}"/>
                </a:ext>
              </a:extLst>
            </p:cNvPr>
            <p:cNvSpPr/>
            <p:nvPr/>
          </p:nvSpPr>
          <p:spPr>
            <a:xfrm>
              <a:off x="1493985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832E5C1A-13CE-49A6-B590-B6EAA5F9E1AD}"/>
                </a:ext>
              </a:extLst>
            </p:cNvPr>
            <p:cNvSpPr/>
            <p:nvPr/>
          </p:nvSpPr>
          <p:spPr>
            <a:xfrm>
              <a:off x="1340708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63AE00B0-780F-4053-8FE9-B7D321217AFF}"/>
                </a:ext>
              </a:extLst>
            </p:cNvPr>
            <p:cNvSpPr/>
            <p:nvPr/>
          </p:nvSpPr>
          <p:spPr>
            <a:xfrm>
              <a:off x="1298712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702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702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2406CEAF-7399-4CCB-A322-03F0BA2532F5}"/>
                </a:ext>
              </a:extLst>
            </p:cNvPr>
            <p:cNvSpPr/>
            <p:nvPr/>
          </p:nvSpPr>
          <p:spPr>
            <a:xfrm>
              <a:off x="731837" y="6507088"/>
              <a:ext cx="417960" cy="157638"/>
            </a:xfrm>
            <a:custGeom>
              <a:avLst/>
              <a:gdLst>
                <a:gd name="connsiteX0" fmla="*/ 368612 w 417960"/>
                <a:gd name="connsiteY0" fmla="*/ 0 h 157638"/>
                <a:gd name="connsiteX1" fmla="*/ 356151 w 417960"/>
                <a:gd name="connsiteY1" fmla="*/ 61062 h 157638"/>
                <a:gd name="connsiteX2" fmla="*/ 320760 w 417960"/>
                <a:gd name="connsiteY2" fmla="*/ 61062 h 157638"/>
                <a:gd name="connsiteX3" fmla="*/ 333222 w 417960"/>
                <a:gd name="connsiteY3" fmla="*/ 0 h 157638"/>
                <a:gd name="connsiteX4" fmla="*/ 31652 w 417960"/>
                <a:gd name="connsiteY4" fmla="*/ 0 h 157638"/>
                <a:gd name="connsiteX5" fmla="*/ 0 w 417960"/>
                <a:gd name="connsiteY5" fmla="*/ 157638 h 157638"/>
                <a:gd name="connsiteX6" fmla="*/ 120254 w 417960"/>
                <a:gd name="connsiteY6" fmla="*/ 157638 h 157638"/>
                <a:gd name="connsiteX7" fmla="*/ 128105 w 417960"/>
                <a:gd name="connsiteY7" fmla="*/ 118260 h 157638"/>
                <a:gd name="connsiteX8" fmla="*/ 57074 w 417960"/>
                <a:gd name="connsiteY8" fmla="*/ 118260 h 157638"/>
                <a:gd name="connsiteX9" fmla="*/ 61435 w 417960"/>
                <a:gd name="connsiteY9" fmla="*/ 96577 h 157638"/>
                <a:gd name="connsiteX10" fmla="*/ 132342 w 417960"/>
                <a:gd name="connsiteY10" fmla="*/ 96577 h 157638"/>
                <a:gd name="connsiteX11" fmla="*/ 139569 w 417960"/>
                <a:gd name="connsiteY11" fmla="*/ 61062 h 157638"/>
                <a:gd name="connsiteX12" fmla="*/ 68538 w 417960"/>
                <a:gd name="connsiteY12" fmla="*/ 61062 h 157638"/>
                <a:gd name="connsiteX13" fmla="*/ 72900 w 417960"/>
                <a:gd name="connsiteY13" fmla="*/ 39378 h 157638"/>
                <a:gd name="connsiteX14" fmla="*/ 185303 w 417960"/>
                <a:gd name="connsiteY14" fmla="*/ 39378 h 157638"/>
                <a:gd name="connsiteX15" fmla="*/ 161626 w 417960"/>
                <a:gd name="connsiteY15" fmla="*/ 157638 h 157638"/>
                <a:gd name="connsiteX16" fmla="*/ 210849 w 417960"/>
                <a:gd name="connsiteY16" fmla="*/ 157638 h 157638"/>
                <a:gd name="connsiteX17" fmla="*/ 234651 w 417960"/>
                <a:gd name="connsiteY17" fmla="*/ 39378 h 157638"/>
                <a:gd name="connsiteX18" fmla="*/ 276023 w 417960"/>
                <a:gd name="connsiteY18" fmla="*/ 39378 h 157638"/>
                <a:gd name="connsiteX19" fmla="*/ 252222 w 417960"/>
                <a:gd name="connsiteY19" fmla="*/ 157638 h 157638"/>
                <a:gd name="connsiteX20" fmla="*/ 301569 w 417960"/>
                <a:gd name="connsiteY20" fmla="*/ 157638 h 157638"/>
                <a:gd name="connsiteX21" fmla="*/ 313657 w 417960"/>
                <a:gd name="connsiteY21" fmla="*/ 96577 h 157638"/>
                <a:gd name="connsiteX22" fmla="*/ 349172 w 417960"/>
                <a:gd name="connsiteY22" fmla="*/ 96577 h 157638"/>
                <a:gd name="connsiteX23" fmla="*/ 336960 w 417960"/>
                <a:gd name="connsiteY23" fmla="*/ 157638 h 157638"/>
                <a:gd name="connsiteX24" fmla="*/ 386308 w 417960"/>
                <a:gd name="connsiteY24" fmla="*/ 157638 h 157638"/>
                <a:gd name="connsiteX25" fmla="*/ 417960 w 417960"/>
                <a:gd name="connsiteY25" fmla="*/ 0 h 157638"/>
                <a:gd name="connsiteX26" fmla="*/ 368612 w 417960"/>
                <a:gd name="connsiteY26" fmla="*/ 0 h 15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7960" h="157638">
                  <a:moveTo>
                    <a:pt x="368612" y="0"/>
                  </a:moveTo>
                  <a:lnTo>
                    <a:pt x="356151" y="61062"/>
                  </a:lnTo>
                  <a:lnTo>
                    <a:pt x="320760" y="61062"/>
                  </a:lnTo>
                  <a:lnTo>
                    <a:pt x="333222" y="0"/>
                  </a:lnTo>
                  <a:lnTo>
                    <a:pt x="31652" y="0"/>
                  </a:lnTo>
                  <a:lnTo>
                    <a:pt x="0" y="157638"/>
                  </a:lnTo>
                  <a:lnTo>
                    <a:pt x="120254" y="157638"/>
                  </a:lnTo>
                  <a:lnTo>
                    <a:pt x="128105" y="118260"/>
                  </a:lnTo>
                  <a:lnTo>
                    <a:pt x="57074" y="118260"/>
                  </a:lnTo>
                  <a:lnTo>
                    <a:pt x="61435" y="96577"/>
                  </a:lnTo>
                  <a:lnTo>
                    <a:pt x="132342" y="96577"/>
                  </a:lnTo>
                  <a:lnTo>
                    <a:pt x="139569" y="61062"/>
                  </a:lnTo>
                  <a:lnTo>
                    <a:pt x="68538" y="61062"/>
                  </a:lnTo>
                  <a:lnTo>
                    <a:pt x="72900" y="39378"/>
                  </a:lnTo>
                  <a:lnTo>
                    <a:pt x="185303" y="39378"/>
                  </a:lnTo>
                  <a:lnTo>
                    <a:pt x="161626" y="157638"/>
                  </a:lnTo>
                  <a:lnTo>
                    <a:pt x="210849" y="157638"/>
                  </a:lnTo>
                  <a:lnTo>
                    <a:pt x="234651" y="39378"/>
                  </a:lnTo>
                  <a:lnTo>
                    <a:pt x="276023" y="39378"/>
                  </a:lnTo>
                  <a:lnTo>
                    <a:pt x="252222" y="157638"/>
                  </a:lnTo>
                  <a:lnTo>
                    <a:pt x="301569" y="157638"/>
                  </a:lnTo>
                  <a:lnTo>
                    <a:pt x="313657" y="96577"/>
                  </a:lnTo>
                  <a:lnTo>
                    <a:pt x="349172" y="96577"/>
                  </a:lnTo>
                  <a:lnTo>
                    <a:pt x="336960" y="157638"/>
                  </a:lnTo>
                  <a:lnTo>
                    <a:pt x="386308" y="157638"/>
                  </a:lnTo>
                  <a:lnTo>
                    <a:pt x="417960" y="0"/>
                  </a:lnTo>
                  <a:lnTo>
                    <a:pt x="368612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1683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9CEF804-E58C-481B-A606-7D35AF68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C6EC0D-393C-42F2-B6A7-B19C9B098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7" y="1412875"/>
            <a:ext cx="10728325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C96E51-36C9-4BEE-A761-33378A0DF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73692" y="6522444"/>
            <a:ext cx="612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5711CE1-CD42-4639-AED8-1E392FD1B5FD}" type="datetime1">
              <a:rPr lang="de-CH" noProof="0" smtClean="0"/>
              <a:t>19.05.2022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1EC403-6E63-4450-AFDD-66CA49D6C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1700" y="6522444"/>
            <a:ext cx="540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Institute of Geodesy and Photogrammetry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DFCC57-7DDC-4B2C-A6BE-862DAF9C9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0960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0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61" userDrawn="1">
          <p15:clr>
            <a:srgbClr val="F26B43"/>
          </p15:clr>
        </p15:guide>
        <p15:guide id="3" pos="7219" userDrawn="1">
          <p15:clr>
            <a:srgbClr val="F26B43"/>
          </p15:clr>
        </p15:guide>
        <p15:guide id="4" orient="horz" pos="164" userDrawn="1">
          <p15:clr>
            <a:srgbClr val="F26B43"/>
          </p15:clr>
        </p15:guide>
        <p15:guide id="5" orient="horz" pos="890" userDrawn="1">
          <p15:clr>
            <a:srgbClr val="F26B43"/>
          </p15:clr>
        </p15:guide>
        <p15:guide id="6" orient="horz" pos="4201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platzhalter 18" descr="Ein Bild, das Gebäude, Stadt, Schloss, Turm enthält.&#10;&#10;Automatisch generierte Beschreibung">
            <a:extLst>
              <a:ext uri="{FF2B5EF4-FFF2-40B4-BE49-F238E27FC236}">
                <a16:creationId xmlns:a16="http://schemas.microsoft.com/office/drawing/2014/main" id="{882FF669-564A-4497-A386-BA8B28F256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 b="461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C1FB292-90C1-439C-8480-EB4116CF2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233538"/>
            <a:ext cx="6124575" cy="3100462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Differential Learning: A method for polar motion time series prediction</a:t>
            </a:r>
            <a:endParaRPr lang="de-CH" sz="2800" dirty="0">
              <a:latin typeface="+mn-lt"/>
            </a:endParaRPr>
          </a:p>
        </p:txBody>
      </p:sp>
      <p:sp>
        <p:nvSpPr>
          <p:cNvPr id="2" name="Bildplatzhalter 1">
            <a:extLst>
              <a:ext uri="{FF2B5EF4-FFF2-40B4-BE49-F238E27FC236}">
                <a16:creationId xmlns:a16="http://schemas.microsoft.com/office/drawing/2014/main" id="{11ADABBC-2742-48DB-BA2B-E411F07CEE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71C1F6-869F-40B1-8975-92FF2042F4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9941" y="4106082"/>
            <a:ext cx="4680000" cy="1008000"/>
          </a:xfrm>
        </p:spPr>
        <p:txBody>
          <a:bodyPr/>
          <a:lstStyle/>
          <a:p>
            <a:r>
              <a:rPr lang="en-US" b="1" i="0" dirty="0">
                <a:effectLst/>
                <a:latin typeface="Open Sans" panose="020B0606030504020204" pitchFamily="34" charset="0"/>
              </a:rPr>
              <a:t>Mostafa Kiani Shahvandi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US" b="1" i="0" dirty="0">
                <a:effectLst/>
                <a:latin typeface="Open Sans" panose="020B0606030504020204" pitchFamily="34" charset="0"/>
              </a:rPr>
              <a:t>Matthias </a:t>
            </a:r>
            <a:r>
              <a:rPr lang="en-US" b="1" i="0" dirty="0" err="1">
                <a:effectLst/>
                <a:latin typeface="Open Sans" panose="020B0606030504020204" pitchFamily="34" charset="0"/>
              </a:rPr>
              <a:t>Schartner</a:t>
            </a:r>
            <a:r>
              <a:rPr lang="en-US" b="1" i="0" dirty="0">
                <a:effectLst/>
                <a:latin typeface="Open Sans" panose="020B0606030504020204" pitchFamily="34" charset="0"/>
              </a:rPr>
              <a:t>, and Benedikt Soja</a:t>
            </a:r>
          </a:p>
          <a:p>
            <a:endParaRPr lang="de-DE" b="1" dirty="0"/>
          </a:p>
          <a:p>
            <a:r>
              <a:rPr lang="de-DE" b="1" dirty="0"/>
              <a:t>EGU General Assembly, May 27, 2022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6B18E6F-BDD9-4B0B-9B9E-C25187E0E1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Space </a:t>
            </a:r>
            <a:r>
              <a:rPr lang="de-DE" dirty="0" err="1"/>
              <a:t>Geodesy</a:t>
            </a:r>
            <a:r>
              <a:rPr lang="de-DE" dirty="0"/>
              <a:t> Group </a:t>
            </a:r>
          </a:p>
          <a:p>
            <a:r>
              <a:rPr lang="de-CH" dirty="0"/>
              <a:t>Institute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Geodesy</a:t>
            </a:r>
            <a:r>
              <a:rPr lang="de-CH" dirty="0"/>
              <a:t> and</a:t>
            </a:r>
            <a:r>
              <a:rPr lang="en-US" dirty="0"/>
              <a:t> Photogrammetry 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6168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EBE99E9-F31C-4209-94AA-A4423D709916}"/>
              </a:ext>
            </a:extLst>
          </p:cNvPr>
          <p:cNvSpPr/>
          <p:nvPr/>
        </p:nvSpPr>
        <p:spPr>
          <a:xfrm>
            <a:off x="2171700" y="1160350"/>
            <a:ext cx="7957493" cy="531124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93283-AA12-47E4-9825-3E325877B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Learning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75A04-761E-4D1B-8115-9F8CD425D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59404-C018-4AD6-BEF2-D9DDA14C3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84F1-6FBB-4596-9539-ABBB5E05B729}" type="datetime1">
              <a:rPr lang="de-CH" noProof="0" smtClean="0"/>
              <a:t>19.05.2022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A17D3-E781-491E-A610-309F7966C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Institute of Geodesy and Photogrammetry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09DDA-5530-44EA-AD76-2C926F60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10</a:t>
            </a:fld>
            <a:endParaRPr lang="de-CH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300F2D2-40E9-43D7-B8A5-751342187BBF}"/>
                  </a:ext>
                </a:extLst>
              </p:cNvPr>
              <p:cNvSpPr/>
              <p:nvPr/>
            </p:nvSpPr>
            <p:spPr>
              <a:xfrm>
                <a:off x="3402943" y="3512923"/>
                <a:ext cx="5563092" cy="106381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nary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300F2D2-40E9-43D7-B8A5-751342187B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943" y="3512923"/>
                <a:ext cx="5563092" cy="10638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0294C5-A1A6-410C-8E46-6B6C0B15BA52}"/>
              </a:ext>
            </a:extLst>
          </p:cNvPr>
          <p:cNvSpPr/>
          <p:nvPr/>
        </p:nvSpPr>
        <p:spPr>
          <a:xfrm>
            <a:off x="5139811" y="1412875"/>
            <a:ext cx="1912376" cy="52707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General solution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8EB64AD-A8CD-4A5C-8574-A14A7DFE2608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5597174" y="4172026"/>
            <a:ext cx="575186" cy="113563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1A7ED2-F4CE-40D1-8F57-6E639FC02EED}"/>
              </a:ext>
            </a:extLst>
          </p:cNvPr>
          <p:cNvCxnSpPr>
            <a:cxnSpLocks/>
          </p:cNvCxnSpPr>
          <p:nvPr/>
        </p:nvCxnSpPr>
        <p:spPr>
          <a:xfrm>
            <a:off x="5689928" y="4171932"/>
            <a:ext cx="2169820" cy="115404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D7D36F4-C831-4DF1-B7AF-5888C134FCC4}"/>
              </a:ext>
            </a:extLst>
          </p:cNvPr>
          <p:cNvSpPr/>
          <p:nvPr/>
        </p:nvSpPr>
        <p:spPr>
          <a:xfrm>
            <a:off x="5225514" y="5307665"/>
            <a:ext cx="1893692" cy="76101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Linear 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84A0F021-8E5B-4BF3-8A72-587C25CE4285}"/>
                  </a:ext>
                </a:extLst>
              </p:cNvPr>
              <p:cNvSpPr/>
              <p:nvPr/>
            </p:nvSpPr>
            <p:spPr>
              <a:xfrm>
                <a:off x="7794031" y="5310059"/>
                <a:ext cx="1893692" cy="761017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indefinite integration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84A0F021-8E5B-4BF3-8A72-587C25CE42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031" y="5310059"/>
                <a:ext cx="1893692" cy="761017"/>
              </a:xfrm>
              <a:prstGeom prst="roundRect">
                <a:avLst/>
              </a:prstGeom>
              <a:blipFill>
                <a:blip r:embed="rId3"/>
                <a:stretch>
                  <a:fillRect b="-4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50F6FC5-6E7D-4980-8C14-D872229C2829}"/>
              </a:ext>
            </a:extLst>
          </p:cNvPr>
          <p:cNvSpPr/>
          <p:nvPr/>
        </p:nvSpPr>
        <p:spPr>
          <a:xfrm>
            <a:off x="4671642" y="2306944"/>
            <a:ext cx="2848715" cy="9017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Based on successive integrals, approximation, and numerical integration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1D6060B-322C-4BC4-BA7B-4C62D0924D8F}"/>
              </a:ext>
            </a:extLst>
          </p:cNvPr>
          <p:cNvCxnSpPr>
            <a:endCxn id="24" idx="0"/>
          </p:cNvCxnSpPr>
          <p:nvPr/>
        </p:nvCxnSpPr>
        <p:spPr>
          <a:xfrm>
            <a:off x="6095999" y="1939952"/>
            <a:ext cx="1" cy="36699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D508B4B-216B-4106-BDAF-94AA051F58BF}"/>
              </a:ext>
            </a:extLst>
          </p:cNvPr>
          <p:cNvCxnSpPr/>
          <p:nvPr/>
        </p:nvCxnSpPr>
        <p:spPr>
          <a:xfrm>
            <a:off x="6095999" y="3203165"/>
            <a:ext cx="0" cy="30387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8274F74-6C12-4E43-B4E9-2ACE53A8DA07}"/>
              </a:ext>
            </a:extLst>
          </p:cNvPr>
          <p:cNvCxnSpPr>
            <a:cxnSpLocks/>
          </p:cNvCxnSpPr>
          <p:nvPr/>
        </p:nvCxnSpPr>
        <p:spPr>
          <a:xfrm flipH="1">
            <a:off x="4397811" y="3813022"/>
            <a:ext cx="779681" cy="149276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077B662-9EBD-48B2-B4E6-E875ADBF9814}"/>
              </a:ext>
            </a:extLst>
          </p:cNvPr>
          <p:cNvSpPr/>
          <p:nvPr/>
        </p:nvSpPr>
        <p:spPr>
          <a:xfrm>
            <a:off x="2611891" y="5308832"/>
            <a:ext cx="1893692" cy="7610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Input sequence length </a:t>
            </a:r>
          </a:p>
        </p:txBody>
      </p:sp>
    </p:spTree>
    <p:extLst>
      <p:ext uri="{BB962C8B-B14F-4D97-AF65-F5344CB8AC3E}">
        <p14:creationId xmlns:p14="http://schemas.microsoft.com/office/powerpoint/2010/main" val="260475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CAA10-ADFF-490D-9816-CC5C90DBA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Learning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8C660-2669-4D84-AED8-4C3920AFC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DAE24-1F4E-496E-9C46-66BD5AE9A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84F1-6FBB-4596-9539-ABBB5E05B729}" type="datetime1">
              <a:rPr lang="de-CH" noProof="0" smtClean="0"/>
              <a:t>19.05.2022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C04F6-79BD-4227-9174-8833BDC35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Institute of Geodesy and Photogrammetry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F411-2866-44DD-A392-06865A0B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11</a:t>
            </a:fld>
            <a:endParaRPr lang="de-CH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BE4B36-2F98-4C1B-BA34-C29829157229}"/>
              </a:ext>
            </a:extLst>
          </p:cNvPr>
          <p:cNvSpPr/>
          <p:nvPr/>
        </p:nvSpPr>
        <p:spPr>
          <a:xfrm>
            <a:off x="2336145" y="1079582"/>
            <a:ext cx="7539375" cy="5386111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2FC6938-9D02-4306-82E2-8F2B7E7107C3}"/>
                  </a:ext>
                </a:extLst>
              </p:cNvPr>
              <p:cNvSpPr/>
              <p:nvPr/>
            </p:nvSpPr>
            <p:spPr>
              <a:xfrm>
                <a:off x="2996380" y="3525351"/>
                <a:ext cx="6199238" cy="106381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2FC6938-9D02-4306-82E2-8F2B7E7107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380" y="3525351"/>
                <a:ext cx="6199238" cy="10638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3D3081-C68C-4DF1-957D-11A8D953257C}"/>
              </a:ext>
            </a:extLst>
          </p:cNvPr>
          <p:cNvSpPr/>
          <p:nvPr/>
        </p:nvSpPr>
        <p:spPr>
          <a:xfrm>
            <a:off x="5139811" y="1173051"/>
            <a:ext cx="1912376" cy="76690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Linear Differential Learning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16B7BEF-DE06-42B7-A37D-79675722C3D5}"/>
              </a:ext>
            </a:extLst>
          </p:cNvPr>
          <p:cNvSpPr/>
          <p:nvPr/>
        </p:nvSpPr>
        <p:spPr>
          <a:xfrm>
            <a:off x="2538702" y="5115849"/>
            <a:ext cx="1991679" cy="95511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Combination with Latent ODEs possible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6B48C79-15E3-4801-A3F7-93245FFC5AD5}"/>
              </a:ext>
            </a:extLst>
          </p:cNvPr>
          <p:cNvSpPr/>
          <p:nvPr/>
        </p:nvSpPr>
        <p:spPr>
          <a:xfrm>
            <a:off x="4671642" y="2306944"/>
            <a:ext cx="2848715" cy="9017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Based on linear form for the neural networks (Dense layers with linear activation functions)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0D77535-6AFC-4343-8653-81CE9B2EC688}"/>
              </a:ext>
            </a:extLst>
          </p:cNvPr>
          <p:cNvCxnSpPr>
            <a:endCxn id="14" idx="0"/>
          </p:cNvCxnSpPr>
          <p:nvPr/>
        </p:nvCxnSpPr>
        <p:spPr>
          <a:xfrm>
            <a:off x="6095999" y="1939952"/>
            <a:ext cx="1" cy="36699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82464BA-99AF-4BA1-B762-F1C89848CC59}"/>
              </a:ext>
            </a:extLst>
          </p:cNvPr>
          <p:cNvCxnSpPr/>
          <p:nvPr/>
        </p:nvCxnSpPr>
        <p:spPr>
          <a:xfrm>
            <a:off x="6095999" y="3203165"/>
            <a:ext cx="0" cy="30387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B4F357E-E273-49A3-81EC-9943226994C6}"/>
              </a:ext>
            </a:extLst>
          </p:cNvPr>
          <p:cNvSpPr/>
          <p:nvPr/>
        </p:nvSpPr>
        <p:spPr>
          <a:xfrm>
            <a:off x="5100159" y="5104100"/>
            <a:ext cx="1991679" cy="9551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Feature importance analysis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D620EC1-3240-4AC8-A999-7F7803B49EF4}"/>
              </a:ext>
            </a:extLst>
          </p:cNvPr>
          <p:cNvSpPr/>
          <p:nvPr/>
        </p:nvSpPr>
        <p:spPr>
          <a:xfrm>
            <a:off x="7661614" y="5115849"/>
            <a:ext cx="1991679" cy="9551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Uncertainty propagation analysis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291754A7-E706-457C-AC3D-BB4A3411C805}"/>
              </a:ext>
            </a:extLst>
          </p:cNvPr>
          <p:cNvCxnSpPr>
            <a:stCxn id="8" idx="2"/>
            <a:endCxn id="12" idx="0"/>
          </p:cNvCxnSpPr>
          <p:nvPr/>
        </p:nvCxnSpPr>
        <p:spPr>
          <a:xfrm rot="5400000">
            <a:off x="4551931" y="3571780"/>
            <a:ext cx="526681" cy="2561457"/>
          </a:xfrm>
          <a:prstGeom prst="bentConnector3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77E52C9-F908-4E1B-B374-8E23021CE532}"/>
              </a:ext>
            </a:extLst>
          </p:cNvPr>
          <p:cNvCxnSpPr>
            <a:cxnSpLocks/>
          </p:cNvCxnSpPr>
          <p:nvPr/>
        </p:nvCxnSpPr>
        <p:spPr>
          <a:xfrm>
            <a:off x="6095999" y="4589168"/>
            <a:ext cx="0" cy="51493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463CA91C-358E-4746-8405-1E67E175EECF}"/>
              </a:ext>
            </a:extLst>
          </p:cNvPr>
          <p:cNvCxnSpPr>
            <a:stCxn id="8" idx="2"/>
            <a:endCxn id="18" idx="0"/>
          </p:cNvCxnSpPr>
          <p:nvPr/>
        </p:nvCxnSpPr>
        <p:spPr>
          <a:xfrm rot="16200000" flipH="1">
            <a:off x="7113386" y="3571780"/>
            <a:ext cx="526681" cy="2561455"/>
          </a:xfrm>
          <a:prstGeom prst="bentConnector3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2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3FC79-4F51-418B-B3AA-2C53F8039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analyses with other methods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A11FC-AF08-47C9-A47E-C4574B924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Analysis under the conditions of first EOPPCC</a:t>
            </a:r>
          </a:p>
          <a:p>
            <a:pPr lvl="1">
              <a:buFont typeface="+mj-lt"/>
              <a:buAutoNum type="romanUcPeriod"/>
            </a:pPr>
            <a:r>
              <a:rPr lang="en-US" dirty="0"/>
              <a:t>prediction horizon of 10 days (short-term) </a:t>
            </a:r>
          </a:p>
          <a:p>
            <a:pPr lvl="1">
              <a:buFont typeface="+mj-lt"/>
              <a:buAutoNum type="romanUcPeriod"/>
            </a:pPr>
            <a:r>
              <a:rPr lang="en-US" dirty="0"/>
              <a:t>time interval for training the model between September 1, 1996 and September 30, 2005 </a:t>
            </a:r>
          </a:p>
          <a:p>
            <a:pPr lvl="1">
              <a:buFont typeface="+mj-lt"/>
              <a:buAutoNum type="romanUcPeriod"/>
            </a:pPr>
            <a:r>
              <a:rPr lang="en-US" dirty="0"/>
              <a:t>time interval for submitting the predictions from October 1, 2005 to December 31, 2008, every Thursday </a:t>
            </a:r>
          </a:p>
          <a:p>
            <a:pPr lvl="1">
              <a:buFont typeface="+mj-lt"/>
              <a:buAutoNum type="romanUcPeriod"/>
            </a:pPr>
            <a:r>
              <a:rPr lang="en-US" dirty="0"/>
              <a:t>possibility of using various data sources, such as EOPs, EAM, etc. </a:t>
            </a:r>
          </a:p>
          <a:p>
            <a:pPr lvl="1">
              <a:buFont typeface="+mj-lt"/>
              <a:buAutoNum type="romanUcPeriod"/>
            </a:pPr>
            <a:r>
              <a:rPr lang="en-US" dirty="0"/>
              <a:t>evaluation based on the IERS final EOP data</a:t>
            </a:r>
          </a:p>
          <a:p>
            <a:pPr lvl="1">
              <a:buFont typeface="+mj-lt"/>
              <a:buAutoNum type="romanUcPeriod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The best performing method in the first EOPPCC: harmonic analysis + autoregression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We use</a:t>
            </a:r>
          </a:p>
          <a:p>
            <a:pPr marL="82550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B050"/>
                </a:solidFill>
              </a:rPr>
              <a:t>Jet Propulsion Laboratory (JPL) polar motion series (containing rates)</a:t>
            </a:r>
          </a:p>
          <a:p>
            <a:pPr marL="82550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B0F0"/>
                </a:solidFill>
              </a:rPr>
              <a:t>EAM data from GFZ German Research Centre for Geosciences</a:t>
            </a:r>
          </a:p>
          <a:p>
            <a:pPr marL="82550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Linear Differential Learning (DL) combined with Latent ODEs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13934-F6AC-48FF-8A30-92FF29F2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84F1-6FBB-4596-9539-ABBB5E05B729}" type="datetime1">
              <a:rPr lang="de-CH" noProof="0" smtClean="0"/>
              <a:t>19.05.2022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9DD53-006A-47F5-8994-69162C3A9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Institute of Geodesy and Photogrammetry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BB6DB-C381-47ED-BDEF-2AA9E9C9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12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56001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99734-6C8F-4621-90DA-F47D62DD4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analyses with other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9E6B26-3B90-499A-8E99-FEF0F2774B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Investigation of the best input sequence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Based on a validation set (last 20% of the training set)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Empirically determine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which value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𝑀</m:t>
                    </m:r>
                  </m:oMath>
                </a14:m>
                <a:r>
                  <a:rPr lang="en-US" dirty="0"/>
                  <a:t> results in the best prediction performance on the validation set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Start from 1, increase incrementally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owest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9E6B26-3B90-499A-8E99-FEF0F2774B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3" t="-1695" r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9B620-6D8C-45CC-A938-B9815EE19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84F1-6FBB-4596-9539-ABBB5E05B729}" type="datetime1">
              <a:rPr lang="de-CH" noProof="0" smtClean="0"/>
              <a:t>19.05.2022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3CB5-146A-4345-BE92-6832C257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Institute of Geodesy and Photogrammetry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90D2B-7D14-4917-9220-2243A20EC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13</a:t>
            </a:fld>
            <a:endParaRPr lang="de-CH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F17F50-9BE1-4164-9DE4-F4D6CE225C9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946" y="2147665"/>
            <a:ext cx="6558256" cy="459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8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A125-FD48-4DE3-BB93-5A89F8CCB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analyses with other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C9D24-0336-4EF5-A685-C68A73E54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Prediction accuracy assessment based on Mean Absolute Error (MAE, in the milliarcseconds unit)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E13A9-D383-4E56-BFF3-DCF8A3D8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84F1-6FBB-4596-9539-ABBB5E05B729}" type="datetime1">
              <a:rPr lang="de-CH" noProof="0" smtClean="0"/>
              <a:t>19.05.2022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CE397-9DA5-4BED-890C-771B2087A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Institute of Geodesy and Photogrammetry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B27C0-A36D-4B39-9685-E38A0B90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14</a:t>
            </a:fld>
            <a:endParaRPr lang="de-CH" noProof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B75ED7-E88B-4F4A-97E2-393275A832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7" y="1585415"/>
            <a:ext cx="7207185" cy="50450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D14745B7-8F77-40AF-AF16-026013A501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7075397"/>
                  </p:ext>
                </p:extLst>
              </p:nvPr>
            </p:nvGraphicFramePr>
            <p:xfrm>
              <a:off x="8500613" y="2067584"/>
              <a:ext cx="3227306" cy="35202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1953">
                      <a:extLst>
                        <a:ext uri="{9D8B030D-6E8A-4147-A177-3AD203B41FA5}">
                          <a16:colId xmlns:a16="http://schemas.microsoft.com/office/drawing/2014/main" val="1570076852"/>
                        </a:ext>
                      </a:extLst>
                    </a:gridCol>
                    <a:gridCol w="1126776">
                      <a:extLst>
                        <a:ext uri="{9D8B030D-6E8A-4147-A177-3AD203B41FA5}">
                          <a16:colId xmlns:a16="http://schemas.microsoft.com/office/drawing/2014/main" val="195205963"/>
                        </a:ext>
                      </a:extLst>
                    </a:gridCol>
                    <a:gridCol w="1138577">
                      <a:extLst>
                        <a:ext uri="{9D8B030D-6E8A-4147-A177-3AD203B41FA5}">
                          <a16:colId xmlns:a16="http://schemas.microsoft.com/office/drawing/2014/main" val="3178194060"/>
                        </a:ext>
                      </a:extLst>
                    </a:gridCol>
                  </a:tblGrid>
                  <a:tr h="2123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Prediction day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Improvement in percentage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1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</m:oMath>
                          </a14:m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/>
                            <a:t>Improvement in percentage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11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</m:oMath>
                          </a14:m>
                          <a:endParaRPr lang="en-US" sz="1100" dirty="0"/>
                        </a:p>
                        <a:p>
                          <a:pPr algn="ctr"/>
                          <a:endParaRPr lang="en-US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9965889"/>
                      </a:ext>
                    </a:extLst>
                  </a:tr>
                  <a:tr h="2123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85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8340727"/>
                      </a:ext>
                    </a:extLst>
                  </a:tr>
                  <a:tr h="2123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74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62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9903039"/>
                      </a:ext>
                    </a:extLst>
                  </a:tr>
                  <a:tr h="2123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9997113"/>
                      </a:ext>
                    </a:extLst>
                  </a:tr>
                  <a:tr h="2123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64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856219"/>
                      </a:ext>
                    </a:extLst>
                  </a:tr>
                  <a:tr h="2123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63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46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6234123"/>
                      </a:ext>
                    </a:extLst>
                  </a:tr>
                  <a:tr h="2123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61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42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4654163"/>
                      </a:ext>
                    </a:extLst>
                  </a:tr>
                  <a:tr h="2123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61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8711125"/>
                      </a:ext>
                    </a:extLst>
                  </a:tr>
                  <a:tr h="2123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31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2775509"/>
                      </a:ext>
                    </a:extLst>
                  </a:tr>
                  <a:tr h="2123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329821"/>
                      </a:ext>
                    </a:extLst>
                  </a:tr>
                  <a:tr h="2123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42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45184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D14745B7-8F77-40AF-AF16-026013A501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7075397"/>
                  </p:ext>
                </p:extLst>
              </p:nvPr>
            </p:nvGraphicFramePr>
            <p:xfrm>
              <a:off x="8500613" y="2067584"/>
              <a:ext cx="3227306" cy="35202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1953">
                      <a:extLst>
                        <a:ext uri="{9D8B030D-6E8A-4147-A177-3AD203B41FA5}">
                          <a16:colId xmlns:a16="http://schemas.microsoft.com/office/drawing/2014/main" val="1570076852"/>
                        </a:ext>
                      </a:extLst>
                    </a:gridCol>
                    <a:gridCol w="1126776">
                      <a:extLst>
                        <a:ext uri="{9D8B030D-6E8A-4147-A177-3AD203B41FA5}">
                          <a16:colId xmlns:a16="http://schemas.microsoft.com/office/drawing/2014/main" val="195205963"/>
                        </a:ext>
                      </a:extLst>
                    </a:gridCol>
                    <a:gridCol w="1138577">
                      <a:extLst>
                        <a:ext uri="{9D8B030D-6E8A-4147-A177-3AD203B41FA5}">
                          <a16:colId xmlns:a16="http://schemas.microsoft.com/office/drawing/2014/main" val="3178194060"/>
                        </a:ext>
                      </a:extLst>
                    </a:gridCol>
                  </a:tblGrid>
                  <a:tr h="7770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/>
                            <a:t>Prediction day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5946" t="-781" r="-103784" b="-3570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3957" t="-781" r="-2674" b="-3570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996588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85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834072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74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62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990303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999711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64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85621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63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46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623412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61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42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465416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61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4871112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31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277550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32982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42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45184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Arrow: Right 11">
            <a:extLst>
              <a:ext uri="{FF2B5EF4-FFF2-40B4-BE49-F238E27FC236}">
                <a16:creationId xmlns:a16="http://schemas.microsoft.com/office/drawing/2014/main" id="{853684FE-8762-475F-B63D-DB07560830FE}"/>
              </a:ext>
            </a:extLst>
          </p:cNvPr>
          <p:cNvSpPr/>
          <p:nvPr/>
        </p:nvSpPr>
        <p:spPr>
          <a:xfrm>
            <a:off x="7427626" y="3827709"/>
            <a:ext cx="860968" cy="359861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37434AC3-AA6B-4EFC-B436-D5E80A18F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919411"/>
              </p:ext>
            </p:extLst>
          </p:nvPr>
        </p:nvGraphicFramePr>
        <p:xfrm>
          <a:off x="8500612" y="5683447"/>
          <a:ext cx="322730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653">
                  <a:extLst>
                    <a:ext uri="{9D8B030D-6E8A-4147-A177-3AD203B41FA5}">
                      <a16:colId xmlns:a16="http://schemas.microsoft.com/office/drawing/2014/main" val="3818775270"/>
                    </a:ext>
                  </a:extLst>
                </a:gridCol>
                <a:gridCol w="1613653">
                  <a:extLst>
                    <a:ext uri="{9D8B030D-6E8A-4147-A177-3AD203B41FA5}">
                      <a16:colId xmlns:a16="http://schemas.microsoft.com/office/drawing/2014/main" val="3725666892"/>
                    </a:ext>
                  </a:extLst>
                </a:gridCol>
              </a:tblGrid>
              <a:tr h="1770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Average improvement across both components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53%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609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44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6D96E-D564-4189-A8C6-00C552FF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analyses with other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ED176-17C0-46CA-81E3-381A93CF7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Distribution of residuals (observation minus prediction)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Gaussian distribution with increasing means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Higher standard deviations in later prediction days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41D08-9403-4AE3-9046-09337FBB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84F1-6FBB-4596-9539-ABBB5E05B729}" type="datetime1">
              <a:rPr lang="de-CH" noProof="0" smtClean="0"/>
              <a:t>19.05.2022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16B5E-CBF6-46AE-AD54-C529FB76F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Institute of Geodesy and Photogrammetry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0B096-1DC1-4212-BF3F-2FB133306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15</a:t>
            </a:fld>
            <a:endParaRPr lang="de-CH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F4648F-AF77-4996-A773-42208AEA8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85" y="2650362"/>
            <a:ext cx="6400271" cy="365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7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D3CF3-4445-4D1A-BAB2-FF8E37B50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analyses with other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C3E6C7-9EA2-4F22-BC6B-74B4184189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Analysis of the importance of the features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The most important features: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themselves, their rates, and EAM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The rates of polar motion: closely related to Geodetic Angular Momentum (GAM) functions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C3E6C7-9EA2-4F22-BC6B-74B4184189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3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544B3-9354-45A6-8FE1-DBECF91B8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84F1-6FBB-4596-9539-ABBB5E05B729}" type="datetime1">
              <a:rPr lang="de-CH" noProof="0" smtClean="0"/>
              <a:t>19.05.2022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1D4D6-EDDA-467C-80C6-CD65ADFB0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Institute of Geodesy and Photogrammetry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50D49-4A1B-48FA-9381-EAE1FE895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16</a:t>
            </a:fld>
            <a:endParaRPr lang="de-CH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A14773-30BB-4E10-B4C4-9402D3EF8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85" y="2865146"/>
            <a:ext cx="6400271" cy="365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5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F4937-82C5-45C1-979B-A1AB5F085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analyses with other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A7F670-924F-4D94-A49E-074C75E247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Analysis of the importance of the time steps in the input sequence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The last time step is the most important one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The penultimate time step is also important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Importance of last time step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and vice versa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A7F670-924F-4D94-A49E-074C75E247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3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02740-4CBA-4A79-8FBB-D4A23A185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84F1-6FBB-4596-9539-ABBB5E05B729}" type="datetime1">
              <a:rPr lang="de-CH" noProof="0" smtClean="0"/>
              <a:t>19.05.2022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5C2F3-BA7D-43BD-AC88-01F920B55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Institute of Geodesy and Photogrammetry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3AE32-EA59-4B7C-BAF2-5DF40E0E0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17</a:t>
            </a:fld>
            <a:endParaRPr lang="de-CH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3D3D62-A572-484E-AF0E-40EEC665D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79" y="2786122"/>
            <a:ext cx="6400271" cy="365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1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CE111-BD06-4D5D-BA9D-938F70C30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6BA18-1A7D-4388-805B-8BAF79C42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Polar motion time series has </a:t>
            </a:r>
            <a:r>
              <a:rPr lang="en-US" dirty="0">
                <a:solidFill>
                  <a:srgbClr val="00B050"/>
                </a:solidFill>
              </a:rPr>
              <a:t>major deterministic signals</a:t>
            </a:r>
            <a:r>
              <a:rPr lang="en-US" dirty="0"/>
              <a:t>; in addition, it displays </a:t>
            </a:r>
            <a:r>
              <a:rPr lang="en-US" dirty="0">
                <a:solidFill>
                  <a:srgbClr val="00B050"/>
                </a:solidFill>
              </a:rPr>
              <a:t>stochastic parts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polar motion phenomenon different physical information exist, the most important of which are the </a:t>
            </a:r>
            <a:r>
              <a:rPr lang="en-US" dirty="0">
                <a:solidFill>
                  <a:srgbClr val="00B050"/>
                </a:solidFill>
              </a:rPr>
              <a:t>EAM functions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short-term intervals, polar motion changes linearly, thus making </a:t>
            </a:r>
            <a:r>
              <a:rPr lang="en-US" dirty="0">
                <a:solidFill>
                  <a:srgbClr val="00B050"/>
                </a:solidFill>
              </a:rPr>
              <a:t>linear models suitable</a:t>
            </a:r>
            <a:r>
              <a:rPr lang="en-US" dirty="0"/>
              <a:t> for modelling and prediction of this time series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Differential Learning is a method for learning deterministic and stochastic parts simultaneously, taking advantage of different sources of physical information, including EAM functions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Linear Differential Learning combined with Latent ODEs achieves state-of-the-art accuracy compared to the best performing method in first EOPPCC,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improving the results on average by approximately 53%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5F03D-65E7-4862-AF75-9E32FFB85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84F1-6FBB-4596-9539-ABBB5E05B729}" type="datetime1">
              <a:rPr lang="de-CH" noProof="0" smtClean="0"/>
              <a:t>19.05.2022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15B8C-017C-48C6-BD8B-4887EB76E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Institute of Geodesy and Photogrammetry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1C77C-16EE-45E1-9D03-FAA61D440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18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11652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A71FBB-3009-40AD-979B-DB4E5F592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Mostafa Kiani Shahvandi, Matthias Schartner, Benedikt Soja</a:t>
            </a:r>
          </a:p>
          <a:p>
            <a:r>
              <a:rPr lang="de-DE" sz="2000" dirty="0"/>
              <a:t>{</a:t>
            </a:r>
            <a:r>
              <a:rPr lang="de-DE" sz="2000" dirty="0" err="1"/>
              <a:t>mkiani,mschartner,soja</a:t>
            </a:r>
            <a:r>
              <a:rPr lang="de-DE" sz="2000" dirty="0"/>
              <a:t>}@ethz.ch</a:t>
            </a:r>
          </a:p>
          <a:p>
            <a:endParaRPr lang="de-DE" sz="2000" dirty="0"/>
          </a:p>
          <a:p>
            <a:r>
              <a:rPr lang="de-DE" sz="2000" dirty="0"/>
              <a:t>ETH Zürich</a:t>
            </a:r>
          </a:p>
          <a:p>
            <a:r>
              <a:rPr lang="de-DE" sz="2000" dirty="0"/>
              <a:t>Space </a:t>
            </a:r>
            <a:r>
              <a:rPr lang="de-DE" sz="2000" dirty="0" err="1"/>
              <a:t>Geodesy</a:t>
            </a:r>
            <a:r>
              <a:rPr lang="de-DE" sz="2000" dirty="0"/>
              <a:t> Group, </a:t>
            </a:r>
          </a:p>
          <a:p>
            <a:r>
              <a:rPr lang="de-DE" sz="2000" dirty="0"/>
              <a:t>HPV G51, G56, G54</a:t>
            </a:r>
          </a:p>
          <a:p>
            <a:r>
              <a:rPr lang="de-DE" sz="2000" dirty="0"/>
              <a:t>Robert </a:t>
            </a:r>
            <a:r>
              <a:rPr lang="de-DE" sz="2000" dirty="0" err="1"/>
              <a:t>Gnehm</a:t>
            </a:r>
            <a:r>
              <a:rPr lang="de-DE" sz="2000" dirty="0"/>
              <a:t> Weg 15 </a:t>
            </a:r>
          </a:p>
          <a:p>
            <a:r>
              <a:rPr lang="de-DE" sz="2000" dirty="0"/>
              <a:t>8093 Zürich, </a:t>
            </a:r>
            <a:r>
              <a:rPr lang="de-DE" sz="2000" dirty="0" err="1"/>
              <a:t>Switzerland</a:t>
            </a:r>
            <a:r>
              <a:rPr lang="de-DE" sz="2000" dirty="0"/>
              <a:t> </a:t>
            </a:r>
          </a:p>
          <a:p>
            <a:endParaRPr lang="de-DE" sz="2000" dirty="0"/>
          </a:p>
          <a:p>
            <a:r>
              <a:rPr lang="de-DE" sz="2000" dirty="0"/>
              <a:t>www.space.igp.ethz.ch</a:t>
            </a:r>
            <a:endParaRPr lang="de-CH" sz="2000" dirty="0"/>
          </a:p>
        </p:txBody>
      </p:sp>
      <p:sp>
        <p:nvSpPr>
          <p:cNvPr id="2" name="Bildplatzhalter 1">
            <a:extLst>
              <a:ext uri="{FF2B5EF4-FFF2-40B4-BE49-F238E27FC236}">
                <a16:creationId xmlns:a16="http://schemas.microsoft.com/office/drawing/2014/main" id="{A7932926-A987-44F4-A8A1-AB55FBE1FD4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284261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4B018-8D9C-48AD-BE44-E0512A1E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85861-D849-4EB5-8603-4129841F2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Polar motion time series prediction problem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Differential Learning method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Comparative analyses with other methods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Conclusions 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830CD-B3F6-4D54-8FE0-867DC096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EAF6-8F72-4A02-BAB3-7DB24E6B82C3}" type="datetime1">
              <a:rPr lang="de-CH" noProof="0" smtClean="0"/>
              <a:t>19.05.2022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66C4D-8681-4703-964D-CC18257FD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Institute of Geodesy and Photogrammetry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ADCB1-5D22-473C-BF07-67D816F6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2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283903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66909-1FB6-4F52-A7DD-9F257E189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motion time series prediction problem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9B7DF-7D05-4265-B073-05638099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2E08-9161-423E-B649-C10142979A8E}" type="datetime1">
              <a:rPr lang="de-CH" noProof="0" smtClean="0"/>
              <a:t>19.05.2022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75C72-AD98-4CE3-A154-B4A0806E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Institute of Geodesy and Photogrammetry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96160-773B-4498-85E1-5F83E70C9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3</a:t>
            </a:fld>
            <a:endParaRPr lang="de-CH" noProof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007C48E-4CC7-48A2-99DB-FFE394337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Polar motion: changes in the earth's rotation axis with respect to the earth's surface, referred to a reference called Conventional Intermediate Pole (CIP)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Determined by different space-geodetic techniques, including Global Navigation Satellite Systems (GNSS)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478AEC-267F-4CD6-8972-2AC3E7B8BC43}"/>
              </a:ext>
            </a:extLst>
          </p:cNvPr>
          <p:cNvSpPr/>
          <p:nvPr/>
        </p:nvSpPr>
        <p:spPr>
          <a:xfrm>
            <a:off x="566338" y="5707462"/>
            <a:ext cx="1433543" cy="5219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Not constant!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A0F69E-8C58-4B41-97EC-B70DCEC4E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518" y="2737172"/>
            <a:ext cx="2860202" cy="286020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6E901B-C129-43DC-BC07-DDE08F61335E}"/>
              </a:ext>
            </a:extLst>
          </p:cNvPr>
          <p:cNvCxnSpPr/>
          <p:nvPr/>
        </p:nvCxnSpPr>
        <p:spPr>
          <a:xfrm flipV="1">
            <a:off x="1937463" y="3314573"/>
            <a:ext cx="530942" cy="106189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63E77A-4819-4ED1-B9D0-E9A0EAA32966}"/>
              </a:ext>
            </a:extLst>
          </p:cNvPr>
          <p:cNvCxnSpPr>
            <a:cxnSpLocks/>
          </p:cNvCxnSpPr>
          <p:nvPr/>
        </p:nvCxnSpPr>
        <p:spPr>
          <a:xfrm>
            <a:off x="2468405" y="3314573"/>
            <a:ext cx="47020" cy="242759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21A158F-EFBE-47CB-B23B-700D031361AD}"/>
              </a:ext>
            </a:extLst>
          </p:cNvPr>
          <p:cNvCxnSpPr/>
          <p:nvPr/>
        </p:nvCxnSpPr>
        <p:spPr>
          <a:xfrm flipH="1">
            <a:off x="2002356" y="3557332"/>
            <a:ext cx="513069" cy="115954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F18635-7531-483D-B3EE-CED76C189D11}"/>
              </a:ext>
            </a:extLst>
          </p:cNvPr>
          <p:cNvCxnSpPr>
            <a:cxnSpLocks/>
          </p:cNvCxnSpPr>
          <p:nvPr/>
        </p:nvCxnSpPr>
        <p:spPr>
          <a:xfrm>
            <a:off x="1937463" y="3420762"/>
            <a:ext cx="64893" cy="252524"/>
          </a:xfrm>
          <a:prstGeom prst="line">
            <a:avLst/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039E31E-A072-4706-9620-E56F9333C478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1283110" y="3673286"/>
            <a:ext cx="716772" cy="2034176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22C30CC-DAA0-44BA-8BCD-537921CDD3F0}"/>
              </a:ext>
            </a:extLst>
          </p:cNvPr>
          <p:cNvSpPr/>
          <p:nvPr/>
        </p:nvSpPr>
        <p:spPr>
          <a:xfrm>
            <a:off x="513244" y="6261188"/>
            <a:ext cx="2308804" cy="215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Earth image from https://giphy.com/gifs/art-earth-speed-3ohhwgrL4KKPIZoTQY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7A96DAA-9CE2-4B44-927A-A629F56DCF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896" y="2805457"/>
            <a:ext cx="6919132" cy="34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3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8FD61-2405-463B-B0CE-0DE7A66ED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motion time series prediction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42132-E907-464A-95E1-DA3BB9440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Polar motion: needed for space application, particularly those requiring transformation between geodetic and celestial coordinate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Navigation of spacecrafts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Orientation of deep-space telescopes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One major issue: final, most accurate data come with a latency of up to several days (or weeks)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However </a:t>
            </a:r>
            <a:r>
              <a:rPr lang="en-US" dirty="0"/>
              <a:t>: the mentioned applications require </a:t>
            </a:r>
            <a:r>
              <a:rPr lang="en-US" dirty="0">
                <a:solidFill>
                  <a:srgbClr val="FFC000"/>
                </a:solidFill>
              </a:rPr>
              <a:t>instantaneous polar motion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Solution</a:t>
            </a:r>
            <a:r>
              <a:rPr lang="en-US" dirty="0"/>
              <a:t>: </a:t>
            </a:r>
            <a:r>
              <a:rPr lang="en-US" dirty="0">
                <a:solidFill>
                  <a:srgbClr val="92D050"/>
                </a:solidFill>
              </a:rPr>
              <a:t>using predictions of polar motion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Requirement: predictions be as close as possible to the final polar motion data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464B7-9C59-40FF-9D3F-9DFE20576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84F1-6FBB-4596-9539-ABBB5E05B729}" type="datetime1">
              <a:rPr lang="de-CH" noProof="0" smtClean="0"/>
              <a:t>19.05.2022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2C3C1-31BD-4761-8706-6CDD46A7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Institute of Geodesy and Photogrammetry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0FAE4-1506-401B-A39A-C55394F3F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4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8880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8FE1F-6348-42AE-BFA9-7D9472E43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motion time series prediction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98CCF-CFEA-4F2A-A4F1-89C662CFF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Polar motion time series characteristics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Major deterministic, periodic signals (and trend)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Chandler (433) and yearly (365)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Basis for harmonic + autoregression models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Achieving best performance in the first Earth Orientation Parameters Prediction Campaign (EOPPCC)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90B66-32BF-4FD3-88AF-A346688BF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84F1-6FBB-4596-9539-ABBB5E05B729}" type="datetime1">
              <a:rPr lang="de-CH" noProof="0" smtClean="0"/>
              <a:t>19.05.2022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CE8BB-6A36-4649-AF5F-F6C17599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801" y="6556519"/>
            <a:ext cx="5400000" cy="216000"/>
          </a:xfrm>
        </p:spPr>
        <p:txBody>
          <a:bodyPr/>
          <a:lstStyle/>
          <a:p>
            <a:r>
              <a:rPr lang="en-US"/>
              <a:t>Institute of Geodesy and Photogrammetry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1A191-BAEB-4BFE-9155-D4F5605A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5</a:t>
            </a:fld>
            <a:endParaRPr lang="de-CH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6DD11A-7EDD-4EB0-A240-8259D04FBB5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3788"/>
            <a:ext cx="5979979" cy="25438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168571-41E7-4317-927F-D5AD8919910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948" y="3752875"/>
            <a:ext cx="6560051" cy="252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9FC85-1729-4085-B840-7B232EF81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motion time series prediction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DF3F72-6AE5-45E4-BD0C-27C3146859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Polar motion time series characteristics</a:t>
                </a:r>
              </a:p>
              <a:p>
                <a:pPr marL="539750" lvl="1" indent="0">
                  <a:buNone/>
                </a:pPr>
                <a:r>
                  <a:rPr lang="en-US" dirty="0"/>
                  <a:t>2.      </a:t>
                </a:r>
                <a:r>
                  <a:rPr lang="en-US" dirty="0">
                    <a:solidFill>
                      <a:srgbClr val="00B050"/>
                    </a:solidFill>
                  </a:rPr>
                  <a:t>Relation to the Effective Angular Momentum (EAM) functions 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/>
                  <a:t>Directly related to EAM via Liouville differential equation in complex domain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(basis for the method conversion from EAM to polar motion)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/>
                  <a:t>Generally not separable in this differential equation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are related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/>
                  <a:t>The main driving factor: Oceanic Angular Momentum (OAM)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DF3F72-6AE5-45E4-BD0C-27C3146859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3" t="-1695" r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23AB2-23B7-4ECA-AD4F-A83132A9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84F1-6FBB-4596-9539-ABBB5E05B729}" type="datetime1">
              <a:rPr lang="de-CH" noProof="0" smtClean="0"/>
              <a:t>19.05.2022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14A25-49F5-4A54-AEFF-CC24EF807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Institute of Geodesy and Photogrammetry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065E3-88C5-4B86-8883-FBA21330F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6</a:t>
            </a:fld>
            <a:endParaRPr lang="de-CH" noProof="0"/>
          </a:p>
        </p:txBody>
      </p:sp>
      <p:pic>
        <p:nvPicPr>
          <p:cNvPr id="7" name="Picture 2" descr="What is Earth? | AMNH">
            <a:extLst>
              <a:ext uri="{FF2B5EF4-FFF2-40B4-BE49-F238E27FC236}">
                <a16:creationId xmlns:a16="http://schemas.microsoft.com/office/drawing/2014/main" id="{5C9239F6-CCEE-4890-A9EA-4AE2FB0DD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43" y="3495970"/>
            <a:ext cx="2881618" cy="288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35E473-2A97-434A-9C9F-6EFD078A8187}"/>
              </a:ext>
            </a:extLst>
          </p:cNvPr>
          <p:cNvCxnSpPr>
            <a:cxnSpLocks/>
          </p:cNvCxnSpPr>
          <p:nvPr/>
        </p:nvCxnSpPr>
        <p:spPr>
          <a:xfrm>
            <a:off x="2281285" y="3014570"/>
            <a:ext cx="834654" cy="3574844"/>
          </a:xfrm>
          <a:prstGeom prst="line">
            <a:avLst/>
          </a:prstGeom>
          <a:ln w="571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AEC852-A5A2-4D47-A905-0A0387FC27D4}"/>
              </a:ext>
            </a:extLst>
          </p:cNvPr>
          <p:cNvCxnSpPr>
            <a:cxnSpLocks/>
          </p:cNvCxnSpPr>
          <p:nvPr/>
        </p:nvCxnSpPr>
        <p:spPr>
          <a:xfrm flipV="1">
            <a:off x="2376594" y="3391551"/>
            <a:ext cx="206283" cy="2152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6CDB8319-EE37-4B36-A7E0-6CC5D53E5B84}"/>
              </a:ext>
            </a:extLst>
          </p:cNvPr>
          <p:cNvSpPr/>
          <p:nvPr/>
        </p:nvSpPr>
        <p:spPr>
          <a:xfrm>
            <a:off x="8486717" y="3550041"/>
            <a:ext cx="2692675" cy="262942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14A8623-EBBC-4726-B2DB-1D8B6E616F55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9801900" y="3532747"/>
            <a:ext cx="24482" cy="282664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C94FAE2-AFB2-4492-BD0A-9D3E8BBF18A6}"/>
              </a:ext>
            </a:extLst>
          </p:cNvPr>
          <p:cNvCxnSpPr>
            <a:cxnSpLocks/>
            <a:stCxn id="33" idx="6"/>
            <a:endCxn id="37" idx="3"/>
          </p:cNvCxnSpPr>
          <p:nvPr/>
        </p:nvCxnSpPr>
        <p:spPr>
          <a:xfrm flipH="1" flipV="1">
            <a:off x="8278826" y="4864751"/>
            <a:ext cx="2900566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0D0FCB8E-B492-4102-BB5E-3A4F43206F5F}"/>
              </a:ext>
            </a:extLst>
          </p:cNvPr>
          <p:cNvSpPr/>
          <p:nvPr/>
        </p:nvSpPr>
        <p:spPr>
          <a:xfrm>
            <a:off x="9728409" y="4762882"/>
            <a:ext cx="182306" cy="1738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A1DE54A-0FD7-4272-86B4-42B067B06E96}"/>
                  </a:ext>
                </a:extLst>
              </p:cNvPr>
              <p:cNvSpPr/>
              <p:nvPr/>
            </p:nvSpPr>
            <p:spPr>
              <a:xfrm>
                <a:off x="7683788" y="4715328"/>
                <a:ext cx="595038" cy="298845"/>
              </a:xfrm>
              <a:prstGeom prst="rect">
                <a:avLst/>
              </a:prstGeom>
              <a:solidFill>
                <a:srgbClr val="FFC000"/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A1DE54A-0FD7-4272-86B4-42B067B06E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788" y="4715328"/>
                <a:ext cx="595038" cy="298845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C7B18EF-8785-4983-AD84-5C04A3EF3DE1}"/>
                  </a:ext>
                </a:extLst>
              </p:cNvPr>
              <p:cNvSpPr/>
              <p:nvPr/>
            </p:nvSpPr>
            <p:spPr>
              <a:xfrm>
                <a:off x="9520382" y="6359391"/>
                <a:ext cx="611999" cy="279793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C7B18EF-8785-4983-AD84-5C04A3EF3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0382" y="6359391"/>
                <a:ext cx="611999" cy="279793"/>
              </a:xfrm>
              <a:prstGeom prst="rect">
                <a:avLst/>
              </a:prstGeom>
              <a:blipFill>
                <a:blip r:embed="rId5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3461CDE-BD03-40BC-BB42-2ED998371FB4}"/>
              </a:ext>
            </a:extLst>
          </p:cNvPr>
          <p:cNvCxnSpPr>
            <a:cxnSpLocks/>
          </p:cNvCxnSpPr>
          <p:nvPr/>
        </p:nvCxnSpPr>
        <p:spPr>
          <a:xfrm flipH="1">
            <a:off x="9312626" y="4849023"/>
            <a:ext cx="513756" cy="4404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D0ACD578-8C36-44F7-A386-E65BE4758A7F}"/>
              </a:ext>
            </a:extLst>
          </p:cNvPr>
          <p:cNvSpPr/>
          <p:nvPr/>
        </p:nvSpPr>
        <p:spPr>
          <a:xfrm>
            <a:off x="9242510" y="5205409"/>
            <a:ext cx="140231" cy="13911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321DAA-5F8B-45EA-AAA0-4A5780A9CB2A}"/>
              </a:ext>
            </a:extLst>
          </p:cNvPr>
          <p:cNvSpPr txBox="1"/>
          <p:nvPr/>
        </p:nvSpPr>
        <p:spPr>
          <a:xfrm>
            <a:off x="6264221" y="3713004"/>
            <a:ext cx="161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Earth's pole region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6614C1C-7D35-4B20-85D3-F531F5BAEB66}"/>
              </a:ext>
            </a:extLst>
          </p:cNvPr>
          <p:cNvCxnSpPr>
            <a:cxnSpLocks/>
          </p:cNvCxnSpPr>
          <p:nvPr/>
        </p:nvCxnSpPr>
        <p:spPr>
          <a:xfrm flipV="1">
            <a:off x="1995062" y="3287870"/>
            <a:ext cx="849507" cy="172334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D4453D3-C22A-4C75-8CB9-A568BC7DF25F}"/>
              </a:ext>
            </a:extLst>
          </p:cNvPr>
          <p:cNvCxnSpPr>
            <a:cxnSpLocks/>
          </p:cNvCxnSpPr>
          <p:nvPr/>
        </p:nvCxnSpPr>
        <p:spPr>
          <a:xfrm>
            <a:off x="2816726" y="3323358"/>
            <a:ext cx="75927" cy="293653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953837C-3771-4078-82C4-0B2831E801D8}"/>
              </a:ext>
            </a:extLst>
          </p:cNvPr>
          <p:cNvCxnSpPr>
            <a:cxnSpLocks/>
          </p:cNvCxnSpPr>
          <p:nvPr/>
        </p:nvCxnSpPr>
        <p:spPr>
          <a:xfrm flipH="1">
            <a:off x="2108042" y="3617011"/>
            <a:ext cx="755704" cy="17085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8D13CA8-9289-4282-ADB3-3836EC94E6B9}"/>
              </a:ext>
            </a:extLst>
          </p:cNvPr>
          <p:cNvCxnSpPr>
            <a:cxnSpLocks/>
          </p:cNvCxnSpPr>
          <p:nvPr/>
        </p:nvCxnSpPr>
        <p:spPr>
          <a:xfrm>
            <a:off x="2033162" y="3495970"/>
            <a:ext cx="64893" cy="252524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ube 78">
            <a:extLst>
              <a:ext uri="{FF2B5EF4-FFF2-40B4-BE49-F238E27FC236}">
                <a16:creationId xmlns:a16="http://schemas.microsoft.com/office/drawing/2014/main" id="{902D2096-E4F8-4776-BC82-BE1E50A22E4F}"/>
              </a:ext>
            </a:extLst>
          </p:cNvPr>
          <p:cNvSpPr/>
          <p:nvPr/>
        </p:nvSpPr>
        <p:spPr>
          <a:xfrm>
            <a:off x="1295948" y="4373521"/>
            <a:ext cx="430833" cy="404769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Connector: Curved 66">
            <a:extLst>
              <a:ext uri="{FF2B5EF4-FFF2-40B4-BE49-F238E27FC236}">
                <a16:creationId xmlns:a16="http://schemas.microsoft.com/office/drawing/2014/main" id="{DF5171E5-634D-4446-8535-0EE4EF1FC7F2}"/>
              </a:ext>
            </a:extLst>
          </p:cNvPr>
          <p:cNvCxnSpPr>
            <a:cxnSpLocks/>
          </p:cNvCxnSpPr>
          <p:nvPr/>
        </p:nvCxnSpPr>
        <p:spPr>
          <a:xfrm>
            <a:off x="2867679" y="3403160"/>
            <a:ext cx="4588416" cy="1157041"/>
          </a:xfrm>
          <a:prstGeom prst="curvedConnector3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A8D215D2-3C4D-4D73-BDF3-DED6D345845A}"/>
              </a:ext>
            </a:extLst>
          </p:cNvPr>
          <p:cNvSpPr txBox="1"/>
          <p:nvPr/>
        </p:nvSpPr>
        <p:spPr>
          <a:xfrm>
            <a:off x="-52947" y="4882862"/>
            <a:ext cx="1444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Particle redistributed </a:t>
            </a:r>
          </a:p>
          <a:p>
            <a:endParaRPr lang="en-US" dirty="0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6E435BF4-FBC3-48D1-AB12-813D6F10D05E}"/>
              </a:ext>
            </a:extLst>
          </p:cNvPr>
          <p:cNvSpPr/>
          <p:nvPr/>
        </p:nvSpPr>
        <p:spPr>
          <a:xfrm>
            <a:off x="1495918" y="4618689"/>
            <a:ext cx="430833" cy="404769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DE7DDCB-C3C7-45C4-85E1-257F9BF49EF1}"/>
              </a:ext>
            </a:extLst>
          </p:cNvPr>
          <p:cNvCxnSpPr>
            <a:cxnSpLocks/>
          </p:cNvCxnSpPr>
          <p:nvPr/>
        </p:nvCxnSpPr>
        <p:spPr>
          <a:xfrm flipH="1" flipV="1">
            <a:off x="1468993" y="4409799"/>
            <a:ext cx="199970" cy="24516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13C2E5-CE41-48DC-A21F-AC3F1073B6CA}"/>
              </a:ext>
            </a:extLst>
          </p:cNvPr>
          <p:cNvCxnSpPr>
            <a:cxnSpLocks/>
          </p:cNvCxnSpPr>
          <p:nvPr/>
        </p:nvCxnSpPr>
        <p:spPr>
          <a:xfrm flipV="1">
            <a:off x="1597266" y="3588780"/>
            <a:ext cx="781139" cy="94332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EA6C7B-12BF-4F90-8748-77F1152394DE}"/>
              </a:ext>
            </a:extLst>
          </p:cNvPr>
          <p:cNvSpPr txBox="1"/>
          <p:nvPr/>
        </p:nvSpPr>
        <p:spPr>
          <a:xfrm>
            <a:off x="9867709" y="4463539"/>
            <a:ext cx="84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2679CE-D22F-4FA6-94C1-3890DA58ADBD}"/>
              </a:ext>
            </a:extLst>
          </p:cNvPr>
          <p:cNvSpPr txBox="1"/>
          <p:nvPr/>
        </p:nvSpPr>
        <p:spPr>
          <a:xfrm>
            <a:off x="7933722" y="5317751"/>
            <a:ext cx="209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Instantaneous pole position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4DE869B-1CAE-4741-A003-5983D522A4A4}"/>
              </a:ext>
            </a:extLst>
          </p:cNvPr>
          <p:cNvSpPr/>
          <p:nvPr/>
        </p:nvSpPr>
        <p:spPr>
          <a:xfrm>
            <a:off x="-8015" y="6303585"/>
            <a:ext cx="2308804" cy="215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Earth image from https://www.amnh.org/explore/ology/earth/what-is-earth</a:t>
            </a:r>
          </a:p>
        </p:txBody>
      </p:sp>
    </p:spTree>
    <p:extLst>
      <p:ext uri="{BB962C8B-B14F-4D97-AF65-F5344CB8AC3E}">
        <p14:creationId xmlns:p14="http://schemas.microsoft.com/office/powerpoint/2010/main" val="91496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7" grpId="0" animBg="1"/>
      <p:bldP spid="38" grpId="0" animBg="1"/>
      <p:bldP spid="39" grpId="0" animBg="1"/>
      <p:bldP spid="52" grpId="0"/>
      <p:bldP spid="79" grpId="0" animBg="1"/>
      <p:bldP spid="78" grpId="0"/>
      <p:bldP spid="8" grpId="0" animBg="1"/>
      <p:bldP spid="11" grpId="0"/>
      <p:bldP spid="30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E7F75-53B6-4E3D-9ED8-3B25D176E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motion time series prediction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67E09-9683-41A5-BCE3-7F04D2E97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Polar motion time series characteristics</a:t>
            </a:r>
          </a:p>
          <a:p>
            <a:pPr marL="539750" lvl="1" indent="0">
              <a:buNone/>
            </a:pPr>
            <a:r>
              <a:rPr lang="en-US" dirty="0"/>
              <a:t>3.      </a:t>
            </a:r>
            <a:r>
              <a:rPr lang="en-US" dirty="0">
                <a:solidFill>
                  <a:srgbClr val="00B050"/>
                </a:solidFill>
              </a:rPr>
              <a:t>Linearity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in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short time intervals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Measured through differentiation and fitting of a line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Suitability of linear models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01C78-0597-4B5F-9AEC-A80E27F77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84F1-6FBB-4596-9539-ABBB5E05B729}" type="datetime1">
              <a:rPr lang="de-CH" noProof="0" smtClean="0"/>
              <a:t>19.05.2022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FA848-6B21-4596-949C-14C5A0B0E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Institute of Geodesy and Photogrammetry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48071-7E5C-4E42-B4A0-52444108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7</a:t>
            </a:fld>
            <a:endParaRPr lang="de-CH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AAB181-C1FA-4D91-83A7-F9816D4B1B2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46" y="3429000"/>
            <a:ext cx="7189347" cy="2764722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C4B5DEF0-27CE-4956-A066-298736146D90}"/>
              </a:ext>
            </a:extLst>
          </p:cNvPr>
          <p:cNvSpPr/>
          <p:nvPr/>
        </p:nvSpPr>
        <p:spPr>
          <a:xfrm>
            <a:off x="7524505" y="4454013"/>
            <a:ext cx="1259634" cy="51914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A00A9F-1333-4086-8A3D-A4CE152B7290}"/>
              </a:ext>
            </a:extLst>
          </p:cNvPr>
          <p:cNvSpPr/>
          <p:nvPr/>
        </p:nvSpPr>
        <p:spPr>
          <a:xfrm>
            <a:off x="9179396" y="3528551"/>
            <a:ext cx="2672408" cy="25656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Linear models for the prediction of polar motion work well</a:t>
            </a:r>
          </a:p>
        </p:txBody>
      </p:sp>
    </p:spTree>
    <p:extLst>
      <p:ext uri="{BB962C8B-B14F-4D97-AF65-F5344CB8AC3E}">
        <p14:creationId xmlns:p14="http://schemas.microsoft.com/office/powerpoint/2010/main" val="3805985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6C14C98-CB4D-4746-8A00-7A3C62410505}"/>
              </a:ext>
            </a:extLst>
          </p:cNvPr>
          <p:cNvSpPr/>
          <p:nvPr/>
        </p:nvSpPr>
        <p:spPr>
          <a:xfrm>
            <a:off x="2342044" y="3533714"/>
            <a:ext cx="7551174" cy="29887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A3655-BACC-435F-BA1B-7C5CB7BA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Learning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5D527-9B53-486E-901C-3E1175EA9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 appropriate method for polar motion prediction:</a:t>
            </a:r>
          </a:p>
          <a:p>
            <a:pPr lvl="1">
              <a:buFont typeface="+mj-lt"/>
              <a:buAutoNum type="romanUcPeriod"/>
            </a:pPr>
            <a:r>
              <a:rPr lang="en-US" dirty="0"/>
              <a:t>Learns the deterministic and stochastic parts (simultaneously)</a:t>
            </a:r>
          </a:p>
          <a:p>
            <a:pPr lvl="1">
              <a:buFont typeface="+mj-lt"/>
              <a:buAutoNum type="romanUcPeriod"/>
            </a:pPr>
            <a:r>
              <a:rPr lang="en-US" dirty="0"/>
              <a:t>Takes advantage of different sources of physical information</a:t>
            </a:r>
          </a:p>
          <a:p>
            <a:pPr lvl="1">
              <a:buFont typeface="+mj-lt"/>
              <a:buAutoNum type="romanUcPeriod"/>
            </a:pPr>
            <a:r>
              <a:rPr lang="en-US" dirty="0"/>
              <a:t>Selects the suitable model type (linear vs. nonlinear)</a:t>
            </a:r>
          </a:p>
          <a:p>
            <a:pPr marL="539750" lvl="1" indent="0">
              <a:buNone/>
            </a:pPr>
            <a:endParaRPr lang="en-US" dirty="0"/>
          </a:p>
          <a:p>
            <a:pPr marL="539750" lvl="1" indent="0">
              <a:buNone/>
            </a:pPr>
            <a:endParaRPr lang="en-US" dirty="0"/>
          </a:p>
          <a:p>
            <a:pPr marL="53975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>
              <a:buFont typeface="+mj-lt"/>
              <a:buAutoNum type="romanUcPeriod"/>
            </a:pPr>
            <a:endParaRPr lang="en-US" dirty="0"/>
          </a:p>
          <a:p>
            <a:pPr lvl="1">
              <a:buFont typeface="+mj-lt"/>
              <a:buAutoNum type="romanU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76872-D223-48D4-AA74-284D14C85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84F1-6FBB-4596-9539-ABBB5E05B729}" type="datetime1">
              <a:rPr lang="de-CH" noProof="0" smtClean="0"/>
              <a:t>19.05.2022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0F226-6828-4A53-BFA4-2474FEFE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Institute of Geodesy and Photogrammetry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20AD4-83CE-4A7B-8355-2B45D86E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8</a:t>
            </a:fld>
            <a:endParaRPr lang="de-CH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9FF350-5637-45C7-8A97-AEDECD1BC9F2}"/>
              </a:ext>
            </a:extLst>
          </p:cNvPr>
          <p:cNvSpPr/>
          <p:nvPr/>
        </p:nvSpPr>
        <p:spPr>
          <a:xfrm>
            <a:off x="4712596" y="2809583"/>
            <a:ext cx="2766797" cy="5250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Differential Learning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E949315-DDF6-4748-A5C6-943032C66B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754190"/>
              </p:ext>
            </p:extLst>
          </p:nvPr>
        </p:nvGraphicFramePr>
        <p:xfrm>
          <a:off x="2700917" y="3752875"/>
          <a:ext cx="6790157" cy="269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F50CD90-A8CA-40F4-8C28-38EEED00D00D}"/>
              </a:ext>
            </a:extLst>
          </p:cNvPr>
          <p:cNvCxnSpPr/>
          <p:nvPr/>
        </p:nvCxnSpPr>
        <p:spPr>
          <a:xfrm>
            <a:off x="6095995" y="3324286"/>
            <a:ext cx="0" cy="20942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334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B9CC1ED-4D5F-4F7A-BFFE-F00C309434B1}"/>
              </a:ext>
            </a:extLst>
          </p:cNvPr>
          <p:cNvSpPr/>
          <p:nvPr/>
        </p:nvSpPr>
        <p:spPr>
          <a:xfrm>
            <a:off x="2336145" y="1160351"/>
            <a:ext cx="7793048" cy="5305342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DB8FF2-AD98-4315-9173-05D6218D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Learning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89F3C-01D1-4D0F-A91C-EAA4E4008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3FB65-B74F-4C3F-A553-70B61241C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84F1-6FBB-4596-9539-ABBB5E05B729}" type="datetime1">
              <a:rPr lang="de-CH" noProof="0" smtClean="0"/>
              <a:t>19.05.2022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73C57-F254-4817-A365-998470402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Institute of Geodesy and Photogrammetry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15B27-77C3-47D7-B162-2BBCD00C4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9</a:t>
            </a:fld>
            <a:endParaRPr lang="de-CH" noProof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C0127A8-A4CE-4BAA-A7D4-AF443036A724}"/>
                  </a:ext>
                </a:extLst>
              </p:cNvPr>
              <p:cNvSpPr/>
              <p:nvPr/>
            </p:nvSpPr>
            <p:spPr>
              <a:xfrm>
                <a:off x="4048923" y="1669517"/>
                <a:ext cx="4094152" cy="900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C0127A8-A4CE-4BAA-A7D4-AF443036A7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923" y="1669517"/>
                <a:ext cx="4094152" cy="900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6A2652E-1B87-4F18-8BD5-E07C32018EDF}"/>
                  </a:ext>
                </a:extLst>
              </p:cNvPr>
              <p:cNvSpPr/>
              <p:nvPr/>
            </p:nvSpPr>
            <p:spPr>
              <a:xfrm>
                <a:off x="3314453" y="3767064"/>
                <a:ext cx="5563092" cy="613532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6A2652E-1B87-4F18-8BD5-E07C32018E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453" y="3767064"/>
                <a:ext cx="5563092" cy="6135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20555ACC-3F81-4110-9530-6CD4503D6391}"/>
                  </a:ext>
                </a:extLst>
              </p:cNvPr>
              <p:cNvSpPr/>
              <p:nvPr/>
            </p:nvSpPr>
            <p:spPr>
              <a:xfrm>
                <a:off x="5139811" y="2904752"/>
                <a:ext cx="1912376" cy="527077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ODE of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20555ACC-3F81-4110-9530-6CD4503D63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811" y="2904752"/>
                <a:ext cx="1912376" cy="527077"/>
              </a:xfrm>
              <a:prstGeom prst="roundRect">
                <a:avLst/>
              </a:prstGeom>
              <a:blipFill>
                <a:blip r:embed="rId4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DFB12E-172D-4F6B-B2E1-020E814B1FA2}"/>
              </a:ext>
            </a:extLst>
          </p:cNvPr>
          <p:cNvCxnSpPr>
            <a:stCxn id="7" idx="2"/>
            <a:endCxn id="9" idx="0"/>
          </p:cNvCxnSpPr>
          <p:nvPr/>
        </p:nvCxnSpPr>
        <p:spPr>
          <a:xfrm>
            <a:off x="6095999" y="2569517"/>
            <a:ext cx="0" cy="33523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D6624E0-7BE4-4E58-9037-27D989481501}"/>
              </a:ext>
            </a:extLst>
          </p:cNvPr>
          <p:cNvCxnSpPr>
            <a:stCxn id="9" idx="2"/>
            <a:endCxn id="8" idx="0"/>
          </p:cNvCxnSpPr>
          <p:nvPr/>
        </p:nvCxnSpPr>
        <p:spPr>
          <a:xfrm>
            <a:off x="6095999" y="3431829"/>
            <a:ext cx="0" cy="33523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C958A10-AB0D-4110-9785-072FE9747D14}"/>
              </a:ext>
            </a:extLst>
          </p:cNvPr>
          <p:cNvCxnSpPr>
            <a:cxnSpLocks/>
          </p:cNvCxnSpPr>
          <p:nvPr/>
        </p:nvCxnSpPr>
        <p:spPr>
          <a:xfrm flipH="1">
            <a:off x="4418617" y="4196688"/>
            <a:ext cx="790513" cy="103828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DD0EB52-4C84-4830-BCD5-4A4746E07409}"/>
              </a:ext>
            </a:extLst>
          </p:cNvPr>
          <p:cNvCxnSpPr>
            <a:cxnSpLocks/>
          </p:cNvCxnSpPr>
          <p:nvPr/>
        </p:nvCxnSpPr>
        <p:spPr>
          <a:xfrm>
            <a:off x="7462213" y="4222288"/>
            <a:ext cx="659066" cy="100161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984653B-E5EB-41D1-913B-CA8D616686EC}"/>
              </a:ext>
            </a:extLst>
          </p:cNvPr>
          <p:cNvSpPr/>
          <p:nvPr/>
        </p:nvSpPr>
        <p:spPr>
          <a:xfrm>
            <a:off x="3297739" y="5263312"/>
            <a:ext cx="2241755" cy="86720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parametric, neural network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1EBB282-6008-4D56-96AF-0C682C0BED59}"/>
              </a:ext>
            </a:extLst>
          </p:cNvPr>
          <p:cNvSpPr/>
          <p:nvPr/>
        </p:nvSpPr>
        <p:spPr>
          <a:xfrm>
            <a:off x="7022197" y="5263312"/>
            <a:ext cx="2241755" cy="867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Physical information (EAM, other EOPs)</a:t>
            </a:r>
          </a:p>
        </p:txBody>
      </p:sp>
    </p:spTree>
    <p:extLst>
      <p:ext uri="{BB962C8B-B14F-4D97-AF65-F5344CB8AC3E}">
        <p14:creationId xmlns:p14="http://schemas.microsoft.com/office/powerpoint/2010/main" val="308831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ETH Zürich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xtern">
      <a:srgbClr val="1F407A"/>
    </a:custClr>
    <a:custClr name="Intern">
      <a:srgbClr val="485A2C"/>
    </a:custClr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F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277C3170-93C4-4004-925A-762E3FF6A529}" vid="{54F253A4-C5FF-4238-8A43-148031D6EB93}"/>
    </a:ext>
  </a:extLst>
</a:theme>
</file>

<file path=ppt/theme/theme2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xtern">
      <a:srgbClr val="1F407A"/>
    </a:custClr>
    <a:custClr name="Intern">
      <a:srgbClr val="485A2C"/>
    </a:custClr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F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ETH_PP_Template_Presentation_en</Template>
  <TotalTime>0</TotalTime>
  <Words>1218</Words>
  <Application>Microsoft Office PowerPoint</Application>
  <PresentationFormat>Widescreen</PresentationFormat>
  <Paragraphs>225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Cambria Math</vt:lpstr>
      <vt:lpstr>Courier New</vt:lpstr>
      <vt:lpstr>Open Sans</vt:lpstr>
      <vt:lpstr>Symbol</vt:lpstr>
      <vt:lpstr>Wingdings</vt:lpstr>
      <vt:lpstr>ETH Zürich</vt:lpstr>
      <vt:lpstr>Differential Learning: A method for polar motion time series prediction</vt:lpstr>
      <vt:lpstr>Table of Contents </vt:lpstr>
      <vt:lpstr>Polar motion time series prediction problem</vt:lpstr>
      <vt:lpstr>Polar motion time series prediction problem</vt:lpstr>
      <vt:lpstr>Polar motion time series prediction problem</vt:lpstr>
      <vt:lpstr>Polar motion time series prediction problem</vt:lpstr>
      <vt:lpstr>Polar motion time series prediction problem</vt:lpstr>
      <vt:lpstr>Differential Learning method</vt:lpstr>
      <vt:lpstr>Differential Learning method</vt:lpstr>
      <vt:lpstr>Differential Learning method</vt:lpstr>
      <vt:lpstr>Differential Learning method</vt:lpstr>
      <vt:lpstr>Comparative analyses with other methods </vt:lpstr>
      <vt:lpstr>Comparative analyses with other methods</vt:lpstr>
      <vt:lpstr>Comparative analyses with other methods</vt:lpstr>
      <vt:lpstr>Comparative analyses with other methods</vt:lpstr>
      <vt:lpstr>Comparative analyses with other methods</vt:lpstr>
      <vt:lpstr>Comparative analyses with other methods</vt:lpstr>
      <vt:lpstr>Conclusions</vt:lpstr>
      <vt:lpstr>PowerPoint Presentation</vt:lpstr>
    </vt:vector>
  </TitlesOfParts>
  <Company>ETH Zurich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presentation title goes here</dc:title>
  <dc:creator>Mostafa Kiani Shahvandi</dc:creator>
  <cp:lastModifiedBy>Kiani Shahvandi  Mostafa</cp:lastModifiedBy>
  <cp:revision>173</cp:revision>
  <dcterms:created xsi:type="dcterms:W3CDTF">2021-03-30T09:23:10Z</dcterms:created>
  <dcterms:modified xsi:type="dcterms:W3CDTF">2022-05-19T08:00:12Z</dcterms:modified>
</cp:coreProperties>
</file>