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9"/>
  </p:notesMasterIdLst>
  <p:sldIdLst>
    <p:sldId id="256" r:id="rId2"/>
    <p:sldId id="257" r:id="rId3"/>
    <p:sldId id="269" r:id="rId4"/>
    <p:sldId id="268" r:id="rId5"/>
    <p:sldId id="260" r:id="rId6"/>
    <p:sldId id="270" r:id="rId7"/>
    <p:sldId id="27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1" autoAdjust="0"/>
  </p:normalViewPr>
  <p:slideViewPr>
    <p:cSldViewPr snapToGrid="0">
      <p:cViewPr>
        <p:scale>
          <a:sx n="75" d="100"/>
          <a:sy n="75" d="100"/>
        </p:scale>
        <p:origin x="1694" y="43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18:49:59.20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3637 2355,'5159'-1286,"-5126"1278</inkml:trace>
  <inkml:trace contextRef="#ctx0" brushRef="#br0" timeOffset="12847.637">3495 1984,'5390'-1344,"-5401"1347</inkml:trace>
  <inkml:trace contextRef="#ctx0" brushRef="#br0" timeOffset="23725.677">4456 1,'0'9,"-1"0,0 0,0 0,-1 0,0 0,-1-1,0 1,0 0,-1-1,0 0,0 0,-1 0,0-1,0 1,-1-1,0 0,0 0,-38 54,40-53,-1 0,0 0,0 0,-1 0,0-1,0 0,-1 0,0-1,0 0,0 0,-1 0,0-1,-5 2,-140 80,-5-23,-2-7,-35-7,65-7,17-10,-35 14,-111 40,46-20,19-22,161-41,-97 24,-104 0,97 0,-19-18,47 12,1 4,-84 33,57-28,-83 41,106-51,-20 20,-74 13,-64 5,64-16,63-21,130-20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18:50:24.13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18:51:00.57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5865 1,'-5851'306,"5838"-305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3T18:51:10.93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2717 1,'-2701'141,"2686"-140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249B1-45EC-48B5-9431-51A3A44AA45F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82C9D-D7E0-4F89-A0F7-6F9D73DF3D0C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4341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Introduction. </a:t>
            </a:r>
          </a:p>
          <a:p>
            <a:r>
              <a:rPr lang="en-GB" dirty="0"/>
              <a:t>Eastern </a:t>
            </a:r>
            <a:r>
              <a:rPr lang="en-GB" dirty="0" err="1"/>
              <a:t>Paratethys</a:t>
            </a:r>
            <a:r>
              <a:rPr lang="en-GB" dirty="0"/>
              <a:t>. Is an epicontinental Sea….</a:t>
            </a:r>
          </a:p>
          <a:p>
            <a:r>
              <a:rPr lang="en-GB" dirty="0"/>
              <a:t>In the latest </a:t>
            </a:r>
            <a:r>
              <a:rPr lang="en-GB" dirty="0" err="1"/>
              <a:t>Midlde</a:t>
            </a:r>
            <a:r>
              <a:rPr lang="en-GB" dirty="0"/>
              <a:t> Miocene, Eastern </a:t>
            </a:r>
            <a:r>
              <a:rPr lang="en-GB" dirty="0" err="1"/>
              <a:t>Paratethys</a:t>
            </a:r>
            <a:r>
              <a:rPr lang="en-GB" dirty="0"/>
              <a:t> went isolated… It happened during so-called Sarmatian Stage. 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82C9D-D7E0-4F89-A0F7-6F9D73DF3D0C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4845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Introduction. </a:t>
            </a:r>
          </a:p>
          <a:p>
            <a:r>
              <a:rPr lang="en-GB" dirty="0"/>
              <a:t>Eastern </a:t>
            </a:r>
            <a:r>
              <a:rPr lang="en-GB" dirty="0" err="1"/>
              <a:t>Paratethys</a:t>
            </a:r>
            <a:r>
              <a:rPr lang="en-GB" dirty="0"/>
              <a:t>. Is an epicontinental Sea….</a:t>
            </a:r>
          </a:p>
          <a:p>
            <a:r>
              <a:rPr lang="en-GB" dirty="0"/>
              <a:t>In the latest </a:t>
            </a:r>
            <a:r>
              <a:rPr lang="en-GB" dirty="0" err="1"/>
              <a:t>Midlde</a:t>
            </a:r>
            <a:r>
              <a:rPr lang="en-GB" dirty="0"/>
              <a:t> Miocene, Eastern </a:t>
            </a:r>
            <a:r>
              <a:rPr lang="en-GB" dirty="0" err="1"/>
              <a:t>Paratethys</a:t>
            </a:r>
            <a:r>
              <a:rPr lang="en-GB" dirty="0"/>
              <a:t> went isolated… It happened during so-called Sarmatian Stage. 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82C9D-D7E0-4F89-A0F7-6F9D73DF3D0C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16583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D37D2-6740-4BF8-A050-AF19B110F7D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51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Results 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82C9D-D7E0-4F89-A0F7-6F9D73DF3D0C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8405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2530-D757-4750-B2C3-DE446ED59DB2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79CE-BFF5-458E-96E6-F1C4745E4814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9402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2530-D757-4750-B2C3-DE446ED59DB2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79CE-BFF5-458E-96E6-F1C4745E4814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64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2530-D757-4750-B2C3-DE446ED59DB2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79CE-BFF5-458E-96E6-F1C4745E4814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5430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2530-D757-4750-B2C3-DE446ED59DB2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79CE-BFF5-458E-96E6-F1C4745E4814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98072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2530-D757-4750-B2C3-DE446ED59DB2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79CE-BFF5-458E-96E6-F1C4745E4814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79206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2530-D757-4750-B2C3-DE446ED59DB2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79CE-BFF5-458E-96E6-F1C4745E4814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8156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2530-D757-4750-B2C3-DE446ED59DB2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79CE-BFF5-458E-96E6-F1C4745E4814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3752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2530-D757-4750-B2C3-DE446ED59DB2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79CE-BFF5-458E-96E6-F1C4745E4814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84403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2530-D757-4750-B2C3-DE446ED59DB2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79CE-BFF5-458E-96E6-F1C4745E4814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43062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2530-D757-4750-B2C3-DE446ED59DB2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79CE-BFF5-458E-96E6-F1C4745E4814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7226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A2530-D757-4750-B2C3-DE446ED59DB2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079CE-BFF5-458E-96E6-F1C4745E4814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6117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A2530-D757-4750-B2C3-DE446ED59DB2}" type="datetimeFigureOut">
              <a:rPr lang="fr-CH" smtClean="0"/>
              <a:t>23.05.2022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079CE-BFF5-458E-96E6-F1C4745E4814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5548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C8F162-8C64-4496-B8D0-9B7BC0AF7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96453"/>
            <a:ext cx="9144000" cy="6465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F01E9-3262-4503-99B0-8BA0A6A6E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" y="36725"/>
            <a:ext cx="1344634" cy="9004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7CEEB4-7A7D-4A2E-A482-8C59C2C84C85}"/>
              </a:ext>
            </a:extLst>
          </p:cNvPr>
          <p:cNvSpPr txBox="1"/>
          <p:nvPr/>
        </p:nvSpPr>
        <p:spPr>
          <a:xfrm>
            <a:off x="4862892" y="6229810"/>
            <a:ext cx="4133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This study is financed by the Swiss National Science Foundation</a:t>
            </a:r>
          </a:p>
          <a:p>
            <a:r>
              <a:rPr lang="en-GB" sz="1200" dirty="0"/>
              <a:t>Project number 200021_197323</a:t>
            </a:r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3525598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3BB40B-1547-457A-A25F-0C445649A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66" y="1128035"/>
            <a:ext cx="6233643" cy="2714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DC140B8-C0C7-4749-923C-8B916EBB1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078113"/>
            <a:ext cx="2681056" cy="483493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EEFD300-4129-44C7-B1E9-B81B5EDF7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4533" y="1086260"/>
            <a:ext cx="1221043" cy="1291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E25A95-BD33-491A-8E87-0649BA86E245}"/>
              </a:ext>
            </a:extLst>
          </p:cNvPr>
          <p:cNvSpPr txBox="1"/>
          <p:nvPr/>
        </p:nvSpPr>
        <p:spPr>
          <a:xfrm>
            <a:off x="3013806" y="5771360"/>
            <a:ext cx="6284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Adaptation, radiation and extinction of Sarmatian ecosystems including groups such as whales, dolphins, molluscs, </a:t>
            </a:r>
            <a:r>
              <a:rPr lang="en-GB" dirty="0" err="1"/>
              <a:t>microfauna</a:t>
            </a:r>
            <a:r>
              <a:rPr lang="en-GB" dirty="0"/>
              <a:t> etc. </a:t>
            </a:r>
            <a:endParaRPr lang="fr-CH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F52861-5F6A-4156-8D9A-28DAA70B7227}"/>
              </a:ext>
            </a:extLst>
          </p:cNvPr>
          <p:cNvCxnSpPr/>
          <p:nvPr/>
        </p:nvCxnSpPr>
        <p:spPr>
          <a:xfrm>
            <a:off x="0" y="570538"/>
            <a:ext cx="398607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E437D1-F42E-46AF-8B30-4E5F12861593}"/>
              </a:ext>
            </a:extLst>
          </p:cNvPr>
          <p:cNvCxnSpPr>
            <a:cxnSpLocks/>
          </p:cNvCxnSpPr>
          <p:nvPr/>
        </p:nvCxnSpPr>
        <p:spPr>
          <a:xfrm>
            <a:off x="4173983" y="570538"/>
            <a:ext cx="27861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0F5908-EA6E-4DBD-A880-36E089ADB07C}"/>
              </a:ext>
            </a:extLst>
          </p:cNvPr>
          <p:cNvCxnSpPr>
            <a:cxnSpLocks/>
          </p:cNvCxnSpPr>
          <p:nvPr/>
        </p:nvCxnSpPr>
        <p:spPr>
          <a:xfrm>
            <a:off x="7137646" y="570538"/>
            <a:ext cx="18110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881BB3-7824-412B-A58A-01CE7727E644}"/>
              </a:ext>
            </a:extLst>
          </p:cNvPr>
          <p:cNvSpPr txBox="1"/>
          <p:nvPr/>
        </p:nvSpPr>
        <p:spPr>
          <a:xfrm>
            <a:off x="3355941" y="23554"/>
            <a:ext cx="5788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Eastern </a:t>
            </a:r>
            <a:r>
              <a:rPr lang="en-GB" sz="2800" dirty="0" err="1"/>
              <a:t>Paratethys</a:t>
            </a:r>
            <a:r>
              <a:rPr lang="en-GB" sz="2800" dirty="0"/>
              <a:t> in the late Miocene</a:t>
            </a:r>
            <a:endParaRPr lang="fr-CH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003360-2FCB-4509-9214-002B219C75D5}"/>
              </a:ext>
            </a:extLst>
          </p:cNvPr>
          <p:cNvSpPr txBox="1"/>
          <p:nvPr/>
        </p:nvSpPr>
        <p:spPr>
          <a:xfrm>
            <a:off x="2788921" y="3966253"/>
            <a:ext cx="4497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Sarmatian Stage (12.65 – 7.65 Ma) marks:</a:t>
            </a:r>
          </a:p>
          <a:p>
            <a:endParaRPr lang="fr-CH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50ED4D-CAB3-4D10-835F-04DCD2CF7438}"/>
              </a:ext>
            </a:extLst>
          </p:cNvPr>
          <p:cNvSpPr txBox="1"/>
          <p:nvPr/>
        </p:nvSpPr>
        <p:spPr>
          <a:xfrm>
            <a:off x="2995018" y="4441981"/>
            <a:ext cx="556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Hydrological isolation of the EP from the global ocean;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865807-BD03-408E-8BFA-28D891976A6A}"/>
              </a:ext>
            </a:extLst>
          </p:cNvPr>
          <p:cNvSpPr txBox="1"/>
          <p:nvPr/>
        </p:nvSpPr>
        <p:spPr>
          <a:xfrm>
            <a:off x="3013806" y="4957876"/>
            <a:ext cx="5748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Disruption of the basin water budget leading to extreme</a:t>
            </a:r>
          </a:p>
          <a:p>
            <a:r>
              <a:rPr lang="en-GB" dirty="0"/>
              <a:t>      fluctuations of the water level;</a:t>
            </a:r>
          </a:p>
        </p:txBody>
      </p:sp>
    </p:spTree>
    <p:extLst>
      <p:ext uri="{BB962C8B-B14F-4D97-AF65-F5344CB8AC3E}">
        <p14:creationId xmlns:p14="http://schemas.microsoft.com/office/powerpoint/2010/main" val="32637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B18134-3343-475D-946D-5AFDF69744D0}"/>
              </a:ext>
            </a:extLst>
          </p:cNvPr>
          <p:cNvCxnSpPr/>
          <p:nvPr/>
        </p:nvCxnSpPr>
        <p:spPr>
          <a:xfrm>
            <a:off x="0" y="570538"/>
            <a:ext cx="398607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6C1FC2-AA9C-47CA-878C-9C5A952464A5}"/>
              </a:ext>
            </a:extLst>
          </p:cNvPr>
          <p:cNvCxnSpPr>
            <a:cxnSpLocks/>
          </p:cNvCxnSpPr>
          <p:nvPr/>
        </p:nvCxnSpPr>
        <p:spPr>
          <a:xfrm>
            <a:off x="4173983" y="570538"/>
            <a:ext cx="27861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0E4EF8-936A-4343-A4E3-CC8D9D60AEFA}"/>
              </a:ext>
            </a:extLst>
          </p:cNvPr>
          <p:cNvCxnSpPr>
            <a:cxnSpLocks/>
          </p:cNvCxnSpPr>
          <p:nvPr/>
        </p:nvCxnSpPr>
        <p:spPr>
          <a:xfrm>
            <a:off x="7137646" y="570538"/>
            <a:ext cx="18110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436D514-8DE3-46F7-B37C-11E576747B7D}"/>
              </a:ext>
            </a:extLst>
          </p:cNvPr>
          <p:cNvSpPr txBox="1"/>
          <p:nvPr/>
        </p:nvSpPr>
        <p:spPr>
          <a:xfrm>
            <a:off x="3355941" y="23554"/>
            <a:ext cx="5788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Eastern </a:t>
            </a:r>
            <a:r>
              <a:rPr lang="en-GB" sz="2800" dirty="0" err="1"/>
              <a:t>Paratethys</a:t>
            </a:r>
            <a:r>
              <a:rPr lang="en-GB" sz="2800" dirty="0"/>
              <a:t> in the late Miocene</a:t>
            </a:r>
            <a:endParaRPr lang="fr-CH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E25A95-BD33-491A-8E87-0649BA86E245}"/>
              </a:ext>
            </a:extLst>
          </p:cNvPr>
          <p:cNvSpPr txBox="1"/>
          <p:nvPr/>
        </p:nvSpPr>
        <p:spPr>
          <a:xfrm>
            <a:off x="311490" y="4976650"/>
            <a:ext cx="38624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No solid age constraints are yet available for Sarmatian substages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90654F-FEC0-4B6F-9F9E-DFBA3B598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659233"/>
            <a:ext cx="7863840" cy="4276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039CF-C3C9-423A-B66B-1DC32B4DE9F1}"/>
              </a:ext>
            </a:extLst>
          </p:cNvPr>
          <p:cNvSpPr txBox="1"/>
          <p:nvPr/>
        </p:nvSpPr>
        <p:spPr>
          <a:xfrm>
            <a:off x="311490" y="5825797"/>
            <a:ext cx="409471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Very limited number of suitable outcrops</a:t>
            </a:r>
          </a:p>
          <a:p>
            <a:r>
              <a:rPr lang="en-GB" sz="1700" dirty="0"/>
              <a:t>      and no well-studied sections </a:t>
            </a:r>
          </a:p>
          <a:p>
            <a:r>
              <a:rPr lang="en-GB" sz="1700" dirty="0"/>
              <a:t>      in the Caspian Basin;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BEA8D-3197-4BBF-BB4A-DC80218F9E79}"/>
              </a:ext>
            </a:extLst>
          </p:cNvPr>
          <p:cNvSpPr txBox="1"/>
          <p:nvPr/>
        </p:nvSpPr>
        <p:spPr>
          <a:xfrm>
            <a:off x="4966580" y="4935959"/>
            <a:ext cx="3865930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Little understanding of drivers of</a:t>
            </a:r>
          </a:p>
          <a:p>
            <a:r>
              <a:rPr lang="en-GB" sz="1700" dirty="0"/>
              <a:t>      </a:t>
            </a:r>
            <a:r>
              <a:rPr lang="en-GB" sz="1700" dirty="0" err="1"/>
              <a:t>palaeoecological</a:t>
            </a:r>
            <a:r>
              <a:rPr lang="en-GB" sz="1700" dirty="0"/>
              <a:t> crisis and water-level</a:t>
            </a:r>
          </a:p>
          <a:p>
            <a:r>
              <a:rPr lang="en-GB" sz="1700" dirty="0"/>
              <a:t>      fluctuations;</a:t>
            </a:r>
            <a:endParaRPr lang="fr-CH" sz="17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52AF9-C72D-4894-998B-03D2CD4A80DD}"/>
              </a:ext>
            </a:extLst>
          </p:cNvPr>
          <p:cNvSpPr txBox="1"/>
          <p:nvPr/>
        </p:nvSpPr>
        <p:spPr>
          <a:xfrm>
            <a:off x="4966580" y="5848880"/>
            <a:ext cx="386249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Important case study for modern shrinking of endorheic basins across the globe.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72313E-836B-4C9E-A833-B94F5F2DAD16}"/>
              </a:ext>
            </a:extLst>
          </p:cNvPr>
          <p:cNvSpPr txBox="1"/>
          <p:nvPr/>
        </p:nvSpPr>
        <p:spPr>
          <a:xfrm>
            <a:off x="650362" y="4676184"/>
            <a:ext cx="13426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(</a:t>
            </a:r>
            <a:r>
              <a:rPr lang="en-GB" sz="1200" dirty="0" err="1"/>
              <a:t>Palcu</a:t>
            </a:r>
            <a:r>
              <a:rPr lang="en-GB" sz="1200" dirty="0"/>
              <a:t> et al., 2018)</a:t>
            </a:r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160037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4F57D7-8278-4C19-A89A-CE0D2E0112AB}"/>
              </a:ext>
            </a:extLst>
          </p:cNvPr>
          <p:cNvSpPr txBox="1"/>
          <p:nvPr/>
        </p:nvSpPr>
        <p:spPr>
          <a:xfrm>
            <a:off x="0" y="76200"/>
            <a:ext cx="3688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Karagiya</a:t>
            </a:r>
            <a:r>
              <a:rPr lang="en-GB" dirty="0"/>
              <a:t> Depression, Studied outcrop</a:t>
            </a:r>
            <a:endParaRPr lang="fr-CH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34AD6F7-4D4D-4C1A-9870-223E267A4EB0}"/>
                  </a:ext>
                </a:extLst>
              </p14:cNvPr>
              <p14:cNvContentPartPr/>
              <p14:nvPr/>
            </p14:nvContentPartPr>
            <p14:xfrm>
              <a:off x="5934440" y="4475200"/>
              <a:ext cx="3198960" cy="847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34AD6F7-4D4D-4C1A-9870-223E267A4E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25440" y="4466560"/>
                <a:ext cx="3216600" cy="86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B52410E-15F7-4711-91E9-ADA65CE4DCC9}"/>
                  </a:ext>
                </a:extLst>
              </p14:cNvPr>
              <p14:cNvContentPartPr/>
              <p14:nvPr/>
            </p14:nvContentPartPr>
            <p14:xfrm>
              <a:off x="6660920" y="5973880"/>
              <a:ext cx="36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B52410E-15F7-4711-91E9-ADA65CE4DC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51920" y="59648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4C12A32-DC0E-4567-AE30-B222E0DA9E69}"/>
                  </a:ext>
                </a:extLst>
              </p14:cNvPr>
              <p14:cNvContentPartPr/>
              <p14:nvPr/>
            </p14:nvContentPartPr>
            <p14:xfrm>
              <a:off x="1256960" y="2559280"/>
              <a:ext cx="2111760" cy="1108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4C12A32-DC0E-4567-AE30-B222E0DA9E6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48320" y="2550640"/>
                <a:ext cx="212940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8B9802C-30A8-44D3-A26D-60FB6F9A5BFC}"/>
                  </a:ext>
                </a:extLst>
              </p14:cNvPr>
              <p14:cNvContentPartPr/>
              <p14:nvPr/>
            </p14:nvContentPartPr>
            <p14:xfrm>
              <a:off x="1084520" y="2167600"/>
              <a:ext cx="978120" cy="514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8B9802C-30A8-44D3-A26D-60FB6F9A5BF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5880" y="2158960"/>
                <a:ext cx="995760" cy="6912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6390D3E9-6DF7-4F16-8BB7-04047C7A1794}"/>
              </a:ext>
            </a:extLst>
          </p:cNvPr>
          <p:cNvSpPr txBox="1"/>
          <p:nvPr/>
        </p:nvSpPr>
        <p:spPr>
          <a:xfrm rot="20645403">
            <a:off x="6248286" y="5182109"/>
            <a:ext cx="9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FF00"/>
                </a:solidFill>
              </a:rPr>
              <a:t>Konkian</a:t>
            </a:r>
            <a:endParaRPr lang="fr-CH" b="1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C3BDF8-E799-4CA1-8173-5494F3809929}"/>
              </a:ext>
            </a:extLst>
          </p:cNvPr>
          <p:cNvSpPr txBox="1"/>
          <p:nvPr/>
        </p:nvSpPr>
        <p:spPr>
          <a:xfrm rot="20652370">
            <a:off x="7557820" y="5107394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Oligocene</a:t>
            </a:r>
            <a:endParaRPr lang="fr-CH" b="1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3501B2-BFA4-43DC-A643-581381DC2D34}"/>
              </a:ext>
            </a:extLst>
          </p:cNvPr>
          <p:cNvSpPr txBox="1"/>
          <p:nvPr/>
        </p:nvSpPr>
        <p:spPr>
          <a:xfrm rot="21439099">
            <a:off x="586597" y="1882329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FF00"/>
                </a:solidFill>
              </a:rPr>
              <a:t>Maeotian</a:t>
            </a:r>
            <a:endParaRPr lang="fr-CH" b="1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8E29BE-10A9-44CD-9FB5-4E2C216BEAFD}"/>
              </a:ext>
            </a:extLst>
          </p:cNvPr>
          <p:cNvSpPr txBox="1"/>
          <p:nvPr/>
        </p:nvSpPr>
        <p:spPr>
          <a:xfrm rot="21342200">
            <a:off x="1456804" y="2266100"/>
            <a:ext cx="1260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FF00"/>
                </a:solidFill>
              </a:rPr>
              <a:t>Khersonian</a:t>
            </a:r>
            <a:endParaRPr lang="fr-CH" b="1" dirty="0">
              <a:solidFill>
                <a:srgbClr val="FFFF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D5FD41-79C9-47F0-A1F8-2983F342B708}"/>
              </a:ext>
            </a:extLst>
          </p:cNvPr>
          <p:cNvSpPr txBox="1"/>
          <p:nvPr/>
        </p:nvSpPr>
        <p:spPr>
          <a:xfrm rot="20906313">
            <a:off x="5849447" y="4475200"/>
            <a:ext cx="133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FF00"/>
                </a:solidFill>
              </a:rPr>
              <a:t>Bessarabian</a:t>
            </a:r>
            <a:endParaRPr lang="fr-CH" b="1" dirty="0">
              <a:solidFill>
                <a:srgbClr val="FFFF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28198A-5D24-4EB5-9ABE-2F0A59454E89}"/>
              </a:ext>
            </a:extLst>
          </p:cNvPr>
          <p:cNvSpPr txBox="1"/>
          <p:nvPr/>
        </p:nvSpPr>
        <p:spPr>
          <a:xfrm rot="20906313">
            <a:off x="6466671" y="4779999"/>
            <a:ext cx="10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FF00"/>
                </a:solidFill>
              </a:rPr>
              <a:t>Volynian</a:t>
            </a:r>
            <a:endParaRPr lang="fr-CH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19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B0445-F79F-4F0A-A71E-9CB595AB2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" y="12290"/>
            <a:ext cx="5476568" cy="6845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58045E-4271-4C37-A152-6A069E978811}"/>
              </a:ext>
            </a:extLst>
          </p:cNvPr>
          <p:cNvSpPr txBox="1"/>
          <p:nvPr/>
        </p:nvSpPr>
        <p:spPr>
          <a:xfrm>
            <a:off x="5689682" y="154940"/>
            <a:ext cx="33756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Preliminary age conclusions:</a:t>
            </a:r>
          </a:p>
          <a:p>
            <a:endParaRPr lang="en-GB" dirty="0"/>
          </a:p>
          <a:p>
            <a:r>
              <a:rPr lang="en-GB" dirty="0"/>
              <a:t>Early Sarmatian (</a:t>
            </a:r>
            <a:r>
              <a:rPr lang="en-GB" dirty="0" err="1"/>
              <a:t>Volynian</a:t>
            </a:r>
            <a:r>
              <a:rPr lang="en-GB" dirty="0"/>
              <a:t>) is incomplete and comprises an interval between 12.4 and 12.1 Ma.</a:t>
            </a:r>
          </a:p>
          <a:p>
            <a:endParaRPr lang="en-GB" dirty="0"/>
          </a:p>
          <a:p>
            <a:r>
              <a:rPr lang="en-GB" dirty="0" err="1"/>
              <a:t>Bessarabian</a:t>
            </a:r>
            <a:r>
              <a:rPr lang="en-GB" dirty="0"/>
              <a:t> begins as a remarkable transgression event, which has an age ~11.6 – 11.7 Ma (</a:t>
            </a:r>
            <a:r>
              <a:rPr lang="fr-CH" dirty="0"/>
              <a:t>C5r.2r - C5r.3r)</a:t>
            </a:r>
            <a:r>
              <a:rPr lang="en-GB" dirty="0"/>
              <a:t> ;</a:t>
            </a:r>
          </a:p>
          <a:p>
            <a:endParaRPr lang="en-GB" dirty="0"/>
          </a:p>
          <a:p>
            <a:r>
              <a:rPr lang="en-GB" dirty="0" err="1"/>
              <a:t>Khersonian</a:t>
            </a:r>
            <a:r>
              <a:rPr lang="en-GB" dirty="0"/>
              <a:t> begins also as a small-scale transgression, dated at 9.6 Ma (</a:t>
            </a:r>
            <a:r>
              <a:rPr lang="en-GB" dirty="0" err="1"/>
              <a:t>chron</a:t>
            </a:r>
            <a:r>
              <a:rPr lang="en-GB" dirty="0"/>
              <a:t> </a:t>
            </a:r>
            <a:r>
              <a:rPr lang="fr-CH" dirty="0"/>
              <a:t>C4Ar.2r</a:t>
            </a:r>
            <a:r>
              <a:rPr lang="en-GB" dirty="0"/>
              <a:t>) and has a time gap of 1 My between 9.1 and 8.1 Ma .</a:t>
            </a:r>
          </a:p>
          <a:p>
            <a:endParaRPr lang="en-GB" dirty="0"/>
          </a:p>
          <a:p>
            <a:r>
              <a:rPr lang="en-GB" dirty="0" err="1"/>
              <a:t>Maeotian</a:t>
            </a:r>
            <a:r>
              <a:rPr lang="en-GB" dirty="0"/>
              <a:t> transgression on top of </a:t>
            </a:r>
            <a:r>
              <a:rPr lang="en-GB" dirty="0" err="1"/>
              <a:t>Khersonian</a:t>
            </a:r>
            <a:r>
              <a:rPr lang="en-GB" dirty="0"/>
              <a:t> </a:t>
            </a:r>
            <a:r>
              <a:rPr lang="en-GB" dirty="0" err="1"/>
              <a:t>paleosoils</a:t>
            </a:r>
            <a:r>
              <a:rPr lang="en-GB" dirty="0"/>
              <a:t> has an age of 7.5 Ma (</a:t>
            </a:r>
            <a:r>
              <a:rPr lang="en-GB" dirty="0" err="1"/>
              <a:t>chron</a:t>
            </a:r>
            <a:r>
              <a:rPr lang="en-GB" dirty="0"/>
              <a:t> </a:t>
            </a:r>
            <a:r>
              <a:rPr lang="fr-CH" dirty="0"/>
              <a:t>C3Br.3r</a:t>
            </a:r>
            <a:r>
              <a:rPr lang="en-GB" dirty="0"/>
              <a:t>).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919786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ED24-E070-4BEF-9265-4141C96AA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steps</a:t>
            </a:r>
            <a:endParaRPr lang="fr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C6B14-4F8B-4887-96D6-F70EA8D3A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Paleomagnetic age constraints:</a:t>
            </a:r>
          </a:p>
          <a:p>
            <a:r>
              <a:rPr lang="en-GB" dirty="0"/>
              <a:t>still need to be slightly improved;</a:t>
            </a:r>
          </a:p>
          <a:p>
            <a:endParaRPr lang="en-GB" dirty="0"/>
          </a:p>
          <a:p>
            <a:r>
              <a:rPr lang="en-GB" dirty="0"/>
              <a:t> will soon be accompanied by detailed </a:t>
            </a:r>
            <a:r>
              <a:rPr lang="en-GB" dirty="0" err="1"/>
              <a:t>biostratigraphic</a:t>
            </a:r>
            <a:r>
              <a:rPr lang="en-GB" dirty="0"/>
              <a:t> data (ostracods, foraminifera and molluscs);</a:t>
            </a:r>
          </a:p>
          <a:p>
            <a:endParaRPr lang="en-GB" dirty="0"/>
          </a:p>
          <a:p>
            <a:r>
              <a:rPr lang="en-GB" dirty="0"/>
              <a:t>enable further paleoclimatic and </a:t>
            </a:r>
            <a:r>
              <a:rPr lang="en-GB" dirty="0" err="1"/>
              <a:t>palaeoecological</a:t>
            </a:r>
            <a:r>
              <a:rPr lang="en-GB" dirty="0"/>
              <a:t> analyses.</a:t>
            </a:r>
            <a:endParaRPr lang="fr-CH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AB22B2-E9DF-4B2F-9361-67E58FF8E191}"/>
              </a:ext>
            </a:extLst>
          </p:cNvPr>
          <p:cNvCxnSpPr>
            <a:cxnSpLocks/>
          </p:cNvCxnSpPr>
          <p:nvPr/>
        </p:nvCxnSpPr>
        <p:spPr>
          <a:xfrm>
            <a:off x="4173983" y="570538"/>
            <a:ext cx="27861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04A23D-0433-4F9F-AA1D-75512D91B317}"/>
              </a:ext>
            </a:extLst>
          </p:cNvPr>
          <p:cNvCxnSpPr>
            <a:cxnSpLocks/>
          </p:cNvCxnSpPr>
          <p:nvPr/>
        </p:nvCxnSpPr>
        <p:spPr>
          <a:xfrm>
            <a:off x="7137646" y="570538"/>
            <a:ext cx="18110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B81241-2CB6-4A15-86A2-7C23558D59F7}"/>
              </a:ext>
            </a:extLst>
          </p:cNvPr>
          <p:cNvCxnSpPr>
            <a:cxnSpLocks/>
          </p:cNvCxnSpPr>
          <p:nvPr/>
        </p:nvCxnSpPr>
        <p:spPr>
          <a:xfrm>
            <a:off x="0" y="6268720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2832EB-E5C3-48B6-BCD8-2ABAC22AA7C7}"/>
              </a:ext>
            </a:extLst>
          </p:cNvPr>
          <p:cNvCxnSpPr/>
          <p:nvPr/>
        </p:nvCxnSpPr>
        <p:spPr>
          <a:xfrm>
            <a:off x="0" y="570538"/>
            <a:ext cx="398607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252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270CC-3CAD-45E5-B0CF-62660D969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410" y="2892425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Thank you for you attention!</a:t>
            </a:r>
            <a:endParaRPr lang="fr-CH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D1FF15C-7BC6-4AC1-AF67-8B2D3D2C76A3}"/>
              </a:ext>
            </a:extLst>
          </p:cNvPr>
          <p:cNvCxnSpPr/>
          <p:nvPr/>
        </p:nvCxnSpPr>
        <p:spPr>
          <a:xfrm>
            <a:off x="0" y="570538"/>
            <a:ext cx="398607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02A618-8686-4805-8DB6-5D2396E11A90}"/>
              </a:ext>
            </a:extLst>
          </p:cNvPr>
          <p:cNvCxnSpPr>
            <a:cxnSpLocks/>
          </p:cNvCxnSpPr>
          <p:nvPr/>
        </p:nvCxnSpPr>
        <p:spPr>
          <a:xfrm>
            <a:off x="4173983" y="570538"/>
            <a:ext cx="278611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3D20CD-D60E-42C4-99B5-5630BCC65FAD}"/>
              </a:ext>
            </a:extLst>
          </p:cNvPr>
          <p:cNvCxnSpPr>
            <a:cxnSpLocks/>
          </p:cNvCxnSpPr>
          <p:nvPr/>
        </p:nvCxnSpPr>
        <p:spPr>
          <a:xfrm>
            <a:off x="7137646" y="570538"/>
            <a:ext cx="18110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BE09C7-22F4-45F0-9698-99ED5DC01AE9}"/>
              </a:ext>
            </a:extLst>
          </p:cNvPr>
          <p:cNvCxnSpPr>
            <a:cxnSpLocks/>
          </p:cNvCxnSpPr>
          <p:nvPr/>
        </p:nvCxnSpPr>
        <p:spPr>
          <a:xfrm>
            <a:off x="0" y="6268720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D05A0E-2773-4893-BB9F-BB06B6C24098}"/>
              </a:ext>
            </a:extLst>
          </p:cNvPr>
          <p:cNvSpPr txBox="1"/>
          <p:nvPr/>
        </p:nvSpPr>
        <p:spPr>
          <a:xfrm>
            <a:off x="3503930" y="6317942"/>
            <a:ext cx="5443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This study is financed by the Swiss National Science Foundation</a:t>
            </a:r>
          </a:p>
          <a:p>
            <a:r>
              <a:rPr lang="en-GB" sz="1600" dirty="0"/>
              <a:t>Project number 200021_197323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3540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370</Words>
  <Application>Microsoft Office PowerPoint</Application>
  <PresentationFormat>On-screen Show (4:3)</PresentationFormat>
  <Paragraphs>55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LAZAREV Sergei</dc:creator>
  <cp:lastModifiedBy>LAZAREV Sergei</cp:lastModifiedBy>
  <cp:revision>23</cp:revision>
  <dcterms:created xsi:type="dcterms:W3CDTF">2022-05-19T20:01:33Z</dcterms:created>
  <dcterms:modified xsi:type="dcterms:W3CDTF">2022-05-23T19:17:56Z</dcterms:modified>
</cp:coreProperties>
</file>