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A364C-2215-44E5-BC4F-23DC8088D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D326C5-FAAE-46F1-A284-B88028DB5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33270-13F9-4BB9-ADE9-B5EB9E90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1A31D2-3BE2-4325-96F6-7230BE35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48638-9518-4D89-A596-FB45E222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9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1EDBA-6FB3-45A3-8A81-EF5138AD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7475C2-6AFE-4E19-B43E-32D56C1EB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32AA41-711E-43F2-966E-C2B38ED1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CF4633-7175-49FD-B7E8-66A0CDC4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F77CAB-C19E-4A69-9232-D83F7916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687FD2-3273-4ACA-AAD1-A2D1907D2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549167-7CBB-49D7-ABB0-23E5E85C1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A34636-51B2-47D2-8A19-3BEDEAC5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C32F8A-C21A-4DB1-8604-3F99AA9E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5869B0-8098-428A-9951-2F1D44C8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A9C9FF-F14F-4FCC-8419-421000E9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68C607-338B-41D6-8CE8-2D6EE8F8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3759C9-7B8F-4718-8758-375CCE38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B632AC-DCCE-4A19-9A75-FC605182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ED432-2068-4B25-906E-153B779F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9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DBC85-A0DE-4358-9B5A-D38281A1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862D56-C2EC-44A8-8C80-7A8806A71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CEC23F-3E00-4559-B610-A3F1D256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D5C23-4582-4F11-AA56-340D33B3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9CDAF-4028-45AD-8188-7CE57FB2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09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81D87-60B7-46CD-97E8-D8C1E3B8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2CF216-4BBE-4893-8638-D46508B13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9C5145-7883-4CCE-857F-858C425F2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A1C2A5-8698-46A2-8EBE-1DA25DF9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DAF7A2-8864-4E56-89E3-C1F48CD7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366B3F-98A3-4DC8-B0B3-A21C9907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8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DF436-8EB7-4799-AEC1-969DE0F7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6860D5-95F4-4521-B358-62CC6F58E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18B91A-9693-487E-B4A1-0BE13B13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C46711-B4D9-43C7-96A1-DD294E98B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5B5F26-1646-48DE-AAEF-6EC2233AB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3AA044-D213-4269-B1A9-CB947E30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8D79D0-14F4-4AA1-93D3-CB62399D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D54D42-0DF2-4E10-9A95-17B01B38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6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4B7916-7BDC-4112-8158-B759BC81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7073D3-04EC-4756-A53E-6CCE5435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7029AA-F6D3-4355-AA6B-54CDE274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C35F17-D582-41CB-B316-68F443C4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1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5C1D2F-38AF-4222-8A3C-918D9469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58C554-29D9-41CA-817E-C84C7BB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F3B4CF-9AB5-4D5F-9230-526C075B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16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9E7C1-DA4A-407A-BB89-3D2BEAB3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AA4334-EF64-479B-A415-BF124547A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F4516A-6185-4C73-8AED-A1352A811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A24A35-94BD-4223-A034-48A39B8D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FCE71-95EA-4C34-8131-8B778E05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10BC54-2436-4CC6-B01A-66FB837F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1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F8B51-B3EB-4723-86B6-EC95ED4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C5EEE2-3C0D-46DC-9EDD-93FB828D1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07BC14-1C28-4F0A-9B5B-FC7F32557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4935C1-D23C-467D-B7A6-92DDC3A4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43ADE3-46D2-4D39-84BD-C79580E7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29955-FF9F-4030-A1E9-6A89DCD1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95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EC704B-FFA8-4F62-A00F-AE11000B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DA5F20-08D1-4A4C-82F0-91E033BF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E42B41-4F0B-4FE9-A541-1F7E15DE4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1539-5654-4659-9D3C-4DD52821A70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31066-A68F-4AD1-B323-B2283650A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EDB71-EA3C-45BE-B32D-4D4E90C26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373-FA9A-4F73-8E17-7659D4329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60188-8662-4785-AD84-A909E573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Energization of Alpha Particles in the Solar Wind Magnetic Reconnection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9F785E-A95F-4C2B-A179-CF0E87609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1422"/>
            <a:ext cx="9144000" cy="270015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Duan</a:t>
            </a:r>
            <a:r>
              <a:rPr lang="en-US" altLang="zh-CN" sz="3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Jiansen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</a:t>
            </a:r>
            <a:r>
              <a:rPr lang="en-US" altLang="zh-CN" sz="3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Xingyu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Zhu</a:t>
            </a:r>
            <a:r>
              <a:rPr lang="en-US" altLang="zh-CN" sz="3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Rui Zhuo</a:t>
            </a:r>
            <a:r>
              <a:rPr lang="en-US" altLang="zh-CN" sz="3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Georgios Nicolaou</a:t>
            </a:r>
            <a:r>
              <a:rPr lang="en-US" altLang="zh-CN" sz="3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Ziqi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Wu</a:t>
            </a:r>
            <a:r>
              <a:rPr lang="en-US" altLang="zh-CN" sz="3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Liu Yang</a:t>
            </a:r>
            <a:r>
              <a:rPr lang="en-US" altLang="zh-CN" sz="32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r>
              <a:rPr lang="en-US" altLang="zh-CN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/SWA, </a:t>
            </a:r>
            <a:r>
              <a:rPr lang="en-US" altLang="zh-CN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/MAG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1. School of Earth and Space Sciences, Peking University, China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2. Southwest Research Institute, USA</a:t>
            </a:r>
          </a:p>
          <a:p>
            <a:pPr algn="l"/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Mullard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Space Science Laboratory, University College London, UK</a:t>
            </a:r>
          </a:p>
          <a:p>
            <a:pPr algn="l"/>
            <a:r>
              <a:rPr lang="en-US" altLang="zh-CN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altLang="zh-CN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Experimentelle und Angewandte Physik, Christian-Albrechts-Universität zu Kiel, Germany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D382F0-F867-46F2-BE1F-FA554B150D95}"/>
              </a:ext>
            </a:extLst>
          </p:cNvPr>
          <p:cNvSpPr txBox="1"/>
          <p:nvPr/>
        </p:nvSpPr>
        <p:spPr>
          <a:xfrm>
            <a:off x="4726073" y="5683624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EGU22-11028 on NP 6.3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May 27, 2022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4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">
            <a:extLst>
              <a:ext uri="{FF2B5EF4-FFF2-40B4-BE49-F238E27FC236}">
                <a16:creationId xmlns:a16="http://schemas.microsoft.com/office/drawing/2014/main" id="{A8898E7F-7618-4CCA-8996-34B70CBC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0" y="1223682"/>
            <a:ext cx="5780791" cy="44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579D8DF-FBE2-4FE8-8D14-E1FED1A62D1D}"/>
              </a:ext>
            </a:extLst>
          </p:cNvPr>
          <p:cNvSpPr txBox="1"/>
          <p:nvPr/>
        </p:nvSpPr>
        <p:spPr>
          <a:xfrm>
            <a:off x="7377952" y="1779494"/>
            <a:ext cx="4007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Solar Orbiter (</a:t>
            </a:r>
            <a:r>
              <a:rPr lang="en-US" altLang="zh-CN" dirty="0" err="1"/>
              <a:t>SolO</a:t>
            </a:r>
            <a:r>
              <a:rPr lang="en-US" altLang="zh-CN" dirty="0"/>
              <a:t>) passes a magnetic exhaust region in the solar wind on Oct 14, 2020 near 1 AU </a:t>
            </a:r>
          </a:p>
          <a:p>
            <a:endParaRPr lang="en-US" altLang="zh-CN" dirty="0"/>
          </a:p>
          <a:p>
            <a:r>
              <a:rPr lang="en-US" altLang="zh-CN" dirty="0"/>
              <a:t>~120° away from the Earth-Sun line</a:t>
            </a:r>
          </a:p>
          <a:p>
            <a:endParaRPr lang="en-US" altLang="zh-CN" dirty="0"/>
          </a:p>
          <a:p>
            <a:r>
              <a:rPr lang="en-US" altLang="zh-CN" b="1" dirty="0" err="1"/>
              <a:t>SolO</a:t>
            </a:r>
            <a:r>
              <a:rPr lang="en-US" altLang="zh-CN" b="1" dirty="0"/>
              <a:t> Measurements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MAG – magnetic field, 8 Hz</a:t>
            </a:r>
          </a:p>
          <a:p>
            <a:r>
              <a:rPr lang="en-US" altLang="zh-CN" dirty="0"/>
              <a:t>PAS – proton and alpha particle, 0.25 Hz</a:t>
            </a:r>
          </a:p>
          <a:p>
            <a:r>
              <a:rPr lang="en-US" altLang="zh-CN" dirty="0"/>
              <a:t>EAS – electron, 0.01 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554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3BEBED8-B0B1-476F-B422-6D51FC62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0" y="289433"/>
            <a:ext cx="6934801" cy="63632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04B2365-2633-436A-BCC3-0AA0ACB86A9D}"/>
              </a:ext>
            </a:extLst>
          </p:cNvPr>
          <p:cNvSpPr txBox="1"/>
          <p:nvPr/>
        </p:nvSpPr>
        <p:spPr>
          <a:xfrm>
            <a:off x="640687" y="2376538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Reconnection Jet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5A81A24-A4CC-411A-A238-E628995B4671}"/>
              </a:ext>
            </a:extLst>
          </p:cNvPr>
          <p:cNvCxnSpPr>
            <a:cxnSpLocks/>
          </p:cNvCxnSpPr>
          <p:nvPr/>
        </p:nvCxnSpPr>
        <p:spPr>
          <a:xfrm flipV="1">
            <a:off x="2626638" y="2250142"/>
            <a:ext cx="502044" cy="3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B2633FA-029E-4113-8B2F-6678D618D168}"/>
              </a:ext>
            </a:extLst>
          </p:cNvPr>
          <p:cNvSpPr txBox="1"/>
          <p:nvPr/>
        </p:nvSpPr>
        <p:spPr>
          <a:xfrm>
            <a:off x="3921319" y="305966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Bifurcated Current Sheet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D22D402-E7D3-48A7-866E-11026D908FA2}"/>
              </a:ext>
            </a:extLst>
          </p:cNvPr>
          <p:cNvCxnSpPr>
            <a:cxnSpLocks/>
          </p:cNvCxnSpPr>
          <p:nvPr/>
        </p:nvCxnSpPr>
        <p:spPr>
          <a:xfrm flipH="1" flipV="1">
            <a:off x="3164541" y="3083859"/>
            <a:ext cx="764151" cy="16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F78A781-4144-44CA-8A2A-FEC89A774BE2}"/>
              </a:ext>
            </a:extLst>
          </p:cNvPr>
          <p:cNvSpPr txBox="1"/>
          <p:nvPr/>
        </p:nvSpPr>
        <p:spPr>
          <a:xfrm>
            <a:off x="6602819" y="4885765"/>
            <a:ext cx="5248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1D ion spectra</a:t>
            </a:r>
            <a:br>
              <a:rPr lang="en-US" altLang="zh-CN" dirty="0"/>
            </a:br>
            <a:r>
              <a:rPr lang="en-US" altLang="zh-CN" dirty="0"/>
              <a:t>White line: peak of proton, Red line: local minimum</a:t>
            </a:r>
          </a:p>
          <a:p>
            <a:r>
              <a:rPr lang="en-US" altLang="zh-CN" dirty="0"/>
              <a:t>Black line: peak of alpha particle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C99BA9C-5B2A-4741-985A-F25F721C6D80}"/>
              </a:ext>
            </a:extLst>
          </p:cNvPr>
          <p:cNvSpPr txBox="1"/>
          <p:nvPr/>
        </p:nvSpPr>
        <p:spPr>
          <a:xfrm>
            <a:off x="6602819" y="5809095"/>
            <a:ext cx="34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70 eV electron </a:t>
            </a:r>
            <a:r>
              <a:rPr lang="en-US" altLang="zh-CN" dirty="0" err="1"/>
              <a:t>nomarlized</a:t>
            </a:r>
            <a:br>
              <a:rPr lang="en-US" altLang="zh-CN" dirty="0"/>
            </a:br>
            <a:r>
              <a:rPr lang="en-US" altLang="zh-CN" dirty="0"/>
              <a:t>pitch angle distribution (0.01 Hz)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E4A0F21-C3AF-45DD-9B25-E8B46E1A43C2}"/>
              </a:ext>
            </a:extLst>
          </p:cNvPr>
          <p:cNvSpPr txBox="1"/>
          <p:nvPr/>
        </p:nvSpPr>
        <p:spPr>
          <a:xfrm>
            <a:off x="7436995" y="420514"/>
            <a:ext cx="4248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Petschek</a:t>
            </a:r>
            <a:r>
              <a:rPr lang="en-US" altLang="zh-CN" b="1" dirty="0"/>
              <a:t>-like switch-off </a:t>
            </a:r>
            <a:r>
              <a:rPr lang="en-US" altLang="zh-CN" dirty="0"/>
              <a:t>slow shock/ rotational discontinuity (SO-SS/RD) compound structures (</a:t>
            </a:r>
            <a:r>
              <a:rPr lang="en-US" altLang="zh-CN" dirty="0" err="1"/>
              <a:t>Innocenti</a:t>
            </a:r>
            <a:r>
              <a:rPr lang="en-US" altLang="zh-CN" dirty="0"/>
              <a:t> et al. 2017)</a:t>
            </a:r>
          </a:p>
          <a:p>
            <a:endParaRPr lang="en-US" altLang="zh-CN" dirty="0"/>
          </a:p>
          <a:p>
            <a:r>
              <a:rPr lang="en-US" altLang="zh-CN" dirty="0"/>
              <a:t>Reconnection Jet bounded by two </a:t>
            </a:r>
            <a:br>
              <a:rPr lang="en-US" altLang="zh-CN" dirty="0"/>
            </a:br>
            <a:r>
              <a:rPr lang="en-US" altLang="zh-CN" b="1" dirty="0">
                <a:solidFill>
                  <a:schemeClr val="accent6"/>
                </a:solidFill>
              </a:rPr>
              <a:t>Rotational Discontinuities</a:t>
            </a:r>
          </a:p>
          <a:p>
            <a:endParaRPr lang="en-US" altLang="zh-CN" b="1" dirty="0">
              <a:solidFill>
                <a:schemeClr val="accent6"/>
              </a:solidFill>
            </a:endParaRPr>
          </a:p>
          <a:p>
            <a:r>
              <a:rPr lang="en-US" altLang="zh-CN" dirty="0" err="1"/>
              <a:t>Exhuast</a:t>
            </a:r>
            <a:r>
              <a:rPr lang="en-US" altLang="zh-CN" dirty="0"/>
              <a:t> Region bounded by two </a:t>
            </a:r>
            <a:r>
              <a:rPr lang="en-US" altLang="zh-CN" b="1" dirty="0">
                <a:solidFill>
                  <a:srgbClr val="7030A0"/>
                </a:solidFill>
              </a:rPr>
              <a:t>slow shocks</a:t>
            </a: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r>
              <a:rPr lang="en-US" altLang="zh-CN" dirty="0"/>
              <a:t>Both of protons (p) and alpha particles (α) are heated and accelerated in the exhaust region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35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2CFB6A-267D-4A52-9A46-946D910DC3F9}"/>
              </a:ext>
            </a:extLst>
          </p:cNvPr>
          <p:cNvSpPr txBox="1"/>
          <p:nvPr/>
        </p:nvSpPr>
        <p:spPr>
          <a:xfrm>
            <a:off x="756077" y="322729"/>
            <a:ext cx="5339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Discontinuity Identification </a:t>
            </a:r>
            <a:endParaRPr lang="zh-CN" altLang="en-US" sz="3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9B68DC-19BC-4357-ADE3-E56F1448231F}"/>
              </a:ext>
            </a:extLst>
          </p:cNvPr>
          <p:cNvSpPr txBox="1"/>
          <p:nvPr/>
        </p:nvSpPr>
        <p:spPr>
          <a:xfrm>
            <a:off x="756077" y="1129552"/>
            <a:ext cx="517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Walen</a:t>
            </a:r>
            <a:r>
              <a:rPr lang="en-US" altLang="zh-CN" sz="2400" b="1" dirty="0"/>
              <a:t> Test of RD: Good Agreement</a:t>
            </a:r>
            <a:endParaRPr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BEB6BB-11BF-45AB-985C-6200D512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72" y="1649488"/>
            <a:ext cx="3368332" cy="26900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ADDDFA-9DA0-4241-A418-91E489E9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971" y="1649488"/>
            <a:ext cx="3345470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0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2CFB6A-267D-4A52-9A46-946D910DC3F9}"/>
              </a:ext>
            </a:extLst>
          </p:cNvPr>
          <p:cNvSpPr txBox="1"/>
          <p:nvPr/>
        </p:nvSpPr>
        <p:spPr>
          <a:xfrm>
            <a:off x="756077" y="322729"/>
            <a:ext cx="5339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Discontinuity Identification </a:t>
            </a:r>
            <a:endParaRPr lang="zh-CN" altLang="en-US" sz="3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9B68DC-19BC-4357-ADE3-E56F1448231F}"/>
              </a:ext>
            </a:extLst>
          </p:cNvPr>
          <p:cNvSpPr txBox="1"/>
          <p:nvPr/>
        </p:nvSpPr>
        <p:spPr>
          <a:xfrm>
            <a:off x="756077" y="830255"/>
            <a:ext cx="7704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Shock Fitting of Slow Shocks (</a:t>
            </a:r>
            <a:r>
              <a:rPr lang="en-US" altLang="zh-CN" sz="2400" b="1" dirty="0" err="1"/>
              <a:t>Koval</a:t>
            </a:r>
            <a:r>
              <a:rPr lang="en-US" altLang="zh-CN" sz="2400" b="1" dirty="0"/>
              <a:t> and Szabo, 2008):</a:t>
            </a:r>
          </a:p>
          <a:p>
            <a:r>
              <a:rPr lang="en-US" altLang="zh-CN" sz="2400" b="1" dirty="0"/>
              <a:t>Two quasi-perpendicular slow shocks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5B8269-5450-45D2-B35F-724DCEA0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32" y="1790011"/>
            <a:ext cx="7574936" cy="2560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413953-7497-41D8-9153-E54F854B4726}"/>
              </a:ext>
            </a:extLst>
          </p:cNvPr>
          <p:cNvSpPr txBox="1"/>
          <p:nvPr/>
        </p:nvSpPr>
        <p:spPr>
          <a:xfrm>
            <a:off x="2227440" y="398122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upstream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9FBB49-5E17-43FD-94DD-A462C0AF8650}"/>
              </a:ext>
            </a:extLst>
          </p:cNvPr>
          <p:cNvSpPr txBox="1"/>
          <p:nvPr/>
        </p:nvSpPr>
        <p:spPr>
          <a:xfrm>
            <a:off x="5069252" y="173317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downstream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96F878-C4ED-4CF4-8E37-B8D80073AC3B}"/>
              </a:ext>
            </a:extLst>
          </p:cNvPr>
          <p:cNvSpPr txBox="1"/>
          <p:nvPr/>
        </p:nvSpPr>
        <p:spPr>
          <a:xfrm>
            <a:off x="5616099" y="3981221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downstream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269306-970E-432A-8CB0-39C14AD22074}"/>
              </a:ext>
            </a:extLst>
          </p:cNvPr>
          <p:cNvSpPr txBox="1"/>
          <p:nvPr/>
        </p:nvSpPr>
        <p:spPr>
          <a:xfrm>
            <a:off x="8664099" y="173317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upstream</a:t>
            </a:r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54544DC1-A24F-4A84-B8F4-4F8BDD022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99316"/>
              </p:ext>
            </p:extLst>
          </p:nvPr>
        </p:nvGraphicFramePr>
        <p:xfrm>
          <a:off x="1607725" y="4618952"/>
          <a:ext cx="871064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265">
                  <a:extLst>
                    <a:ext uri="{9D8B030D-6E8A-4147-A177-3AD203B41FA5}">
                      <a16:colId xmlns:a16="http://schemas.microsoft.com/office/drawing/2014/main" val="1846753883"/>
                    </a:ext>
                  </a:extLst>
                </a:gridCol>
                <a:gridCol w="1652265">
                  <a:extLst>
                    <a:ext uri="{9D8B030D-6E8A-4147-A177-3AD203B41FA5}">
                      <a16:colId xmlns:a16="http://schemas.microsoft.com/office/drawing/2014/main" val="1709967690"/>
                    </a:ext>
                  </a:extLst>
                </a:gridCol>
                <a:gridCol w="1460721">
                  <a:extLst>
                    <a:ext uri="{9D8B030D-6E8A-4147-A177-3AD203B41FA5}">
                      <a16:colId xmlns:a16="http://schemas.microsoft.com/office/drawing/2014/main" val="567824145"/>
                    </a:ext>
                  </a:extLst>
                </a:gridCol>
                <a:gridCol w="1803572">
                  <a:extLst>
                    <a:ext uri="{9D8B030D-6E8A-4147-A177-3AD203B41FA5}">
                      <a16:colId xmlns:a16="http://schemas.microsoft.com/office/drawing/2014/main" val="1298728510"/>
                    </a:ext>
                  </a:extLst>
                </a:gridCol>
                <a:gridCol w="1317076">
                  <a:extLst>
                    <a:ext uri="{9D8B030D-6E8A-4147-A177-3AD203B41FA5}">
                      <a16:colId xmlns:a16="http://schemas.microsoft.com/office/drawing/2014/main" val="2518946630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1309706079"/>
                    </a:ext>
                  </a:extLst>
                </a:gridCol>
              </a:tblGrid>
              <a:tr h="541723">
                <a:tc>
                  <a:txBody>
                    <a:bodyPr/>
                    <a:lstStyle/>
                    <a:p>
                      <a:r>
                        <a:rPr lang="en-US" altLang="zh-CN" dirty="0"/>
                        <a:t>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V</a:t>
                      </a:r>
                      <a:r>
                        <a:rPr lang="en-US" altLang="zh-CN" baseline="-25000" dirty="0" err="1"/>
                        <a:t>n,up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C</a:t>
                      </a:r>
                      <a:r>
                        <a:rPr lang="en-US" altLang="zh-CN" baseline="-25000" dirty="0" err="1"/>
                        <a:t>slow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V</a:t>
                      </a:r>
                      <a:r>
                        <a:rPr lang="en-US" altLang="zh-CN" baseline="-25000" dirty="0" err="1"/>
                        <a:t>n,down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C</a:t>
                      </a:r>
                      <a:r>
                        <a:rPr lang="en-US" altLang="zh-CN" baseline="-25000" dirty="0" err="1"/>
                        <a:t>slow</a:t>
                      </a:r>
                      <a:endParaRPr lang="zh-CN" altLang="en-US" baseline="-25000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 direction</a:t>
                      </a:r>
                      <a:br>
                        <a:rPr lang="en-US" altLang="zh-CN" dirty="0"/>
                      </a:br>
                      <a:r>
                        <a:rPr lang="en-US" altLang="zh-CN" dirty="0"/>
                        <a:t>(RTN)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theta(</a:t>
                      </a:r>
                      <a:r>
                        <a:rPr lang="en-US" altLang="zh-CN" dirty="0" err="1"/>
                        <a:t>B</a:t>
                      </a:r>
                      <a:r>
                        <a:rPr lang="en-US" altLang="zh-CN" baseline="-25000" dirty="0" err="1"/>
                        <a:t>up</a:t>
                      </a:r>
                      <a:r>
                        <a:rPr lang="en-US" altLang="zh-CN" baseline="0" dirty="0" err="1"/>
                        <a:t>,n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V</a:t>
                      </a:r>
                      <a:r>
                        <a:rPr lang="en-US" altLang="zh-CN" baseline="-25000" dirty="0" err="1"/>
                        <a:t>shock</a:t>
                      </a:r>
                      <a:endParaRPr lang="zh-CN" alt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798890"/>
                  </a:ext>
                </a:extLst>
              </a:tr>
              <a:tr h="313856">
                <a:tc>
                  <a:txBody>
                    <a:bodyPr/>
                    <a:lstStyle/>
                    <a:p>
                      <a:r>
                        <a:rPr lang="en-US" altLang="zh-CN" dirty="0"/>
                        <a:t>SS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(0.85,0.33,0.42)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75°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352 km/s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52386"/>
                  </a:ext>
                </a:extLst>
              </a:tr>
              <a:tr h="541723">
                <a:tc>
                  <a:txBody>
                    <a:bodyPr/>
                    <a:lstStyle/>
                    <a:p>
                      <a:r>
                        <a:rPr lang="en-US" altLang="zh-CN" dirty="0"/>
                        <a:t>SS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(0.72,0.26,0.64)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296 km/s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8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95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2CFB6A-267D-4A52-9A46-946D910DC3F9}"/>
              </a:ext>
            </a:extLst>
          </p:cNvPr>
          <p:cNvSpPr txBox="1"/>
          <p:nvPr/>
        </p:nvSpPr>
        <p:spPr>
          <a:xfrm>
            <a:off x="128548" y="153835"/>
            <a:ext cx="639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Particle Acceleration and Heating</a:t>
            </a:r>
            <a:endParaRPr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AA687D-DE72-46BE-92FD-62CEA35D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610"/>
            <a:ext cx="6271803" cy="61193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73DFD56-71D1-45D5-9E22-3344458C011D}"/>
              </a:ext>
            </a:extLst>
          </p:cNvPr>
          <p:cNvSpPr txBox="1"/>
          <p:nvPr/>
        </p:nvSpPr>
        <p:spPr>
          <a:xfrm>
            <a:off x="6167717" y="1289596"/>
            <a:ext cx="171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Log</a:t>
            </a:r>
            <a:r>
              <a:rPr lang="en-US" altLang="zh-CN" sz="1600" baseline="-25000" dirty="0"/>
              <a:t>10</a:t>
            </a:r>
            <a:r>
              <a:rPr lang="en-US" altLang="zh-CN" sz="1600" dirty="0"/>
              <a:t> 1D proton</a:t>
            </a:r>
          </a:p>
          <a:p>
            <a:r>
              <a:rPr lang="en-US" altLang="zh-CN" sz="1600" dirty="0"/>
              <a:t>VDF // and </a:t>
            </a:r>
            <a:r>
              <a:rPr lang="zh-CN" altLang="en-US" sz="1600" dirty="0"/>
              <a:t>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16BC8F-F7B0-4459-9F5E-2417FF40B9DF}"/>
              </a:ext>
            </a:extLst>
          </p:cNvPr>
          <p:cNvSpPr txBox="1"/>
          <p:nvPr/>
        </p:nvSpPr>
        <p:spPr>
          <a:xfrm>
            <a:off x="6142687" y="3033164"/>
            <a:ext cx="186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Log</a:t>
            </a:r>
            <a:r>
              <a:rPr lang="en-US" altLang="zh-CN" sz="1600" baseline="-25000" dirty="0"/>
              <a:t>10 </a:t>
            </a:r>
            <a:r>
              <a:rPr lang="en-US" altLang="zh-CN" sz="1600" dirty="0"/>
              <a:t>1D α particle</a:t>
            </a:r>
          </a:p>
          <a:p>
            <a:r>
              <a:rPr lang="en-US" altLang="zh-CN" sz="1600" dirty="0"/>
              <a:t>VDF // and </a:t>
            </a:r>
            <a:r>
              <a:rPr lang="zh-CN" altLang="en-US" sz="1600" dirty="0"/>
              <a:t>⊥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F7CE6A-3698-4486-98B8-F8103E0C51E7}"/>
              </a:ext>
            </a:extLst>
          </p:cNvPr>
          <p:cNvSpPr txBox="1"/>
          <p:nvPr/>
        </p:nvSpPr>
        <p:spPr>
          <a:xfrm>
            <a:off x="6219760" y="4073798"/>
            <a:ext cx="171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n</a:t>
            </a:r>
            <a:r>
              <a:rPr lang="en-US" altLang="zh-CN" sz="1600" baseline="-25000" dirty="0">
                <a:solidFill>
                  <a:schemeClr val="accent5"/>
                </a:solidFill>
              </a:rPr>
              <a:t>p</a:t>
            </a:r>
            <a:r>
              <a:rPr lang="en-US" altLang="zh-CN" sz="1600" dirty="0"/>
              <a:t>, </a:t>
            </a:r>
            <a:r>
              <a:rPr lang="en-US" altLang="zh-CN" sz="1600" dirty="0">
                <a:solidFill>
                  <a:schemeClr val="accent2"/>
                </a:solidFill>
              </a:rPr>
              <a:t>n</a:t>
            </a:r>
            <a:r>
              <a:rPr lang="en-US" altLang="zh-CN" sz="1600" baseline="-25000" dirty="0">
                <a:solidFill>
                  <a:schemeClr val="accent2"/>
                </a:solidFill>
              </a:rPr>
              <a:t>α</a:t>
            </a:r>
            <a:endParaRPr lang="zh-CN" altLang="en-US" sz="1600" baseline="-25000" dirty="0">
              <a:solidFill>
                <a:schemeClr val="accent2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30B5DF-6075-4964-8432-72041F35006F}"/>
              </a:ext>
            </a:extLst>
          </p:cNvPr>
          <p:cNvSpPr txBox="1"/>
          <p:nvPr/>
        </p:nvSpPr>
        <p:spPr>
          <a:xfrm>
            <a:off x="7879976" y="1768539"/>
            <a:ext cx="408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(1) </a:t>
            </a:r>
            <a:r>
              <a:rPr lang="en-US" altLang="zh-CN" b="1" dirty="0">
                <a:solidFill>
                  <a:schemeClr val="accent1"/>
                </a:solidFill>
              </a:rPr>
              <a:t>p</a:t>
            </a:r>
            <a:r>
              <a:rPr lang="en-US" altLang="zh-CN" b="1" dirty="0"/>
              <a:t> and </a:t>
            </a:r>
            <a:r>
              <a:rPr lang="en-US" altLang="zh-CN" b="1" dirty="0">
                <a:solidFill>
                  <a:schemeClr val="accent2"/>
                </a:solidFill>
              </a:rPr>
              <a:t>α</a:t>
            </a:r>
            <a:r>
              <a:rPr lang="en-US" altLang="zh-CN" b="1" dirty="0"/>
              <a:t>accelerate to the same speed along L-direction in the </a:t>
            </a:r>
            <a:br>
              <a:rPr lang="en-US" altLang="zh-CN" b="1" dirty="0"/>
            </a:br>
            <a:r>
              <a:rPr lang="en-US" altLang="zh-CN" b="1" dirty="0"/>
              <a:t>reconnection jet</a:t>
            </a:r>
          </a:p>
          <a:p>
            <a:pPr marL="342900" indent="-342900">
              <a:buAutoNum type="arabicParenBoth"/>
            </a:pPr>
            <a:endParaRPr lang="en-US" altLang="zh-CN" sz="1800" b="1" dirty="0"/>
          </a:p>
          <a:p>
            <a:r>
              <a:rPr lang="en-US" altLang="zh-CN" dirty="0"/>
              <a:t>(2)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p</a:t>
            </a:r>
            <a:r>
              <a:rPr lang="en-US" altLang="zh-CN" b="1" dirty="0"/>
              <a:t> and </a:t>
            </a:r>
            <a:r>
              <a:rPr lang="en-US" altLang="zh-CN" b="1" dirty="0">
                <a:solidFill>
                  <a:schemeClr val="accent2"/>
                </a:solidFill>
              </a:rPr>
              <a:t>α</a:t>
            </a:r>
            <a:r>
              <a:rPr lang="en-US" altLang="zh-CN" b="1" dirty="0"/>
              <a:t> are heated strongly along</a:t>
            </a:r>
            <a:br>
              <a:rPr lang="en-US" altLang="zh-CN" b="1" dirty="0"/>
            </a:br>
            <a:r>
              <a:rPr lang="en-US" altLang="zh-CN" b="1" dirty="0"/>
              <a:t>perpendicular direction than parallel </a:t>
            </a:r>
            <a:br>
              <a:rPr lang="en-US" altLang="zh-CN" b="1" dirty="0"/>
            </a:br>
            <a:r>
              <a:rPr lang="en-US" altLang="zh-CN" b="1" dirty="0"/>
              <a:t>direction in the exhaust region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1783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8E0B9D-56C3-49CE-89EF-0B211494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4" y="1390458"/>
            <a:ext cx="6485182" cy="47019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7B660BB-8B5B-4C89-9098-F5BC11EB221C}"/>
              </a:ext>
            </a:extLst>
          </p:cNvPr>
          <p:cNvSpPr txBox="1"/>
          <p:nvPr/>
        </p:nvSpPr>
        <p:spPr>
          <a:xfrm>
            <a:off x="7001436" y="1831292"/>
            <a:ext cx="408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Outside the exhaust region (1,6):</a:t>
            </a:r>
          </a:p>
          <a:p>
            <a:r>
              <a:rPr lang="en-US" altLang="zh-CN" dirty="0"/>
              <a:t> p and α are clearly separated</a:t>
            </a:r>
          </a:p>
          <a:p>
            <a:endParaRPr lang="en-US" altLang="zh-CN" dirty="0"/>
          </a:p>
          <a:p>
            <a:r>
              <a:rPr lang="en-US" altLang="zh-CN" b="1" dirty="0"/>
              <a:t>Inside the exhaust region (2,3):</a:t>
            </a:r>
          </a:p>
          <a:p>
            <a:r>
              <a:rPr lang="en-US" altLang="zh-CN" dirty="0"/>
              <a:t>α shows double peaks along the B</a:t>
            </a:r>
            <a:br>
              <a:rPr lang="en-US" altLang="zh-CN" dirty="0"/>
            </a:br>
            <a:r>
              <a:rPr lang="en-US" altLang="zh-CN" dirty="0"/>
              <a:t>direction</a:t>
            </a:r>
          </a:p>
          <a:p>
            <a:endParaRPr lang="en-US" altLang="zh-CN" dirty="0"/>
          </a:p>
          <a:p>
            <a:r>
              <a:rPr lang="en-US" altLang="zh-CN" b="1" dirty="0"/>
              <a:t>Inside the reconnection jet (4):</a:t>
            </a:r>
          </a:p>
          <a:p>
            <a:r>
              <a:rPr lang="en-US" altLang="zh-CN" dirty="0"/>
              <a:t>α shows double peaks perpendicular to  the B direction</a:t>
            </a:r>
          </a:p>
          <a:p>
            <a:endParaRPr lang="en-US" altLang="zh-CN" dirty="0"/>
          </a:p>
          <a:p>
            <a:r>
              <a:rPr lang="en-US" altLang="zh-CN" dirty="0"/>
              <a:t>The double peak of α distribution could sustain at some distance from the exhaust region (5)</a:t>
            </a:r>
          </a:p>
          <a:p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9140A3-8926-4696-B806-8F87BCCC1403}"/>
              </a:ext>
            </a:extLst>
          </p:cNvPr>
          <p:cNvSpPr txBox="1"/>
          <p:nvPr/>
        </p:nvSpPr>
        <p:spPr>
          <a:xfrm>
            <a:off x="1085625" y="297091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EF4A2D-05E9-41AA-8AC3-41604EA65395}"/>
              </a:ext>
            </a:extLst>
          </p:cNvPr>
          <p:cNvSpPr txBox="1"/>
          <p:nvPr/>
        </p:nvSpPr>
        <p:spPr>
          <a:xfrm>
            <a:off x="1917607" y="2970910"/>
            <a:ext cx="26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α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78184B-E4BA-47C2-9CE9-D5F9492AB251}"/>
              </a:ext>
            </a:extLst>
          </p:cNvPr>
          <p:cNvSpPr txBox="1"/>
          <p:nvPr/>
        </p:nvSpPr>
        <p:spPr>
          <a:xfrm>
            <a:off x="1389529" y="12483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93F431-16A0-4D87-B8BC-71FD36AE622C}"/>
              </a:ext>
            </a:extLst>
          </p:cNvPr>
          <p:cNvSpPr txBox="1"/>
          <p:nvPr/>
        </p:nvSpPr>
        <p:spPr>
          <a:xfrm>
            <a:off x="2420470" y="12483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49148B9-0889-47C5-91FD-D86AAE32DF7E}"/>
              </a:ext>
            </a:extLst>
          </p:cNvPr>
          <p:cNvSpPr txBox="1"/>
          <p:nvPr/>
        </p:nvSpPr>
        <p:spPr>
          <a:xfrm>
            <a:off x="2753481" y="124835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BC621CE-1434-403C-87CA-5EC9004070B9}"/>
              </a:ext>
            </a:extLst>
          </p:cNvPr>
          <p:cNvSpPr txBox="1"/>
          <p:nvPr/>
        </p:nvSpPr>
        <p:spPr>
          <a:xfrm>
            <a:off x="3801034" y="12483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BFFAC2-DE41-47F5-8606-AC998E843FEB}"/>
              </a:ext>
            </a:extLst>
          </p:cNvPr>
          <p:cNvSpPr txBox="1"/>
          <p:nvPr/>
        </p:nvSpPr>
        <p:spPr>
          <a:xfrm>
            <a:off x="5549152" y="12483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47223CC-684D-410C-9ED8-E91729661708}"/>
              </a:ext>
            </a:extLst>
          </p:cNvPr>
          <p:cNvSpPr txBox="1"/>
          <p:nvPr/>
        </p:nvSpPr>
        <p:spPr>
          <a:xfrm>
            <a:off x="2286847" y="5907739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Black </a:t>
            </a:r>
            <a:r>
              <a:rPr lang="en-US" altLang="zh-CN" dirty="0" err="1"/>
              <a:t>line:B</a:t>
            </a:r>
            <a:r>
              <a:rPr lang="en-US" altLang="zh-CN" dirty="0"/>
              <a:t> direction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471940B-0A3F-43FC-86DC-D83557B5F538}"/>
              </a:ext>
            </a:extLst>
          </p:cNvPr>
          <p:cNvCxnSpPr>
            <a:cxnSpLocks/>
          </p:cNvCxnSpPr>
          <p:nvPr/>
        </p:nvCxnSpPr>
        <p:spPr>
          <a:xfrm>
            <a:off x="2998901" y="4495518"/>
            <a:ext cx="0" cy="273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D168E8F-A671-4A1E-921C-57F7847695B2}"/>
              </a:ext>
            </a:extLst>
          </p:cNvPr>
          <p:cNvSpPr txBox="1"/>
          <p:nvPr/>
        </p:nvSpPr>
        <p:spPr>
          <a:xfrm>
            <a:off x="1431349" y="3059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60357FA-EC5D-4D3E-B338-572A5D82464E}"/>
              </a:ext>
            </a:extLst>
          </p:cNvPr>
          <p:cNvSpPr txBox="1"/>
          <p:nvPr/>
        </p:nvSpPr>
        <p:spPr>
          <a:xfrm>
            <a:off x="3868340" y="30188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4550CF7-2C24-4768-B80D-113D0FDAA94D}"/>
              </a:ext>
            </a:extLst>
          </p:cNvPr>
          <p:cNvSpPr txBox="1"/>
          <p:nvPr/>
        </p:nvSpPr>
        <p:spPr>
          <a:xfrm>
            <a:off x="5364806" y="3059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48220B-E41D-4458-B0A4-51EE67D62627}"/>
              </a:ext>
            </a:extLst>
          </p:cNvPr>
          <p:cNvSpPr txBox="1"/>
          <p:nvPr/>
        </p:nvSpPr>
        <p:spPr>
          <a:xfrm>
            <a:off x="851073" y="42482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126C0CC-0A61-4C68-9362-8E62AE27D698}"/>
              </a:ext>
            </a:extLst>
          </p:cNvPr>
          <p:cNvSpPr txBox="1"/>
          <p:nvPr/>
        </p:nvSpPr>
        <p:spPr>
          <a:xfrm>
            <a:off x="3866966" y="42611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E51C8DF-B403-46C4-846A-15D0265F87CE}"/>
              </a:ext>
            </a:extLst>
          </p:cNvPr>
          <p:cNvSpPr txBox="1"/>
          <p:nvPr/>
        </p:nvSpPr>
        <p:spPr>
          <a:xfrm>
            <a:off x="5518053" y="43537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0CFF8B3-8412-4D8B-9243-DCAA825ED9CA}"/>
              </a:ext>
            </a:extLst>
          </p:cNvPr>
          <p:cNvSpPr/>
          <p:nvPr/>
        </p:nvSpPr>
        <p:spPr>
          <a:xfrm>
            <a:off x="5145741" y="3523129"/>
            <a:ext cx="52555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89E2D3E-8B20-4C18-B7E7-9B1156327DD8}"/>
              </a:ext>
            </a:extLst>
          </p:cNvPr>
          <p:cNvCxnSpPr/>
          <p:nvPr/>
        </p:nvCxnSpPr>
        <p:spPr>
          <a:xfrm flipV="1">
            <a:off x="5746376" y="3218329"/>
            <a:ext cx="1156448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8FB0679-5721-4F21-80F8-C4EA467E86E3}"/>
              </a:ext>
            </a:extLst>
          </p:cNvPr>
          <p:cNvSpPr/>
          <p:nvPr/>
        </p:nvSpPr>
        <p:spPr>
          <a:xfrm>
            <a:off x="1789718" y="4989025"/>
            <a:ext cx="52555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5412836-C0F6-4A95-A307-D33987C0F2DF}"/>
              </a:ext>
            </a:extLst>
          </p:cNvPr>
          <p:cNvCxnSpPr>
            <a:cxnSpLocks/>
          </p:cNvCxnSpPr>
          <p:nvPr/>
        </p:nvCxnSpPr>
        <p:spPr>
          <a:xfrm flipV="1">
            <a:off x="2420470" y="4259608"/>
            <a:ext cx="4391390" cy="645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DC40EE86-6E8F-4AA1-8CC8-2CA3903F4DA1}"/>
              </a:ext>
            </a:extLst>
          </p:cNvPr>
          <p:cNvSpPr txBox="1"/>
          <p:nvPr/>
        </p:nvSpPr>
        <p:spPr>
          <a:xfrm>
            <a:off x="438800" y="612604"/>
            <a:ext cx="637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Log</a:t>
            </a:r>
            <a:r>
              <a:rPr lang="en-US" altLang="zh-CN" sz="2000" b="1" baseline="-25000" dirty="0"/>
              <a:t>10</a:t>
            </a:r>
            <a:r>
              <a:rPr lang="en-US" altLang="zh-CN" sz="2000" b="1" dirty="0"/>
              <a:t> ion PSD in R-T plane measured by SWA-PAS</a:t>
            </a:r>
            <a:endParaRPr lang="zh-CN" altLang="en-US" sz="2000" b="1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72DD72E-1D91-436A-B38F-54D15C6CB814}"/>
              </a:ext>
            </a:extLst>
          </p:cNvPr>
          <p:cNvSpPr/>
          <p:nvPr/>
        </p:nvSpPr>
        <p:spPr>
          <a:xfrm>
            <a:off x="3329083" y="4905066"/>
            <a:ext cx="52555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622EE49-C89A-4977-93DF-04A72A004378}"/>
              </a:ext>
            </a:extLst>
          </p:cNvPr>
          <p:cNvCxnSpPr>
            <a:cxnSpLocks/>
          </p:cNvCxnSpPr>
          <p:nvPr/>
        </p:nvCxnSpPr>
        <p:spPr>
          <a:xfrm>
            <a:off x="4020213" y="5348295"/>
            <a:ext cx="2941962" cy="26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5C529-07B4-4901-93D3-15415B22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F79E0F-0278-4F23-A4F7-4421CA40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Observe a clear </a:t>
            </a:r>
            <a:r>
              <a:rPr lang="en-US" altLang="zh-CN" b="1" dirty="0" err="1"/>
              <a:t>Petschek</a:t>
            </a:r>
            <a:r>
              <a:rPr lang="en-US" altLang="zh-CN" b="1" dirty="0"/>
              <a:t>-like switch-off slow shock/ rotational discontinuity (SO-SS/RD) compound structures in the solar wind reconnection by </a:t>
            </a:r>
            <a:r>
              <a:rPr lang="en-US" altLang="zh-CN" b="1" dirty="0" err="1"/>
              <a:t>SolO</a:t>
            </a:r>
            <a:endParaRPr lang="en-US" altLang="zh-CN" b="1" dirty="0"/>
          </a:p>
          <a:p>
            <a:r>
              <a:rPr lang="en-US" altLang="zh-CN" b="1" dirty="0"/>
              <a:t>Proton and alpha particles are accelerated to the same speed in the reconnection jet</a:t>
            </a:r>
          </a:p>
          <a:p>
            <a:r>
              <a:rPr lang="en-US" altLang="zh-CN" b="1" dirty="0"/>
              <a:t>Alpha particles show double peak along the B direction in the downstream of the slow shock, but show double peak perpendicular to the B direction in the reconnection jet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2881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545</Words>
  <Application>Microsoft Office PowerPoint</Application>
  <PresentationFormat>宽屏</PresentationFormat>
  <Paragraphs>94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Energization of Alpha Particles in the Solar Wind Magnetic Reconnection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Enernization of Alpha Particles in the Solar Wind Magnetic Reconnection</dc:title>
  <dc:creator>叠 段</dc:creator>
  <cp:lastModifiedBy>叠 段</cp:lastModifiedBy>
  <cp:revision>20</cp:revision>
  <dcterms:created xsi:type="dcterms:W3CDTF">2022-05-26T22:41:06Z</dcterms:created>
  <dcterms:modified xsi:type="dcterms:W3CDTF">2022-05-27T07:42:11Z</dcterms:modified>
</cp:coreProperties>
</file>