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91" r:id="rId1"/>
  </p:sldMasterIdLst>
  <p:notesMasterIdLst>
    <p:notesMasterId r:id="rId10"/>
  </p:notesMasterIdLst>
  <p:handoutMasterIdLst>
    <p:handoutMasterId r:id="rId11"/>
  </p:handoutMasterIdLst>
  <p:sldIdLst>
    <p:sldId id="386" r:id="rId2"/>
    <p:sldId id="377" r:id="rId3"/>
    <p:sldId id="402" r:id="rId4"/>
    <p:sldId id="399" r:id="rId5"/>
    <p:sldId id="400" r:id="rId6"/>
    <p:sldId id="404" r:id="rId7"/>
    <p:sldId id="401" r:id="rId8"/>
    <p:sldId id="397" r:id="rId9"/>
  </p:sldIdLst>
  <p:sldSz cx="9144000" cy="5143500" type="screen16x9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Anderson" initials="ZA" lastIdx="26" clrIdx="0">
    <p:extLst>
      <p:ext uri="{19B8F6BF-5375-455C-9EA6-DF929625EA0E}">
        <p15:presenceInfo xmlns:p15="http://schemas.microsoft.com/office/powerpoint/2012/main" userId="S::zanderson@vsapartners.com::b6da4b55-2f36-4779-ba8b-606d779a32e3" providerId="AD"/>
      </p:ext>
    </p:extLst>
  </p:cmAuthor>
  <p:cmAuthor id="2" name="Liz Sadler" initials="LS" lastIdx="36" clrIdx="1">
    <p:extLst>
      <p:ext uri="{19B8F6BF-5375-455C-9EA6-DF929625EA0E}">
        <p15:presenceInfo xmlns:p15="http://schemas.microsoft.com/office/powerpoint/2012/main" userId="Liz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2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105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 Light" panose="020B0503050203000203" pitchFamily="34" charset="0"/>
              <a:ea typeface="IBM Plex Sans Light" charset="0"/>
              <a:cs typeface="IBM Plex Sans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73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456" y="2247900"/>
            <a:ext cx="6419088" cy="61595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03275" marR="0" lvl="4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IBM Plex Sans Light" charset="-12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r>
              <a:rPr lang="en-US" dirty="0"/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1pPr>
    <a:lvl2pPr marL="174625" indent="-169863" algn="l" defTabSz="914400" rtl="0" eaLnBrk="1" latinLnBrk="0" hangingPunct="1">
      <a:spcBef>
        <a:spcPts val="600"/>
      </a:spcBef>
      <a:buFont typeface="IBM Plex Sans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2pPr>
    <a:lvl3pPr marL="347472" indent="-173736" algn="l" defTabSz="914400" rtl="0" eaLnBrk="1" latinLnBrk="0" hangingPunct="1">
      <a:spcBef>
        <a:spcPts val="600"/>
      </a:spcBef>
      <a:buFont typeface="IBM Plex Sans Light" panose="020B0604020202020204" pitchFamily="34" charset="0"/>
      <a:buChar char="•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3pPr>
    <a:lvl4pPr marL="630936" indent="-173736" algn="l" defTabSz="914400" rtl="0" eaLnBrk="1" latinLnBrk="0" hangingPunct="1">
      <a:spcBef>
        <a:spcPts val="600"/>
      </a:spcBef>
      <a:buFont typeface="IBM Plex Sans Light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IBM Plex Sans Light" charset="-120"/>
      <a:buChar char="»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="0" i="0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AF27D010-9F2C-E24B-9425-1712E9009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558B-7F9E-D94C-91DC-907B299967CF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EAF49-221E-8B43-8D20-D58F4F885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4434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4D63C-09D4-6A49-B605-D1076B0110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70163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0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noFill/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703589-7433-EC4D-BE5D-6575D7E7166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C1B72-1958-D34C-A6E7-456FA9B0FC9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600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6980A7-369F-8B4C-8947-FB084B5C4D9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AABD-2874-C04C-A3C5-21D11C371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5768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7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20A1C-9D4D-2642-8A60-4D7502759E0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2286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D6F0D-CE7A-AD49-AE36-D798DDFEB592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572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FA535-4023-394A-90AB-A2087397CBB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8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B495F-72F9-774E-A3C3-3B24D9E37D7D}"/>
              </a:ext>
            </a:extLst>
          </p:cNvPr>
          <p:cNvCxnSpPr/>
          <p:nvPr userDrawn="1"/>
        </p:nvCxnSpPr>
        <p:spPr bwMode="auto">
          <a:xfrm>
            <a:off x="228600" y="2571750"/>
            <a:ext cx="86868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15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2E18FC-E432-1E42-B894-602F7E42F9F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5E39C-0AE8-5A49-B52F-35BB80D2B041}"/>
              </a:ext>
            </a:extLst>
          </p:cNvPr>
          <p:cNvCxnSpPr/>
          <p:nvPr userDrawn="1"/>
        </p:nvCxnSpPr>
        <p:spPr bwMode="auto">
          <a:xfrm flipV="1">
            <a:off x="2283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AC78C-6E13-604B-BABB-F3F41F933F3B}"/>
              </a:ext>
            </a:extLst>
          </p:cNvPr>
          <p:cNvCxnSpPr/>
          <p:nvPr userDrawn="1"/>
        </p:nvCxnSpPr>
        <p:spPr bwMode="auto">
          <a:xfrm flipV="1">
            <a:off x="6855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26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59626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400">
                <a:solidFill>
                  <a:schemeClr val="tx1"/>
                </a:solidFill>
              </a:defRPr>
            </a:lvl1pPr>
            <a:lvl2pPr>
              <a:spcBef>
                <a:spcPts val="11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11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1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11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62634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0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0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7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89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6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7" y="2312885"/>
            <a:ext cx="1297606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8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8" y="2312885"/>
            <a:ext cx="1297604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1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7" y="2312884"/>
            <a:ext cx="1297606" cy="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96131-38DE-3A44-BE82-CDD2A1709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47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EA217-D975-DE4B-A991-B3A7FEFBA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87" y="3810"/>
            <a:ext cx="9128406" cy="51396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9FC9FB8B-2D23-D949-963B-B1200DEDE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4C6F24E-1E96-144E-A44F-8124FE9D9B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BE20C7ED-E83C-DE49-B49C-6FE6E39CB3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8006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4611 Challenge / April, 2022 / © 2022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8006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BB8D8-C46D-7A4B-97AF-798F102BA8D4}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28219"/>
              <a:ext cx="91440" cy="4686681"/>
              <a:chOff x="-109730" y="228219"/>
              <a:chExt cx="91440" cy="4686681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745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821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1490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28219"/>
              <a:ext cx="91440" cy="4685665"/>
              <a:chOff x="-109730" y="221869"/>
              <a:chExt cx="91440" cy="4685665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110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186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75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7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926" r:id="rId2"/>
    <p:sldLayoutId id="2147483935" r:id="rId3"/>
    <p:sldLayoutId id="2147483936" r:id="rId4"/>
    <p:sldLayoutId id="2147483937" r:id="rId5"/>
    <p:sldLayoutId id="2147483925" r:id="rId6"/>
    <p:sldLayoutId id="2147483924" r:id="rId7"/>
    <p:sldLayoutId id="2147483938" r:id="rId8"/>
    <p:sldLayoutId id="2147483939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  <p:sldLayoutId id="2147483911" r:id="rId28"/>
    <p:sldLayoutId id="2147483912" r:id="rId29"/>
    <p:sldLayoutId id="2147483913" r:id="rId30"/>
    <p:sldLayoutId id="2147483914" r:id="rId31"/>
    <p:sldLayoutId id="2147483915" r:id="rId32"/>
    <p:sldLayoutId id="2147483916" r:id="rId33"/>
    <p:sldLayoutId id="2147483917" r:id="rId34"/>
    <p:sldLayoutId id="2147483918" r:id="rId35"/>
    <p:sldLayoutId id="2147483919" r:id="rId36"/>
    <p:sldLayoutId id="2147483920" r:id="rId37"/>
    <p:sldLayoutId id="2147483921" r:id="rId38"/>
    <p:sldLayoutId id="2147483922" r:id="rId39"/>
    <p:sldLayoutId id="2147483933" r:id="rId40"/>
    <p:sldLayoutId id="2147483934" r:id="rId41"/>
    <p:sldLayoutId id="2147483923" r:id="rId4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90000"/>
        <a:buFont typeface="IBM Plex Sans Light" pitchFamily="2" charset="2"/>
        <a:buNone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panose="020B0604020202020204" pitchFamily="34" charset="0"/>
        <a:buChar char="•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 baseline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Font typeface="IBM Plex Sans Light" charset="-120"/>
        <a:buChar char="»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94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2s-ai-challenge.github.io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12" Type="http://schemas.openxmlformats.org/officeDocument/2006/relationships/image" Target="../media/image37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35193" y="263372"/>
            <a:ext cx="7036465" cy="124017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Learned Probabilistic Post-processing of Ensemble Precipitation &amp; 2m Temperature forecasts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—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Climate data discovery &amp; prediction | Accelerated discovery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74908B9-C944-006E-0097-B7F98A80AD9B}"/>
              </a:ext>
            </a:extLst>
          </p:cNvPr>
          <p:cNvSpPr txBox="1">
            <a:spLocks/>
          </p:cNvSpPr>
          <p:nvPr/>
        </p:nvSpPr>
        <p:spPr>
          <a:xfrm>
            <a:off x="235193" y="1514795"/>
            <a:ext cx="8743110" cy="5656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accent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400"/>
            <a:r>
              <a:rPr lang="en-US" sz="1300" kern="0" dirty="0">
                <a:solidFill>
                  <a:schemeClr val="accent1">
                    <a:lumMod val="75000"/>
                  </a:schemeClr>
                </a:solidFill>
              </a:rPr>
              <a:t>Akram Zaytar, Bianca Zadrozny, Campbell Watson, Daniel Salles Civitarese, Etienne Eben Vos, Thabang Michael Mathonsi, and Thabang Lukhetho Mashinini.</a:t>
            </a:r>
          </a:p>
        </p:txBody>
      </p:sp>
    </p:spTree>
    <p:extLst>
      <p:ext uri="{BB962C8B-B14F-4D97-AF65-F5344CB8AC3E}">
        <p14:creationId xmlns:p14="http://schemas.microsoft.com/office/powerpoint/2010/main" val="186157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FDEC-E326-8347-8560-85CA53A8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8434336" cy="804672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Introduction</a:t>
            </a:r>
            <a:r>
              <a:rPr lang="en-US" dirty="0"/>
              <a:t>: </a:t>
            </a:r>
            <a:r>
              <a:rPr lang="en-US" b="1" dirty="0"/>
              <a:t>Learned ECMWF Postprocessing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E0F033-8258-BA45-B30E-164743A87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11" y="754922"/>
            <a:ext cx="4211501" cy="3252216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Goal</a:t>
            </a:r>
            <a:r>
              <a:rPr lang="en-US" dirty="0">
                <a:latin typeface="IBM Plex Sans Condensed" panose="020B0506050203000203" pitchFamily="34" charset="77"/>
              </a:rPr>
              <a:t>: </a:t>
            </a:r>
            <a:r>
              <a:rPr lang="en-US" dirty="0"/>
              <a:t>Provide global (.4 deg) &amp; daily probabilistic forecasts of “</a:t>
            </a:r>
            <a:r>
              <a:rPr lang="en-US" i="1" dirty="0"/>
              <a:t>t2m”</a:t>
            </a:r>
            <a:r>
              <a:rPr lang="en-US" dirty="0"/>
              <a:t> and “</a:t>
            </a:r>
            <a:r>
              <a:rPr lang="en-US" i="1" dirty="0"/>
              <a:t>tp”</a:t>
            </a:r>
            <a:r>
              <a:rPr lang="en-US" dirty="0"/>
              <a:t>.</a:t>
            </a:r>
            <a:endParaRPr lang="en-US" dirty="0">
              <a:latin typeface="IBM Plex Sans Condensed" panose="020B0506050203000203" pitchFamily="34" charset="77"/>
            </a:endParaRPr>
          </a:p>
          <a:p>
            <a:r>
              <a:rPr lang="en-US" b="1" dirty="0">
                <a:latin typeface="IBM Plex Sans Condensed" panose="020B0506050203000203" pitchFamily="34" charset="77"/>
              </a:rPr>
              <a:t>Data Sources</a:t>
            </a:r>
            <a:r>
              <a:rPr lang="en-US" dirty="0"/>
              <a:t>: input features &amp; targets were collected using the data archive set by the </a:t>
            </a:r>
            <a:r>
              <a:rPr lang="en-US" dirty="0">
                <a:hlinkClick r:id="rId2"/>
              </a:rPr>
              <a:t>S2S AI challenge</a:t>
            </a:r>
            <a:r>
              <a:rPr lang="en-US" dirty="0"/>
              <a:t>. </a:t>
            </a:r>
          </a:p>
          <a:p>
            <a:r>
              <a:rPr lang="en-US" b="1" dirty="0">
                <a:latin typeface="IBM Plex Sans Condensed" panose="020B0506050203000203" pitchFamily="34" charset="77"/>
              </a:rPr>
              <a:t>Input Features</a:t>
            </a:r>
            <a:r>
              <a:rPr lang="en-US" dirty="0"/>
              <a:t>: </a:t>
            </a:r>
            <a:r>
              <a:rPr lang="en-US" b="1" dirty="0"/>
              <a:t>spatiotemporal</a:t>
            </a:r>
            <a:r>
              <a:rPr lang="en-US" dirty="0"/>
              <a:t> (latitude, longitude, target day of year, horizon day); </a:t>
            </a:r>
            <a:r>
              <a:rPr lang="en-US" b="1" dirty="0"/>
              <a:t>ECMWF</a:t>
            </a:r>
            <a:r>
              <a:rPr lang="en-US" dirty="0"/>
              <a:t> </a:t>
            </a:r>
            <a:r>
              <a:rPr lang="en-US" b="1" dirty="0"/>
              <a:t>anomalies</a:t>
            </a:r>
            <a:r>
              <a:rPr lang="en-US" dirty="0"/>
              <a:t> for </a:t>
            </a:r>
            <a:r>
              <a:rPr lang="en-US" dirty="0">
                <a:latin typeface="IBM Plex Mono" panose="020B0509050203000203" pitchFamily="49" charset="77"/>
              </a:rPr>
              <a:t>t2m</a:t>
            </a:r>
            <a:r>
              <a:rPr lang="en-US" dirty="0"/>
              <a:t> and </a:t>
            </a:r>
            <a:r>
              <a:rPr lang="en-US" dirty="0">
                <a:latin typeface="IBM Plex Mono" panose="020B0509050203000203" pitchFamily="49" charset="77"/>
              </a:rPr>
              <a:t>tp</a:t>
            </a:r>
            <a:r>
              <a:rPr lang="en-US" dirty="0"/>
              <a:t>; recent climatology (characterized by estimated distribution parameters).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090DA0-61CA-F741-B791-8DFD700B5A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753" y="754922"/>
            <a:ext cx="4211501" cy="3252216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Method</a:t>
            </a:r>
            <a:r>
              <a:rPr lang="en-US" dirty="0"/>
              <a:t>: natural gradient boosting.</a:t>
            </a:r>
            <a:endParaRPr lang="en-US" b="1" dirty="0">
              <a:latin typeface="IBM Plex Sans Condensed" panose="020B0506050203000203" pitchFamily="34" charset="77"/>
            </a:endParaRPr>
          </a:p>
          <a:p>
            <a:r>
              <a:rPr lang="en-US" b="1" dirty="0">
                <a:latin typeface="IBM Plex Sans Condensed" panose="020B0506050203000203" pitchFamily="34" charset="77"/>
              </a:rPr>
              <a:t>Spatiotemporal Training/Evaluation Domain</a:t>
            </a:r>
            <a:r>
              <a:rPr lang="en-US" dirty="0"/>
              <a:t>: global-scale re-forecasts &amp; targets for 20 years (2000 to 2020).</a:t>
            </a:r>
          </a:p>
          <a:p>
            <a:r>
              <a:rPr lang="en-US" b="1" dirty="0">
                <a:latin typeface="IBM Plex Sans Condensed" panose="020B0506050203000203" pitchFamily="34" charset="77"/>
              </a:rPr>
              <a:t>Baselines</a:t>
            </a:r>
            <a:r>
              <a:rPr lang="en-US" dirty="0"/>
              <a:t>: debiased ECMWF &amp; reconstructed CPC-based (recent) climatology.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8621-08F3-8C41-8362-001925386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May 2022 | ©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14D1A-C3CE-AB45-A76C-05B413045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B7D73253-3995-A945-894F-40776318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77" y="2848157"/>
            <a:ext cx="7603047" cy="1540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10B591-1482-834B-863E-B05CACB448AA}"/>
              </a:ext>
            </a:extLst>
          </p:cNvPr>
          <p:cNvSpPr/>
          <p:nvPr/>
        </p:nvSpPr>
        <p:spPr>
          <a:xfrm>
            <a:off x="1068305" y="4388578"/>
            <a:ext cx="65501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KE" sz="800" i="1" dirty="0">
                <a:latin typeface="IBM Plex Sans" panose="020B0503050203000203" pitchFamily="34" charset="0"/>
              </a:rPr>
              <a:t>Figure 2</a:t>
            </a:r>
            <a:r>
              <a:rPr lang="en-KE" sz="800" i="1" dirty="0">
                <a:solidFill>
                  <a:srgbClr val="343434"/>
                </a:solidFill>
                <a:latin typeface="IBM Plex Sans" panose="020B0503050203000203" pitchFamily="34" charset="0"/>
                <a:sym typeface="IBM Plex Sans"/>
              </a:rPr>
              <a:t>:  Our models augment State-of-the-Art dynamical forecasts using advanced ML algorithms to uncover new windows of predictability.</a:t>
            </a:r>
            <a:endParaRPr lang="en-KE" sz="800" dirty="0">
              <a:solidFill>
                <a:srgbClr val="343434"/>
              </a:solidFill>
              <a:latin typeface="IBM Plex Sans" panose="020B0503050203000203" pitchFamily="34" charset="0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3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C24E35D-0B7F-B646-9C73-5D3E88C94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318359"/>
            <a:ext cx="7607300" cy="2712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818AFB-C0E6-3E45-AB5E-AA5041E6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155507"/>
            <a:ext cx="8705021" cy="804672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Approach</a:t>
            </a:r>
            <a:r>
              <a:rPr lang="en-US" dirty="0"/>
              <a:t>: Natural Gradient Boosting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DC9D7-DC4F-CB43-972C-2EF34257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EC1AE0-7F04-1C60-1D51-28AC62798BA1}"/>
              </a:ext>
            </a:extLst>
          </p:cNvPr>
          <p:cNvSpPr/>
          <p:nvPr/>
        </p:nvSpPr>
        <p:spPr bwMode="auto">
          <a:xfrm>
            <a:off x="544345" y="3546134"/>
            <a:ext cx="2779259" cy="1524243"/>
          </a:xfrm>
          <a:prstGeom prst="roundRect">
            <a:avLst/>
          </a:prstGeom>
          <a:solidFill>
            <a:schemeClr val="bg1">
              <a:lumMod val="85000"/>
              <a:alpha val="77741"/>
            </a:schemeClr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K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7B57D406-FEDA-0171-69BB-9E72EDEC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9" y="4557750"/>
            <a:ext cx="3079751" cy="463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DEB516-98A0-64B9-8426-23A4A8DEB0F2}"/>
                  </a:ext>
                </a:extLst>
              </p:cNvPr>
              <p:cNvSpPr txBox="1"/>
              <p:nvPr/>
            </p:nvSpPr>
            <p:spPr>
              <a:xfrm>
                <a:off x="210311" y="466232"/>
                <a:ext cx="5396739" cy="175945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9050" tIns="19050" rIns="19050" bIns="19050" numCol="1" spcCol="38100" rtlCol="0" anchor="t">
                <a:spAutoFit/>
              </a:bodyPr>
              <a:lstStyle/>
              <a:p>
                <a:pPr algn="ctr" fontAlgn="base">
                  <a:spcBef>
                    <a:spcPts val="1100"/>
                  </a:spcBef>
                  <a:spcAft>
                    <a:spcPct val="0"/>
                  </a:spcAft>
                  <a:buClr>
                    <a:srgbClr val="001141"/>
                  </a:buClr>
                  <a:buSzPct val="100000"/>
                </a:pPr>
                <a:r>
                  <a:rPr lang="en-GB" sz="1400" b="1" u="sng" dirty="0">
                    <a:latin typeface="IBM Plex Sans Condensed" panose="020B0506050203000203" pitchFamily="34" charset="77"/>
                  </a:rPr>
                  <a:t>NGBoost Steps</a:t>
                </a:r>
                <a:endParaRPr lang="en-US" sz="1400" b="1" u="sng" dirty="0">
                  <a:latin typeface="IBM Plex Sans Condensed" panose="020B0506050203000203" pitchFamily="34" charset="77"/>
                </a:endParaRPr>
              </a:p>
              <a:p>
                <a:pPr marL="340616" lvl="1" indent="-342900" fontAlgn="base">
                  <a:spcBef>
                    <a:spcPts val="1100"/>
                  </a:spcBef>
                  <a:spcAft>
                    <a:spcPct val="0"/>
                  </a:spcAft>
                  <a:buClr>
                    <a:srgbClr val="001141"/>
                  </a:buClr>
                  <a:buSzPct val="100000"/>
                  <a:buFont typeface="+mj-lt"/>
                  <a:buAutoNum type="arabicPeriod"/>
                </a:pPr>
                <a:r>
                  <a:rPr lang="en-US" sz="1300" dirty="0"/>
                  <a:t>Pick a scoring rule to grade the probabilistic estimate of </a:t>
                </a:r>
                <a14:m>
                  <m:oMath xmlns:m="http://schemas.openxmlformats.org/officeDocument/2006/math">
                    <m:r>
                      <a:rPr lang="pt-BR" sz="1300" i="1">
                        <a:latin typeface="Cambria Math" panose="02040503050406030204" pitchFamily="18" charset="0"/>
                        <a:ea typeface="IBM Plex Sans" charset="0"/>
                        <a:cs typeface="IBM Plex Sans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300" dirty="0"/>
                  <a:t>.</a:t>
                </a:r>
              </a:p>
              <a:p>
                <a:pPr marL="340616" lvl="1" indent="-342900" fontAlgn="base">
                  <a:spcBef>
                    <a:spcPts val="1100"/>
                  </a:spcBef>
                  <a:spcAft>
                    <a:spcPct val="0"/>
                  </a:spcAft>
                  <a:buClr>
                    <a:srgbClr val="001141"/>
                  </a:buClr>
                  <a:buSzPct val="100000"/>
                  <a:buFont typeface="+mj-lt"/>
                  <a:buAutoNum type="arabicPeriod"/>
                </a:pPr>
                <a:r>
                  <a:rPr lang="en-US" sz="1300" dirty="0"/>
                  <a:t>Assume that </a:t>
                </a:r>
                <a14:m>
                  <m:oMath xmlns:m="http://schemas.openxmlformats.org/officeDocument/2006/math">
                    <m:r>
                      <a:rPr lang="pt-BR" sz="1300" i="1">
                        <a:latin typeface="Cambria Math" panose="02040503050406030204" pitchFamily="18" charset="0"/>
                        <a:ea typeface="IBM Plex Sans" charset="0"/>
                        <a:cs typeface="IBM Plex Sans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300" dirty="0"/>
                  <a:t> has some parametric form.</a:t>
                </a:r>
              </a:p>
              <a:p>
                <a:pPr marL="340616" lvl="1" indent="-342900" fontAlgn="base">
                  <a:spcBef>
                    <a:spcPts val="1100"/>
                  </a:spcBef>
                  <a:spcAft>
                    <a:spcPct val="0"/>
                  </a:spcAft>
                  <a:buClr>
                    <a:srgbClr val="001141"/>
                  </a:buClr>
                  <a:buSzPct val="100000"/>
                  <a:buFont typeface="+mj-lt"/>
                  <a:buAutoNum type="arabicPeriod"/>
                </a:pPr>
                <a:r>
                  <a:rPr lang="en-US" sz="1300" dirty="0"/>
                  <a:t>Fit the parameters </a:t>
                </a:r>
                <a14:m>
                  <m:oMath xmlns:m="http://schemas.openxmlformats.org/officeDocument/2006/math">
                    <m:r>
                      <a:rPr lang="en-US" sz="1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300" dirty="0"/>
                  <a:t> as a function of </a:t>
                </a:r>
                <a14:m>
                  <m:oMath xmlns:m="http://schemas.openxmlformats.org/officeDocument/2006/math">
                    <m:r>
                      <a:rPr lang="en-US" sz="13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00" dirty="0"/>
                  <a:t> using gradient boosting.</a:t>
                </a:r>
              </a:p>
              <a:p>
                <a:pPr marL="340616" lvl="1" indent="-342900" fontAlgn="base">
                  <a:spcBef>
                    <a:spcPts val="1100"/>
                  </a:spcBef>
                  <a:spcAft>
                    <a:spcPct val="0"/>
                  </a:spcAft>
                  <a:buClr>
                    <a:srgbClr val="001141"/>
                  </a:buClr>
                  <a:buSzPct val="100000"/>
                  <a:buFont typeface="+mj-lt"/>
                  <a:buAutoNum type="arabicPeriod"/>
                </a:pPr>
                <a:r>
                  <a:rPr lang="en-US" sz="1300" dirty="0"/>
                  <a:t>Use natural gradients to correct the training approach dynamics.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DEB516-98A0-64B9-8426-23A4A8DE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1" y="466232"/>
                <a:ext cx="5396739" cy="1759456"/>
              </a:xfrm>
              <a:prstGeom prst="rect">
                <a:avLst/>
              </a:prstGeom>
              <a:blipFill>
                <a:blip r:embed="rId4"/>
                <a:stretch>
                  <a:fillRect l="-1643" b="-4286"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86B7DBC-BB9A-D38B-08BA-E26D6C3CE3FE}"/>
              </a:ext>
            </a:extLst>
          </p:cNvPr>
          <p:cNvSpPr txBox="1"/>
          <p:nvPr/>
        </p:nvSpPr>
        <p:spPr>
          <a:xfrm>
            <a:off x="5790525" y="498461"/>
            <a:ext cx="3353475" cy="11823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spAutoFit/>
          </a:bodyPr>
          <a:lstStyle/>
          <a:p>
            <a:pPr algn="ctr" fontAlgn="base">
              <a:spcBef>
                <a:spcPts val="1100"/>
              </a:spcBef>
              <a:spcAft>
                <a:spcPct val="0"/>
              </a:spcAft>
              <a:buClr>
                <a:srgbClr val="001141"/>
              </a:buClr>
              <a:buSzPct val="100000"/>
            </a:pPr>
            <a:r>
              <a:rPr lang="en-GB" sz="1400" b="1" u="sng" dirty="0">
                <a:latin typeface="IBM Plex Sans Condensed" panose="020B0506050203000203" pitchFamily="34" charset="77"/>
              </a:rPr>
              <a:t>Method</a:t>
            </a:r>
            <a:endParaRPr lang="en-US" sz="1400" b="1" u="sng" dirty="0">
              <a:latin typeface="IBM Plex Sans Condensed" panose="020B0506050203000203" pitchFamily="34" charset="77"/>
            </a:endParaRPr>
          </a:p>
          <a:p>
            <a:pPr algn="ctr" fontAlgn="base">
              <a:spcBef>
                <a:spcPts val="1100"/>
              </a:spcBef>
              <a:spcAft>
                <a:spcPct val="0"/>
              </a:spcAft>
              <a:buClr>
                <a:srgbClr val="001141"/>
              </a:buClr>
              <a:buSzPct val="100000"/>
            </a:pPr>
            <a:r>
              <a:rPr lang="en-US" sz="1400" dirty="0"/>
              <a:t>Compute the natural gradient in the distributional space by applying a transformation to the normal gradient.</a:t>
            </a:r>
            <a:endParaRPr lang="en-GB" sz="1400" dirty="0">
              <a:latin typeface="IBM Plex Sans Condensed" panose="020B0506050203000203" pitchFamily="34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9BFC15-7EC7-545B-20AB-F36F90BB9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310" y="1765772"/>
            <a:ext cx="1571524" cy="233825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7962090F-6953-3DAE-DBB5-57A9E29D3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514" y="2111455"/>
            <a:ext cx="2975157" cy="5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8AFB-C0E6-3E45-AB5E-AA5041E6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155507"/>
            <a:ext cx="8705021" cy="425606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Approach</a:t>
            </a:r>
            <a:r>
              <a:rPr lang="en-US" dirty="0"/>
              <a:t>: 2m Temperature modeling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DC9D7-DC4F-CB43-972C-2EF34257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3E336-9F74-6488-7B61-D44D1DFDA1BF}"/>
              </a:ext>
            </a:extLst>
          </p:cNvPr>
          <p:cNvSpPr txBox="1"/>
          <p:nvPr/>
        </p:nvSpPr>
        <p:spPr>
          <a:xfrm>
            <a:off x="68143" y="1391950"/>
            <a:ext cx="9669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Training data: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0E3E6B6-5C4E-5C1B-1EC8-3F66F78192A1}"/>
              </a:ext>
            </a:extLst>
          </p:cNvPr>
          <p:cNvSpPr/>
          <p:nvPr/>
        </p:nvSpPr>
        <p:spPr bwMode="auto">
          <a:xfrm rot="19800000">
            <a:off x="2275607" y="1119832"/>
            <a:ext cx="766688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E60F9A-9D7C-56D9-44B4-715696AAB969}"/>
              </a:ext>
            </a:extLst>
          </p:cNvPr>
          <p:cNvSpPr/>
          <p:nvPr/>
        </p:nvSpPr>
        <p:spPr bwMode="auto">
          <a:xfrm>
            <a:off x="7020121" y="2842583"/>
            <a:ext cx="949746" cy="535529"/>
          </a:xfrm>
          <a:prstGeom prst="rect">
            <a:avLst/>
          </a:prstGeom>
          <a:solidFill>
            <a:srgbClr val="C00000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IBM Plex Sans" charset="0"/>
                <a:cs typeface="IBM Plex Sans" charset="0"/>
              </a:rPr>
              <a:t>Train </a:t>
            </a:r>
            <a:r>
              <a:rPr lang="en-US" sz="1200" i="1" dirty="0">
                <a:ea typeface="IBM Plex Sans" charset="0"/>
                <a:cs typeface="IBM Plex Sans" charset="0"/>
              </a:rPr>
              <a:t>NGBoost</a:t>
            </a:r>
            <a:endParaRPr kumimoji="0" lang="en-US" sz="12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944048D-FFD7-AA2A-B6B4-47630C38F28C}"/>
              </a:ext>
            </a:extLst>
          </p:cNvPr>
          <p:cNvSpPr/>
          <p:nvPr/>
        </p:nvSpPr>
        <p:spPr bwMode="auto">
          <a:xfrm rot="5400000">
            <a:off x="6954370" y="2097856"/>
            <a:ext cx="1104546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BDDE37-BC4C-D43D-64C4-14034552AAC2}"/>
              </a:ext>
            </a:extLst>
          </p:cNvPr>
          <p:cNvSpPr txBox="1"/>
          <p:nvPr/>
        </p:nvSpPr>
        <p:spPr>
          <a:xfrm>
            <a:off x="4194077" y="1092850"/>
            <a:ext cx="1826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Calculate ECMWF anomalies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0C45C8-3EC5-5E3F-D6C2-77F63F3529C8}"/>
              </a:ext>
            </a:extLst>
          </p:cNvPr>
          <p:cNvSpPr txBox="1"/>
          <p:nvPr/>
        </p:nvSpPr>
        <p:spPr>
          <a:xfrm rot="19800000">
            <a:off x="2145354" y="923256"/>
            <a:ext cx="85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Clim estimation based on </a:t>
            </a:r>
            <a:r>
              <a:rPr lang="en-US" sz="700" b="1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y</a:t>
            </a:r>
            <a:r>
              <a:rPr lang="en-US" sz="7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394869CD-6868-1EF0-0D7D-D0CB748A3B81}"/>
              </a:ext>
            </a:extLst>
          </p:cNvPr>
          <p:cNvSpPr/>
          <p:nvPr/>
        </p:nvSpPr>
        <p:spPr bwMode="auto">
          <a:xfrm rot="10800000">
            <a:off x="5646861" y="3015736"/>
            <a:ext cx="1252696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251410-D138-2D30-1BB4-39447A05A20C}"/>
              </a:ext>
            </a:extLst>
          </p:cNvPr>
          <p:cNvSpPr txBox="1"/>
          <p:nvPr/>
        </p:nvSpPr>
        <p:spPr>
          <a:xfrm>
            <a:off x="967033" y="1314982"/>
            <a:ext cx="124039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[</a:t>
            </a:r>
            <a:r>
              <a:rPr lang="en-US" sz="10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lat, lon, doy, lead, </a:t>
            </a:r>
          </a:p>
          <a:p>
            <a:pPr algn="l"/>
            <a:r>
              <a:rPr lang="en-US" sz="10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ens </a:t>
            </a:r>
            <a:r>
              <a:rPr lang="en-US" sz="7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</a:t>
            </a:r>
            <a:r>
              <a:rPr lang="en-US" sz="10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, …, ens </a:t>
            </a:r>
            <a:r>
              <a:rPr lang="en-US" sz="7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10</a:t>
            </a:r>
            <a:r>
              <a:rPr lang="en-US" sz="10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, y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]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BA2E0552-BA1B-B05B-E091-AEA0A9B4EF88}"/>
              </a:ext>
            </a:extLst>
          </p:cNvPr>
          <p:cNvSpPr/>
          <p:nvPr/>
        </p:nvSpPr>
        <p:spPr bwMode="auto">
          <a:xfrm rot="1800000">
            <a:off x="2270623" y="1625374"/>
            <a:ext cx="766688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47838E-FE89-5CAD-CAF3-4C8856D4BAA3}"/>
              </a:ext>
            </a:extLst>
          </p:cNvPr>
          <p:cNvSpPr txBox="1"/>
          <p:nvPr/>
        </p:nvSpPr>
        <p:spPr>
          <a:xfrm rot="1800000">
            <a:off x="2122596" y="1784554"/>
            <a:ext cx="8518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Bias estimation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B646BD8-ED48-DC1B-6400-BCCC8666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80" y="696219"/>
            <a:ext cx="1003790" cy="574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7237B03-0CBF-E9DA-2453-B8670F077EBF}"/>
              </a:ext>
            </a:extLst>
          </p:cNvPr>
          <p:cNvSpPr txBox="1"/>
          <p:nvPr/>
        </p:nvSpPr>
        <p:spPr>
          <a:xfrm>
            <a:off x="2946393" y="475073"/>
            <a:ext cx="1303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{(doy, lat, lon): (mu, sig)}</a:t>
            </a:r>
            <a:endParaRPr lang="en-US" sz="800" i="1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14A60C2-857D-491C-06C9-4D8D8A6C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603" y="1543095"/>
            <a:ext cx="1253574" cy="780915"/>
          </a:xfrm>
          <a:prstGeom prst="rect">
            <a:avLst/>
          </a:prstGeom>
          <a:ln>
            <a:noFill/>
          </a:ln>
        </p:spPr>
      </p:pic>
      <p:sp>
        <p:nvSpPr>
          <p:cNvPr id="57" name="Right Arrow 56">
            <a:extLst>
              <a:ext uri="{FF2B5EF4-FFF2-40B4-BE49-F238E27FC236}">
                <a16:creationId xmlns:a16="http://schemas.microsoft.com/office/drawing/2014/main" id="{C41DDCC3-1112-AF06-D0EE-0BB055A23150}"/>
              </a:ext>
            </a:extLst>
          </p:cNvPr>
          <p:cNvSpPr/>
          <p:nvPr/>
        </p:nvSpPr>
        <p:spPr bwMode="auto">
          <a:xfrm>
            <a:off x="4249955" y="1295707"/>
            <a:ext cx="1770529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0DB39B-C33E-70F6-F785-C010ACE89707}"/>
              </a:ext>
            </a:extLst>
          </p:cNvPr>
          <p:cNvSpPr txBox="1"/>
          <p:nvPr/>
        </p:nvSpPr>
        <p:spPr>
          <a:xfrm>
            <a:off x="6037560" y="1226017"/>
            <a:ext cx="29531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[</a:t>
            </a:r>
            <a:r>
              <a:rPr lang="en-US" sz="10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lat, lon, doy, lead, clim_mu, clim_sig, anom</a:t>
            </a:r>
            <a:r>
              <a:rPr lang="en-US" sz="7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</a:t>
            </a:r>
            <a:r>
              <a:rPr lang="en-US" sz="10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, …, anom</a:t>
            </a:r>
            <a:r>
              <a:rPr lang="en-US" sz="7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10</a:t>
            </a:r>
            <a:r>
              <a:rPr lang="en-US" sz="1000" i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, ecmwf_std_anom, y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FC0E4F-4619-C89F-BACA-B53170EDB6AE}"/>
              </a:ext>
            </a:extLst>
          </p:cNvPr>
          <p:cNvSpPr txBox="1"/>
          <p:nvPr/>
        </p:nvSpPr>
        <p:spPr>
          <a:xfrm>
            <a:off x="4317744" y="1519168"/>
            <a:ext cx="1826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Calculate std anomalies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D938CF-25CD-F390-5861-6AAE822F8AD4}"/>
              </a:ext>
            </a:extLst>
          </p:cNvPr>
          <p:cNvSpPr txBox="1"/>
          <p:nvPr/>
        </p:nvSpPr>
        <p:spPr>
          <a:xfrm>
            <a:off x="5976493" y="2817618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Predict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C6CAA5B9-40B7-FA2E-1BB3-3FAF5818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79" y="2722843"/>
            <a:ext cx="1305058" cy="7474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8ACB11C-E1D3-6EA5-5E45-3267B6F89543}"/>
              </a:ext>
            </a:extLst>
          </p:cNvPr>
          <p:cNvSpPr txBox="1"/>
          <p:nvPr/>
        </p:nvSpPr>
        <p:spPr>
          <a:xfrm>
            <a:off x="4183281" y="2469644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{(mu_hat, sig_hat)}</a:t>
            </a:r>
            <a:endParaRPr lang="en-US" sz="8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56D00054-88D2-0EAD-F605-E0105BA9B41D}"/>
              </a:ext>
            </a:extLst>
          </p:cNvPr>
          <p:cNvSpPr/>
          <p:nvPr/>
        </p:nvSpPr>
        <p:spPr bwMode="auto">
          <a:xfrm rot="10800000">
            <a:off x="2593833" y="2989088"/>
            <a:ext cx="1252696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7C5719D7-1B55-9AC2-227F-000F555337D7}"/>
              </a:ext>
            </a:extLst>
          </p:cNvPr>
          <p:cNvSpPr/>
          <p:nvPr/>
        </p:nvSpPr>
        <p:spPr bwMode="auto">
          <a:xfrm>
            <a:off x="2724899" y="2989088"/>
            <a:ext cx="1252696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02FF019B-88D6-9988-2781-ED23EA7A7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617" y="3623453"/>
            <a:ext cx="2322271" cy="34937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2DDF78C8-8815-B7FD-902A-21FD69D14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398" y="2679251"/>
            <a:ext cx="1186217" cy="90573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4F14A9A-306A-4336-40D2-98CB3B884070}"/>
              </a:ext>
            </a:extLst>
          </p:cNvPr>
          <p:cNvSpPr txBox="1"/>
          <p:nvPr/>
        </p:nvSpPr>
        <p:spPr>
          <a:xfrm>
            <a:off x="1681158" y="2464249"/>
            <a:ext cx="306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{y}</a:t>
            </a:r>
            <a:endParaRPr lang="en-US" sz="8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8AB5A-F94D-514D-DAB5-68014071E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942" y="4038362"/>
            <a:ext cx="1423127" cy="9057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9728BC38-7B4F-53E4-C996-12D2A31AE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679" y="3982038"/>
            <a:ext cx="1423127" cy="110785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5" name="Right Arrow 34">
            <a:extLst>
              <a:ext uri="{FF2B5EF4-FFF2-40B4-BE49-F238E27FC236}">
                <a16:creationId xmlns:a16="http://schemas.microsoft.com/office/drawing/2014/main" id="{21290123-9959-ABFD-38FB-07421F433257}"/>
              </a:ext>
            </a:extLst>
          </p:cNvPr>
          <p:cNvSpPr/>
          <p:nvPr/>
        </p:nvSpPr>
        <p:spPr bwMode="auto">
          <a:xfrm rot="10800000">
            <a:off x="2593832" y="4366549"/>
            <a:ext cx="1252696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D7E9356D-6F45-504D-48E8-A88FFC35EAF6}"/>
              </a:ext>
            </a:extLst>
          </p:cNvPr>
          <p:cNvSpPr/>
          <p:nvPr/>
        </p:nvSpPr>
        <p:spPr bwMode="auto">
          <a:xfrm>
            <a:off x="2724898" y="4366549"/>
            <a:ext cx="1252696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5DFB013A-F7E2-A64E-B313-3039D7E71F2B}"/>
              </a:ext>
            </a:extLst>
          </p:cNvPr>
          <p:cNvSpPr/>
          <p:nvPr/>
        </p:nvSpPr>
        <p:spPr bwMode="auto">
          <a:xfrm rot="5400000">
            <a:off x="4605983" y="3635963"/>
            <a:ext cx="416517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D66573E-2D28-C904-476A-9290EE7F9AF0}"/>
              </a:ext>
            </a:extLst>
          </p:cNvPr>
          <p:cNvSpPr/>
          <p:nvPr/>
        </p:nvSpPr>
        <p:spPr bwMode="auto">
          <a:xfrm rot="5400000">
            <a:off x="1626146" y="3683657"/>
            <a:ext cx="416517" cy="25603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7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8AFB-C0E6-3E45-AB5E-AA5041E6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155507"/>
            <a:ext cx="8705021" cy="804672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Approach</a:t>
            </a:r>
            <a:r>
              <a:rPr lang="en-US" dirty="0"/>
              <a:t>: Total Precipitation modeling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E9AA-745E-7B4E-B0DC-4403A28CA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May 2022 | ©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DC9D7-DC4F-CB43-972C-2EF34257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2" descr="1. The probability distribution of daily (a) temperature and (b)... |  Download Scientific Diagram">
            <a:extLst>
              <a:ext uri="{FF2B5EF4-FFF2-40B4-BE49-F238E27FC236}">
                <a16:creationId xmlns:a16="http://schemas.microsoft.com/office/drawing/2014/main" id="{ADFF6375-0830-3C9F-FADE-CDC7F08FF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7" b="-7"/>
          <a:stretch/>
        </p:blipFill>
        <p:spPr bwMode="auto">
          <a:xfrm>
            <a:off x="522056" y="986651"/>
            <a:ext cx="1907921" cy="1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83E336-9F74-6488-7B61-D44D1DFDA1BF}"/>
              </a:ext>
            </a:extLst>
          </p:cNvPr>
          <p:cNvSpPr txBox="1"/>
          <p:nvPr/>
        </p:nvSpPr>
        <p:spPr>
          <a:xfrm>
            <a:off x="558938" y="673182"/>
            <a:ext cx="18341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Non-zero Precip. approx. the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Gamma distribution.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0E3E6B6-5C4E-5C1B-1EC8-3F66F78192A1}"/>
              </a:ext>
            </a:extLst>
          </p:cNvPr>
          <p:cNvSpPr/>
          <p:nvPr/>
        </p:nvSpPr>
        <p:spPr bwMode="auto">
          <a:xfrm>
            <a:off x="2503129" y="1429282"/>
            <a:ext cx="1252695" cy="25603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62692A-A6FD-472C-4851-052611F0FDA2}"/>
              </a:ext>
            </a:extLst>
          </p:cNvPr>
          <p:cNvSpPr txBox="1"/>
          <p:nvPr/>
        </p:nvSpPr>
        <p:spPr>
          <a:xfrm>
            <a:off x="2353462" y="1235120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Courier" pitchFamily="2" charset="0"/>
                <a:ea typeface="IBM Plex Sans" charset="0"/>
                <a:cs typeface="IBM Plex Sans" charset="0"/>
              </a:rPr>
              <a:t>Cubic-root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2A6733-1B88-6E81-A62C-3018CBD92041}"/>
                  </a:ext>
                </a:extLst>
              </p:cNvPr>
              <p:cNvSpPr txBox="1"/>
              <p:nvPr/>
            </p:nvSpPr>
            <p:spPr>
              <a:xfrm>
                <a:off x="2671075" y="1685314"/>
                <a:ext cx="809068" cy="168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e.g.,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10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10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</m:rad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0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2A6733-1B88-6E81-A62C-3018CBD9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75" y="1685314"/>
                <a:ext cx="809068" cy="168892"/>
              </a:xfrm>
              <a:prstGeom prst="rect">
                <a:avLst/>
              </a:prstGeom>
              <a:blipFill>
                <a:blip r:embed="rId3"/>
                <a:stretch>
                  <a:fillRect l="-9231" t="-7143" r="-6154" b="-57143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D2FA279-9514-8433-BCC3-BA0C68D84BFE}"/>
              </a:ext>
            </a:extLst>
          </p:cNvPr>
          <p:cNvSpPr txBox="1"/>
          <p:nvPr/>
        </p:nvSpPr>
        <p:spPr>
          <a:xfrm>
            <a:off x="3934786" y="673182"/>
            <a:ext cx="18565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IBM Plex Sans" charset="0"/>
                <a:ea typeface="IBM Plex Sans" charset="0"/>
                <a:cs typeface="IBM Plex Sans" charset="0"/>
              </a:rPr>
              <a:t>Precip. now approximates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Normal/gaussian distribution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91D6CFF-C36E-DF5A-346F-69099092BBCF}"/>
              </a:ext>
            </a:extLst>
          </p:cNvPr>
          <p:cNvSpPr/>
          <p:nvPr/>
        </p:nvSpPr>
        <p:spPr bwMode="auto">
          <a:xfrm>
            <a:off x="5970346" y="1429282"/>
            <a:ext cx="1252695" cy="25603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E60F9A-9D7C-56D9-44B4-715696AAB969}"/>
              </a:ext>
            </a:extLst>
          </p:cNvPr>
          <p:cNvSpPr/>
          <p:nvPr/>
        </p:nvSpPr>
        <p:spPr bwMode="auto">
          <a:xfrm>
            <a:off x="7423588" y="1278632"/>
            <a:ext cx="949746" cy="53552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IBM Plex Sans" charset="0"/>
                <a:cs typeface="IBM Plex Sans" charset="0"/>
              </a:rPr>
              <a:t>Train NGBoost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944048D-FFD7-AA2A-B6B4-47630C38F28C}"/>
              </a:ext>
            </a:extLst>
          </p:cNvPr>
          <p:cNvSpPr/>
          <p:nvPr/>
        </p:nvSpPr>
        <p:spPr bwMode="auto">
          <a:xfrm rot="5400000">
            <a:off x="7516077" y="2220379"/>
            <a:ext cx="764768" cy="25603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5F95C0-4C51-6EDA-595A-9FB28856E6F9}"/>
              </a:ext>
            </a:extLst>
          </p:cNvPr>
          <p:cNvSpPr txBox="1"/>
          <p:nvPr/>
        </p:nvSpPr>
        <p:spPr>
          <a:xfrm>
            <a:off x="4332303" y="2112479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e.g., 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2.41mm</a:t>
            </a:r>
            <a:r>
              <a:rPr lang="en-US" sz="1000" baseline="30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0.33</a:t>
            </a:r>
            <a:endParaRPr lang="en-US" sz="10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BDDE37-BC4C-D43D-64C4-14034552AAC2}"/>
              </a:ext>
            </a:extLst>
          </p:cNvPr>
          <p:cNvSpPr txBox="1"/>
          <p:nvPr/>
        </p:nvSpPr>
        <p:spPr>
          <a:xfrm>
            <a:off x="6881374" y="2119456"/>
            <a:ext cx="94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Predict f</a:t>
            </a:r>
            <a:r>
              <a:rPr lang="en-US" sz="1000" dirty="0">
                <a:latin typeface="IBM Plex Sans" charset="0"/>
                <a:ea typeface="IBM Plex Sans" charset="0"/>
                <a:cs typeface="IBM Plex Sans" charset="0"/>
              </a:rPr>
              <a:t>or each location</a:t>
            </a:r>
            <a:endParaRPr lang="en-US" sz="10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39500-2F20-4B2E-74D1-AF1E35A4F34A}"/>
              </a:ext>
            </a:extLst>
          </p:cNvPr>
          <p:cNvSpPr txBox="1"/>
          <p:nvPr/>
        </p:nvSpPr>
        <p:spPr>
          <a:xfrm>
            <a:off x="7408583" y="2881315"/>
            <a:ext cx="979755" cy="6924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Courier" pitchFamily="2" charset="0"/>
              </a:rPr>
              <a:t>dry_prob</a:t>
            </a:r>
          </a:p>
          <a:p>
            <a:pPr algn="l"/>
            <a:r>
              <a:rPr lang="en-US" sz="1300" dirty="0">
                <a:latin typeface="Courier" pitchFamily="2" charset="0"/>
              </a:rPr>
              <a:t>mean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ourier" pitchFamily="2" charset="0"/>
              </a:rPr>
              <a:t>stddev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17B02-2CF7-92CA-BD16-3525B225BEBA}"/>
              </a:ext>
            </a:extLst>
          </p:cNvPr>
          <p:cNvSpPr/>
          <p:nvPr/>
        </p:nvSpPr>
        <p:spPr bwMode="auto">
          <a:xfrm>
            <a:off x="1001507" y="2908608"/>
            <a:ext cx="1689193" cy="37795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ourier" pitchFamily="2" charset="0"/>
                <a:ea typeface="IBM Plex Sans" charset="0"/>
                <a:cs typeface="IBM Plex Sans" charset="0"/>
              </a:rPr>
              <a:t>dry_prob=0.1=10%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ourier" pitchFamily="2" charset="0"/>
                <a:ea typeface="IBM Plex Sans" charset="0"/>
                <a:cs typeface="IBM Plex Sans" charset="0"/>
              </a:rPr>
              <a:t>No-rain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C6B05-1297-E331-CD0E-B296806DF132}"/>
              </a:ext>
            </a:extLst>
          </p:cNvPr>
          <p:cNvSpPr/>
          <p:nvPr/>
        </p:nvSpPr>
        <p:spPr bwMode="auto">
          <a:xfrm>
            <a:off x="2815667" y="2905903"/>
            <a:ext cx="1689193" cy="37795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ourier" pitchFamily="2" charset="0"/>
                <a:ea typeface="IBM Plex Sans" charset="0"/>
                <a:cs typeface="IBM Plex Sans" charset="0"/>
              </a:rPr>
              <a:t>rain=1-0.1=90%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96D2E9-4C7D-2D9A-34B4-59D52CFC13F7}"/>
              </a:ext>
            </a:extLst>
          </p:cNvPr>
          <p:cNvSpPr txBox="1"/>
          <p:nvPr/>
        </p:nvSpPr>
        <p:spPr>
          <a:xfrm>
            <a:off x="1001507" y="3347849"/>
            <a:ext cx="3518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Binomial distribution:  B(</a:t>
            </a:r>
            <a:r>
              <a:rPr lang="en-US" sz="1200" dirty="0">
                <a:solidFill>
                  <a:schemeClr val="tx1"/>
                </a:solidFill>
                <a:latin typeface="Courier" pitchFamily="2" charset="0"/>
                <a:ea typeface="IBM Plex Sans" charset="0"/>
                <a:cs typeface="IBM Plex Sans" charset="0"/>
              </a:rPr>
              <a:t>n=10</a:t>
            </a:r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ourier" pitchFamily="2" charset="0"/>
                <a:ea typeface="IBM Plex Sans" charset="0"/>
                <a:cs typeface="IBM Plex Sans" charset="0"/>
              </a:rPr>
              <a:t>dry_prob=0.1</a:t>
            </a:r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0C45C8-3EC5-5E3F-D6C2-77F63F3529C8}"/>
              </a:ext>
            </a:extLst>
          </p:cNvPr>
          <p:cNvSpPr txBox="1"/>
          <p:nvPr/>
        </p:nvSpPr>
        <p:spPr>
          <a:xfrm>
            <a:off x="4504860" y="2891655"/>
            <a:ext cx="94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Fairly certain of rain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C4C27D-79B2-59A4-FEDD-5DFDB8715E55}"/>
              </a:ext>
            </a:extLst>
          </p:cNvPr>
          <p:cNvSpPr/>
          <p:nvPr/>
        </p:nvSpPr>
        <p:spPr bwMode="auto">
          <a:xfrm>
            <a:off x="2226574" y="3718994"/>
            <a:ext cx="276555" cy="261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</a:rPr>
              <a:t> 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EE1737-105E-5BB3-DBD5-97711817E8A8}"/>
              </a:ext>
            </a:extLst>
          </p:cNvPr>
          <p:cNvSpPr txBox="1"/>
          <p:nvPr/>
        </p:nvSpPr>
        <p:spPr>
          <a:xfrm>
            <a:off x="1363446" y="369589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Sample: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81FE1E9D-8FCA-35C3-05DD-211C94141C81}"/>
              </a:ext>
            </a:extLst>
          </p:cNvPr>
          <p:cNvCxnSpPr>
            <a:cxnSpLocks/>
            <a:endCxn id="32" idx="1"/>
          </p:cNvCxnSpPr>
          <p:nvPr/>
        </p:nvCxnSpPr>
        <p:spPr bwMode="auto">
          <a:xfrm rot="16200000" flipH="1">
            <a:off x="1143056" y="3614008"/>
            <a:ext cx="201521" cy="23925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EFC4882-F41F-23D9-7F3E-D0F0EE5B87CD}"/>
              </a:ext>
            </a:extLst>
          </p:cNvPr>
          <p:cNvSpPr txBox="1"/>
          <p:nvPr/>
        </p:nvSpPr>
        <p:spPr>
          <a:xfrm>
            <a:off x="2595892" y="4117588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How much?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BA965C9-86CC-40D1-B7FB-9E26D59614D4}"/>
              </a:ext>
            </a:extLst>
          </p:cNvPr>
          <p:cNvCxnSpPr>
            <a:cxnSpLocks/>
            <a:stCxn id="31" idx="2"/>
            <a:endCxn id="34" idx="1"/>
          </p:cNvCxnSpPr>
          <p:nvPr/>
        </p:nvCxnSpPr>
        <p:spPr bwMode="auto">
          <a:xfrm rot="16200000" flipH="1">
            <a:off x="2342620" y="4002815"/>
            <a:ext cx="275505" cy="23104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8F3FF0-A7EE-C429-B4C8-710837198C70}"/>
              </a:ext>
            </a:extLst>
          </p:cNvPr>
          <p:cNvSpPr txBox="1"/>
          <p:nvPr/>
        </p:nvSpPr>
        <p:spPr>
          <a:xfrm>
            <a:off x="3369037" y="4462813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Sample:  N(</a:t>
            </a:r>
            <a:r>
              <a:rPr lang="en-US" sz="1200" dirty="0">
                <a:solidFill>
                  <a:schemeClr val="tx1"/>
                </a:solidFill>
                <a:latin typeface="Courier" pitchFamily="2" charset="0"/>
                <a:ea typeface="IBM Plex Sans" charset="0"/>
                <a:cs typeface="IBM Plex Sans" charset="0"/>
              </a:rPr>
              <a:t>mean</a:t>
            </a:r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ourier" pitchFamily="2" charset="0"/>
                <a:ea typeface="IBM Plex Sans" charset="0"/>
                <a:cs typeface="IBM Plex Sans" charset="0"/>
              </a:rPr>
              <a:t>stddev</a:t>
            </a:r>
            <a:r>
              <a:rPr lang="en-US" sz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FB59C9-BB07-6E01-69D3-C646675B78A3}"/>
              </a:ext>
            </a:extLst>
          </p:cNvPr>
          <p:cNvSpPr txBox="1"/>
          <p:nvPr/>
        </p:nvSpPr>
        <p:spPr>
          <a:xfrm>
            <a:off x="6033957" y="2902316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2 stages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B6E65-6904-29E7-D98A-5BC504A402BE}"/>
              </a:ext>
            </a:extLst>
          </p:cNvPr>
          <p:cNvSpPr txBox="1"/>
          <p:nvPr/>
        </p:nvSpPr>
        <p:spPr>
          <a:xfrm>
            <a:off x="5819761" y="3302399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e.g., </a:t>
            </a:r>
            <a:r>
              <a:rPr lang="en-US" sz="1000" dirty="0">
                <a:solidFill>
                  <a:schemeClr val="tx1"/>
                </a:solidFill>
                <a:latin typeface="Courier" pitchFamily="2" charset="0"/>
                <a:ea typeface="IBM Plex Sans" charset="0"/>
                <a:cs typeface="IBM Plex Sans" charset="0"/>
              </a:rPr>
              <a:t>dry_prob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=0.1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B7870A-1300-3030-0933-BE7BA3B7434E}"/>
              </a:ext>
            </a:extLst>
          </p:cNvPr>
          <p:cNvSpPr/>
          <p:nvPr/>
        </p:nvSpPr>
        <p:spPr bwMode="auto">
          <a:xfrm>
            <a:off x="3369037" y="3724473"/>
            <a:ext cx="276555" cy="261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</a:rPr>
              <a:t> 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ED12B4-BDED-A85E-AF93-C1E15BF66EE6}"/>
              </a:ext>
            </a:extLst>
          </p:cNvPr>
          <p:cNvSpPr txBox="1"/>
          <p:nvPr/>
        </p:nvSpPr>
        <p:spPr>
          <a:xfrm>
            <a:off x="2492865" y="3719599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Rain (90%)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5ADE86-A45D-C608-A4C9-5EA2CA02AA01}"/>
              </a:ext>
            </a:extLst>
          </p:cNvPr>
          <p:cNvSpPr txBox="1"/>
          <p:nvPr/>
        </p:nvSpPr>
        <p:spPr>
          <a:xfrm>
            <a:off x="3632217" y="3735877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No-Rain (10%)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7AFB3AB7-50BD-DFD7-81E7-ABCDC793D66B}"/>
              </a:ext>
            </a:extLst>
          </p:cNvPr>
          <p:cNvCxnSpPr>
            <a:cxnSpLocks/>
            <a:stCxn id="34" idx="2"/>
            <a:endCxn id="36" idx="1"/>
          </p:cNvCxnSpPr>
          <p:nvPr/>
        </p:nvCxnSpPr>
        <p:spPr bwMode="auto">
          <a:xfrm rot="16200000" flipH="1">
            <a:off x="3128449" y="4360725"/>
            <a:ext cx="206726" cy="27445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EFC8703-836F-767E-871E-168CF5D88F94}"/>
              </a:ext>
            </a:extLst>
          </p:cNvPr>
          <p:cNvSpPr txBox="1"/>
          <p:nvPr/>
        </p:nvSpPr>
        <p:spPr>
          <a:xfrm>
            <a:off x="4181812" y="4696111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e.g., 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2.8 mm</a:t>
            </a:r>
            <a:r>
              <a:rPr lang="en-US" sz="1000" baseline="30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0.33</a:t>
            </a:r>
            <a:endParaRPr lang="en-US" sz="10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E28DDED4-F7A0-7A7D-19F2-C69E3373DF81}"/>
              </a:ext>
            </a:extLst>
          </p:cNvPr>
          <p:cNvSpPr/>
          <p:nvPr/>
        </p:nvSpPr>
        <p:spPr bwMode="auto">
          <a:xfrm>
            <a:off x="5586253" y="4471128"/>
            <a:ext cx="1091966" cy="268683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BM Plex Sans" panose="020B0503050203000203" pitchFamily="34" charset="0"/>
              </a:rPr>
              <a:t>Inverse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109F40-2410-712B-B287-976F2E8100E8}"/>
              </a:ext>
            </a:extLst>
          </p:cNvPr>
          <p:cNvSpPr txBox="1"/>
          <p:nvPr/>
        </p:nvSpPr>
        <p:spPr>
          <a:xfrm>
            <a:off x="5509178" y="4248330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Courier" pitchFamily="2" charset="0"/>
                <a:ea typeface="IBM Plex Sans" charset="0"/>
                <a:cs typeface="IBM Plex Sans" charset="0"/>
              </a:rPr>
              <a:t>cube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transform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A3A246-7D6C-C383-AB91-C8E5315EECA4}"/>
              </a:ext>
            </a:extLst>
          </p:cNvPr>
          <p:cNvSpPr txBox="1"/>
          <p:nvPr/>
        </p:nvSpPr>
        <p:spPr>
          <a:xfrm>
            <a:off x="5540567" y="4703739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e.g. (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2.8 mm</a:t>
            </a:r>
            <a:r>
              <a:rPr lang="en-US" sz="1000" baseline="30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0.33</a:t>
            </a:r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)</a:t>
            </a:r>
            <a:r>
              <a:rPr lang="en-US" sz="1000" baseline="30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3</a:t>
            </a:r>
            <a:endParaRPr lang="en-US" sz="10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B74CCE-2619-DFE7-421C-93F05B8D51CD}"/>
              </a:ext>
            </a:extLst>
          </p:cNvPr>
          <p:cNvSpPr txBox="1"/>
          <p:nvPr/>
        </p:nvSpPr>
        <p:spPr>
          <a:xfrm>
            <a:off x="6959513" y="4401257"/>
            <a:ext cx="1674388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IBM Plex Sans" charset="0"/>
                <a:ea typeface="IBM Plex Sans" charset="0"/>
                <a:cs typeface="IBM Plex Sans" charset="0"/>
                <a:sym typeface="Wingdings" pitchFamily="2" charset="2"/>
              </a:rPr>
              <a:t>Precip. that follows gamma distribution (mm)</a:t>
            </a:r>
            <a:endParaRPr lang="en-US" sz="100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394869CD-6868-1EF0-0D7D-D0CB748A3B81}"/>
              </a:ext>
            </a:extLst>
          </p:cNvPr>
          <p:cNvSpPr/>
          <p:nvPr/>
        </p:nvSpPr>
        <p:spPr bwMode="auto">
          <a:xfrm rot="10800000">
            <a:off x="5741996" y="3097452"/>
            <a:ext cx="1252696" cy="25603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8CBD965A-02B7-AD07-C1B3-A3F64922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23" y="1050983"/>
            <a:ext cx="1742296" cy="99790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7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5DEC-9449-C541-99E8-FC94DE48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8705021" cy="804672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Results</a:t>
            </a:r>
            <a:r>
              <a:rPr lang="en-US" dirty="0"/>
              <a:t>: Continuous Ranked Probability Score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621D9-EFEA-154A-B2C1-1E1191A89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456" y="657952"/>
            <a:ext cx="2844692" cy="2581810"/>
          </a:xfrm>
        </p:spPr>
        <p:txBody>
          <a:bodyPr/>
          <a:lstStyle/>
          <a:p>
            <a:pPr lvl="1"/>
            <a:r>
              <a:rPr lang="en-US" b="1" dirty="0">
                <a:latin typeface="IBM Plex Sans Condensed" panose="020B0506050203000203" pitchFamily="34" charset="77"/>
              </a:rPr>
              <a:t>2m Temperature</a:t>
            </a:r>
            <a:endParaRPr lang="en-US" dirty="0"/>
          </a:p>
          <a:p>
            <a:pPr lvl="2"/>
            <a:r>
              <a:rPr lang="en-US" sz="1200" b="1" dirty="0">
                <a:latin typeface="IBM Plex Sans Condensed" panose="020B0506050203000203" pitchFamily="34" charset="77"/>
              </a:rPr>
              <a:t>Climatology </a:t>
            </a:r>
            <a:r>
              <a:rPr lang="en-US" sz="1200" dirty="0"/>
              <a:t>— CRPS: 2.067</a:t>
            </a:r>
            <a:endParaRPr lang="en-US" sz="1200" b="1" dirty="0">
              <a:latin typeface="IBM Plex Sans Condensed" panose="020B0506050203000203" pitchFamily="34" charset="77"/>
            </a:endParaRPr>
          </a:p>
          <a:p>
            <a:pPr lvl="2"/>
            <a:r>
              <a:rPr lang="en-US" sz="1200" b="1" dirty="0">
                <a:latin typeface="IBM Plex Sans Condensed" panose="020B0506050203000203" pitchFamily="34" charset="77"/>
              </a:rPr>
              <a:t>De-ECMWF  </a:t>
            </a:r>
            <a:r>
              <a:rPr lang="en-US" sz="1200" dirty="0"/>
              <a:t>— CRPS: 2.144</a:t>
            </a:r>
          </a:p>
          <a:p>
            <a:pPr lvl="2"/>
            <a:r>
              <a:rPr lang="en-US" sz="1200" b="1" dirty="0">
                <a:latin typeface="IBM Plex Sans Condensed" panose="020B0506050203000203" pitchFamily="34" charset="77"/>
              </a:rPr>
              <a:t>NGBoost       </a:t>
            </a:r>
            <a:r>
              <a:rPr lang="en-US" sz="1200" dirty="0"/>
              <a:t>—  CRPS: </a:t>
            </a:r>
            <a:r>
              <a:rPr lang="en-US" sz="1200" b="1" dirty="0">
                <a:solidFill>
                  <a:schemeClr val="bg1"/>
                </a:solidFill>
                <a:highlight>
                  <a:srgbClr val="008000"/>
                </a:highlight>
              </a:rPr>
              <a:t>2.016</a:t>
            </a:r>
            <a:endParaRPr lang="en-US" sz="1100" b="1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latin typeface="IBM Plex Sans Condensed" panose="020B0506050203000203" pitchFamily="34" charset="77"/>
              </a:rPr>
              <a:t>Total precipitation</a:t>
            </a:r>
            <a:endParaRPr lang="en-US" dirty="0"/>
          </a:p>
          <a:p>
            <a:pPr lvl="2"/>
            <a:r>
              <a:rPr lang="en-US" sz="1200" b="1" dirty="0">
                <a:latin typeface="IBM Plex Sans Condensed" panose="020B0506050203000203" pitchFamily="34" charset="77"/>
              </a:rPr>
              <a:t>Climatology </a:t>
            </a:r>
            <a:r>
              <a:rPr lang="en-US" sz="1200" dirty="0"/>
              <a:t>— CRPS: </a:t>
            </a:r>
            <a:r>
              <a:rPr lang="en-US" sz="1200" b="1" dirty="0">
                <a:solidFill>
                  <a:schemeClr val="bg1"/>
                </a:solidFill>
                <a:highlight>
                  <a:srgbClr val="008000"/>
                </a:highlight>
              </a:rPr>
              <a:t>1.156</a:t>
            </a:r>
            <a:endParaRPr lang="en-US" sz="1200" b="1" dirty="0">
              <a:latin typeface="IBM Plex Sans Condensed" panose="020B0506050203000203" pitchFamily="34" charset="77"/>
            </a:endParaRPr>
          </a:p>
          <a:p>
            <a:pPr lvl="2"/>
            <a:r>
              <a:rPr lang="en-US" sz="1200" b="1" dirty="0">
                <a:latin typeface="IBM Plex Sans Condensed" panose="020B0506050203000203" pitchFamily="34" charset="77"/>
              </a:rPr>
              <a:t>ECMWF          </a:t>
            </a:r>
            <a:r>
              <a:rPr lang="en-US" sz="1200" dirty="0"/>
              <a:t>— CRPS: 1.207</a:t>
            </a:r>
          </a:p>
          <a:p>
            <a:pPr lvl="2"/>
            <a:r>
              <a:rPr lang="en-US" sz="1200" b="1" dirty="0">
                <a:latin typeface="IBM Plex Sans Condensed" panose="020B0506050203000203" pitchFamily="34" charset="77"/>
              </a:rPr>
              <a:t>NGBoost        </a:t>
            </a:r>
            <a:r>
              <a:rPr lang="en-US" sz="1200" dirty="0"/>
              <a:t>—  CRPS: 1.160</a:t>
            </a:r>
            <a:endParaRPr lang="en-US" sz="12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08937-0660-FF4E-9832-F3682CB50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0DFF7-55B8-BC40-9861-958C036A669F}"/>
              </a:ext>
            </a:extLst>
          </p:cNvPr>
          <p:cNvSpPr/>
          <p:nvPr/>
        </p:nvSpPr>
        <p:spPr>
          <a:xfrm>
            <a:off x="4752695" y="2722266"/>
            <a:ext cx="388315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KE" sz="700" dirty="0">
                <a:latin typeface="IBM Plex Sans" panose="020B0503050203000203" pitchFamily="34" charset="0"/>
              </a:rPr>
              <a:t>Forecast run</a:t>
            </a:r>
            <a:r>
              <a:rPr lang="en-KE" sz="700" dirty="0">
                <a:solidFill>
                  <a:srgbClr val="343434"/>
                </a:solidFill>
                <a:latin typeface="IBM Plex Sans" panose="020B0503050203000203" pitchFamily="34" charset="0"/>
                <a:sym typeface="IBM Plex Sans"/>
              </a:rPr>
              <a:t>— </a:t>
            </a:r>
            <a:r>
              <a:rPr lang="en-GB" sz="700" dirty="0">
                <a:solidFill>
                  <a:srgbClr val="343434"/>
                </a:solidFill>
                <a:latin typeface="IBM Plex Sans" panose="020B0503050203000203" pitchFamily="34" charset="0"/>
                <a:sym typeface="IBM Plex Sans"/>
              </a:rPr>
              <a:t>Watubangga, Kolaka Regency, South-East Sulawesi, Indonesia</a:t>
            </a:r>
            <a:endParaRPr lang="en-KE" sz="700" dirty="0">
              <a:solidFill>
                <a:srgbClr val="343434"/>
              </a:solidFill>
              <a:latin typeface="IBM Plex Sans" panose="020B0503050203000203" pitchFamily="34" charset="0"/>
              <a:sym typeface="IBM Plex Sans"/>
            </a:endParaRP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6477CA-D5E0-2B42-A1F2-8761990A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61" y="4464744"/>
            <a:ext cx="4148606" cy="558000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494353B-1E09-F64A-B383-54504F32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925" y="2665410"/>
            <a:ext cx="5111409" cy="1682848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60A40845-9B6E-67BE-BA7C-9FAC7656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619" y="491756"/>
            <a:ext cx="5196890" cy="2176682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4209019-08BC-DBD9-15B7-C8D4BC72E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" y="3280957"/>
            <a:ext cx="3457763" cy="15135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E91BFB-7213-CF48-FABD-87D43B9EFAE0}"/>
              </a:ext>
            </a:extLst>
          </p:cNvPr>
          <p:cNvSpPr/>
          <p:nvPr/>
        </p:nvSpPr>
        <p:spPr>
          <a:xfrm>
            <a:off x="100584" y="4813398"/>
            <a:ext cx="3457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KE" sz="700" dirty="0">
                <a:latin typeface="IBM Plex Sans" panose="020B0503050203000203" pitchFamily="34" charset="0"/>
              </a:rPr>
              <a:t>Figure 4</a:t>
            </a:r>
            <a:r>
              <a:rPr lang="en-KE" sz="700" dirty="0">
                <a:solidFill>
                  <a:srgbClr val="343434"/>
                </a:solidFill>
                <a:latin typeface="IBM Plex Sans" panose="020B0503050203000203" pitchFamily="34" charset="0"/>
                <a:sym typeface="IBM Plex Sans"/>
              </a:rPr>
              <a:t>: </a:t>
            </a:r>
            <a:r>
              <a:rPr lang="en-US" sz="700" dirty="0">
                <a:solidFill>
                  <a:srgbClr val="343434"/>
                </a:solidFill>
                <a:latin typeface="IBM Plex Sans" panose="020B0503050203000203" pitchFamily="34" charset="0"/>
                <a:sym typeface="IBM Plex Sans"/>
              </a:rPr>
              <a:t>Outperforming recent clim on below/above clim and outperforming ECMWF on near climatology.</a:t>
            </a:r>
            <a:endParaRPr lang="en-KE" sz="700" dirty="0">
              <a:solidFill>
                <a:srgbClr val="343434"/>
              </a:solidFill>
              <a:latin typeface="IBM Plex Sans" panose="020B0503050203000203" pitchFamily="34" charset="0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86331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5DEC-9449-C541-99E8-FC94DE48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8705021" cy="804672"/>
          </a:xfrm>
        </p:spPr>
        <p:txBody>
          <a:bodyPr/>
          <a:lstStyle/>
          <a:p>
            <a:r>
              <a:rPr lang="en-US" b="1" dirty="0">
                <a:latin typeface="IBM Plex Sans Condensed" panose="020B0506050203000203" pitchFamily="34" charset="77"/>
              </a:rPr>
              <a:t>Operationalization</a:t>
            </a:r>
            <a:r>
              <a:rPr lang="en-US" dirty="0"/>
              <a:t>: Deploying to </a:t>
            </a:r>
            <a:r>
              <a:rPr lang="en-US" b="1" dirty="0"/>
              <a:t>IBM PAIRS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08937-0660-FF4E-9832-F3682CB50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A54272-FBFE-5049-E6B1-3D7AA7643CB2}"/>
              </a:ext>
            </a:extLst>
          </p:cNvPr>
          <p:cNvSpPr/>
          <p:nvPr/>
        </p:nvSpPr>
        <p:spPr>
          <a:xfrm>
            <a:off x="357519" y="1168499"/>
            <a:ext cx="8428961" cy="74959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6" name="Picture 2" descr="How IBM PAIRS Helps Agribusiness Generate Better Forecasts, Yields - THINK  Blog">
            <a:extLst>
              <a:ext uri="{FF2B5EF4-FFF2-40B4-BE49-F238E27FC236}">
                <a16:creationId xmlns:a16="http://schemas.microsoft.com/office/drawing/2014/main" id="{D986C0C5-5FB1-84EC-9F99-8A5C3904F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30937" r="19385" b="37225"/>
          <a:stretch/>
        </p:blipFill>
        <p:spPr bwMode="auto">
          <a:xfrm>
            <a:off x="3718957" y="1235394"/>
            <a:ext cx="1706085" cy="6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DBACF15-8721-D961-5BFB-BE43479B672A}"/>
              </a:ext>
            </a:extLst>
          </p:cNvPr>
          <p:cNvGrpSpPr/>
          <p:nvPr/>
        </p:nvGrpSpPr>
        <p:grpSpPr>
          <a:xfrm>
            <a:off x="652573" y="1198326"/>
            <a:ext cx="1698551" cy="715581"/>
            <a:chOff x="1329070" y="287080"/>
            <a:chExt cx="2264735" cy="9541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26D393-44AA-EDBE-9C76-32C78116BE56}"/>
                </a:ext>
              </a:extLst>
            </p:cNvPr>
            <p:cNvSpPr/>
            <p:nvPr/>
          </p:nvSpPr>
          <p:spPr>
            <a:xfrm>
              <a:off x="1329070" y="287080"/>
              <a:ext cx="2264735" cy="92333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EEFD3F-E043-282E-9033-CB0452670179}"/>
                </a:ext>
              </a:extLst>
            </p:cNvPr>
            <p:cNvSpPr txBox="1"/>
            <p:nvPr/>
          </p:nvSpPr>
          <p:spPr>
            <a:xfrm>
              <a:off x="1329070" y="287080"/>
              <a:ext cx="223394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75" b="1" dirty="0"/>
                <a:t>ECMWF 46d weather forecast (ensemble)</a:t>
              </a:r>
            </a:p>
            <a:p>
              <a:r>
                <a:rPr lang="en-US" sz="675" dirty="0"/>
                <a:t>ID:  430</a:t>
              </a:r>
            </a:p>
            <a:p>
              <a:r>
                <a:rPr lang="en-US" sz="675" dirty="0"/>
                <a:t>Layers: 2t, tp</a:t>
              </a:r>
            </a:p>
            <a:p>
              <a:r>
                <a:rPr lang="en-US" sz="675" dirty="0"/>
                <a:t>Temporal res.: 6h</a:t>
              </a:r>
            </a:p>
            <a:p>
              <a:r>
                <a:rPr lang="en-US" sz="675" dirty="0"/>
                <a:t>Spatial res:  0.4</a:t>
              </a:r>
            </a:p>
            <a:p>
              <a:r>
                <a:rPr lang="en-US" sz="675" dirty="0"/>
                <a:t>Horizon: 366h – 1104h (15 – 46days)</a:t>
              </a:r>
            </a:p>
          </p:txBody>
        </p:sp>
      </p:grpSp>
      <p:pic>
        <p:nvPicPr>
          <p:cNvPr id="20" name="Picture 4" descr="Changes to ECMWF NWP data filenaming | EUMETSAT">
            <a:extLst>
              <a:ext uri="{FF2B5EF4-FFF2-40B4-BE49-F238E27FC236}">
                <a16:creationId xmlns:a16="http://schemas.microsoft.com/office/drawing/2014/main" id="{70411A1F-5FE1-ECE3-9FBF-6AC06E437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30814" r="10186" b="31312"/>
          <a:stretch/>
        </p:blipFill>
        <p:spPr bwMode="auto">
          <a:xfrm>
            <a:off x="2811982" y="744797"/>
            <a:ext cx="983844" cy="2642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771AF21F-0EE9-D0B5-3E91-31A1D8135A0E}"/>
              </a:ext>
            </a:extLst>
          </p:cNvPr>
          <p:cNvCxnSpPr>
            <a:cxnSpLocks/>
            <a:stCxn id="20" idx="2"/>
            <a:endCxn id="18" idx="3"/>
          </p:cNvCxnSpPr>
          <p:nvPr/>
        </p:nvCxnSpPr>
        <p:spPr>
          <a:xfrm rot="5400000">
            <a:off x="2559731" y="800402"/>
            <a:ext cx="535566" cy="952780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FC81E49-B6DF-BA43-5151-D8ED1270FC1D}"/>
              </a:ext>
            </a:extLst>
          </p:cNvPr>
          <p:cNvSpPr txBox="1"/>
          <p:nvPr/>
        </p:nvSpPr>
        <p:spPr>
          <a:xfrm>
            <a:off x="2324004" y="1558043"/>
            <a:ext cx="13564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Update interval:  Mon/Thu</a:t>
            </a:r>
          </a:p>
        </p:txBody>
      </p:sp>
      <p:pic>
        <p:nvPicPr>
          <p:cNvPr id="23" name="Graphic 22" descr="Download from cloud with solid fill">
            <a:extLst>
              <a:ext uri="{FF2B5EF4-FFF2-40B4-BE49-F238E27FC236}">
                <a16:creationId xmlns:a16="http://schemas.microsoft.com/office/drawing/2014/main" id="{E42F41EE-B2B6-A163-5941-1E4A3DD03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8165" y="653699"/>
            <a:ext cx="468828" cy="4688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23664A-92AA-2145-855D-13BB0EA1DFF1}"/>
              </a:ext>
            </a:extLst>
          </p:cNvPr>
          <p:cNvSpPr/>
          <p:nvPr/>
        </p:nvSpPr>
        <p:spPr>
          <a:xfrm>
            <a:off x="357521" y="2191957"/>
            <a:ext cx="1778296" cy="2315868"/>
          </a:xfrm>
          <a:prstGeom prst="rect">
            <a:avLst/>
          </a:prstGeom>
          <a:noFill/>
          <a:ln w="25400">
            <a:solidFill>
              <a:srgbClr val="E27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DFB160-EEBC-9B90-64E2-C9096CCA9F78}"/>
              </a:ext>
            </a:extLst>
          </p:cNvPr>
          <p:cNvSpPr/>
          <p:nvPr/>
        </p:nvSpPr>
        <p:spPr>
          <a:xfrm>
            <a:off x="357520" y="2191956"/>
            <a:ext cx="1778296" cy="259169"/>
          </a:xfrm>
          <a:prstGeom prst="rect">
            <a:avLst/>
          </a:prstGeom>
          <a:solidFill>
            <a:srgbClr val="E2762B"/>
          </a:solidFill>
          <a:ln w="25400">
            <a:solidFill>
              <a:srgbClr val="E27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Query</a:t>
            </a:r>
          </a:p>
        </p:txBody>
      </p:sp>
      <p:pic>
        <p:nvPicPr>
          <p:cNvPr id="26" name="Graphic 25" descr="Clock with solid fill">
            <a:extLst>
              <a:ext uri="{FF2B5EF4-FFF2-40B4-BE49-F238E27FC236}">
                <a16:creationId xmlns:a16="http://schemas.microsoft.com/office/drawing/2014/main" id="{F064B844-FC3F-E426-3E38-1E2FC98FC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76" y="2608986"/>
            <a:ext cx="203348" cy="2033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D71659A-4FBA-7F51-EA52-4318BAE44301}"/>
              </a:ext>
            </a:extLst>
          </p:cNvPr>
          <p:cNvSpPr/>
          <p:nvPr/>
        </p:nvSpPr>
        <p:spPr>
          <a:xfrm>
            <a:off x="767815" y="2609643"/>
            <a:ext cx="1272139" cy="202691"/>
          </a:xfrm>
          <a:prstGeom prst="rect">
            <a:avLst/>
          </a:prstGeom>
          <a:solidFill>
            <a:srgbClr val="E2762B"/>
          </a:solidFill>
          <a:ln>
            <a:solidFill>
              <a:srgbClr val="E27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A2C37-324F-8E9F-B778-FB9F22776FBB}"/>
              </a:ext>
            </a:extLst>
          </p:cNvPr>
          <p:cNvSpPr txBox="1"/>
          <p:nvPr/>
        </p:nvSpPr>
        <p:spPr>
          <a:xfrm>
            <a:off x="777084" y="2608956"/>
            <a:ext cx="126287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Schedule daily </a:t>
            </a:r>
            <a:r>
              <a:rPr lang="en-US" sz="750" dirty="0" err="1">
                <a:solidFill>
                  <a:schemeClr val="bg1"/>
                </a:solidFill>
              </a:rPr>
              <a:t>cron</a:t>
            </a:r>
            <a:r>
              <a:rPr lang="en-US" sz="750" dirty="0">
                <a:solidFill>
                  <a:schemeClr val="bg1"/>
                </a:solidFill>
              </a:rPr>
              <a:t> jobs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5EAB3A-AFE9-BAA5-B3CC-3E41E7B8190C}"/>
              </a:ext>
            </a:extLst>
          </p:cNvPr>
          <p:cNvGrpSpPr/>
          <p:nvPr/>
        </p:nvGrpSpPr>
        <p:grpSpPr>
          <a:xfrm>
            <a:off x="461021" y="3008225"/>
            <a:ext cx="1593550" cy="331433"/>
            <a:chOff x="450196" y="3015537"/>
            <a:chExt cx="1593550" cy="3314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5BCD77-1D9C-2547-6441-AAF4FFA1CBB0}"/>
                </a:ext>
              </a:extLst>
            </p:cNvPr>
            <p:cNvSpPr/>
            <p:nvPr/>
          </p:nvSpPr>
          <p:spPr>
            <a:xfrm>
              <a:off x="450196" y="3015537"/>
              <a:ext cx="1578935" cy="322193"/>
            </a:xfrm>
            <a:prstGeom prst="rect">
              <a:avLst/>
            </a:prstGeom>
            <a:solidFill>
              <a:srgbClr val="E2762B"/>
            </a:solidFill>
            <a:ln>
              <a:solidFill>
                <a:srgbClr val="E27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507C1-8A52-A59D-1199-669106C02256}"/>
                </a:ext>
              </a:extLst>
            </p:cNvPr>
            <p:cNvSpPr txBox="1"/>
            <p:nvPr/>
          </p:nvSpPr>
          <p:spPr>
            <a:xfrm>
              <a:off x="464813" y="3023805"/>
              <a:ext cx="15789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bg1"/>
                  </a:solidFill>
                </a:rPr>
                <a:t>Verify data availability with point queries to all ens. &amp; horizons</a:t>
              </a:r>
            </a:p>
          </p:txBody>
        </p:sp>
      </p:grpSp>
      <p:pic>
        <p:nvPicPr>
          <p:cNvPr id="32" name="Graphic 31" descr="Database with solid fill">
            <a:extLst>
              <a:ext uri="{FF2B5EF4-FFF2-40B4-BE49-F238E27FC236}">
                <a16:creationId xmlns:a16="http://schemas.microsoft.com/office/drawing/2014/main" id="{CAB7A1BD-0123-A81B-612B-0CF727272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8995" y="3512473"/>
            <a:ext cx="318189" cy="31818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FED3848-0F5C-7929-6CB6-C359723857C0}"/>
              </a:ext>
            </a:extLst>
          </p:cNvPr>
          <p:cNvCxnSpPr>
            <a:cxnSpLocks/>
            <a:stCxn id="37" idx="3"/>
            <a:endCxn id="32" idx="1"/>
          </p:cNvCxnSpPr>
          <p:nvPr/>
        </p:nvCxnSpPr>
        <p:spPr>
          <a:xfrm>
            <a:off x="1680877" y="3669080"/>
            <a:ext cx="118118" cy="2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Up-down Arrow 33">
            <a:extLst>
              <a:ext uri="{FF2B5EF4-FFF2-40B4-BE49-F238E27FC236}">
                <a16:creationId xmlns:a16="http://schemas.microsoft.com/office/drawing/2014/main" id="{0C6E560B-B272-C7E5-DEF3-9B2A1CF5FA9B}"/>
              </a:ext>
            </a:extLst>
          </p:cNvPr>
          <p:cNvSpPr/>
          <p:nvPr/>
        </p:nvSpPr>
        <p:spPr>
          <a:xfrm>
            <a:off x="1221926" y="1937088"/>
            <a:ext cx="84512" cy="233961"/>
          </a:xfrm>
          <a:prstGeom prst="upDownArrow">
            <a:avLst>
              <a:gd name="adj1" fmla="val 50000"/>
              <a:gd name="adj2" fmla="val 4638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57BCF2-5D1A-383C-E746-F98ED29E55A0}"/>
              </a:ext>
            </a:extLst>
          </p:cNvPr>
          <p:cNvGrpSpPr/>
          <p:nvPr/>
        </p:nvGrpSpPr>
        <p:grpSpPr>
          <a:xfrm>
            <a:off x="461021" y="3499229"/>
            <a:ext cx="1219856" cy="331433"/>
            <a:chOff x="450196" y="3015537"/>
            <a:chExt cx="1219856" cy="3314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3AEF59-B363-B88A-2EBA-0BACDBE17055}"/>
                </a:ext>
              </a:extLst>
            </p:cNvPr>
            <p:cNvSpPr/>
            <p:nvPr/>
          </p:nvSpPr>
          <p:spPr>
            <a:xfrm>
              <a:off x="450196" y="3015537"/>
              <a:ext cx="1205239" cy="322193"/>
            </a:xfrm>
            <a:prstGeom prst="rect">
              <a:avLst/>
            </a:prstGeom>
            <a:solidFill>
              <a:srgbClr val="E2762B"/>
            </a:solidFill>
            <a:ln>
              <a:solidFill>
                <a:srgbClr val="E27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31A49A-A245-297C-2D54-3553DDD99310}"/>
                </a:ext>
              </a:extLst>
            </p:cNvPr>
            <p:cNvSpPr txBox="1"/>
            <p:nvPr/>
          </p:nvSpPr>
          <p:spPr>
            <a:xfrm>
              <a:off x="464814" y="3023805"/>
              <a:ext cx="120523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bg1"/>
                  </a:solidFill>
                </a:rPr>
                <a:t>Record available &amp; read completed forecasts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32924E-3FE1-6F57-32EA-C27DEB5326A9}"/>
              </a:ext>
            </a:extLst>
          </p:cNvPr>
          <p:cNvGrpSpPr/>
          <p:nvPr/>
        </p:nvGrpSpPr>
        <p:grpSpPr>
          <a:xfrm>
            <a:off x="461021" y="3974703"/>
            <a:ext cx="1593550" cy="331433"/>
            <a:chOff x="450196" y="3015537"/>
            <a:chExt cx="1593550" cy="33143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0523C5-F0C1-54EB-3804-A43414B27F8E}"/>
                </a:ext>
              </a:extLst>
            </p:cNvPr>
            <p:cNvSpPr/>
            <p:nvPr/>
          </p:nvSpPr>
          <p:spPr>
            <a:xfrm>
              <a:off x="450196" y="3015537"/>
              <a:ext cx="1578933" cy="322193"/>
            </a:xfrm>
            <a:prstGeom prst="rect">
              <a:avLst/>
            </a:prstGeom>
            <a:solidFill>
              <a:srgbClr val="E2762B"/>
            </a:solidFill>
            <a:ln>
              <a:solidFill>
                <a:srgbClr val="E27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BADB77-7150-B66A-C77E-772627AAFF59}"/>
                </a:ext>
              </a:extLst>
            </p:cNvPr>
            <p:cNvSpPr txBox="1"/>
            <p:nvPr/>
          </p:nvSpPr>
          <p:spPr>
            <a:xfrm>
              <a:off x="464814" y="3023805"/>
              <a:ext cx="15789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bg1"/>
                  </a:solidFill>
                </a:rPr>
                <a:t>Prioritize most recent available &amp; unprocessed forecasts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8B74D6A-45C4-0803-9F49-EE51AD24D9C5}"/>
              </a:ext>
            </a:extLst>
          </p:cNvPr>
          <p:cNvSpPr/>
          <p:nvPr/>
        </p:nvSpPr>
        <p:spPr>
          <a:xfrm>
            <a:off x="2587037" y="2191956"/>
            <a:ext cx="1778296" cy="2315869"/>
          </a:xfrm>
          <a:prstGeom prst="rect">
            <a:avLst/>
          </a:prstGeom>
          <a:noFill/>
          <a:ln w="25400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60EF06-C150-10F0-12A8-D470FF931196}"/>
              </a:ext>
            </a:extLst>
          </p:cNvPr>
          <p:cNvSpPr/>
          <p:nvPr/>
        </p:nvSpPr>
        <p:spPr>
          <a:xfrm>
            <a:off x="2587037" y="2191956"/>
            <a:ext cx="1778296" cy="259169"/>
          </a:xfrm>
          <a:prstGeom prst="rect">
            <a:avLst/>
          </a:prstGeom>
          <a:solidFill>
            <a:srgbClr val="44546A"/>
          </a:solidFill>
          <a:ln w="25400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Download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C1D878-8265-95FD-6E2B-7712DE3F3BE5}"/>
              </a:ext>
            </a:extLst>
          </p:cNvPr>
          <p:cNvSpPr/>
          <p:nvPr/>
        </p:nvSpPr>
        <p:spPr>
          <a:xfrm>
            <a:off x="2688767" y="2604941"/>
            <a:ext cx="1578935" cy="1201244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3810F5-52DD-004F-BF17-55B54834B4EA}"/>
              </a:ext>
            </a:extLst>
          </p:cNvPr>
          <p:cNvSpPr txBox="1"/>
          <p:nvPr/>
        </p:nvSpPr>
        <p:spPr>
          <a:xfrm>
            <a:off x="2686715" y="2606785"/>
            <a:ext cx="158689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bg1"/>
                </a:solidFill>
              </a:rPr>
              <a:t>PAIRS area query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5D0DF4-878F-BA29-6DAE-3AD7815BC96C}"/>
              </a:ext>
            </a:extLst>
          </p:cNvPr>
          <p:cNvSpPr/>
          <p:nvPr/>
        </p:nvSpPr>
        <p:spPr>
          <a:xfrm>
            <a:off x="2797620" y="2844059"/>
            <a:ext cx="1346021" cy="374773"/>
          </a:xfrm>
          <a:prstGeom prst="rect">
            <a:avLst/>
          </a:prstGeom>
          <a:solidFill>
            <a:srgbClr val="8497B0"/>
          </a:solidFill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bg1"/>
                </a:solidFill>
              </a:rPr>
              <a:t>UDF:</a:t>
            </a:r>
            <a:r>
              <a:rPr lang="en-US" sz="750" dirty="0">
                <a:solidFill>
                  <a:schemeClr val="bg1"/>
                </a:solidFill>
              </a:rPr>
              <a:t>  Avg. over weekly forecast horizons for all ensembles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F820C2-B9A5-E626-9EE8-82AAC81C73D2}"/>
              </a:ext>
            </a:extLst>
          </p:cNvPr>
          <p:cNvSpPr/>
          <p:nvPr/>
        </p:nvSpPr>
        <p:spPr>
          <a:xfrm>
            <a:off x="2797619" y="3339658"/>
            <a:ext cx="1346022" cy="374773"/>
          </a:xfrm>
          <a:prstGeom prst="rect">
            <a:avLst/>
          </a:prstGeom>
          <a:solidFill>
            <a:srgbClr val="8497B0"/>
          </a:solidFill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bg1"/>
                </a:solidFill>
              </a:rPr>
              <a:t>Post-proc.:</a:t>
            </a:r>
            <a:r>
              <a:rPr lang="en-US" sz="750" dirty="0">
                <a:solidFill>
                  <a:schemeClr val="bg1"/>
                </a:solidFill>
              </a:rPr>
              <a:t>  Coarse-grain to res. closest to target res. (1.5x1.5)</a:t>
            </a:r>
          </a:p>
        </p:txBody>
      </p:sp>
      <p:pic>
        <p:nvPicPr>
          <p:cNvPr id="47" name="Graphic 46" descr="Database with solid fill">
            <a:extLst>
              <a:ext uri="{FF2B5EF4-FFF2-40B4-BE49-F238E27FC236}">
                <a16:creationId xmlns:a16="http://schemas.microsoft.com/office/drawing/2014/main" id="{BBB593F4-E9CA-EAA8-955E-872B72AAF2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3387" y="3977260"/>
            <a:ext cx="318189" cy="31818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B138552-050E-02DC-23FD-5BDA5A612198}"/>
              </a:ext>
            </a:extLst>
          </p:cNvPr>
          <p:cNvSpPr/>
          <p:nvPr/>
        </p:nvSpPr>
        <p:spPr>
          <a:xfrm>
            <a:off x="2686715" y="3972284"/>
            <a:ext cx="1141006" cy="333852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A4A2FD-7418-0D6F-EB8B-5E8D956BEA53}"/>
              </a:ext>
            </a:extLst>
          </p:cNvPr>
          <p:cNvSpPr txBox="1"/>
          <p:nvPr/>
        </p:nvSpPr>
        <p:spPr>
          <a:xfrm>
            <a:off x="2686470" y="3972284"/>
            <a:ext cx="1141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Save downloaded fields as netCDF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0095AE-D6DF-A43E-E025-038DB159662C}"/>
              </a:ext>
            </a:extLst>
          </p:cNvPr>
          <p:cNvCxnSpPr>
            <a:cxnSpLocks/>
            <a:stCxn id="49" idx="3"/>
            <a:endCxn id="47" idx="1"/>
          </p:cNvCxnSpPr>
          <p:nvPr/>
        </p:nvCxnSpPr>
        <p:spPr>
          <a:xfrm>
            <a:off x="3827476" y="4133867"/>
            <a:ext cx="155911" cy="2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0E1C8B6-470F-506C-B45A-68254CA66686}"/>
              </a:ext>
            </a:extLst>
          </p:cNvPr>
          <p:cNvSpPr/>
          <p:nvPr/>
        </p:nvSpPr>
        <p:spPr>
          <a:xfrm>
            <a:off x="2158073" y="3303915"/>
            <a:ext cx="413336" cy="9195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5F1903-CFEC-FEA3-DC3B-0BE7EE5537A8}"/>
              </a:ext>
            </a:extLst>
          </p:cNvPr>
          <p:cNvSpPr/>
          <p:nvPr/>
        </p:nvSpPr>
        <p:spPr>
          <a:xfrm>
            <a:off x="4797610" y="2191956"/>
            <a:ext cx="1778297" cy="2315869"/>
          </a:xfrm>
          <a:prstGeom prst="rect">
            <a:avLst/>
          </a:prstGeom>
          <a:noFill/>
          <a:ln w="25400">
            <a:solidFill>
              <a:srgbClr val="5E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E31E74-AD2D-E38A-B1BF-1077501F1BD4}"/>
              </a:ext>
            </a:extLst>
          </p:cNvPr>
          <p:cNvSpPr/>
          <p:nvPr/>
        </p:nvSpPr>
        <p:spPr>
          <a:xfrm>
            <a:off x="4797610" y="2191956"/>
            <a:ext cx="1778297" cy="259169"/>
          </a:xfrm>
          <a:prstGeom prst="rect">
            <a:avLst/>
          </a:prstGeom>
          <a:solidFill>
            <a:srgbClr val="5E933B"/>
          </a:solidFill>
          <a:ln w="25400">
            <a:solidFill>
              <a:srgbClr val="5E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Transform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AFB72D-E588-13C9-B8BC-93F501639842}"/>
              </a:ext>
            </a:extLst>
          </p:cNvPr>
          <p:cNvSpPr/>
          <p:nvPr/>
        </p:nvSpPr>
        <p:spPr>
          <a:xfrm>
            <a:off x="4897291" y="2596897"/>
            <a:ext cx="1578935" cy="323165"/>
          </a:xfrm>
          <a:prstGeom prst="rect">
            <a:avLst/>
          </a:prstGeom>
          <a:solidFill>
            <a:srgbClr val="5E933B"/>
          </a:solidFill>
          <a:ln>
            <a:solidFill>
              <a:srgbClr val="5E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C96E67-4A05-DBE6-52C0-D546FF5319A6}"/>
              </a:ext>
            </a:extLst>
          </p:cNvPr>
          <p:cNvSpPr txBox="1"/>
          <p:nvPr/>
        </p:nvSpPr>
        <p:spPr>
          <a:xfrm>
            <a:off x="4897293" y="2612033"/>
            <a:ext cx="15789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Regrid to target res of 1.5x1.5 and apply ocean mask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E769155-F31A-EDA5-B22F-4F56AC279929}"/>
              </a:ext>
            </a:extLst>
          </p:cNvPr>
          <p:cNvSpPr/>
          <p:nvPr/>
        </p:nvSpPr>
        <p:spPr>
          <a:xfrm>
            <a:off x="4897291" y="3046906"/>
            <a:ext cx="1578934" cy="213700"/>
          </a:xfrm>
          <a:prstGeom prst="rect">
            <a:avLst/>
          </a:prstGeom>
          <a:solidFill>
            <a:srgbClr val="5E933B"/>
          </a:solidFill>
          <a:ln>
            <a:solidFill>
              <a:srgbClr val="5E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F1D4A7-EC2C-5D2D-9113-2E9D781DCAB9}"/>
              </a:ext>
            </a:extLst>
          </p:cNvPr>
          <p:cNvSpPr txBox="1"/>
          <p:nvPr/>
        </p:nvSpPr>
        <p:spPr>
          <a:xfrm>
            <a:off x="4897293" y="3062041"/>
            <a:ext cx="146304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Generate feature vectors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1B8A4CF-9B39-2CBD-87C8-C8E2974A2523}"/>
              </a:ext>
            </a:extLst>
          </p:cNvPr>
          <p:cNvSpPr/>
          <p:nvPr/>
        </p:nvSpPr>
        <p:spPr>
          <a:xfrm>
            <a:off x="5372099" y="3402728"/>
            <a:ext cx="1104126" cy="542691"/>
          </a:xfrm>
          <a:prstGeom prst="rect">
            <a:avLst/>
          </a:prstGeom>
          <a:solidFill>
            <a:srgbClr val="5E933B"/>
          </a:solidFill>
          <a:ln>
            <a:solidFill>
              <a:srgbClr val="5E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251A25-9926-1029-C7ED-C7003F4AEF35}"/>
              </a:ext>
            </a:extLst>
          </p:cNvPr>
          <p:cNvSpPr txBox="1"/>
          <p:nvPr/>
        </p:nvSpPr>
        <p:spPr>
          <a:xfrm>
            <a:off x="5372101" y="3417864"/>
            <a:ext cx="1104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Load trained ML model and perform inference on downloaded forecast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033D67-C690-0B6D-09E8-FB499849AC07}"/>
              </a:ext>
            </a:extLst>
          </p:cNvPr>
          <p:cNvSpPr/>
          <p:nvPr/>
        </p:nvSpPr>
        <p:spPr>
          <a:xfrm>
            <a:off x="5368469" y="4127531"/>
            <a:ext cx="718585" cy="207750"/>
          </a:xfrm>
          <a:prstGeom prst="rect">
            <a:avLst/>
          </a:prstGeom>
          <a:solidFill>
            <a:srgbClr val="5E933B"/>
          </a:solidFill>
          <a:ln>
            <a:solidFill>
              <a:srgbClr val="5E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FF8EFF-8395-1DDC-A7D0-DB69808D6849}"/>
              </a:ext>
            </a:extLst>
          </p:cNvPr>
          <p:cNvSpPr txBox="1"/>
          <p:nvPr/>
        </p:nvSpPr>
        <p:spPr>
          <a:xfrm>
            <a:off x="5368472" y="4142667"/>
            <a:ext cx="718582" cy="16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Save results</a:t>
            </a:r>
          </a:p>
        </p:txBody>
      </p:sp>
      <p:pic>
        <p:nvPicPr>
          <p:cNvPr id="62" name="Graphic 61" descr="Internet Of Things with solid fill">
            <a:extLst>
              <a:ext uri="{FF2B5EF4-FFF2-40B4-BE49-F238E27FC236}">
                <a16:creationId xmlns:a16="http://schemas.microsoft.com/office/drawing/2014/main" id="{F6977CD8-34C1-7196-61FD-B06CA59208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55533" y="3468080"/>
            <a:ext cx="235818" cy="235818"/>
          </a:xfrm>
          <a:prstGeom prst="rect">
            <a:avLst/>
          </a:prstGeom>
        </p:spPr>
      </p:pic>
      <p:pic>
        <p:nvPicPr>
          <p:cNvPr id="63" name="Graphic 62" descr="Database with solid fill">
            <a:extLst>
              <a:ext uri="{FF2B5EF4-FFF2-40B4-BE49-F238E27FC236}">
                <a16:creationId xmlns:a16="http://schemas.microsoft.com/office/drawing/2014/main" id="{57756973-5388-C6F9-4E5D-FFEF3AE2B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1211" y="3886885"/>
            <a:ext cx="224462" cy="224462"/>
          </a:xfrm>
          <a:prstGeom prst="rect">
            <a:avLst/>
          </a:prstGeom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95DB7CD-663A-3695-CFC5-066C4C65E12B}"/>
              </a:ext>
            </a:extLst>
          </p:cNvPr>
          <p:cNvSpPr/>
          <p:nvPr/>
        </p:nvSpPr>
        <p:spPr>
          <a:xfrm>
            <a:off x="4890147" y="3388881"/>
            <a:ext cx="366623" cy="1026679"/>
          </a:xfrm>
          <a:prstGeom prst="roundRect">
            <a:avLst>
              <a:gd name="adj" fmla="val 7186"/>
            </a:avLst>
          </a:prstGeom>
          <a:noFill/>
          <a:ln w="15875">
            <a:solidFill>
              <a:srgbClr val="5E933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73C60C5-27F3-6DF2-CC65-B9AB397AEF04}"/>
              </a:ext>
            </a:extLst>
          </p:cNvPr>
          <p:cNvCxnSpPr>
            <a:cxnSpLocks/>
            <a:stCxn id="63" idx="0"/>
            <a:endCxn id="62" idx="2"/>
          </p:cNvCxnSpPr>
          <p:nvPr/>
        </p:nvCxnSpPr>
        <p:spPr>
          <a:xfrm flipV="1">
            <a:off x="5073442" y="3703898"/>
            <a:ext cx="0" cy="18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0114287-1F61-EB2C-2CC8-810653B3CA70}"/>
              </a:ext>
            </a:extLst>
          </p:cNvPr>
          <p:cNvSpPr txBox="1"/>
          <p:nvPr/>
        </p:nvSpPr>
        <p:spPr>
          <a:xfrm>
            <a:off x="4861988" y="4132135"/>
            <a:ext cx="443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Train &amp; Validate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3AB911D-68B6-2E66-6016-99C16F270DD9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5191351" y="3585989"/>
            <a:ext cx="1579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Graphic 67" descr="Database with solid fill">
            <a:extLst>
              <a:ext uri="{FF2B5EF4-FFF2-40B4-BE49-F238E27FC236}">
                <a16:creationId xmlns:a16="http://schemas.microsoft.com/office/drawing/2014/main" id="{28D230CA-8115-2364-1898-8A4A0C0C0D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3296" y="4064898"/>
            <a:ext cx="318189" cy="318189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5292097-5EAF-079F-D8C8-8CB1C1DDAFB0}"/>
              </a:ext>
            </a:extLst>
          </p:cNvPr>
          <p:cNvCxnSpPr>
            <a:cxnSpLocks/>
            <a:stCxn id="61" idx="3"/>
            <a:endCxn id="68" idx="1"/>
          </p:cNvCxnSpPr>
          <p:nvPr/>
        </p:nvCxnSpPr>
        <p:spPr>
          <a:xfrm flipV="1">
            <a:off x="6087054" y="4223993"/>
            <a:ext cx="146242" cy="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8F181F6-7761-0581-FA91-EF0AC6211E93}"/>
              </a:ext>
            </a:extLst>
          </p:cNvPr>
          <p:cNvSpPr/>
          <p:nvPr/>
        </p:nvSpPr>
        <p:spPr>
          <a:xfrm>
            <a:off x="7008185" y="2191956"/>
            <a:ext cx="1778297" cy="23158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1A6D44A-BDF5-5D64-5850-07FD870B3529}"/>
              </a:ext>
            </a:extLst>
          </p:cNvPr>
          <p:cNvSpPr/>
          <p:nvPr/>
        </p:nvSpPr>
        <p:spPr>
          <a:xfrm>
            <a:off x="7008184" y="2191956"/>
            <a:ext cx="1778297" cy="259169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Upload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AB08219-A19D-3740-A9A6-7D775C3F92F4}"/>
              </a:ext>
            </a:extLst>
          </p:cNvPr>
          <p:cNvSpPr/>
          <p:nvPr/>
        </p:nvSpPr>
        <p:spPr>
          <a:xfrm>
            <a:off x="7130471" y="2596897"/>
            <a:ext cx="1534000" cy="3212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5687E12-5056-264B-A49F-ABEDBEDD9B72}"/>
              </a:ext>
            </a:extLst>
          </p:cNvPr>
          <p:cNvSpPr txBox="1"/>
          <p:nvPr/>
        </p:nvSpPr>
        <p:spPr>
          <a:xfrm>
            <a:off x="7130473" y="2601642"/>
            <a:ext cx="1533994" cy="323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Convert tercile results to </a:t>
            </a:r>
            <a:r>
              <a:rPr lang="en-US" sz="750" dirty="0" err="1">
                <a:solidFill>
                  <a:schemeClr val="bg1"/>
                </a:solidFill>
              </a:rPr>
              <a:t>GeoTiff</a:t>
            </a:r>
            <a:r>
              <a:rPr lang="en-US" sz="750" dirty="0">
                <a:solidFill>
                  <a:schemeClr val="bg1"/>
                </a:solidFill>
              </a:rPr>
              <a:t> files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E556BD-E617-9E69-FC3B-12027A020679}"/>
              </a:ext>
            </a:extLst>
          </p:cNvPr>
          <p:cNvSpPr txBox="1"/>
          <p:nvPr/>
        </p:nvSpPr>
        <p:spPr>
          <a:xfrm>
            <a:off x="7130471" y="3049359"/>
            <a:ext cx="1533998" cy="20774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Compile metadata json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48AA2D9-E8AF-97FC-DE49-EA24D2F8C8A9}"/>
              </a:ext>
            </a:extLst>
          </p:cNvPr>
          <p:cNvSpPr/>
          <p:nvPr/>
        </p:nvSpPr>
        <p:spPr>
          <a:xfrm>
            <a:off x="7130469" y="3394544"/>
            <a:ext cx="1534000" cy="199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877C2F-0244-12D2-E933-34909281B7CB}"/>
              </a:ext>
            </a:extLst>
          </p:cNvPr>
          <p:cNvSpPr txBox="1"/>
          <p:nvPr/>
        </p:nvSpPr>
        <p:spPr>
          <a:xfrm>
            <a:off x="7130471" y="3399289"/>
            <a:ext cx="114767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Upload to COS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EF89346-6867-FA9A-4D6A-D510E50884E7}"/>
              </a:ext>
            </a:extLst>
          </p:cNvPr>
          <p:cNvSpPr/>
          <p:nvPr/>
        </p:nvSpPr>
        <p:spPr>
          <a:xfrm>
            <a:off x="7130469" y="3737424"/>
            <a:ext cx="1534000" cy="199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B52A93-BF0A-3E7B-F2FD-94F766F48B73}"/>
              </a:ext>
            </a:extLst>
          </p:cNvPr>
          <p:cNvSpPr txBox="1"/>
          <p:nvPr/>
        </p:nvSpPr>
        <p:spPr>
          <a:xfrm>
            <a:off x="7130471" y="3742169"/>
            <a:ext cx="114767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Upload to PAIRS</a:t>
            </a: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D1FDDC04-68B6-AB88-1B5E-8BC469EBE59B}"/>
              </a:ext>
            </a:extLst>
          </p:cNvPr>
          <p:cNvSpPr/>
          <p:nvPr/>
        </p:nvSpPr>
        <p:spPr>
          <a:xfrm>
            <a:off x="4373201" y="3303914"/>
            <a:ext cx="401615" cy="11394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097C36D-0DF2-99DF-0637-59C45C162B37}"/>
              </a:ext>
            </a:extLst>
          </p:cNvPr>
          <p:cNvSpPr/>
          <p:nvPr/>
        </p:nvSpPr>
        <p:spPr>
          <a:xfrm>
            <a:off x="6598438" y="3303913"/>
            <a:ext cx="387489" cy="10576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E83764FE-B3D8-A23A-24A3-0EC018DACFB2}"/>
              </a:ext>
            </a:extLst>
          </p:cNvPr>
          <p:cNvSpPr/>
          <p:nvPr/>
        </p:nvSpPr>
        <p:spPr>
          <a:xfrm rot="5400000">
            <a:off x="3355977" y="2010257"/>
            <a:ext cx="237077" cy="8451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B97D94B7-5245-BEDE-A99F-DF49477C9E1C}"/>
              </a:ext>
            </a:extLst>
          </p:cNvPr>
          <p:cNvSpPr/>
          <p:nvPr/>
        </p:nvSpPr>
        <p:spPr>
          <a:xfrm rot="16200000">
            <a:off x="7780353" y="2007954"/>
            <a:ext cx="233962" cy="8451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2DDFDCE-59DE-E1E1-57B9-3EF5584E0723}"/>
              </a:ext>
            </a:extLst>
          </p:cNvPr>
          <p:cNvGrpSpPr/>
          <p:nvPr/>
        </p:nvGrpSpPr>
        <p:grpSpPr>
          <a:xfrm>
            <a:off x="6792876" y="1196165"/>
            <a:ext cx="1698550" cy="692498"/>
            <a:chOff x="1329070" y="287080"/>
            <a:chExt cx="2264735" cy="92333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DCC2A6-972D-1EE9-6011-1CA76A2E5BCA}"/>
                </a:ext>
              </a:extLst>
            </p:cNvPr>
            <p:cNvSpPr/>
            <p:nvPr/>
          </p:nvSpPr>
          <p:spPr>
            <a:xfrm>
              <a:off x="1329070" y="287080"/>
              <a:ext cx="2264735" cy="92333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065BD35-82E3-F901-27EF-DBB71B34CCAA}"/>
                </a:ext>
              </a:extLst>
            </p:cNvPr>
            <p:cNvSpPr txBox="1"/>
            <p:nvPr/>
          </p:nvSpPr>
          <p:spPr>
            <a:xfrm>
              <a:off x="1329070" y="287080"/>
              <a:ext cx="2233946" cy="866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sz="800" b="1" dirty="0"/>
                <a:t>16-46 day ECMWF weather forecast (ML post-processed)</a:t>
              </a:r>
              <a:endParaRPr lang="en-US" sz="800" b="1" dirty="0"/>
            </a:p>
            <a:p>
              <a:r>
                <a:rPr lang="en-US" sz="675" dirty="0"/>
                <a:t>ID:  574</a:t>
              </a:r>
            </a:p>
            <a:p>
              <a:r>
                <a:rPr lang="en-US" sz="675" dirty="0"/>
                <a:t>2m Temperature (V0)</a:t>
              </a:r>
            </a:p>
            <a:p>
              <a:r>
                <a:rPr lang="en-US" sz="675" dirty="0"/>
                <a:t>Total precipitation 2 stage (V0)</a:t>
              </a:r>
            </a:p>
          </p:txBody>
        </p:sp>
      </p:grpSp>
      <p:pic>
        <p:nvPicPr>
          <p:cNvPr id="87" name="Graphic 86" descr="Database with solid fill">
            <a:extLst>
              <a:ext uri="{FF2B5EF4-FFF2-40B4-BE49-F238E27FC236}">
                <a16:creationId xmlns:a16="http://schemas.microsoft.com/office/drawing/2014/main" id="{A74B26C6-7B2A-D06D-38BB-09C2D95AAE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4790" y="4036130"/>
            <a:ext cx="318189" cy="31818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9C4E9FA2-887C-3EFC-C1A5-87A725D603F0}"/>
              </a:ext>
            </a:extLst>
          </p:cNvPr>
          <p:cNvSpPr txBox="1"/>
          <p:nvPr/>
        </p:nvSpPr>
        <p:spPr>
          <a:xfrm>
            <a:off x="7130469" y="4088963"/>
            <a:ext cx="1057567" cy="20774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Record completed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7370A-A32D-50BF-C6FF-07795A2CB8F8}"/>
              </a:ext>
            </a:extLst>
          </p:cNvPr>
          <p:cNvCxnSpPr>
            <a:cxnSpLocks/>
            <a:stCxn id="89" idx="3"/>
            <a:endCxn id="87" idx="1"/>
          </p:cNvCxnSpPr>
          <p:nvPr/>
        </p:nvCxnSpPr>
        <p:spPr>
          <a:xfrm>
            <a:off x="8188036" y="4192838"/>
            <a:ext cx="176754" cy="2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ooter Placeholder 4">
            <a:extLst>
              <a:ext uri="{FF2B5EF4-FFF2-40B4-BE49-F238E27FC236}">
                <a16:creationId xmlns:a16="http://schemas.microsoft.com/office/drawing/2014/main" id="{8B5DC106-A20E-457D-BCBF-3730B405A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800600"/>
            <a:ext cx="4114735" cy="166687"/>
          </a:xfrm>
        </p:spPr>
        <p:txBody>
          <a:bodyPr/>
          <a:lstStyle/>
          <a:p>
            <a:r>
              <a:rPr lang="en-US" dirty="0"/>
              <a:t>May 2022 | ©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5778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151812"/>
      </p:ext>
    </p:extLst>
  </p:cSld>
  <p:clrMapOvr>
    <a:masterClrMapping/>
  </p:clrMapOvr>
</p:sld>
</file>

<file path=ppt/theme/theme1.xml><?xml version="1.0" encoding="utf-8"?>
<a:theme xmlns:a="http://schemas.openxmlformats.org/drawingml/2006/main" name="IBM Brand Template 2022">
  <a:themeElements>
    <a:clrScheme name="IBM brand presentation palette 2022">
      <a:dk1>
        <a:srgbClr val="FFFFFF"/>
      </a:dk1>
      <a:lt1>
        <a:srgbClr val="000000"/>
      </a:lt1>
      <a:dk2>
        <a:srgbClr val="E5F6FF"/>
      </a:dk2>
      <a:lt2>
        <a:srgbClr val="F4F4F4"/>
      </a:lt2>
      <a:accent1>
        <a:srgbClr val="002D9C"/>
      </a:accent1>
      <a:accent2>
        <a:srgbClr val="0F62FE"/>
      </a:accent2>
      <a:accent3>
        <a:srgbClr val="82CFFF"/>
      </a:accent3>
      <a:accent4>
        <a:srgbClr val="9EF0F0"/>
      </a:accent4>
      <a:accent5>
        <a:srgbClr val="E0E0E0"/>
      </a:accent5>
      <a:accent6>
        <a:srgbClr val="FCF4D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stem Font Regular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spAutoFit/>
      </a:bodyPr>
      <a:lstStyle>
        <a:defPPr marL="173736" indent="-173736" algn="l">
          <a:spcBef>
            <a:spcPts val="1100"/>
          </a:spcBef>
          <a:buFont typeface="System Font Regular"/>
          <a:buChar char="–"/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50">
      <a:srgbClr val="FA4D56"/>
    </a:custClr>
    <a:custClr name="Red 40">
      <a:srgbClr val="FF8389"/>
    </a:custClr>
    <a:custClr name="Red 30">
      <a:srgbClr val="FFB3B8"/>
    </a:custClr>
    <a:custClr name="Red 20">
      <a:srgbClr val="FFD7D9"/>
    </a:custClr>
    <a:custClr name="Red 10">
      <a:srgbClr val="FFF1F1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20">
      <a:srgbClr val="FDDC69"/>
    </a:custClr>
    <a:custClr name="Yellow 10">
      <a:srgbClr val="FCF4D6"/>
    </a:custClr>
    <a:custClr name="Teal 50">
      <a:srgbClr val="009D9A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</a:custClrLst>
  <a:extLst>
    <a:ext uri="{05A4C25C-085E-4340-85A3-A5531E510DB2}">
      <thm15:themeFamily xmlns:thm15="http://schemas.microsoft.com/office/thememl/2012/main" name="IBM_Presentation_Template_2022_V01_Plex" id="{4C35AED2-0956-0D40-B36D-C06D62725AA8}" vid="{C4BA05BF-74B1-4B4C-B175-992815DE89C6}"/>
    </a:ext>
  </a:extLst>
</a:theme>
</file>

<file path=ppt/theme/theme2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3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Brand Template 2022</Template>
  <TotalTime>1029</TotalTime>
  <Words>759</Words>
  <Application>Microsoft Macintosh PowerPoint</Application>
  <PresentationFormat>On-screen Show (16:9)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Cambria Math</vt:lpstr>
      <vt:lpstr>Courier</vt:lpstr>
      <vt:lpstr>IBM Plex Mono</vt:lpstr>
      <vt:lpstr>IBM Plex Sans</vt:lpstr>
      <vt:lpstr>IBM Plex Sans Condensed</vt:lpstr>
      <vt:lpstr>IBM Plex Sans Light</vt:lpstr>
      <vt:lpstr>IBM Brand Template 2022</vt:lpstr>
      <vt:lpstr>Learned Probabilistic Post-processing of Ensemble Precipitation &amp; 2m Temperature forecasts — Climate data discovery &amp; prediction | Accelerated discovery</vt:lpstr>
      <vt:lpstr>Introduction: Learned ECMWF Postprocessing</vt:lpstr>
      <vt:lpstr>Approach: Natural Gradient Boosting</vt:lpstr>
      <vt:lpstr>Approach: 2m Temperature modeling</vt:lpstr>
      <vt:lpstr>Approach: Total Precipitation modeling</vt:lpstr>
      <vt:lpstr>Results: Continuous Ranked Probability Score Comparison</vt:lpstr>
      <vt:lpstr>Operationalization: Deploying to IBM PAIRS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ML-based sub-seasonal forecast post-processing</dc:title>
  <dc:creator>Daniel Salles Civitarese</dc:creator>
  <cp:lastModifiedBy>Mohamed Akram Zaytar</cp:lastModifiedBy>
  <cp:revision>324</cp:revision>
  <cp:lastPrinted>2019-04-25T15:14:05Z</cp:lastPrinted>
  <dcterms:created xsi:type="dcterms:W3CDTF">2022-04-12T10:49:35Z</dcterms:created>
  <dcterms:modified xsi:type="dcterms:W3CDTF">2022-05-26T19:58:10Z</dcterms:modified>
</cp:coreProperties>
</file>