
<file path=[Content_Types].xml><?xml version="1.0" encoding="utf-8"?>
<Types xmlns="http://schemas.openxmlformats.org/package/2006/content-types">
  <Default Extension="png" ContentType="image/png"/>
  <Default Extension="tiff" ContentType="image/tiff"/>
  <Default Extension="jpeg" ContentType="image/jpeg"/>
  <Default Extension="JPG" ContentType="image/.jpg"/>
  <Default Extension="emf" ContentType="image/x-em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bookmarkIdSeed="2" showSpecialPlsOnTitleSld="0">
  <p:sldMasterIdLst>
    <p:sldMasterId id="2147483648" r:id="rId1"/>
  </p:sldMasterIdLst>
  <p:notesMasterIdLst>
    <p:notesMasterId r:id="rId4"/>
  </p:notesMasterIdLst>
  <p:handoutMasterIdLst>
    <p:handoutMasterId r:id="rId16"/>
  </p:handoutMasterIdLst>
  <p:sldIdLst>
    <p:sldId id="262" r:id="rId3"/>
    <p:sldId id="375" r:id="rId5"/>
    <p:sldId id="377" r:id="rId6"/>
    <p:sldId id="389" r:id="rId7"/>
    <p:sldId id="379" r:id="rId8"/>
    <p:sldId id="382" r:id="rId9"/>
    <p:sldId id="383" r:id="rId10"/>
    <p:sldId id="390" r:id="rId11"/>
    <p:sldId id="381" r:id="rId12"/>
    <p:sldId id="391" r:id="rId13"/>
    <p:sldId id="388" r:id="rId14"/>
    <p:sldId id="387" r:id="rId15"/>
  </p:sldIdLst>
  <p:sldSz cx="9144000" cy="6858000" type="screen4x3"/>
  <p:notesSz cx="6858000" cy="9144000"/>
  <p:custDataLst>
    <p:tags r:id="rId2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ell" initials="d"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03864"/>
    <a:srgbClr val="A13F0B"/>
    <a:srgbClr val="E7E6E6"/>
    <a:srgbClr val="FFD966"/>
    <a:srgbClr val="BDD7EE"/>
    <a:srgbClr val="0D0D7C"/>
    <a:srgbClr val="FF01FF"/>
    <a:srgbClr val="00FF00"/>
    <a:srgbClr val="60E0E0"/>
    <a:srgbClr val="47C7C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86830" autoAdjust="0"/>
  </p:normalViewPr>
  <p:slideViewPr>
    <p:cSldViewPr snapToGrid="0">
      <p:cViewPr>
        <p:scale>
          <a:sx n="90" d="100"/>
          <a:sy n="90" d="100"/>
        </p:scale>
        <p:origin x="882" y="300"/>
      </p:cViewPr>
      <p:guideLst>
        <p:guide orient="horz" pos="2416"/>
        <p:guide pos="2952"/>
      </p:guideLst>
    </p:cSldViewPr>
  </p:slideViewPr>
  <p:notesTextViewPr>
    <p:cViewPr>
      <p:scale>
        <a:sx n="150" d="100"/>
        <a:sy n="150" d="100"/>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ags" Target="tags/tag15.xml"/><Relationship Id="rId20" Type="http://schemas.openxmlformats.org/officeDocument/2006/relationships/commentAuthors" Target="commentAuthors.xml"/><Relationship Id="rId2" Type="http://schemas.openxmlformats.org/officeDocument/2006/relationships/theme" Target="theme/theme1.xml"/><Relationship Id="rId19" Type="http://schemas.openxmlformats.org/officeDocument/2006/relationships/tableStyles" Target="tableStyles.xml"/><Relationship Id="rId18" Type="http://schemas.openxmlformats.org/officeDocument/2006/relationships/viewProps" Target="viewProps.xml"/><Relationship Id="rId17" Type="http://schemas.openxmlformats.org/officeDocument/2006/relationships/presProps" Target="presProps.xml"/><Relationship Id="rId16" Type="http://schemas.openxmlformats.org/officeDocument/2006/relationships/handoutMaster" Target="handoutMasters/handoutMaster1.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80C7913-BF0D-45ED-B33C-BD6B18D4D3BB}" type="datetime1">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535A56-F919-4786-8168-9929FC38F261}"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F569C19-9919-4A0D-A230-97CB2CF89A5B}" type="datetime1">
              <a:rPr lang="zh-CN" altLang="en-US" smtClean="0"/>
            </a:fld>
            <a:endParaRPr lang="zh-CN" altLang="en-US"/>
          </a:p>
        </p:txBody>
      </p:sp>
      <p:sp>
        <p:nvSpPr>
          <p:cNvPr id="4" name="幻灯片图像占位符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733490-1549-40A4-93C7-E72E508C683A}" type="slidenum">
              <a:rPr lang="zh-CN" altLang="en-US" smtClean="0"/>
            </a:fld>
            <a:endParaRPr lang="zh-CN" altLang="en-US"/>
          </a:p>
        </p:txBody>
      </p:sp>
    </p:spTree>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稠密颗粒流指干颗粒流</a:t>
            </a:r>
            <a:endParaRPr lang="en-US" altLang="zh-CN" dirty="0" smtClean="0"/>
          </a:p>
          <a:p>
            <a:r>
              <a:rPr lang="zh-CN" altLang="en-US" dirty="0" smtClean="0"/>
              <a:t>含液指该问题含有液体，不是</a:t>
            </a:r>
            <a:r>
              <a:rPr lang="en-US" altLang="zh-CN" dirty="0" smtClean="0"/>
              <a:t>saturated</a:t>
            </a:r>
            <a:r>
              <a:rPr lang="zh-CN" altLang="en-US" dirty="0" smtClean="0"/>
              <a:t>，英文翻译为</a:t>
            </a:r>
            <a:r>
              <a:rPr lang="en-US" altLang="zh-CN" dirty="0" smtClean="0"/>
              <a:t>dense granular-liquid mixture flows</a:t>
            </a:r>
            <a:r>
              <a:rPr lang="zh-CN" altLang="en-US" dirty="0" smtClean="0"/>
              <a:t>，即稠密颗粒</a:t>
            </a:r>
            <a:r>
              <a:rPr lang="en-US" altLang="zh-CN" dirty="0" smtClean="0"/>
              <a:t>-</a:t>
            </a:r>
            <a:r>
              <a:rPr lang="zh-CN" altLang="en-US" dirty="0" smtClean="0"/>
              <a:t>液体混合流</a:t>
            </a:r>
            <a:endParaRPr lang="zh-CN" altLang="en-US" dirty="0"/>
          </a:p>
        </p:txBody>
      </p:sp>
      <p:sp>
        <p:nvSpPr>
          <p:cNvPr id="4" name="灯片编号占位符 3"/>
          <p:cNvSpPr>
            <a:spLocks noGrp="1"/>
          </p:cNvSpPr>
          <p:nvPr>
            <p:ph type="sldNum" sz="quarter" idx="10"/>
          </p:nvPr>
        </p:nvSpPr>
        <p:spPr/>
        <p:txBody>
          <a:bodyPr/>
          <a:lstStyle/>
          <a:p>
            <a:fld id="{79733490-1549-40A4-93C7-E72E508C683A}"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泥石流</a:t>
            </a:r>
            <a:r>
              <a:rPr lang="en-US" altLang="zh-CN" dirty="0">
                <a:sym typeface="+mn-ea"/>
              </a:rPr>
              <a:t> </a:t>
            </a:r>
            <a:r>
              <a:rPr lang="zh-CN" altLang="en-US" dirty="0">
                <a:sym typeface="+mn-ea"/>
              </a:rPr>
              <a:t>碰撞连续</a:t>
            </a:r>
            <a:r>
              <a:rPr lang="en-US" altLang="zh-CN" dirty="0">
                <a:sym typeface="+mn-ea"/>
              </a:rPr>
              <a:t>Or</a:t>
            </a:r>
            <a:r>
              <a:rPr lang="zh-CN" altLang="en-US" dirty="0">
                <a:sym typeface="+mn-ea"/>
              </a:rPr>
              <a:t>全部耗散，无高速的颗粒脉动。水石流和泥石流界限。</a:t>
            </a:r>
            <a:endParaRPr lang="zh-CN" altLang="en-US" dirty="0"/>
          </a:p>
        </p:txBody>
      </p:sp>
      <p:sp>
        <p:nvSpPr>
          <p:cNvPr id="4" name="灯片编号占位符 3"/>
          <p:cNvSpPr>
            <a:spLocks noGrp="1"/>
          </p:cNvSpPr>
          <p:nvPr>
            <p:ph type="sldNum" sz="quarter" idx="10"/>
          </p:nvPr>
        </p:nvSpPr>
        <p:spPr/>
        <p:txBody>
          <a:bodyPr/>
          <a:lstStyle/>
          <a:p>
            <a:fld id="{79733490-1549-40A4-93C7-E72E508C683A}"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泥石流</a:t>
            </a:r>
            <a:r>
              <a:rPr lang="en-US" altLang="zh-CN" dirty="0">
                <a:sym typeface="+mn-ea"/>
              </a:rPr>
              <a:t> </a:t>
            </a:r>
            <a:r>
              <a:rPr lang="zh-CN" altLang="en-US" dirty="0">
                <a:sym typeface="+mn-ea"/>
              </a:rPr>
              <a:t>碰撞连续</a:t>
            </a:r>
            <a:r>
              <a:rPr lang="en-US" altLang="zh-CN" dirty="0">
                <a:sym typeface="+mn-ea"/>
              </a:rPr>
              <a:t>Or</a:t>
            </a:r>
            <a:r>
              <a:rPr lang="zh-CN" altLang="en-US" dirty="0">
                <a:sym typeface="+mn-ea"/>
              </a:rPr>
              <a:t>全部耗散，无高速的颗粒脉动。水石流和泥石流界限。</a:t>
            </a:r>
            <a:endParaRPr lang="zh-CN" altLang="en-US" dirty="0"/>
          </a:p>
        </p:txBody>
      </p:sp>
      <p:sp>
        <p:nvSpPr>
          <p:cNvPr id="4" name="灯片编号占位符 3"/>
          <p:cNvSpPr>
            <a:spLocks noGrp="1"/>
          </p:cNvSpPr>
          <p:nvPr>
            <p:ph type="sldNum" sz="quarter" idx="10"/>
          </p:nvPr>
        </p:nvSpPr>
        <p:spPr/>
        <p:txBody>
          <a:bodyPr/>
          <a:lstStyle/>
          <a:p>
            <a:fld id="{79733490-1549-40A4-93C7-E72E508C683A}"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IMU</a:t>
            </a:r>
            <a:r>
              <a:rPr lang="zh-CN" altLang="en-US" dirty="0"/>
              <a:t>球，测量了</a:t>
            </a:r>
            <a:r>
              <a:rPr lang="en-US" altLang="zh-CN" dirty="0"/>
              <a:t>IMU</a:t>
            </a:r>
            <a:r>
              <a:rPr lang="zh-CN" altLang="en-US" dirty="0"/>
              <a:t>的</a:t>
            </a:r>
            <a:r>
              <a:rPr lang="en-US" altLang="zh-CN" dirty="0"/>
              <a:t>CR</a:t>
            </a:r>
            <a:r>
              <a:rPr lang="zh-CN" altLang="en-US" dirty="0"/>
              <a:t>，</a:t>
            </a:r>
            <a:r>
              <a:rPr lang="en-US" altLang="zh-CN" dirty="0"/>
              <a:t>cr</a:t>
            </a:r>
            <a:r>
              <a:rPr lang="zh-CN" altLang="en-US" dirty="0"/>
              <a:t>可以解释泥石流不同形态</a:t>
            </a:r>
            <a:r>
              <a:rPr lang="zh-CN" altLang="en-US" dirty="0"/>
              <a:t>特点</a:t>
            </a:r>
            <a:endParaRPr lang="zh-CN" altLang="en-US" dirty="0"/>
          </a:p>
        </p:txBody>
      </p:sp>
      <p:sp>
        <p:nvSpPr>
          <p:cNvPr id="4" name="灯片编号占位符 3"/>
          <p:cNvSpPr>
            <a:spLocks noGrp="1"/>
          </p:cNvSpPr>
          <p:nvPr>
            <p:ph type="sldNum" sz="quarter" idx="10"/>
          </p:nvPr>
        </p:nvSpPr>
        <p:spPr/>
        <p:txBody>
          <a:bodyPr/>
          <a:lstStyle/>
          <a:p>
            <a:fld id="{79733490-1549-40A4-93C7-E72E508C683A}"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en-US" altLang="zh-CN"/>
              <a:t>1.</a:t>
            </a:r>
            <a:endParaRPr lang="en-US" altLang="zh-CN"/>
          </a:p>
          <a:p>
            <a:r>
              <a:rPr lang="en-US" altLang="zh-CN"/>
              <a:t>2.single</a:t>
            </a:r>
            <a:endParaRPr lang="en-US" altLang="zh-CN"/>
          </a:p>
        </p:txBody>
      </p:sp>
      <p:sp>
        <p:nvSpPr>
          <p:cNvPr id="4" name="灯片编号占位符 3"/>
          <p:cNvSpPr>
            <a:spLocks noGrp="1"/>
          </p:cNvSpPr>
          <p:nvPr>
            <p:ph type="sldNum" sz="quarter" idx="5"/>
          </p:nvPr>
        </p:nvSpPr>
        <p:spPr/>
        <p:txBody>
          <a:bodyPr/>
          <a:p>
            <a:fld id="{79733490-1549-40A4-93C7-E72E508C683A}"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smtClean="0"/>
              <a:t>只有泥石流为背景引出。泥石流</a:t>
            </a:r>
            <a:r>
              <a:rPr lang="en-US" altLang="zh-CN" dirty="0" smtClean="0"/>
              <a:t>---</a:t>
            </a:r>
            <a:r>
              <a:rPr lang="zh-CN" altLang="en-US" dirty="0" smtClean="0"/>
              <a:t>颗粒碰撞。</a:t>
            </a:r>
            <a:r>
              <a:rPr lang="en-US" altLang="zh-CN" dirty="0" smtClean="0"/>
              <a:t>3</a:t>
            </a:r>
            <a:r>
              <a:rPr lang="zh-CN" altLang="en-US" dirty="0" smtClean="0"/>
              <a:t>、</a:t>
            </a:r>
            <a:r>
              <a:rPr lang="en-US" altLang="zh-CN" dirty="0" smtClean="0"/>
              <a:t>4</a:t>
            </a:r>
            <a:r>
              <a:rPr lang="zh-CN" altLang="en-US" dirty="0" smtClean="0"/>
              <a:t>一页。关注大颗粒碰撞，瑞士大</a:t>
            </a:r>
            <a:r>
              <a:rPr lang="zh-CN" altLang="en-US" dirty="0" smtClean="0"/>
              <a:t>块泥石流</a:t>
            </a:r>
            <a:r>
              <a:rPr lang="zh-CN" altLang="en-US" dirty="0" smtClean="0"/>
              <a:t>图。</a:t>
            </a:r>
            <a:endParaRPr lang="zh-CN" altLang="en-US" dirty="0" smtClean="0"/>
          </a:p>
        </p:txBody>
      </p:sp>
      <p:sp>
        <p:nvSpPr>
          <p:cNvPr id="4" name="灯片编号占位符 3"/>
          <p:cNvSpPr>
            <a:spLocks noGrp="1"/>
          </p:cNvSpPr>
          <p:nvPr>
            <p:ph type="sldNum" sz="quarter" idx="10"/>
          </p:nvPr>
        </p:nvSpPr>
        <p:spPr/>
        <p:txBody>
          <a:bodyPr/>
          <a:lstStyle/>
          <a:p>
            <a:fld id="{79733490-1549-40A4-93C7-E72E508C683A}"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733490-1549-40A4-93C7-E72E508C683A}"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2-3</a:t>
            </a:r>
            <a:r>
              <a:rPr lang="zh-CN" altLang="en-US" dirty="0"/>
              <a:t>页：测量设备：</a:t>
            </a:r>
            <a:r>
              <a:rPr lang="en-US" altLang="zh-CN" dirty="0"/>
              <a:t>1.</a:t>
            </a:r>
            <a:r>
              <a:rPr lang="zh-CN" altLang="en-US" dirty="0"/>
              <a:t>解释</a:t>
            </a:r>
            <a:r>
              <a:rPr lang="en-US" altLang="zh-CN" dirty="0"/>
              <a:t>IMU</a:t>
            </a:r>
            <a:endParaRPr lang="en-US" altLang="zh-CN" dirty="0"/>
          </a:p>
        </p:txBody>
      </p:sp>
      <p:sp>
        <p:nvSpPr>
          <p:cNvPr id="4" name="灯片编号占位符 3"/>
          <p:cNvSpPr>
            <a:spLocks noGrp="1"/>
          </p:cNvSpPr>
          <p:nvPr>
            <p:ph type="sldNum" sz="quarter" idx="10"/>
          </p:nvPr>
        </p:nvSpPr>
        <p:spPr/>
        <p:txBody>
          <a:bodyPr/>
          <a:lstStyle/>
          <a:p>
            <a:fld id="{79733490-1549-40A4-93C7-E72E508C683A}"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part3:</a:t>
            </a:r>
            <a:r>
              <a:rPr lang="zh-CN" altLang="en-US" dirty="0"/>
              <a:t>实验，</a:t>
            </a:r>
            <a:r>
              <a:rPr lang="en-US" altLang="zh-CN" dirty="0"/>
              <a:t>ball</a:t>
            </a:r>
            <a:r>
              <a:rPr lang="zh-CN" altLang="en-US" dirty="0"/>
              <a:t>下落动图。粘度，</a:t>
            </a:r>
            <a:r>
              <a:rPr lang="zh-CN" altLang="en-US" dirty="0"/>
              <a:t>妆前速度</a:t>
            </a:r>
            <a:endParaRPr lang="zh-CN" altLang="en-US" dirty="0"/>
          </a:p>
        </p:txBody>
      </p:sp>
      <p:sp>
        <p:nvSpPr>
          <p:cNvPr id="4" name="灯片编号占位符 3"/>
          <p:cNvSpPr>
            <a:spLocks noGrp="1"/>
          </p:cNvSpPr>
          <p:nvPr>
            <p:ph type="sldNum" sz="quarter" idx="10"/>
          </p:nvPr>
        </p:nvSpPr>
        <p:spPr/>
        <p:txBody>
          <a:bodyPr/>
          <a:lstStyle/>
          <a:p>
            <a:fld id="{79733490-1549-40A4-93C7-E72E508C683A}"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9733490-1549-40A4-93C7-E72E508C683A}"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sym typeface="+mn-ea"/>
              </a:rPr>
              <a:t>泥石流</a:t>
            </a:r>
            <a:r>
              <a:rPr lang="en-US" altLang="zh-CN" dirty="0">
                <a:sym typeface="+mn-ea"/>
              </a:rPr>
              <a:t> </a:t>
            </a:r>
            <a:r>
              <a:rPr lang="zh-CN" altLang="en-US" dirty="0">
                <a:sym typeface="+mn-ea"/>
              </a:rPr>
              <a:t>碰撞连续</a:t>
            </a:r>
            <a:r>
              <a:rPr lang="en-US" altLang="zh-CN" dirty="0">
                <a:sym typeface="+mn-ea"/>
              </a:rPr>
              <a:t>Or</a:t>
            </a:r>
            <a:r>
              <a:rPr lang="zh-CN" altLang="en-US" dirty="0">
                <a:sym typeface="+mn-ea"/>
              </a:rPr>
              <a:t>全部耗散，无高速的颗粒脉动。水石流和泥石流界限。</a:t>
            </a:r>
            <a:endParaRPr lang="zh-CN" altLang="en-US" dirty="0"/>
          </a:p>
        </p:txBody>
      </p:sp>
      <p:sp>
        <p:nvSpPr>
          <p:cNvPr id="4" name="灯片编号占位符 3"/>
          <p:cNvSpPr>
            <a:spLocks noGrp="1"/>
          </p:cNvSpPr>
          <p:nvPr>
            <p:ph type="sldNum" sz="quarter" idx="10"/>
          </p:nvPr>
        </p:nvSpPr>
        <p:spPr/>
        <p:txBody>
          <a:bodyPr/>
          <a:lstStyle/>
          <a:p>
            <a:fld id="{79733490-1549-40A4-93C7-E72E508C683A}"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zh-CN" altLang="en-US" dirty="0"/>
              <a:t>完全非弹性碰撞，粘性很大，碰撞很弱</a:t>
            </a:r>
            <a:r>
              <a:rPr lang="en-US" altLang="zh-CN" dirty="0"/>
              <a:t>=ST</a:t>
            </a:r>
            <a:r>
              <a:rPr lang="zh-CN" altLang="en-US" dirty="0"/>
              <a:t>小，能量耗散</a:t>
            </a:r>
            <a:r>
              <a:rPr lang="zh-CN" altLang="en-US" dirty="0"/>
              <a:t>快。</a:t>
            </a:r>
            <a:endParaRPr lang="zh-CN" altLang="en-US" dirty="0"/>
          </a:p>
          <a:p>
            <a:r>
              <a:rPr lang="zh-CN" altLang="en-US" dirty="0"/>
              <a:t>粘度小，碰撞恢复系数在</a:t>
            </a:r>
            <a:r>
              <a:rPr lang="en-US" altLang="zh-CN" dirty="0"/>
              <a:t>0.6</a:t>
            </a:r>
            <a:r>
              <a:rPr lang="zh-CN" altLang="en-US" dirty="0"/>
              <a:t>，损失的能量是多少。泥石流</a:t>
            </a:r>
            <a:r>
              <a:rPr lang="en-US" altLang="zh-CN" dirty="0"/>
              <a:t> </a:t>
            </a:r>
            <a:r>
              <a:rPr lang="zh-CN" altLang="en-US" dirty="0"/>
              <a:t>碰撞连续</a:t>
            </a:r>
            <a:r>
              <a:rPr lang="en-US" altLang="zh-CN" dirty="0"/>
              <a:t>Or</a:t>
            </a:r>
            <a:r>
              <a:rPr lang="zh-CN" altLang="en-US" dirty="0"/>
              <a:t>全部耗散，无高速的颗粒脉动。水石流和泥石流</a:t>
            </a:r>
            <a:r>
              <a:rPr lang="zh-CN" altLang="en-US" dirty="0"/>
              <a:t>界限。</a:t>
            </a:r>
            <a:endParaRPr lang="zh-CN" altLang="en-US" dirty="0"/>
          </a:p>
          <a:p>
            <a:r>
              <a:rPr lang="en-US" altLang="zh-CN" dirty="0"/>
              <a:t>St</a:t>
            </a:r>
            <a:r>
              <a:rPr lang="zh-CN" altLang="en-US" dirty="0"/>
              <a:t>定义</a:t>
            </a:r>
            <a:endParaRPr lang="zh-CN" altLang="en-US" dirty="0"/>
          </a:p>
        </p:txBody>
      </p:sp>
      <p:sp>
        <p:nvSpPr>
          <p:cNvPr id="4" name="灯片编号占位符 3"/>
          <p:cNvSpPr>
            <a:spLocks noGrp="1"/>
          </p:cNvSpPr>
          <p:nvPr>
            <p:ph type="sldNum" sz="quarter" idx="10"/>
          </p:nvPr>
        </p:nvSpPr>
        <p:spPr/>
        <p:txBody>
          <a:bodyPr/>
          <a:lstStyle/>
          <a:p>
            <a:fld id="{79733490-1549-40A4-93C7-E72E508C683A}"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常用">
    <p:spTree>
      <p:nvGrpSpPr>
        <p:cNvPr id="1" name=""/>
        <p:cNvGrpSpPr/>
        <p:nvPr/>
      </p:nvGrpSpPr>
      <p:grpSpPr>
        <a:xfrm>
          <a:off x="0" y="0"/>
          <a:ext cx="0" cy="0"/>
          <a:chOff x="0" y="0"/>
          <a:chExt cx="0" cy="0"/>
        </a:xfrm>
      </p:grpSpPr>
      <p:sp>
        <p:nvSpPr>
          <p:cNvPr id="32" name="任意多边形 31"/>
          <p:cNvSpPr/>
          <p:nvPr userDrawn="1"/>
        </p:nvSpPr>
        <p:spPr>
          <a:xfrm>
            <a:off x="0" y="2126"/>
            <a:ext cx="9148690" cy="845588"/>
          </a:xfrm>
          <a:custGeom>
            <a:avLst/>
            <a:gdLst>
              <a:gd name="connsiteX0" fmla="*/ 0 w 9148690"/>
              <a:gd name="connsiteY0" fmla="*/ 0 h 845588"/>
              <a:gd name="connsiteX1" fmla="*/ 6385778 w 9148690"/>
              <a:gd name="connsiteY1" fmla="*/ 0 h 845588"/>
              <a:gd name="connsiteX2" fmla="*/ 6385778 w 9148690"/>
              <a:gd name="connsiteY2" fmla="*/ 753817 h 845588"/>
              <a:gd name="connsiteX3" fmla="*/ 9148690 w 9148690"/>
              <a:gd name="connsiteY3" fmla="*/ 753817 h 845588"/>
              <a:gd name="connsiteX4" fmla="*/ 9148690 w 9148690"/>
              <a:gd name="connsiteY4" fmla="*/ 844398 h 845588"/>
              <a:gd name="connsiteX5" fmla="*/ 6385778 w 9148690"/>
              <a:gd name="connsiteY5" fmla="*/ 844398 h 845588"/>
              <a:gd name="connsiteX6" fmla="*/ 6379919 w 9148690"/>
              <a:gd name="connsiteY6" fmla="*/ 844398 h 845588"/>
              <a:gd name="connsiteX7" fmla="*/ 2053293 w 9148690"/>
              <a:gd name="connsiteY7" fmla="*/ 844398 h 845588"/>
              <a:gd name="connsiteX8" fmla="*/ 2053152 w 9148690"/>
              <a:gd name="connsiteY8" fmla="*/ 845588 h 845588"/>
              <a:gd name="connsiteX9" fmla="*/ 523135 w 9148690"/>
              <a:gd name="connsiteY9" fmla="*/ 845588 h 845588"/>
              <a:gd name="connsiteX10" fmla="*/ 522994 w 9148690"/>
              <a:gd name="connsiteY10" fmla="*/ 844398 h 845588"/>
              <a:gd name="connsiteX11" fmla="*/ 0 w 9148690"/>
              <a:gd name="connsiteY11" fmla="*/ 844398 h 84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8690" h="845588">
                <a:moveTo>
                  <a:pt x="0" y="0"/>
                </a:moveTo>
                <a:lnTo>
                  <a:pt x="6385778" y="0"/>
                </a:lnTo>
                <a:lnTo>
                  <a:pt x="6385778" y="753817"/>
                </a:lnTo>
                <a:lnTo>
                  <a:pt x="9148690" y="753817"/>
                </a:lnTo>
                <a:lnTo>
                  <a:pt x="9148690" y="844398"/>
                </a:lnTo>
                <a:lnTo>
                  <a:pt x="6385778" y="844398"/>
                </a:lnTo>
                <a:lnTo>
                  <a:pt x="6379919" y="844398"/>
                </a:lnTo>
                <a:lnTo>
                  <a:pt x="2053293" y="844398"/>
                </a:lnTo>
                <a:lnTo>
                  <a:pt x="2053152" y="845588"/>
                </a:lnTo>
                <a:lnTo>
                  <a:pt x="523135" y="845588"/>
                </a:lnTo>
                <a:lnTo>
                  <a:pt x="522994" y="844398"/>
                </a:lnTo>
                <a:lnTo>
                  <a:pt x="0" y="844398"/>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 name="组合 1"/>
          <p:cNvGrpSpPr/>
          <p:nvPr userDrawn="1"/>
        </p:nvGrpSpPr>
        <p:grpSpPr>
          <a:xfrm>
            <a:off x="6376687" y="0"/>
            <a:ext cx="2772002" cy="767078"/>
            <a:chOff x="5640087" y="-9196"/>
            <a:chExt cx="2772002" cy="767078"/>
          </a:xfrm>
          <a:solidFill>
            <a:schemeClr val="accent5">
              <a:lumMod val="50000"/>
            </a:schemeClr>
          </a:solidFill>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7526" b="3445"/>
            <a:stretch>
              <a:fillRect/>
            </a:stretch>
          </p:blipFill>
          <p:spPr>
            <a:xfrm>
              <a:off x="5830676" y="-4763"/>
              <a:ext cx="2581413" cy="759619"/>
            </a:xfrm>
            <a:prstGeom prst="rect">
              <a:avLst/>
            </a:prstGeom>
            <a:grpFill/>
          </p:spPr>
        </p:pic>
        <p:sp>
          <p:nvSpPr>
            <p:cNvPr id="8" name="任意多边形 7"/>
            <p:cNvSpPr/>
            <p:nvPr userDrawn="1"/>
          </p:nvSpPr>
          <p:spPr>
            <a:xfrm>
              <a:off x="5640087" y="-9196"/>
              <a:ext cx="556479" cy="767078"/>
            </a:xfrm>
            <a:custGeom>
              <a:avLst/>
              <a:gdLst>
                <a:gd name="connsiteX0" fmla="*/ 0 w 556479"/>
                <a:gd name="connsiteY0" fmla="*/ 0 h 743308"/>
                <a:gd name="connsiteX1" fmla="*/ 556479 w 556479"/>
                <a:gd name="connsiteY1" fmla="*/ 0 h 743308"/>
                <a:gd name="connsiteX2" fmla="*/ 556479 w 556479"/>
                <a:gd name="connsiteY2" fmla="*/ 2526 h 743308"/>
                <a:gd name="connsiteX3" fmla="*/ 187351 w 556479"/>
                <a:gd name="connsiteY3" fmla="*/ 371654 h 743308"/>
                <a:gd name="connsiteX4" fmla="*/ 556479 w 556479"/>
                <a:gd name="connsiteY4" fmla="*/ 740782 h 743308"/>
                <a:gd name="connsiteX5" fmla="*/ 556479 w 556479"/>
                <a:gd name="connsiteY5" fmla="*/ 743308 h 743308"/>
                <a:gd name="connsiteX6" fmla="*/ 0 w 556479"/>
                <a:gd name="connsiteY6" fmla="*/ 743308 h 74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479" h="743308">
                  <a:moveTo>
                    <a:pt x="0" y="0"/>
                  </a:moveTo>
                  <a:lnTo>
                    <a:pt x="556479" y="0"/>
                  </a:lnTo>
                  <a:lnTo>
                    <a:pt x="556479" y="2526"/>
                  </a:lnTo>
                  <a:cubicBezTo>
                    <a:pt x="352615" y="2526"/>
                    <a:pt x="187351" y="167790"/>
                    <a:pt x="187351" y="371654"/>
                  </a:cubicBezTo>
                  <a:cubicBezTo>
                    <a:pt x="187351" y="575518"/>
                    <a:pt x="352615" y="740782"/>
                    <a:pt x="556479" y="740782"/>
                  </a:cubicBezTo>
                  <a:lnTo>
                    <a:pt x="556479" y="743308"/>
                  </a:lnTo>
                  <a:lnTo>
                    <a:pt x="0" y="7433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1" name="文本占位符 4"/>
          <p:cNvSpPr>
            <a:spLocks noGrp="1"/>
          </p:cNvSpPr>
          <p:nvPr userDrawn="1">
            <p:ph type="body" sz="quarter" idx="12" hasCustomPrompt="1"/>
          </p:nvPr>
        </p:nvSpPr>
        <p:spPr>
          <a:xfrm>
            <a:off x="185498" y="955257"/>
            <a:ext cx="8579561" cy="5569111"/>
          </a:xfrm>
          <a:prstGeom prst="rect">
            <a:avLst/>
          </a:prstGeom>
        </p:spPr>
        <p:txBody>
          <a:bodyPr/>
          <a:lstStyle>
            <a:lvl1pPr marL="0" indent="0">
              <a:lnSpc>
                <a:spcPct val="100000"/>
              </a:lnSpc>
              <a:buNone/>
              <a:defRPr sz="1600" baseline="0">
                <a:latin typeface="微软雅黑" panose="020B0503020204020204" pitchFamily="34" charset="-122"/>
                <a:ea typeface="微软雅黑" panose="020B0503020204020204" pitchFamily="34" charset="-122"/>
              </a:defRPr>
            </a:lvl1pPr>
            <a:lvl2pPr>
              <a:defRPr sz="1600">
                <a:latin typeface="+mj-ea"/>
                <a:ea typeface="+mj-ea"/>
              </a:defRPr>
            </a:lvl2pPr>
          </a:lstStyle>
          <a:p>
            <a:pPr lvl="0"/>
            <a:r>
              <a:rPr lang="zh-CN" altLang="en-US" dirty="0" smtClean="0"/>
              <a:t>编辑母版文本样式</a:t>
            </a:r>
            <a:endParaRPr lang="zh-CN" altLang="en-US" dirty="0" smtClean="0"/>
          </a:p>
        </p:txBody>
      </p:sp>
      <p:sp>
        <p:nvSpPr>
          <p:cNvPr id="12" name="文本框 11"/>
          <p:cNvSpPr txBox="1"/>
          <p:nvPr userDrawn="1"/>
        </p:nvSpPr>
        <p:spPr>
          <a:xfrm>
            <a:off x="-255" y="2680527"/>
            <a:ext cx="56676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smtClean="0">
                <a:ln>
                  <a:noFill/>
                </a:ln>
                <a:solidFill>
                  <a:prstClr val="white"/>
                </a:solidFill>
                <a:effectLst/>
                <a:uLnTx/>
                <a:uFillTx/>
                <a:latin typeface="黑体" panose="02010609060101010101" charset="-122"/>
                <a:ea typeface="黑体" panose="02010609060101010101" charset="-122"/>
                <a:cs typeface="+mn-cs"/>
              </a:rPr>
              <a:t>大标题</a:t>
            </a:r>
            <a:endParaRPr kumimoji="0" lang="zh-CN" altLang="en-US" sz="24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endParaRPr>
          </a:p>
        </p:txBody>
      </p:sp>
      <p:sp>
        <p:nvSpPr>
          <p:cNvPr id="9" name="文本占位符 12"/>
          <p:cNvSpPr>
            <a:spLocks noGrp="1"/>
          </p:cNvSpPr>
          <p:nvPr>
            <p:ph type="body" sz="quarter" idx="11" hasCustomPrompt="1"/>
          </p:nvPr>
        </p:nvSpPr>
        <p:spPr>
          <a:xfrm>
            <a:off x="119596" y="24710"/>
            <a:ext cx="6257090" cy="823004"/>
          </a:xfrm>
          <a:prstGeom prst="rect">
            <a:avLst/>
          </a:prstGeom>
        </p:spPr>
        <p:txBody>
          <a:bodyPr anchor="ctr"/>
          <a:lstStyle>
            <a:lvl1pPr marL="0" indent="0">
              <a:lnSpc>
                <a:spcPct val="100000"/>
              </a:lnSpc>
              <a:buNone/>
              <a:defRPr lang="zh-CN" altLang="en-US" sz="2400" b="0" kern="1200" baseline="0" dirty="0" smtClean="0">
                <a:solidFill>
                  <a:schemeClr val="bg1"/>
                </a:solidFill>
                <a:latin typeface="Arial" panose="020B0604020202020204" pitchFamily="34" charset="0"/>
                <a:ea typeface="+mj-ea"/>
                <a:cs typeface="+mn-cs"/>
              </a:defRPr>
            </a:lvl1pPr>
          </a:lstStyle>
          <a:p>
            <a:pPr lvl="0"/>
            <a:r>
              <a:rPr lang="zh-CN" altLang="en-US" dirty="0" smtClean="0"/>
              <a:t>标题</a:t>
            </a:r>
            <a:endParaRPr lang="zh-CN" altLang="en-US" dirty="0" smtClean="0"/>
          </a:p>
        </p:txBody>
      </p:sp>
      <p:sp>
        <p:nvSpPr>
          <p:cNvPr id="10" name="矩形 9"/>
          <p:cNvSpPr/>
          <p:nvPr userDrawn="1"/>
        </p:nvSpPr>
        <p:spPr>
          <a:xfrm>
            <a:off x="0" y="6598438"/>
            <a:ext cx="9148689" cy="259562"/>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3" name="文本框 12"/>
          <p:cNvSpPr txBox="1"/>
          <p:nvPr userDrawn="1"/>
        </p:nvSpPr>
        <p:spPr>
          <a:xfrm>
            <a:off x="8780062" y="6511233"/>
            <a:ext cx="528694" cy="41549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defRPr/>
            </a:pPr>
            <a:fld id="{B1436180-66C4-4D56-A3A8-6D7DE39D90EE}" type="slidenum">
              <a:rPr kumimoji="0" lang="zh-CN" altLang="en-US" sz="14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fld>
            <a:endParaRPr kumimoji="0" lang="zh-CN" altLang="en-US" sz="1400" b="0" i="0" u="none" strike="noStrike" kern="1200" cap="none" spc="0" normalizeH="0" baseline="0" noProof="0" dirty="0" smtClean="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副标题">
    <p:spTree>
      <p:nvGrpSpPr>
        <p:cNvPr id="1" name=""/>
        <p:cNvGrpSpPr/>
        <p:nvPr/>
      </p:nvGrpSpPr>
      <p:grpSpPr>
        <a:xfrm>
          <a:off x="0" y="0"/>
          <a:ext cx="0" cy="0"/>
          <a:chOff x="0" y="0"/>
          <a:chExt cx="0" cy="0"/>
        </a:xfrm>
      </p:grpSpPr>
      <p:sp>
        <p:nvSpPr>
          <p:cNvPr id="32" name="任意多边形 31"/>
          <p:cNvSpPr/>
          <p:nvPr userDrawn="1"/>
        </p:nvSpPr>
        <p:spPr>
          <a:xfrm>
            <a:off x="0" y="2126"/>
            <a:ext cx="9148690" cy="845588"/>
          </a:xfrm>
          <a:custGeom>
            <a:avLst/>
            <a:gdLst>
              <a:gd name="connsiteX0" fmla="*/ 0 w 9148690"/>
              <a:gd name="connsiteY0" fmla="*/ 0 h 845588"/>
              <a:gd name="connsiteX1" fmla="*/ 6385778 w 9148690"/>
              <a:gd name="connsiteY1" fmla="*/ 0 h 845588"/>
              <a:gd name="connsiteX2" fmla="*/ 6385778 w 9148690"/>
              <a:gd name="connsiteY2" fmla="*/ 753817 h 845588"/>
              <a:gd name="connsiteX3" fmla="*/ 9148690 w 9148690"/>
              <a:gd name="connsiteY3" fmla="*/ 753817 h 845588"/>
              <a:gd name="connsiteX4" fmla="*/ 9148690 w 9148690"/>
              <a:gd name="connsiteY4" fmla="*/ 844398 h 845588"/>
              <a:gd name="connsiteX5" fmla="*/ 6385778 w 9148690"/>
              <a:gd name="connsiteY5" fmla="*/ 844398 h 845588"/>
              <a:gd name="connsiteX6" fmla="*/ 6379919 w 9148690"/>
              <a:gd name="connsiteY6" fmla="*/ 844398 h 845588"/>
              <a:gd name="connsiteX7" fmla="*/ 2053293 w 9148690"/>
              <a:gd name="connsiteY7" fmla="*/ 844398 h 845588"/>
              <a:gd name="connsiteX8" fmla="*/ 2053152 w 9148690"/>
              <a:gd name="connsiteY8" fmla="*/ 845588 h 845588"/>
              <a:gd name="connsiteX9" fmla="*/ 523135 w 9148690"/>
              <a:gd name="connsiteY9" fmla="*/ 845588 h 845588"/>
              <a:gd name="connsiteX10" fmla="*/ 522994 w 9148690"/>
              <a:gd name="connsiteY10" fmla="*/ 844398 h 845588"/>
              <a:gd name="connsiteX11" fmla="*/ 0 w 9148690"/>
              <a:gd name="connsiteY11" fmla="*/ 844398 h 84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8690" h="845588">
                <a:moveTo>
                  <a:pt x="0" y="0"/>
                </a:moveTo>
                <a:lnTo>
                  <a:pt x="6385778" y="0"/>
                </a:lnTo>
                <a:lnTo>
                  <a:pt x="6385778" y="753817"/>
                </a:lnTo>
                <a:lnTo>
                  <a:pt x="9148690" y="753817"/>
                </a:lnTo>
                <a:lnTo>
                  <a:pt x="9148690" y="844398"/>
                </a:lnTo>
                <a:lnTo>
                  <a:pt x="6385778" y="844398"/>
                </a:lnTo>
                <a:lnTo>
                  <a:pt x="6379919" y="844398"/>
                </a:lnTo>
                <a:lnTo>
                  <a:pt x="2053293" y="844398"/>
                </a:lnTo>
                <a:lnTo>
                  <a:pt x="2053152" y="845588"/>
                </a:lnTo>
                <a:lnTo>
                  <a:pt x="523135" y="845588"/>
                </a:lnTo>
                <a:lnTo>
                  <a:pt x="522994" y="844398"/>
                </a:lnTo>
                <a:lnTo>
                  <a:pt x="0" y="844398"/>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 name="组合 1"/>
          <p:cNvGrpSpPr/>
          <p:nvPr userDrawn="1"/>
        </p:nvGrpSpPr>
        <p:grpSpPr>
          <a:xfrm>
            <a:off x="6376687" y="0"/>
            <a:ext cx="2772002" cy="767078"/>
            <a:chOff x="5640087" y="-9196"/>
            <a:chExt cx="2772002" cy="767078"/>
          </a:xfrm>
          <a:solidFill>
            <a:schemeClr val="accent5">
              <a:lumMod val="50000"/>
            </a:schemeClr>
          </a:solidFill>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7526" b="3445"/>
            <a:stretch>
              <a:fillRect/>
            </a:stretch>
          </p:blipFill>
          <p:spPr>
            <a:xfrm>
              <a:off x="5830676" y="-4763"/>
              <a:ext cx="2581413" cy="759619"/>
            </a:xfrm>
            <a:prstGeom prst="rect">
              <a:avLst/>
            </a:prstGeom>
            <a:grpFill/>
          </p:spPr>
        </p:pic>
        <p:sp>
          <p:nvSpPr>
            <p:cNvPr id="8" name="任意多边形 7"/>
            <p:cNvSpPr/>
            <p:nvPr userDrawn="1"/>
          </p:nvSpPr>
          <p:spPr>
            <a:xfrm>
              <a:off x="5640087" y="-9196"/>
              <a:ext cx="556479" cy="767078"/>
            </a:xfrm>
            <a:custGeom>
              <a:avLst/>
              <a:gdLst>
                <a:gd name="connsiteX0" fmla="*/ 0 w 556479"/>
                <a:gd name="connsiteY0" fmla="*/ 0 h 743308"/>
                <a:gd name="connsiteX1" fmla="*/ 556479 w 556479"/>
                <a:gd name="connsiteY1" fmla="*/ 0 h 743308"/>
                <a:gd name="connsiteX2" fmla="*/ 556479 w 556479"/>
                <a:gd name="connsiteY2" fmla="*/ 2526 h 743308"/>
                <a:gd name="connsiteX3" fmla="*/ 187351 w 556479"/>
                <a:gd name="connsiteY3" fmla="*/ 371654 h 743308"/>
                <a:gd name="connsiteX4" fmla="*/ 556479 w 556479"/>
                <a:gd name="connsiteY4" fmla="*/ 740782 h 743308"/>
                <a:gd name="connsiteX5" fmla="*/ 556479 w 556479"/>
                <a:gd name="connsiteY5" fmla="*/ 743308 h 743308"/>
                <a:gd name="connsiteX6" fmla="*/ 0 w 556479"/>
                <a:gd name="connsiteY6" fmla="*/ 743308 h 74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479" h="743308">
                  <a:moveTo>
                    <a:pt x="0" y="0"/>
                  </a:moveTo>
                  <a:lnTo>
                    <a:pt x="556479" y="0"/>
                  </a:lnTo>
                  <a:lnTo>
                    <a:pt x="556479" y="2526"/>
                  </a:lnTo>
                  <a:cubicBezTo>
                    <a:pt x="352615" y="2526"/>
                    <a:pt x="187351" y="167790"/>
                    <a:pt x="187351" y="371654"/>
                  </a:cubicBezTo>
                  <a:cubicBezTo>
                    <a:pt x="187351" y="575518"/>
                    <a:pt x="352615" y="740782"/>
                    <a:pt x="556479" y="740782"/>
                  </a:cubicBezTo>
                  <a:lnTo>
                    <a:pt x="556479" y="743308"/>
                  </a:lnTo>
                  <a:lnTo>
                    <a:pt x="0" y="7433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2" name="文本框 11"/>
          <p:cNvSpPr txBox="1"/>
          <p:nvPr userDrawn="1"/>
        </p:nvSpPr>
        <p:spPr>
          <a:xfrm>
            <a:off x="-255" y="2680527"/>
            <a:ext cx="56676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smtClean="0">
                <a:ln>
                  <a:noFill/>
                </a:ln>
                <a:solidFill>
                  <a:prstClr val="white"/>
                </a:solidFill>
                <a:effectLst/>
                <a:uLnTx/>
                <a:uFillTx/>
                <a:latin typeface="黑体" panose="02010609060101010101" charset="-122"/>
                <a:ea typeface="黑体" panose="02010609060101010101" charset="-122"/>
                <a:cs typeface="+mn-cs"/>
              </a:rPr>
              <a:t>大标题</a:t>
            </a:r>
            <a:endParaRPr kumimoji="0" lang="zh-CN" altLang="en-US" sz="24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endParaRPr>
          </a:p>
        </p:txBody>
      </p:sp>
      <p:sp>
        <p:nvSpPr>
          <p:cNvPr id="10" name="文本占位符 12"/>
          <p:cNvSpPr>
            <a:spLocks noGrp="1"/>
          </p:cNvSpPr>
          <p:nvPr>
            <p:ph type="body" sz="quarter" idx="13" hasCustomPrompt="1"/>
          </p:nvPr>
        </p:nvSpPr>
        <p:spPr>
          <a:xfrm>
            <a:off x="119596" y="927153"/>
            <a:ext cx="2981891" cy="380983"/>
          </a:xfrm>
          <a:prstGeom prst="rect">
            <a:avLst/>
          </a:prstGeom>
        </p:spPr>
        <p:txBody>
          <a:bodyPr/>
          <a:lstStyle>
            <a:lvl1pPr marL="0" indent="0">
              <a:buNone/>
              <a:defRPr lang="zh-CN" altLang="en-US" sz="1800" b="1" kern="1200" dirty="0" smtClean="0">
                <a:solidFill>
                  <a:schemeClr val="tx1"/>
                </a:solidFill>
                <a:latin typeface="微软雅黑" panose="020B0503020204020204" pitchFamily="34" charset="-122"/>
                <a:ea typeface="微软雅黑" panose="020B0503020204020204" pitchFamily="34" charset="-122"/>
                <a:cs typeface="+mn-cs"/>
              </a:defRPr>
            </a:lvl1pPr>
          </a:lstStyle>
          <a:p>
            <a:pPr lvl="0"/>
            <a:r>
              <a:rPr lang="zh-CN" altLang="en-US" dirty="0" smtClean="0"/>
              <a:t>副标题</a:t>
            </a:r>
            <a:endParaRPr lang="zh-CN" altLang="en-US" dirty="0" smtClean="0"/>
          </a:p>
        </p:txBody>
      </p:sp>
      <p:sp>
        <p:nvSpPr>
          <p:cNvPr id="15" name="文本占位符 12"/>
          <p:cNvSpPr>
            <a:spLocks noGrp="1"/>
          </p:cNvSpPr>
          <p:nvPr>
            <p:ph type="body" sz="quarter" idx="11" hasCustomPrompt="1"/>
          </p:nvPr>
        </p:nvSpPr>
        <p:spPr>
          <a:xfrm>
            <a:off x="119596" y="24710"/>
            <a:ext cx="6257090" cy="823004"/>
          </a:xfrm>
          <a:prstGeom prst="rect">
            <a:avLst/>
          </a:prstGeom>
        </p:spPr>
        <p:txBody>
          <a:bodyPr anchor="ctr"/>
          <a:lstStyle>
            <a:lvl1pPr marL="0" indent="0">
              <a:lnSpc>
                <a:spcPct val="100000"/>
              </a:lnSpc>
              <a:buNone/>
              <a:defRPr lang="zh-CN" altLang="en-US" sz="2400" b="0" kern="1200" baseline="0" dirty="0" smtClean="0">
                <a:solidFill>
                  <a:schemeClr val="bg1"/>
                </a:solidFill>
                <a:latin typeface="Arial" panose="020B0604020202020204" pitchFamily="34" charset="0"/>
                <a:ea typeface="+mj-ea"/>
                <a:cs typeface="+mn-cs"/>
              </a:defRPr>
            </a:lvl1pPr>
          </a:lstStyle>
          <a:p>
            <a:pPr lvl="0"/>
            <a:r>
              <a:rPr lang="zh-CN" altLang="en-US" dirty="0" smtClean="0"/>
              <a:t>标题</a:t>
            </a:r>
            <a:endParaRPr lang="zh-CN" altLang="en-US" dirty="0" smtClean="0"/>
          </a:p>
        </p:txBody>
      </p:sp>
      <p:sp>
        <p:nvSpPr>
          <p:cNvPr id="16" name="矩形 15"/>
          <p:cNvSpPr/>
          <p:nvPr userDrawn="1"/>
        </p:nvSpPr>
        <p:spPr>
          <a:xfrm>
            <a:off x="0" y="6598438"/>
            <a:ext cx="9148689" cy="259562"/>
          </a:xfrm>
          <a:prstGeom prst="rect">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7" name="文本框 16"/>
          <p:cNvSpPr txBox="1"/>
          <p:nvPr userDrawn="1"/>
        </p:nvSpPr>
        <p:spPr>
          <a:xfrm>
            <a:off x="8780062" y="6511233"/>
            <a:ext cx="528694" cy="41549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defRPr/>
            </a:pPr>
            <a:fld id="{B1436180-66C4-4D56-A3A8-6D7DE39D90EE}" type="slidenum">
              <a:rPr kumimoji="0" lang="zh-CN" altLang="en-US" sz="14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fld>
            <a:endParaRPr kumimoji="0" lang="zh-CN" altLang="en-US" sz="1400" b="0" i="0" u="none" strike="noStrike" kern="1200" cap="none" spc="0" normalizeH="0" baseline="0" noProof="0" dirty="0" smtClean="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占位符 4"/>
          <p:cNvSpPr>
            <a:spLocks noGrp="1"/>
          </p:cNvSpPr>
          <p:nvPr>
            <p:ph type="body" sz="quarter" idx="12" hasCustomPrompt="1"/>
          </p:nvPr>
        </p:nvSpPr>
        <p:spPr>
          <a:xfrm>
            <a:off x="358496" y="1387575"/>
            <a:ext cx="8579561" cy="5136793"/>
          </a:xfrm>
          <a:prstGeom prst="rect">
            <a:avLst/>
          </a:prstGeom>
        </p:spPr>
        <p:txBody>
          <a:bodyPr/>
          <a:lstStyle>
            <a:lvl1pPr marL="0" indent="0">
              <a:lnSpc>
                <a:spcPct val="100000"/>
              </a:lnSpc>
              <a:buNone/>
              <a:defRPr sz="1600" baseline="0">
                <a:latin typeface="微软雅黑" panose="020B0503020204020204" pitchFamily="34" charset="-122"/>
                <a:ea typeface="微软雅黑" panose="020B0503020204020204" pitchFamily="34" charset="-122"/>
              </a:defRPr>
            </a:lvl1pPr>
            <a:lvl2pPr>
              <a:defRPr sz="1600">
                <a:latin typeface="+mj-ea"/>
                <a:ea typeface="+mj-ea"/>
              </a:defRPr>
            </a:lvl2pPr>
          </a:lstStyle>
          <a:p>
            <a:pPr lvl="0"/>
            <a:r>
              <a:rPr lang="zh-CN" altLang="en-US" dirty="0" smtClean="0"/>
              <a:t>编辑母版文本样式</a:t>
            </a:r>
            <a:endParaRPr lang="zh-CN" altLang="en-US" dirty="0" smtClean="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无底栏">
    <p:spTree>
      <p:nvGrpSpPr>
        <p:cNvPr id="1" name=""/>
        <p:cNvGrpSpPr/>
        <p:nvPr/>
      </p:nvGrpSpPr>
      <p:grpSpPr>
        <a:xfrm>
          <a:off x="0" y="0"/>
          <a:ext cx="0" cy="0"/>
          <a:chOff x="0" y="0"/>
          <a:chExt cx="0" cy="0"/>
        </a:xfrm>
      </p:grpSpPr>
      <p:sp>
        <p:nvSpPr>
          <p:cNvPr id="32" name="任意多边形 31"/>
          <p:cNvSpPr/>
          <p:nvPr userDrawn="1"/>
        </p:nvSpPr>
        <p:spPr>
          <a:xfrm>
            <a:off x="0" y="2126"/>
            <a:ext cx="9148690" cy="845588"/>
          </a:xfrm>
          <a:custGeom>
            <a:avLst/>
            <a:gdLst>
              <a:gd name="connsiteX0" fmla="*/ 0 w 9148690"/>
              <a:gd name="connsiteY0" fmla="*/ 0 h 845588"/>
              <a:gd name="connsiteX1" fmla="*/ 6385778 w 9148690"/>
              <a:gd name="connsiteY1" fmla="*/ 0 h 845588"/>
              <a:gd name="connsiteX2" fmla="*/ 6385778 w 9148690"/>
              <a:gd name="connsiteY2" fmla="*/ 753817 h 845588"/>
              <a:gd name="connsiteX3" fmla="*/ 9148690 w 9148690"/>
              <a:gd name="connsiteY3" fmla="*/ 753817 h 845588"/>
              <a:gd name="connsiteX4" fmla="*/ 9148690 w 9148690"/>
              <a:gd name="connsiteY4" fmla="*/ 844398 h 845588"/>
              <a:gd name="connsiteX5" fmla="*/ 6385778 w 9148690"/>
              <a:gd name="connsiteY5" fmla="*/ 844398 h 845588"/>
              <a:gd name="connsiteX6" fmla="*/ 6379919 w 9148690"/>
              <a:gd name="connsiteY6" fmla="*/ 844398 h 845588"/>
              <a:gd name="connsiteX7" fmla="*/ 2053293 w 9148690"/>
              <a:gd name="connsiteY7" fmla="*/ 844398 h 845588"/>
              <a:gd name="connsiteX8" fmla="*/ 2053152 w 9148690"/>
              <a:gd name="connsiteY8" fmla="*/ 845588 h 845588"/>
              <a:gd name="connsiteX9" fmla="*/ 523135 w 9148690"/>
              <a:gd name="connsiteY9" fmla="*/ 845588 h 845588"/>
              <a:gd name="connsiteX10" fmla="*/ 522994 w 9148690"/>
              <a:gd name="connsiteY10" fmla="*/ 844398 h 845588"/>
              <a:gd name="connsiteX11" fmla="*/ 0 w 9148690"/>
              <a:gd name="connsiteY11" fmla="*/ 844398 h 84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8690" h="845588">
                <a:moveTo>
                  <a:pt x="0" y="0"/>
                </a:moveTo>
                <a:lnTo>
                  <a:pt x="6385778" y="0"/>
                </a:lnTo>
                <a:lnTo>
                  <a:pt x="6385778" y="753817"/>
                </a:lnTo>
                <a:lnTo>
                  <a:pt x="9148690" y="753817"/>
                </a:lnTo>
                <a:lnTo>
                  <a:pt x="9148690" y="844398"/>
                </a:lnTo>
                <a:lnTo>
                  <a:pt x="6385778" y="844398"/>
                </a:lnTo>
                <a:lnTo>
                  <a:pt x="6379919" y="844398"/>
                </a:lnTo>
                <a:lnTo>
                  <a:pt x="2053293" y="844398"/>
                </a:lnTo>
                <a:lnTo>
                  <a:pt x="2053152" y="845588"/>
                </a:lnTo>
                <a:lnTo>
                  <a:pt x="523135" y="845588"/>
                </a:lnTo>
                <a:lnTo>
                  <a:pt x="522994" y="844398"/>
                </a:lnTo>
                <a:lnTo>
                  <a:pt x="0" y="844398"/>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 name="组合 1"/>
          <p:cNvGrpSpPr/>
          <p:nvPr userDrawn="1"/>
        </p:nvGrpSpPr>
        <p:grpSpPr>
          <a:xfrm>
            <a:off x="6376687" y="0"/>
            <a:ext cx="2772002" cy="767078"/>
            <a:chOff x="5640087" y="-9196"/>
            <a:chExt cx="2772002" cy="767078"/>
          </a:xfrm>
          <a:solidFill>
            <a:schemeClr val="accent5">
              <a:lumMod val="50000"/>
            </a:schemeClr>
          </a:solidFill>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7526" b="3445"/>
            <a:stretch>
              <a:fillRect/>
            </a:stretch>
          </p:blipFill>
          <p:spPr>
            <a:xfrm>
              <a:off x="5830676" y="-4763"/>
              <a:ext cx="2581413" cy="759619"/>
            </a:xfrm>
            <a:prstGeom prst="rect">
              <a:avLst/>
            </a:prstGeom>
            <a:grpFill/>
          </p:spPr>
        </p:pic>
        <p:sp>
          <p:nvSpPr>
            <p:cNvPr id="8" name="任意多边形 7"/>
            <p:cNvSpPr/>
            <p:nvPr userDrawn="1"/>
          </p:nvSpPr>
          <p:spPr>
            <a:xfrm>
              <a:off x="5640087" y="-9196"/>
              <a:ext cx="556479" cy="767078"/>
            </a:xfrm>
            <a:custGeom>
              <a:avLst/>
              <a:gdLst>
                <a:gd name="connsiteX0" fmla="*/ 0 w 556479"/>
                <a:gd name="connsiteY0" fmla="*/ 0 h 743308"/>
                <a:gd name="connsiteX1" fmla="*/ 556479 w 556479"/>
                <a:gd name="connsiteY1" fmla="*/ 0 h 743308"/>
                <a:gd name="connsiteX2" fmla="*/ 556479 w 556479"/>
                <a:gd name="connsiteY2" fmla="*/ 2526 h 743308"/>
                <a:gd name="connsiteX3" fmla="*/ 187351 w 556479"/>
                <a:gd name="connsiteY3" fmla="*/ 371654 h 743308"/>
                <a:gd name="connsiteX4" fmla="*/ 556479 w 556479"/>
                <a:gd name="connsiteY4" fmla="*/ 740782 h 743308"/>
                <a:gd name="connsiteX5" fmla="*/ 556479 w 556479"/>
                <a:gd name="connsiteY5" fmla="*/ 743308 h 743308"/>
                <a:gd name="connsiteX6" fmla="*/ 0 w 556479"/>
                <a:gd name="connsiteY6" fmla="*/ 743308 h 74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479" h="743308">
                  <a:moveTo>
                    <a:pt x="0" y="0"/>
                  </a:moveTo>
                  <a:lnTo>
                    <a:pt x="556479" y="0"/>
                  </a:lnTo>
                  <a:lnTo>
                    <a:pt x="556479" y="2526"/>
                  </a:lnTo>
                  <a:cubicBezTo>
                    <a:pt x="352615" y="2526"/>
                    <a:pt x="187351" y="167790"/>
                    <a:pt x="187351" y="371654"/>
                  </a:cubicBezTo>
                  <a:cubicBezTo>
                    <a:pt x="187351" y="575518"/>
                    <a:pt x="352615" y="740782"/>
                    <a:pt x="556479" y="740782"/>
                  </a:cubicBezTo>
                  <a:lnTo>
                    <a:pt x="556479" y="743308"/>
                  </a:lnTo>
                  <a:lnTo>
                    <a:pt x="0" y="7433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2" name="文本框 11"/>
          <p:cNvSpPr txBox="1"/>
          <p:nvPr userDrawn="1"/>
        </p:nvSpPr>
        <p:spPr>
          <a:xfrm>
            <a:off x="-255" y="2680527"/>
            <a:ext cx="56676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smtClean="0">
                <a:ln>
                  <a:noFill/>
                </a:ln>
                <a:solidFill>
                  <a:prstClr val="white"/>
                </a:solidFill>
                <a:effectLst/>
                <a:uLnTx/>
                <a:uFillTx/>
                <a:latin typeface="黑体" panose="02010609060101010101" charset="-122"/>
                <a:ea typeface="黑体" panose="02010609060101010101" charset="-122"/>
                <a:cs typeface="+mn-cs"/>
              </a:rPr>
              <a:t>大标题</a:t>
            </a:r>
            <a:endParaRPr kumimoji="0" lang="zh-CN" altLang="en-US" sz="24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endParaRPr>
          </a:p>
        </p:txBody>
      </p:sp>
      <p:sp>
        <p:nvSpPr>
          <p:cNvPr id="10" name="文本占位符 12"/>
          <p:cNvSpPr>
            <a:spLocks noGrp="1"/>
          </p:cNvSpPr>
          <p:nvPr>
            <p:ph type="body" sz="quarter" idx="11" hasCustomPrompt="1"/>
          </p:nvPr>
        </p:nvSpPr>
        <p:spPr>
          <a:xfrm>
            <a:off x="119596" y="24710"/>
            <a:ext cx="6257090" cy="823004"/>
          </a:xfrm>
          <a:prstGeom prst="rect">
            <a:avLst/>
          </a:prstGeom>
        </p:spPr>
        <p:txBody>
          <a:bodyPr anchor="ctr"/>
          <a:lstStyle>
            <a:lvl1pPr marL="0" indent="0">
              <a:lnSpc>
                <a:spcPct val="100000"/>
              </a:lnSpc>
              <a:buNone/>
              <a:defRPr lang="zh-CN" altLang="en-US" sz="2400" b="0" kern="1200" baseline="0" dirty="0" smtClean="0">
                <a:solidFill>
                  <a:schemeClr val="bg1"/>
                </a:solidFill>
                <a:latin typeface="Arial" panose="020B0604020202020204" pitchFamily="34" charset="0"/>
                <a:ea typeface="+mj-ea"/>
                <a:cs typeface="+mn-cs"/>
              </a:defRPr>
            </a:lvl1pPr>
          </a:lstStyle>
          <a:p>
            <a:pPr lvl="0"/>
            <a:r>
              <a:rPr lang="zh-CN" altLang="en-US" dirty="0" smtClean="0"/>
              <a:t>标题</a:t>
            </a:r>
            <a:endParaRPr lang="zh-CN" altLang="en-US" dirty="0" smtClean="0"/>
          </a:p>
        </p:txBody>
      </p:sp>
      <p:sp>
        <p:nvSpPr>
          <p:cNvPr id="14" name="文本框 13"/>
          <p:cNvSpPr txBox="1"/>
          <p:nvPr userDrawn="1"/>
        </p:nvSpPr>
        <p:spPr>
          <a:xfrm>
            <a:off x="8780062" y="6511233"/>
            <a:ext cx="528694" cy="376834"/>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defRPr/>
            </a:pPr>
            <a:fld id="{B1436180-66C4-4D56-A3A8-6D7DE39D90EE}" type="slidenum">
              <a:rPr kumimoji="0" lang="zh-CN" altLang="en-US" sz="1400" b="0" i="0" u="none" strike="noStrike" kern="1200" cap="none" spc="0" normalizeH="0" baseline="0" noProof="0" smtClean="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fld>
            <a:endParaRPr kumimoji="0" lang="zh-CN" altLang="en-US" sz="1400" b="0" i="0" u="none" strike="noStrike" kern="1200" cap="none" spc="0" normalizeH="0" baseline="0" noProof="0" dirty="0" smtClean="0">
              <a:ln>
                <a:noFill/>
              </a:ln>
              <a:solidFill>
                <a:prstClr val="black"/>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占位符 4"/>
          <p:cNvSpPr>
            <a:spLocks noGrp="1"/>
          </p:cNvSpPr>
          <p:nvPr>
            <p:ph type="body" sz="quarter" idx="13" hasCustomPrompt="1"/>
          </p:nvPr>
        </p:nvSpPr>
        <p:spPr>
          <a:xfrm>
            <a:off x="185498" y="955257"/>
            <a:ext cx="8579561" cy="5569111"/>
          </a:xfrm>
          <a:prstGeom prst="rect">
            <a:avLst/>
          </a:prstGeom>
        </p:spPr>
        <p:txBody>
          <a:bodyPr/>
          <a:lstStyle>
            <a:lvl1pPr marL="0" indent="0">
              <a:lnSpc>
                <a:spcPct val="100000"/>
              </a:lnSpc>
              <a:buNone/>
              <a:defRPr sz="1600" baseline="0">
                <a:latin typeface="微软雅黑" panose="020B0503020204020204" pitchFamily="34" charset="-122"/>
                <a:ea typeface="微软雅黑" panose="020B0503020204020204" pitchFamily="34" charset="-122"/>
              </a:defRPr>
            </a:lvl1pPr>
            <a:lvl2pPr>
              <a:defRPr sz="1600">
                <a:latin typeface="+mj-ea"/>
                <a:ea typeface="+mj-ea"/>
              </a:defRPr>
            </a:lvl2pPr>
          </a:lstStyle>
          <a:p>
            <a:pPr lvl="0"/>
            <a:r>
              <a:rPr lang="zh-CN" altLang="en-US" dirty="0" smtClean="0"/>
              <a:t>编辑母版文本样式</a:t>
            </a:r>
            <a:endParaRPr lang="zh-CN" altLang="en-US" dirty="0" smtClean="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副标题">
    <p:spTree>
      <p:nvGrpSpPr>
        <p:cNvPr id="1" name=""/>
        <p:cNvGrpSpPr/>
        <p:nvPr/>
      </p:nvGrpSpPr>
      <p:grpSpPr>
        <a:xfrm>
          <a:off x="0" y="0"/>
          <a:ext cx="0" cy="0"/>
          <a:chOff x="0" y="0"/>
          <a:chExt cx="0" cy="0"/>
        </a:xfrm>
      </p:grpSpPr>
      <p:sp>
        <p:nvSpPr>
          <p:cNvPr id="32" name="任意多边形 31"/>
          <p:cNvSpPr/>
          <p:nvPr userDrawn="1"/>
        </p:nvSpPr>
        <p:spPr>
          <a:xfrm>
            <a:off x="0" y="2126"/>
            <a:ext cx="9148690" cy="845588"/>
          </a:xfrm>
          <a:custGeom>
            <a:avLst/>
            <a:gdLst>
              <a:gd name="connsiteX0" fmla="*/ 0 w 9148690"/>
              <a:gd name="connsiteY0" fmla="*/ 0 h 845588"/>
              <a:gd name="connsiteX1" fmla="*/ 6385778 w 9148690"/>
              <a:gd name="connsiteY1" fmla="*/ 0 h 845588"/>
              <a:gd name="connsiteX2" fmla="*/ 6385778 w 9148690"/>
              <a:gd name="connsiteY2" fmla="*/ 753817 h 845588"/>
              <a:gd name="connsiteX3" fmla="*/ 9148690 w 9148690"/>
              <a:gd name="connsiteY3" fmla="*/ 753817 h 845588"/>
              <a:gd name="connsiteX4" fmla="*/ 9148690 w 9148690"/>
              <a:gd name="connsiteY4" fmla="*/ 844398 h 845588"/>
              <a:gd name="connsiteX5" fmla="*/ 6385778 w 9148690"/>
              <a:gd name="connsiteY5" fmla="*/ 844398 h 845588"/>
              <a:gd name="connsiteX6" fmla="*/ 6379919 w 9148690"/>
              <a:gd name="connsiteY6" fmla="*/ 844398 h 845588"/>
              <a:gd name="connsiteX7" fmla="*/ 2053293 w 9148690"/>
              <a:gd name="connsiteY7" fmla="*/ 844398 h 845588"/>
              <a:gd name="connsiteX8" fmla="*/ 2053152 w 9148690"/>
              <a:gd name="connsiteY8" fmla="*/ 845588 h 845588"/>
              <a:gd name="connsiteX9" fmla="*/ 523135 w 9148690"/>
              <a:gd name="connsiteY9" fmla="*/ 845588 h 845588"/>
              <a:gd name="connsiteX10" fmla="*/ 522994 w 9148690"/>
              <a:gd name="connsiteY10" fmla="*/ 844398 h 845588"/>
              <a:gd name="connsiteX11" fmla="*/ 0 w 9148690"/>
              <a:gd name="connsiteY11" fmla="*/ 844398 h 8455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148690" h="845588">
                <a:moveTo>
                  <a:pt x="0" y="0"/>
                </a:moveTo>
                <a:lnTo>
                  <a:pt x="6385778" y="0"/>
                </a:lnTo>
                <a:lnTo>
                  <a:pt x="6385778" y="753817"/>
                </a:lnTo>
                <a:lnTo>
                  <a:pt x="9148690" y="753817"/>
                </a:lnTo>
                <a:lnTo>
                  <a:pt x="9148690" y="844398"/>
                </a:lnTo>
                <a:lnTo>
                  <a:pt x="6385778" y="844398"/>
                </a:lnTo>
                <a:lnTo>
                  <a:pt x="6379919" y="844398"/>
                </a:lnTo>
                <a:lnTo>
                  <a:pt x="2053293" y="844398"/>
                </a:lnTo>
                <a:lnTo>
                  <a:pt x="2053152" y="845588"/>
                </a:lnTo>
                <a:lnTo>
                  <a:pt x="523135" y="845588"/>
                </a:lnTo>
                <a:lnTo>
                  <a:pt x="522994" y="844398"/>
                </a:lnTo>
                <a:lnTo>
                  <a:pt x="0" y="844398"/>
                </a:ln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nvGrpSpPr>
          <p:cNvPr id="2" name="组合 1"/>
          <p:cNvGrpSpPr/>
          <p:nvPr userDrawn="1"/>
        </p:nvGrpSpPr>
        <p:grpSpPr>
          <a:xfrm>
            <a:off x="6376687" y="0"/>
            <a:ext cx="2772002" cy="767078"/>
            <a:chOff x="5640087" y="-9196"/>
            <a:chExt cx="2772002" cy="767078"/>
          </a:xfrm>
          <a:solidFill>
            <a:schemeClr val="accent5">
              <a:lumMod val="50000"/>
            </a:schemeClr>
          </a:solidFill>
        </p:grpSpPr>
        <p:pic>
          <p:nvPicPr>
            <p:cNvPr id="7" name="图片 6"/>
            <p:cNvPicPr>
              <a:picLocks noChangeAspect="1"/>
            </p:cNvPicPr>
            <p:nvPr userDrawn="1"/>
          </p:nvPicPr>
          <p:blipFill rotWithShape="1">
            <a:blip r:embed="rId2" cstate="print">
              <a:extLst>
                <a:ext uri="{28A0092B-C50C-407E-A947-70E740481C1C}">
                  <a14:useLocalDpi xmlns:a14="http://schemas.microsoft.com/office/drawing/2010/main" val="0"/>
                </a:ext>
              </a:extLst>
            </a:blip>
            <a:srcRect t="7526" b="3445"/>
            <a:stretch>
              <a:fillRect/>
            </a:stretch>
          </p:blipFill>
          <p:spPr>
            <a:xfrm>
              <a:off x="5830676" y="-4763"/>
              <a:ext cx="2581413" cy="759619"/>
            </a:xfrm>
            <a:prstGeom prst="rect">
              <a:avLst/>
            </a:prstGeom>
            <a:grpFill/>
          </p:spPr>
        </p:pic>
        <p:sp>
          <p:nvSpPr>
            <p:cNvPr id="8" name="任意多边形 7"/>
            <p:cNvSpPr/>
            <p:nvPr userDrawn="1"/>
          </p:nvSpPr>
          <p:spPr>
            <a:xfrm>
              <a:off x="5640087" y="-9196"/>
              <a:ext cx="556479" cy="767078"/>
            </a:xfrm>
            <a:custGeom>
              <a:avLst/>
              <a:gdLst>
                <a:gd name="connsiteX0" fmla="*/ 0 w 556479"/>
                <a:gd name="connsiteY0" fmla="*/ 0 h 743308"/>
                <a:gd name="connsiteX1" fmla="*/ 556479 w 556479"/>
                <a:gd name="connsiteY1" fmla="*/ 0 h 743308"/>
                <a:gd name="connsiteX2" fmla="*/ 556479 w 556479"/>
                <a:gd name="connsiteY2" fmla="*/ 2526 h 743308"/>
                <a:gd name="connsiteX3" fmla="*/ 187351 w 556479"/>
                <a:gd name="connsiteY3" fmla="*/ 371654 h 743308"/>
                <a:gd name="connsiteX4" fmla="*/ 556479 w 556479"/>
                <a:gd name="connsiteY4" fmla="*/ 740782 h 743308"/>
                <a:gd name="connsiteX5" fmla="*/ 556479 w 556479"/>
                <a:gd name="connsiteY5" fmla="*/ 743308 h 743308"/>
                <a:gd name="connsiteX6" fmla="*/ 0 w 556479"/>
                <a:gd name="connsiteY6" fmla="*/ 743308 h 7433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56479" h="743308">
                  <a:moveTo>
                    <a:pt x="0" y="0"/>
                  </a:moveTo>
                  <a:lnTo>
                    <a:pt x="556479" y="0"/>
                  </a:lnTo>
                  <a:lnTo>
                    <a:pt x="556479" y="2526"/>
                  </a:lnTo>
                  <a:cubicBezTo>
                    <a:pt x="352615" y="2526"/>
                    <a:pt x="187351" y="167790"/>
                    <a:pt x="187351" y="371654"/>
                  </a:cubicBezTo>
                  <a:cubicBezTo>
                    <a:pt x="187351" y="575518"/>
                    <a:pt x="352615" y="740782"/>
                    <a:pt x="556479" y="740782"/>
                  </a:cubicBezTo>
                  <a:lnTo>
                    <a:pt x="556479" y="743308"/>
                  </a:lnTo>
                  <a:lnTo>
                    <a:pt x="0" y="743308"/>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grpSp>
      <p:sp>
        <p:nvSpPr>
          <p:cNvPr id="12" name="文本框 11"/>
          <p:cNvSpPr txBox="1"/>
          <p:nvPr userDrawn="1"/>
        </p:nvSpPr>
        <p:spPr>
          <a:xfrm>
            <a:off x="-255" y="2680527"/>
            <a:ext cx="56676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smtClean="0">
                <a:ln>
                  <a:noFill/>
                </a:ln>
                <a:solidFill>
                  <a:prstClr val="white"/>
                </a:solidFill>
                <a:effectLst/>
                <a:uLnTx/>
                <a:uFillTx/>
                <a:latin typeface="黑体" panose="02010609060101010101" charset="-122"/>
                <a:ea typeface="黑体" panose="02010609060101010101" charset="-122"/>
                <a:cs typeface="+mn-cs"/>
              </a:rPr>
              <a:t>大标题</a:t>
            </a:r>
            <a:endParaRPr kumimoji="0" lang="zh-CN" altLang="en-US" sz="24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endParaRPr>
          </a:p>
        </p:txBody>
      </p:sp>
      <p:sp>
        <p:nvSpPr>
          <p:cNvPr id="10" name="文本占位符 12"/>
          <p:cNvSpPr>
            <a:spLocks noGrp="1"/>
          </p:cNvSpPr>
          <p:nvPr>
            <p:ph type="body" sz="quarter" idx="13" hasCustomPrompt="1"/>
          </p:nvPr>
        </p:nvSpPr>
        <p:spPr>
          <a:xfrm>
            <a:off x="119596" y="927153"/>
            <a:ext cx="2981891" cy="380983"/>
          </a:xfrm>
          <a:prstGeom prst="rect">
            <a:avLst/>
          </a:prstGeom>
        </p:spPr>
        <p:txBody>
          <a:bodyPr/>
          <a:lstStyle>
            <a:lvl1pPr marL="0" indent="0">
              <a:buNone/>
              <a:defRPr lang="zh-CN" altLang="en-US" sz="1800" b="1" kern="1200" dirty="0" smtClean="0">
                <a:solidFill>
                  <a:schemeClr val="tx1"/>
                </a:solidFill>
                <a:latin typeface="微软雅黑" panose="020B0503020204020204" pitchFamily="34" charset="-122"/>
                <a:ea typeface="微软雅黑" panose="020B0503020204020204" pitchFamily="34" charset="-122"/>
                <a:cs typeface="+mn-cs"/>
              </a:defRPr>
            </a:lvl1pPr>
          </a:lstStyle>
          <a:p>
            <a:pPr lvl="0"/>
            <a:r>
              <a:rPr lang="zh-CN" altLang="en-US" dirty="0" smtClean="0"/>
              <a:t>副标题</a:t>
            </a:r>
            <a:endParaRPr lang="zh-CN" altLang="en-US" dirty="0" smtClean="0"/>
          </a:p>
        </p:txBody>
      </p:sp>
      <p:sp>
        <p:nvSpPr>
          <p:cNvPr id="15" name="文本占位符 12"/>
          <p:cNvSpPr>
            <a:spLocks noGrp="1"/>
          </p:cNvSpPr>
          <p:nvPr>
            <p:ph type="body" sz="quarter" idx="11" hasCustomPrompt="1"/>
          </p:nvPr>
        </p:nvSpPr>
        <p:spPr>
          <a:xfrm>
            <a:off x="119596" y="24710"/>
            <a:ext cx="6257090" cy="823004"/>
          </a:xfrm>
          <a:prstGeom prst="rect">
            <a:avLst/>
          </a:prstGeom>
        </p:spPr>
        <p:txBody>
          <a:bodyPr anchor="ctr"/>
          <a:lstStyle>
            <a:lvl1pPr marL="0" indent="0">
              <a:lnSpc>
                <a:spcPct val="100000"/>
              </a:lnSpc>
              <a:buNone/>
              <a:defRPr lang="zh-CN" altLang="en-US" sz="2400" b="0" kern="1200" baseline="0" dirty="0" smtClean="0">
                <a:solidFill>
                  <a:schemeClr val="bg1"/>
                </a:solidFill>
                <a:latin typeface="Arial" panose="020B0604020202020204" pitchFamily="34" charset="0"/>
                <a:ea typeface="+mj-ea"/>
                <a:cs typeface="+mn-cs"/>
              </a:defRPr>
            </a:lvl1pPr>
          </a:lstStyle>
          <a:p>
            <a:pPr lvl="0"/>
            <a:r>
              <a:rPr lang="zh-CN" altLang="en-US" dirty="0" smtClean="0"/>
              <a:t>标题</a:t>
            </a:r>
            <a:endParaRPr lang="zh-CN" altLang="en-US" dirty="0" smtClean="0"/>
          </a:p>
        </p:txBody>
      </p:sp>
      <p:sp>
        <p:nvSpPr>
          <p:cNvPr id="17" name="文本框 16"/>
          <p:cNvSpPr txBox="1"/>
          <p:nvPr userDrawn="1"/>
        </p:nvSpPr>
        <p:spPr>
          <a:xfrm>
            <a:off x="8780062" y="6511233"/>
            <a:ext cx="528694" cy="415498"/>
          </a:xfrm>
          <a:prstGeom prst="rect">
            <a:avLst/>
          </a:prstGeom>
          <a:noFill/>
        </p:spPr>
        <p:txBody>
          <a:bodyPr wrap="square" rtlCol="0">
            <a:spAutoFit/>
          </a:bodyPr>
          <a:lstStyle/>
          <a:p>
            <a:pPr marL="0" marR="0" lvl="0" indent="0" algn="l" defTabSz="457200" rtl="0" eaLnBrk="1" fontAlgn="auto" latinLnBrk="0" hangingPunct="1">
              <a:lnSpc>
                <a:spcPct val="150000"/>
              </a:lnSpc>
              <a:spcBef>
                <a:spcPts val="0"/>
              </a:spcBef>
              <a:spcAft>
                <a:spcPts val="0"/>
              </a:spcAft>
              <a:buClrTx/>
              <a:buSzTx/>
              <a:buFontTx/>
              <a:buNone/>
              <a:defRPr/>
            </a:pPr>
            <a:fld id="{B1436180-66C4-4D56-A3A8-6D7DE39D90EE}" type="slidenum">
              <a:rPr kumimoji="0" lang="zh-CN" altLang="en-US" sz="1400" b="0" i="0" u="none" strike="noStrike" kern="1200" cap="none" spc="0" normalizeH="0" baseline="0" noProof="0" smtClean="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rPr>
            </a:fld>
            <a:endParaRPr kumimoji="0" lang="zh-CN" altLang="en-US" sz="1400" b="0" i="0" u="none" strike="noStrike" kern="1200" cap="none" spc="0" normalizeH="0" baseline="0" noProof="0" dirty="0" smtClean="0">
              <a:ln>
                <a:noFill/>
              </a:ln>
              <a:solidFill>
                <a:prstClr val="white"/>
              </a:solidFill>
              <a:effectLst/>
              <a:uLnTx/>
              <a:uFillTx/>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占位符 4"/>
          <p:cNvSpPr>
            <a:spLocks noGrp="1"/>
          </p:cNvSpPr>
          <p:nvPr>
            <p:ph type="body" sz="quarter" idx="12" hasCustomPrompt="1"/>
          </p:nvPr>
        </p:nvSpPr>
        <p:spPr>
          <a:xfrm>
            <a:off x="358496" y="1387575"/>
            <a:ext cx="8579561" cy="5136793"/>
          </a:xfrm>
          <a:prstGeom prst="rect">
            <a:avLst/>
          </a:prstGeom>
        </p:spPr>
        <p:txBody>
          <a:bodyPr/>
          <a:lstStyle>
            <a:lvl1pPr marL="0" indent="0">
              <a:lnSpc>
                <a:spcPct val="100000"/>
              </a:lnSpc>
              <a:buNone/>
              <a:defRPr sz="1600" baseline="0">
                <a:latin typeface="微软雅黑" panose="020B0503020204020204" pitchFamily="34" charset="-122"/>
                <a:ea typeface="微软雅黑" panose="020B0503020204020204" pitchFamily="34" charset="-122"/>
              </a:defRPr>
            </a:lvl1pPr>
            <a:lvl2pPr>
              <a:defRPr sz="1600">
                <a:latin typeface="+mj-ea"/>
                <a:ea typeface="+mj-ea"/>
              </a:defRPr>
            </a:lvl2pPr>
          </a:lstStyle>
          <a:p>
            <a:pPr lvl="0"/>
            <a:r>
              <a:rPr lang="zh-CN" altLang="en-US" dirty="0" smtClean="0"/>
              <a:t>编辑母版文本样式</a:t>
            </a:r>
            <a:endParaRPr lang="zh-CN" altLang="en-US" dirty="0" smtClean="0"/>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28650" y="365125"/>
            <a:ext cx="7886700" cy="1325563"/>
          </a:xfrm>
          <a:prstGeom prst="rect">
            <a:avLst/>
          </a:prstGeom>
        </p:spPr>
        <p:txBody>
          <a:bodyPr/>
          <a:lstStyle/>
          <a:p>
            <a:r>
              <a:rPr lang="zh-CN" altLang="en-US" smtClean="0"/>
              <a:t>单击此处编辑母版标题样式</a:t>
            </a:r>
            <a:endParaRPr lang="zh-CN" altLang="en-US"/>
          </a:p>
        </p:txBody>
      </p:sp>
      <p:sp>
        <p:nvSpPr>
          <p:cNvPr id="3" name="矩形 2"/>
          <p:cNvSpPr/>
          <p:nvPr userDrawn="1"/>
        </p:nvSpPr>
        <p:spPr>
          <a:xfrm>
            <a:off x="1" y="6557319"/>
            <a:ext cx="9144000" cy="300681"/>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文本框 2"/>
          <p:cNvSpPr txBox="1"/>
          <p:nvPr userDrawn="1"/>
        </p:nvSpPr>
        <p:spPr>
          <a:xfrm>
            <a:off x="74141" y="152228"/>
            <a:ext cx="5667631"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defRPr/>
            </a:pPr>
            <a:r>
              <a:rPr kumimoji="0" lang="zh-CN" altLang="en-US" sz="2400" b="1" i="0" u="none" strike="noStrike" kern="1200" cap="none" spc="0" normalizeH="0" baseline="0" noProof="0" dirty="0" smtClean="0">
                <a:ln>
                  <a:noFill/>
                </a:ln>
                <a:solidFill>
                  <a:prstClr val="white"/>
                </a:solidFill>
                <a:effectLst/>
                <a:uLnTx/>
                <a:uFillTx/>
                <a:latin typeface="黑体" panose="02010609060101010101" charset="-122"/>
                <a:ea typeface="黑体" panose="02010609060101010101" charset="-122"/>
                <a:cs typeface="+mn-cs"/>
              </a:rPr>
              <a:t>大标题</a:t>
            </a:r>
            <a:endParaRPr kumimoji="0" lang="zh-CN" altLang="en-US" sz="2400" b="1" i="0" u="none" strike="noStrike" kern="1200" cap="none" spc="0" normalizeH="0" baseline="0" noProof="0" dirty="0">
              <a:ln>
                <a:noFill/>
              </a:ln>
              <a:solidFill>
                <a:prstClr val="white"/>
              </a:solidFill>
              <a:effectLst/>
              <a:uLnTx/>
              <a:uFillTx/>
              <a:latin typeface="黑体" panose="02010609060101010101" charset="-122"/>
              <a:ea typeface="黑体" panose="02010609060101010101" charset="-122"/>
              <a:cs typeface="+mn-cs"/>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iming>
    <p:tnLst>
      <p:par>
        <p:cTn id="1" dur="indefinite" restart="never" nodeType="tmRoot"/>
      </p:par>
    </p:tnLst>
  </p:timing>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5.xml"/><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10.xml"/><Relationship Id="rId4" Type="http://schemas.openxmlformats.org/officeDocument/2006/relationships/slideLayout" Target="../slideLayouts/slideLayout2.xml"/><Relationship Id="rId3" Type="http://schemas.openxmlformats.org/officeDocument/2006/relationships/tags" Target="../tags/tag12.xml"/><Relationship Id="rId2" Type="http://schemas.openxmlformats.org/officeDocument/2006/relationships/image" Target="../media/image22.png"/><Relationship Id="rId1" Type="http://schemas.openxmlformats.org/officeDocument/2006/relationships/tags" Target="../tags/tag11.xml"/></Relationships>
</file>

<file path=ppt/slides/_rels/slide11.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13.xml"/><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23.jpe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9" Type="http://schemas.openxmlformats.org/officeDocument/2006/relationships/notesSlide" Target="../notesSlides/notesSlide3.xml"/><Relationship Id="rId8" Type="http://schemas.openxmlformats.org/officeDocument/2006/relationships/slideLayout" Target="../slideLayouts/slideLayout2.xml"/><Relationship Id="rId7" Type="http://schemas.openxmlformats.org/officeDocument/2006/relationships/tags" Target="../tags/tag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1.tiff"/><Relationship Id="rId3" Type="http://schemas.openxmlformats.org/officeDocument/2006/relationships/image" Target="../media/image4.emf"/><Relationship Id="rId2" Type="http://schemas.openxmlformats.org/officeDocument/2006/relationships/image" Target="../media/image3.jpeg"/><Relationship Id="rId1" Type="http://schemas.openxmlformats.org/officeDocument/2006/relationships/image" Target="../media/image2.png"/></Relationships>
</file>

<file path=ppt/slides/_rels/slide4.xml.rels><?xml version="1.0" encoding="UTF-8" standalone="yes"?>
<Relationships xmlns="http://schemas.openxmlformats.org/package/2006/relationships"><Relationship Id="rId6" Type="http://schemas.openxmlformats.org/officeDocument/2006/relationships/notesSlide" Target="../notesSlides/notesSlide4.xml"/><Relationship Id="rId5" Type="http://schemas.openxmlformats.org/officeDocument/2006/relationships/slideLayout" Target="../slideLayouts/slideLayout2.xml"/><Relationship Id="rId4" Type="http://schemas.openxmlformats.org/officeDocument/2006/relationships/tags" Target="../tags/tag2.xml"/><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image" Target="../media/image7.jpeg"/></Relationships>
</file>

<file path=ppt/slides/_rels/slide5.xml.rels><?xml version="1.0" encoding="UTF-8" standalone="yes"?>
<Relationships xmlns="http://schemas.openxmlformats.org/package/2006/relationships"><Relationship Id="rId7" Type="http://schemas.openxmlformats.org/officeDocument/2006/relationships/notesSlide" Target="../notesSlides/notesSlide5.xml"/><Relationship Id="rId6" Type="http://schemas.openxmlformats.org/officeDocument/2006/relationships/slideLayout" Target="../slideLayouts/slideLayout2.xml"/><Relationship Id="rId5" Type="http://schemas.openxmlformats.org/officeDocument/2006/relationships/tags" Target="../tags/tag4.xml"/><Relationship Id="rId4" Type="http://schemas.openxmlformats.org/officeDocument/2006/relationships/image" Target="../media/image12.png"/><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2.xml"/><Relationship Id="rId6" Type="http://schemas.openxmlformats.org/officeDocument/2006/relationships/tags" Target="../tags/tag6.xml"/><Relationship Id="rId5" Type="http://schemas.openxmlformats.org/officeDocument/2006/relationships/tags" Target="../tags/tag5.xml"/><Relationship Id="rId4" Type="http://schemas.openxmlformats.org/officeDocument/2006/relationships/image" Target="../media/image16.jpeg"/><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image" Target="../media/image13.jpeg"/></Relationships>
</file>

<file path=ppt/slides/_rels/slide7.xml.rels><?xml version="1.0" encoding="UTF-8" standalone="yes"?>
<Relationships xmlns="http://schemas.openxmlformats.org/package/2006/relationships"><Relationship Id="rId5" Type="http://schemas.openxmlformats.org/officeDocument/2006/relationships/notesSlide" Target="../notesSlides/notesSlide7.xml"/><Relationship Id="rId4" Type="http://schemas.openxmlformats.org/officeDocument/2006/relationships/slideLayout" Target="../slideLayouts/slideLayout2.xml"/><Relationship Id="rId3" Type="http://schemas.openxmlformats.org/officeDocument/2006/relationships/tags" Target="../tags/tag7.xml"/><Relationship Id="rId2" Type="http://schemas.openxmlformats.org/officeDocument/2006/relationships/image" Target="../media/image18.emf"/><Relationship Id="rId1" Type="http://schemas.openxmlformats.org/officeDocument/2006/relationships/image" Target="../media/image17.emf"/></Relationships>
</file>

<file path=ppt/slides/_rels/slide8.xml.rels><?xml version="1.0" encoding="UTF-8" standalone="yes"?>
<Relationships xmlns="http://schemas.openxmlformats.org/package/2006/relationships"><Relationship Id="rId6" Type="http://schemas.openxmlformats.org/officeDocument/2006/relationships/notesSlide" Target="../notesSlides/notesSlide8.xml"/><Relationship Id="rId5" Type="http://schemas.openxmlformats.org/officeDocument/2006/relationships/slideLayout" Target="../slideLayouts/slideLayout2.xml"/><Relationship Id="rId4" Type="http://schemas.openxmlformats.org/officeDocument/2006/relationships/tags" Target="../tags/tag9.xml"/><Relationship Id="rId3" Type="http://schemas.openxmlformats.org/officeDocument/2006/relationships/image" Target="../media/image20.png"/><Relationship Id="rId2" Type="http://schemas.openxmlformats.org/officeDocument/2006/relationships/tags" Target="../tags/tag8.xml"/><Relationship Id="rId1" Type="http://schemas.openxmlformats.org/officeDocument/2006/relationships/image" Target="../media/image19.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9.xml"/><Relationship Id="rId3" Type="http://schemas.openxmlformats.org/officeDocument/2006/relationships/slideLayout" Target="../slideLayouts/slideLayout2.xml"/><Relationship Id="rId2" Type="http://schemas.openxmlformats.org/officeDocument/2006/relationships/tags" Target="../tags/tag10.xml"/><Relationship Id="rId1"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504306"/>
            <a:ext cx="9144000" cy="1913150"/>
          </a:xfrm>
          <a:prstGeom prst="rect">
            <a:avLst/>
          </a:prstGeom>
          <a:solidFill>
            <a:srgbClr val="203864"/>
          </a:solidFill>
          <a:ln w="28575">
            <a:solidFill>
              <a:srgbClr val="203864"/>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Arial" panose="020B0604020202020204" pitchFamily="34" charset="0"/>
              <a:ea typeface="微软雅黑" panose="020B0503020204020204" pitchFamily="34" charset="-122"/>
              <a:sym typeface="Arial" panose="020B0604020202020204" pitchFamily="34" charset="0"/>
            </a:endParaRPr>
          </a:p>
        </p:txBody>
      </p:sp>
      <p:sp>
        <p:nvSpPr>
          <p:cNvPr id="8" name="文本框 7"/>
          <p:cNvSpPr txBox="1"/>
          <p:nvPr/>
        </p:nvSpPr>
        <p:spPr>
          <a:xfrm>
            <a:off x="0" y="1676400"/>
            <a:ext cx="9142730" cy="1568450"/>
          </a:xfrm>
          <a:prstGeom prst="rect">
            <a:avLst/>
          </a:prstGeom>
          <a:noFill/>
        </p:spPr>
        <p:txBody>
          <a:bodyPr wrap="square" rtlCol="0">
            <a:spAutoFit/>
          </a:bodyPr>
          <a:lstStyle/>
          <a:p>
            <a:pPr algn="ctr" fontAlgn="auto">
              <a:lnSpc>
                <a:spcPct val="150000"/>
              </a:lnSpc>
            </a:pPr>
            <a:r>
              <a:rPr lang="zh-CN" altLang="en-US" sz="3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Experimental measurement of kinematic</a:t>
            </a:r>
            <a:r>
              <a:rPr lang="en-US" altLang="zh-CN" sz="3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 </a:t>
            </a:r>
            <a:r>
              <a:rPr lang="zh-CN" altLang="en-US" sz="3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behavior of particle collisions in ambient liquid</a:t>
            </a:r>
            <a:endParaRPr lang="zh-CN" altLang="en-US" sz="3200" b="1"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pic>
        <p:nvPicPr>
          <p:cNvPr id="5" name="图片 4"/>
          <p:cNvPicPr>
            <a:picLocks noChangeAspect="1"/>
          </p:cNvPicPr>
          <p:nvPr userDrawn="1"/>
        </p:nvPicPr>
        <p:blipFill rotWithShape="1">
          <a:blip r:embed="rId1" cstate="print">
            <a:extLst>
              <a:ext uri="{28A0092B-C50C-407E-A947-70E740481C1C}">
                <a14:useLocalDpi xmlns:a14="http://schemas.microsoft.com/office/drawing/2010/main" val="0"/>
              </a:ext>
            </a:extLst>
          </a:blip>
          <a:srcRect t="7526" b="3445"/>
          <a:stretch>
            <a:fillRect/>
          </a:stretch>
        </p:blipFill>
        <p:spPr>
          <a:xfrm>
            <a:off x="120295" y="87560"/>
            <a:ext cx="2581413" cy="759619"/>
          </a:xfrm>
          <a:prstGeom prst="rect">
            <a:avLst/>
          </a:prstGeom>
          <a:solidFill>
            <a:schemeClr val="accent5">
              <a:lumMod val="50000"/>
            </a:schemeClr>
          </a:solidFill>
        </p:spPr>
      </p:pic>
      <p:sp>
        <p:nvSpPr>
          <p:cNvPr id="9" name="矩形 1"/>
          <p:cNvSpPr>
            <a:spLocks noChangeArrowheads="1"/>
          </p:cNvSpPr>
          <p:nvPr/>
        </p:nvSpPr>
        <p:spPr bwMode="auto">
          <a:xfrm>
            <a:off x="2527130" y="4164570"/>
            <a:ext cx="4087200" cy="23850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ts val="400"/>
              </a:spcBef>
              <a:spcAft>
                <a:spcPts val="400"/>
              </a:spcAft>
              <a:buFont typeface="Arial" panose="020B0604020202020204" pitchFamily="34" charset="0"/>
              <a:buNone/>
            </a:pPr>
            <a:r>
              <a:rPr lang="en-US" altLang="zh-CN" sz="2400" b="1" dirty="0" smtClean="0">
                <a:latin typeface="Times New Roman" panose="02020603050405020304" pitchFamily="18" charset="0"/>
                <a:ea typeface="微软雅黑" panose="020B0503020204020204" pitchFamily="34" charset="-122"/>
                <a:cs typeface="Times New Roman" panose="02020603050405020304" pitchFamily="18" charset="0"/>
              </a:rPr>
              <a:t>Jiajun Jiao</a:t>
            </a:r>
            <a:endParaRPr lang="en-US" altLang="zh-CN" sz="1400" b="1"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ctr">
              <a:spcBef>
                <a:spcPts val="400"/>
              </a:spcBef>
              <a:spcAft>
                <a:spcPts val="400"/>
              </a:spcAft>
              <a:buFont typeface="Arial" panose="020B0604020202020204" pitchFamily="34" charset="0"/>
              <a:buNone/>
            </a:pPr>
            <a:endParaRPr lang="en-US" altLang="zh-CN" sz="11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ctr">
              <a:spcBef>
                <a:spcPts val="400"/>
              </a:spcBef>
              <a:spcAft>
                <a:spcPts val="400"/>
              </a:spcAft>
              <a:buNone/>
            </a:pPr>
            <a:r>
              <a:rPr lang="en-US" altLang="zh-CN" sz="1600" b="1" dirty="0" smtClean="0">
                <a:latin typeface="Times New Roman" panose="02020603050405020304" pitchFamily="18" charset="0"/>
                <a:ea typeface="微软雅黑" panose="020B0503020204020204" pitchFamily="34" charset="-122"/>
                <a:cs typeface="Times New Roman" panose="02020603050405020304" pitchFamily="18" charset="0"/>
              </a:rPr>
              <a:t>Yiyang Zhou,  Yi An , </a:t>
            </a:r>
            <a:r>
              <a:rPr lang="zh-CN" altLang="en-US" sz="1600" b="1" dirty="0" smtClean="0">
                <a:latin typeface="Times New Roman" panose="02020603050405020304" pitchFamily="18" charset="0"/>
                <a:ea typeface="微软雅黑" panose="020B0503020204020204" pitchFamily="34" charset="-122"/>
                <a:cs typeface="Times New Roman" panose="02020603050405020304" pitchFamily="18" charset="0"/>
              </a:rPr>
              <a:t>Qingquan</a:t>
            </a:r>
            <a:r>
              <a:rPr lang="en-US" altLang="zh-CN" sz="1600" b="1" dirty="0" smtClean="0">
                <a:latin typeface="Times New Roman" panose="02020603050405020304" pitchFamily="18" charset="0"/>
                <a:ea typeface="微软雅黑" panose="020B0503020204020204" pitchFamily="34" charset="-122"/>
                <a:cs typeface="Times New Roman" panose="02020603050405020304" pitchFamily="18" charset="0"/>
              </a:rPr>
              <a:t> LiU</a:t>
            </a:r>
            <a:endParaRPr lang="zh-CN" altLang="en-US" sz="1600" b="1"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ctr">
              <a:spcBef>
                <a:spcPts val="400"/>
              </a:spcBef>
              <a:spcAft>
                <a:spcPts val="400"/>
              </a:spcAft>
              <a:buNone/>
            </a:pPr>
            <a:r>
              <a:rPr lang="zh-CN" altLang="en-US" sz="1600" dirty="0" smtClean="0">
                <a:latin typeface="Times New Roman" panose="02020603050405020304" pitchFamily="18" charset="0"/>
                <a:ea typeface="微软雅黑" panose="020B0503020204020204" pitchFamily="34" charset="-122"/>
                <a:cs typeface="Times New Roman" panose="02020603050405020304" pitchFamily="18" charset="0"/>
              </a:rPr>
              <a:t>Beijing Institute of Technology</a:t>
            </a:r>
            <a:r>
              <a:rPr lang="en-US" altLang="zh-CN" sz="1600" dirty="0" smtClean="0">
                <a:latin typeface="Times New Roman" panose="02020603050405020304" pitchFamily="18" charset="0"/>
                <a:ea typeface="微软雅黑" panose="020B0503020204020204" pitchFamily="34" charset="-122"/>
                <a:cs typeface="Times New Roman" panose="02020603050405020304" pitchFamily="18" charset="0"/>
              </a:rPr>
              <a:t>, China</a:t>
            </a:r>
            <a:endParaRPr lang="zh-CN" altLang="en-US" sz="1600" dirty="0" smtClean="0">
              <a:latin typeface="Times New Roman" panose="02020603050405020304" pitchFamily="18" charset="0"/>
              <a:ea typeface="微软雅黑" panose="020B0503020204020204" pitchFamily="34" charset="-122"/>
              <a:cs typeface="Times New Roman" panose="02020603050405020304" pitchFamily="18" charset="0"/>
            </a:endParaRPr>
          </a:p>
          <a:p>
            <a:pPr algn="ctr">
              <a:spcBef>
                <a:spcPts val="400"/>
              </a:spcBef>
              <a:spcAft>
                <a:spcPts val="400"/>
              </a:spcAft>
              <a:buNone/>
            </a:pPr>
            <a:r>
              <a:rPr lang="zh-CN" altLang="en-US" sz="1600" dirty="0">
                <a:latin typeface="Times New Roman" panose="02020603050405020304" pitchFamily="18" charset="0"/>
                <a:ea typeface="微软雅黑" panose="020B0503020204020204" pitchFamily="34" charset="-122"/>
                <a:cs typeface="Times New Roman" panose="02020603050405020304" pitchFamily="18" charset="0"/>
              </a:rPr>
              <a:t>Fluid Mechanics Laboratory</a:t>
            </a: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p>
            <a:pPr algn="ctr">
              <a:spcBef>
                <a:spcPts val="400"/>
              </a:spcBef>
              <a:spcAft>
                <a:spcPts val="400"/>
              </a:spcAft>
              <a:buNone/>
            </a:pPr>
            <a:endParaRPr lang="zh-CN" altLang="en-US" sz="1600" dirty="0">
              <a:latin typeface="Times New Roman" panose="02020603050405020304" pitchFamily="18" charset="0"/>
              <a:ea typeface="微软雅黑" panose="020B0503020204020204" pitchFamily="34" charset="-122"/>
              <a:cs typeface="Times New Roman" panose="02020603050405020304" pitchFamily="18" charset="0"/>
            </a:endParaRPr>
          </a:p>
          <a:p>
            <a:pPr algn="ctr">
              <a:spcBef>
                <a:spcPts val="400"/>
              </a:spcBef>
              <a:spcAft>
                <a:spcPts val="400"/>
              </a:spcAft>
              <a:buFont typeface="Arial" panose="020B0604020202020204" pitchFamily="34" charset="0"/>
              <a:buNone/>
            </a:pPr>
            <a:r>
              <a:rPr lang="en-US" altLang="en-US" sz="1600" smtClean="0">
                <a:latin typeface="Times New Roman" panose="02020603050405020304" pitchFamily="18" charset="0"/>
                <a:ea typeface="微软雅黑" panose="020B0503020204020204" pitchFamily="34" charset="-122"/>
                <a:cs typeface="Times New Roman" panose="02020603050405020304" pitchFamily="18" charset="0"/>
              </a:rPr>
              <a:t>20 May 2022</a:t>
            </a:r>
            <a:endParaRPr lang="en-US" altLang="en-US" sz="1600"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p:cNvSpPr txBox="1"/>
          <p:nvPr/>
        </p:nvSpPr>
        <p:spPr>
          <a:xfrm>
            <a:off x="6241002" y="3607064"/>
            <a:ext cx="2902998" cy="368300"/>
          </a:xfrm>
          <a:prstGeom prst="rect">
            <a:avLst/>
          </a:prstGeom>
          <a:noFill/>
        </p:spPr>
        <p:txBody>
          <a:bodyPr wrap="square" rtlCol="0">
            <a:spAutoFit/>
          </a:bodyPr>
          <a:lstStyle/>
          <a:p>
            <a:r>
              <a:rPr lang="en-US" altLang="zh-CN" b="1" dirty="0" smtClean="0">
                <a:latin typeface="微软雅黑" panose="020B0503020204020204" pitchFamily="34" charset="-122"/>
                <a:ea typeface="微软雅黑" panose="020B0503020204020204" pitchFamily="34" charset="-122"/>
              </a:rPr>
              <a:t>——EGU2022</a:t>
            </a:r>
            <a:endParaRPr lang="zh-CN" altLang="en-US" b="1" dirty="0" smtClean="0">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1450340" y="1416685"/>
            <a:ext cx="6457352" cy="3564890"/>
            <a:chOff x="2548" y="2629"/>
            <a:chExt cx="9603" cy="5248"/>
          </a:xfrm>
        </p:grpSpPr>
        <p:grpSp>
          <p:nvGrpSpPr>
            <p:cNvPr id="3" name="组合 2"/>
            <p:cNvGrpSpPr/>
            <p:nvPr/>
          </p:nvGrpSpPr>
          <p:grpSpPr>
            <a:xfrm>
              <a:off x="2548" y="2629"/>
              <a:ext cx="9603" cy="5248"/>
              <a:chOff x="2548" y="2629"/>
              <a:chExt cx="9603" cy="5248"/>
            </a:xfrm>
          </p:grpSpPr>
          <p:pic>
            <p:nvPicPr>
              <p:cNvPr id="98" name="图片 98"/>
              <p:cNvPicPr>
                <a:picLocks noChangeAspect="1" noChangeArrowheads="1"/>
              </p:cNvPicPr>
              <p:nvPr>
                <p:custDataLst>
                  <p:tags r:id="rId1"/>
                </p:custDataLst>
              </p:nvPr>
            </p:nvPicPr>
            <p:blipFill>
              <a:blip r:embed="rId2" cstate="print">
                <a:extLst>
                  <a:ext uri="{28A0092B-C50C-407E-A947-70E740481C1C}">
                    <a14:useLocalDpi xmlns:a14="http://schemas.microsoft.com/office/drawing/2010/main" val="0"/>
                  </a:ext>
                </a:extLst>
              </a:blip>
              <a:srcRect/>
              <a:stretch>
                <a:fillRect/>
              </a:stretch>
            </p:blipFill>
            <p:spPr>
              <a:xfrm>
                <a:off x="2548" y="2629"/>
                <a:ext cx="9603" cy="5248"/>
              </a:xfrm>
              <a:prstGeom prst="rect">
                <a:avLst/>
              </a:prstGeom>
              <a:noFill/>
            </p:spPr>
          </p:pic>
          <p:sp>
            <p:nvSpPr>
              <p:cNvPr id="13" name="文本框 12"/>
              <p:cNvSpPr txBox="1"/>
              <p:nvPr/>
            </p:nvSpPr>
            <p:spPr>
              <a:xfrm>
                <a:off x="5811" y="7170"/>
                <a:ext cx="3079" cy="542"/>
              </a:xfrm>
              <a:prstGeom prst="rect">
                <a:avLst/>
              </a:prstGeom>
              <a:solidFill>
                <a:schemeClr val="bg1"/>
              </a:solidFill>
            </p:spPr>
            <p:txBody>
              <a:bodyPr wrap="square" rtlCol="0">
                <a:spAutoFit/>
              </a:bodyPr>
              <a:p>
                <a:pPr algn="ctr"/>
                <a:r>
                  <a:rPr lang="en-US" altLang="zh-CN"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rPr>
                  <a:t>Stokes number</a:t>
                </a:r>
                <a:endParaRPr lang="en-US" altLang="zh-CN"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 name="文本框 1"/>
              <p:cNvSpPr txBox="1"/>
              <p:nvPr/>
            </p:nvSpPr>
            <p:spPr>
              <a:xfrm rot="16200000">
                <a:off x="1247" y="4963"/>
                <a:ext cx="3182" cy="548"/>
              </a:xfrm>
              <a:prstGeom prst="rect">
                <a:avLst/>
              </a:prstGeom>
              <a:solidFill>
                <a:schemeClr val="bg1"/>
              </a:solidFill>
            </p:spPr>
            <p:txBody>
              <a:bodyPr wrap="square" rtlCol="0">
                <a:spAutoFit/>
              </a:bodyPr>
              <a:p>
                <a:pPr algn="ctr"/>
                <a:r>
                  <a:rPr lang="zh-CN" altLang="en-US">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time of contact</a:t>
                </a:r>
                <a:r>
                  <a:rPr lang="en-US" altLang="zh-CN">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rPr>
                  <a:t> (s)</a:t>
                </a:r>
                <a:endParaRPr lang="en-US" altLang="zh-CN" dirty="0" smtClean="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mn-ea"/>
                </a:endParaRPr>
              </a:p>
            </p:txBody>
          </p:sp>
        </p:grpSp>
        <p:sp>
          <p:nvSpPr>
            <p:cNvPr id="16" name="文本框 15"/>
            <p:cNvSpPr txBox="1"/>
            <p:nvPr/>
          </p:nvSpPr>
          <p:spPr>
            <a:xfrm>
              <a:off x="4349" y="2762"/>
              <a:ext cx="6000" cy="542"/>
            </a:xfrm>
            <a:prstGeom prst="rect">
              <a:avLst/>
            </a:prstGeom>
            <a:solidFill>
              <a:schemeClr val="bg1"/>
            </a:solidFill>
          </p:spPr>
          <p:txBody>
            <a:bodyPr wrap="square" rtlCol="0">
              <a:spAutoFit/>
            </a:bodyPr>
            <a:p>
              <a:pPr algn="ct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The relationship between </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Tc</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 and S</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t</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6" name="文本框 5"/>
          <p:cNvSpPr txBox="1"/>
          <p:nvPr/>
        </p:nvSpPr>
        <p:spPr>
          <a:xfrm>
            <a:off x="523875" y="5086985"/>
            <a:ext cx="8096250" cy="1337945"/>
          </a:xfrm>
          <a:prstGeom prst="rect">
            <a:avLst/>
          </a:prstGeom>
          <a:noFill/>
        </p:spPr>
        <p:txBody>
          <a:bodyPr wrap="square" rtlCol="0">
            <a:spAutoFit/>
          </a:bodyPr>
          <a:p>
            <a:pPr algn="just" fontAlgn="auto">
              <a:lnSpc>
                <a:spcPct val="150000"/>
              </a:lnSpc>
            </a:pP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When the Stokes number is small, the contact time decreases almost linearly with the increase of the Stokes number. When the Stokes number is large, the contact time of the ball does not change much, and fluctuates around the time of 0.029s.</a:t>
            </a:r>
            <a:endPar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占位符 2"/>
          <p:cNvSpPr/>
          <p:nvPr/>
        </p:nvSpPr>
        <p:spPr>
          <a:xfrm>
            <a:off x="119380" y="927100"/>
            <a:ext cx="3574415" cy="381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zh-CN" altLang="en-US" sz="1800" b="1" kern="1200" dirty="0" smtClean="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latin typeface="Times New Roman" panose="02020603050405020304" pitchFamily="18" charset="0"/>
                <a:cs typeface="Times New Roman" panose="02020603050405020304" pitchFamily="18" charset="0"/>
              </a:rPr>
              <a:t>t</a:t>
            </a:r>
            <a:r>
              <a:rPr lang="zh-CN" altLang="en-US" sz="2000">
                <a:latin typeface="Times New Roman" panose="02020603050405020304" pitchFamily="18" charset="0"/>
                <a:cs typeface="Times New Roman" panose="02020603050405020304" pitchFamily="18" charset="0"/>
              </a:rPr>
              <a:t>ime of contact</a:t>
            </a:r>
            <a:endParaRPr lang="zh-CN" altLang="en-US" sz="2000">
              <a:latin typeface="Times New Roman" panose="02020603050405020304" pitchFamily="18" charset="0"/>
              <a:cs typeface="Times New Roman" panose="02020603050405020304" pitchFamily="18" charset="0"/>
            </a:endParaRPr>
          </a:p>
        </p:txBody>
      </p:sp>
      <p:sp>
        <p:nvSpPr>
          <p:cNvPr id="8" name="圆角矩形 7"/>
          <p:cNvSpPr/>
          <p:nvPr/>
        </p:nvSpPr>
        <p:spPr>
          <a:xfrm>
            <a:off x="402590" y="5090160"/>
            <a:ext cx="8339455" cy="1397000"/>
          </a:xfrm>
          <a:prstGeom prst="roundRect">
            <a:avLst/>
          </a:prstGeom>
          <a:ln>
            <a:solidFill>
              <a:srgbClr val="203864"/>
            </a:solidFill>
          </a:ln>
        </p:spPr>
        <p:txBody>
          <a:bodyPr wrap="none" rtlCol="0" anchor="ctr">
            <a:spAutoFit/>
          </a:bodyPr>
          <a:p>
            <a:pPr algn="ctr"/>
            <a:endParaRPr lang="zh-CN" altLang="en-US" sz="1600" dirty="0"/>
          </a:p>
        </p:txBody>
      </p:sp>
      <p:sp>
        <p:nvSpPr>
          <p:cNvPr id="10" name="文本占位符 9"/>
          <p:cNvSpPr>
            <a:spLocks noGrp="1"/>
          </p:cNvSpPr>
          <p:nvPr>
            <p:ph type="body" sz="quarter" idx="11"/>
          </p:nvPr>
        </p:nvSpPr>
        <p:spPr/>
        <p:txBody>
          <a:bodyPr/>
          <a:lstStyle/>
          <a:p>
            <a:r>
              <a:rPr lang="en-US" altLang="zh-CN">
                <a:sym typeface="+mn-ea"/>
              </a:rPr>
              <a:t>4. </a:t>
            </a:r>
            <a:r>
              <a:rPr>
                <a:latin typeface="Times New Roman" panose="02020603050405020304" pitchFamily="18" charset="0"/>
                <a:cs typeface="Times New Roman" panose="02020603050405020304" pitchFamily="18" charset="0"/>
                <a:sym typeface="+mn-ea"/>
              </a:rPr>
              <a:t>Results</a:t>
            </a:r>
            <a:endParaRPr>
              <a:latin typeface="Times New Roman" panose="02020603050405020304" pitchFamily="18" charset="0"/>
              <a:cs typeface="Times New Roman" panose="02020603050405020304" pitchFamily="18" charset="0"/>
              <a:sym typeface="+mn-ea"/>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p:txBody>
          <a:bodyPr/>
          <a:lstStyle/>
          <a:p>
            <a:r>
              <a:rPr lang="en-US" altLang="zh-CN" dirty="0" smtClean="0">
                <a:latin typeface="Times New Roman" panose="02020603050405020304" pitchFamily="18" charset="0"/>
                <a:cs typeface="Times New Roman" panose="02020603050405020304" pitchFamily="18" charset="0"/>
              </a:rPr>
              <a:t>5.D</a:t>
            </a:r>
            <a:r>
              <a:rPr dirty="0" smtClean="0">
                <a:latin typeface="Times New Roman" panose="02020603050405020304" pitchFamily="18" charset="0"/>
                <a:cs typeface="Times New Roman" panose="02020603050405020304" pitchFamily="18" charset="0"/>
              </a:rPr>
              <a:t>iscussion</a:t>
            </a:r>
            <a:endParaRPr dirty="0" smtClean="0">
              <a:latin typeface="Times New Roman" panose="02020603050405020304" pitchFamily="18" charset="0"/>
              <a:cs typeface="Times New Roman" panose="02020603050405020304" pitchFamily="18" charset="0"/>
            </a:endParaRPr>
          </a:p>
        </p:txBody>
      </p:sp>
      <p:grpSp>
        <p:nvGrpSpPr>
          <p:cNvPr id="44" name="组合 43"/>
          <p:cNvGrpSpPr/>
          <p:nvPr/>
        </p:nvGrpSpPr>
        <p:grpSpPr>
          <a:xfrm>
            <a:off x="555625" y="1490980"/>
            <a:ext cx="8189780" cy="2341334"/>
            <a:chOff x="852" y="2053"/>
            <a:chExt cx="12897" cy="3687"/>
          </a:xfrm>
        </p:grpSpPr>
        <p:sp>
          <p:nvSpPr>
            <p:cNvPr id="39" name="矩形 38"/>
            <p:cNvSpPr/>
            <p:nvPr/>
          </p:nvSpPr>
          <p:spPr>
            <a:xfrm>
              <a:off x="876" y="2093"/>
              <a:ext cx="12865" cy="531"/>
            </a:xfrm>
            <a:prstGeom prst="rect">
              <a:avLst/>
            </a:prstGeom>
            <a:solidFill>
              <a:srgbClr val="203864"/>
            </a:solidFill>
            <a:ln>
              <a:solidFill>
                <a:srgbClr val="203864"/>
              </a:solidFill>
            </a:ln>
          </p:spPr>
          <p:txBody>
            <a:bodyPr wrap="square" rtlCol="0" anchor="ctr">
              <a:spAutoFit/>
            </a:bodyPr>
            <a:p>
              <a:pPr algn="ctr"/>
              <a:endParaRPr lang="zh-CN" altLang="en-US" sz="1600" dirty="0"/>
            </a:p>
          </p:txBody>
        </p:sp>
        <p:grpSp>
          <p:nvGrpSpPr>
            <p:cNvPr id="35" name="组合 34"/>
            <p:cNvGrpSpPr/>
            <p:nvPr/>
          </p:nvGrpSpPr>
          <p:grpSpPr>
            <a:xfrm>
              <a:off x="852" y="2624"/>
              <a:ext cx="12897" cy="3116"/>
              <a:chOff x="917" y="2356"/>
              <a:chExt cx="11614" cy="2733"/>
            </a:xfrm>
          </p:grpSpPr>
          <p:pic>
            <p:nvPicPr>
              <p:cNvPr id="100" name="图片 99"/>
              <p:cNvPicPr/>
              <p:nvPr/>
            </p:nvPicPr>
            <p:blipFill>
              <a:blip r:embed="rId1"/>
              <a:stretch>
                <a:fillRect/>
              </a:stretch>
            </p:blipFill>
            <p:spPr>
              <a:xfrm>
                <a:off x="917" y="2364"/>
                <a:ext cx="4450" cy="2725"/>
              </a:xfrm>
              <a:prstGeom prst="rect">
                <a:avLst/>
              </a:prstGeom>
              <a:noFill/>
              <a:ln w="9525">
                <a:noFill/>
              </a:ln>
            </p:spPr>
          </p:pic>
          <p:grpSp>
            <p:nvGrpSpPr>
              <p:cNvPr id="32" name="组合 31"/>
              <p:cNvGrpSpPr/>
              <p:nvPr/>
            </p:nvGrpSpPr>
            <p:grpSpPr>
              <a:xfrm>
                <a:off x="5367" y="2356"/>
                <a:ext cx="7164" cy="2728"/>
                <a:chOff x="682" y="2795"/>
                <a:chExt cx="6741" cy="2407"/>
              </a:xfrm>
            </p:grpSpPr>
            <p:pic>
              <p:nvPicPr>
                <p:cNvPr id="33" name="图片 32"/>
                <p:cNvPicPr>
                  <a:picLocks noChangeAspect="1"/>
                </p:cNvPicPr>
                <p:nvPr/>
              </p:nvPicPr>
              <p:blipFill>
                <a:blip r:embed="rId2"/>
                <a:stretch>
                  <a:fillRect/>
                </a:stretch>
              </p:blipFill>
              <p:spPr>
                <a:xfrm>
                  <a:off x="682" y="2802"/>
                  <a:ext cx="3600" cy="2400"/>
                </a:xfrm>
                <a:prstGeom prst="rect">
                  <a:avLst/>
                </a:prstGeom>
              </p:spPr>
            </p:pic>
            <p:pic>
              <p:nvPicPr>
                <p:cNvPr id="34" name="图片 33"/>
                <p:cNvPicPr>
                  <a:picLocks noChangeAspect="1"/>
                </p:cNvPicPr>
                <p:nvPr/>
              </p:nvPicPr>
              <p:blipFill>
                <a:blip r:embed="rId3"/>
                <a:stretch>
                  <a:fillRect/>
                </a:stretch>
              </p:blipFill>
              <p:spPr>
                <a:xfrm>
                  <a:off x="4282" y="2795"/>
                  <a:ext cx="3141" cy="2404"/>
                </a:xfrm>
                <a:prstGeom prst="rect">
                  <a:avLst/>
                </a:prstGeom>
              </p:spPr>
            </p:pic>
          </p:grpSp>
        </p:grpSp>
        <p:sp>
          <p:nvSpPr>
            <p:cNvPr id="36" name="文本框 35"/>
            <p:cNvSpPr txBox="1"/>
            <p:nvPr/>
          </p:nvSpPr>
          <p:spPr>
            <a:xfrm>
              <a:off x="877" y="2053"/>
              <a:ext cx="4917" cy="580"/>
            </a:xfrm>
            <a:prstGeom prst="rect">
              <a:avLst/>
            </a:prstGeom>
            <a:noFill/>
          </p:spPr>
          <p:txBody>
            <a:bodyPr wrap="square" rtlCol="0">
              <a:spAutoFit/>
            </a:bodyPr>
            <a:p>
              <a:pPr algn="ctr"/>
              <a:r>
                <a:rPr lang="zh-CN" altLang="en-US"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water flow</a:t>
              </a:r>
              <a:endParaRPr lang="zh-CN" altLang="en-US"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7" name="文本框 36"/>
            <p:cNvSpPr txBox="1"/>
            <p:nvPr/>
          </p:nvSpPr>
          <p:spPr>
            <a:xfrm>
              <a:off x="5794" y="2053"/>
              <a:ext cx="4249" cy="580"/>
            </a:xfrm>
            <a:prstGeom prst="rect">
              <a:avLst/>
            </a:prstGeom>
            <a:noFill/>
          </p:spPr>
          <p:txBody>
            <a:bodyPr wrap="square" rtlCol="0">
              <a:spAutoFit/>
            </a:bodyPr>
            <a:p>
              <a:pPr algn="ctr"/>
              <a:r>
                <a:rPr lang="zh-CN" altLang="en-US"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debris flow</a:t>
              </a:r>
              <a:endParaRPr lang="zh-CN" altLang="en-US"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38" name="文本框 37"/>
            <p:cNvSpPr txBox="1"/>
            <p:nvPr/>
          </p:nvSpPr>
          <p:spPr>
            <a:xfrm>
              <a:off x="10042" y="2053"/>
              <a:ext cx="3699" cy="580"/>
            </a:xfrm>
            <a:prstGeom prst="rect">
              <a:avLst/>
            </a:prstGeom>
            <a:noFill/>
          </p:spPr>
          <p:txBody>
            <a:bodyPr wrap="square" rtlCol="0">
              <a:spAutoFit/>
            </a:bodyPr>
            <a:p>
              <a:pPr algn="ctr"/>
              <a:r>
                <a:rPr lang="zh-CN" altLang="en-US"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rPr>
                <a:t>stacked particles</a:t>
              </a:r>
              <a:endParaRPr lang="zh-CN" altLang="en-US" dirty="0" smtClean="0">
                <a:solidFill>
                  <a:schemeClr val="bg1"/>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43" name="文本占位符 2"/>
          <p:cNvSpPr/>
          <p:nvPr/>
        </p:nvSpPr>
        <p:spPr>
          <a:xfrm>
            <a:off x="119380" y="927100"/>
            <a:ext cx="3574415" cy="381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zh-CN" altLang="en-US" sz="1800" b="1" kern="1200" dirty="0" smtClean="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sz="2000">
                <a:latin typeface="Times New Roman" panose="02020603050405020304" pitchFamily="18" charset="0"/>
                <a:cs typeface="Times New Roman" panose="02020603050405020304" pitchFamily="18" charset="0"/>
              </a:rPr>
              <a:t>Why do particles accumulate?</a:t>
            </a:r>
            <a:endParaRPr sz="2000">
              <a:latin typeface="Times New Roman" panose="02020603050405020304" pitchFamily="18" charset="0"/>
              <a:cs typeface="Times New Roman" panose="02020603050405020304" pitchFamily="18" charset="0"/>
            </a:endParaRPr>
          </a:p>
        </p:txBody>
      </p:sp>
      <p:sp>
        <p:nvSpPr>
          <p:cNvPr id="45" name="文本框 44"/>
          <p:cNvSpPr txBox="1"/>
          <p:nvPr/>
        </p:nvSpPr>
        <p:spPr>
          <a:xfrm>
            <a:off x="768985" y="4092575"/>
            <a:ext cx="7773035" cy="2168525"/>
          </a:xfrm>
          <a:prstGeom prst="rect">
            <a:avLst/>
          </a:prstGeom>
          <a:noFill/>
        </p:spPr>
        <p:txBody>
          <a:bodyPr wrap="square" rtlCol="0">
            <a:spAutoFit/>
          </a:bodyPr>
          <a:p>
            <a:pPr algn="just" fontAlgn="auto">
              <a:lnSpc>
                <a:spcPct val="150000"/>
              </a:lnSpc>
            </a:pP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Through experiments, we found that the restitution coefficient of the particles is small when the low Stokes number is small, indicating that the energy dissipation of the particles is more in these cases.</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 In the same way, the debris flow will accumulate particles in a gentle area, but the water flow will not accumulate. This is also a difference between water flow and debris flow.</a:t>
            </a:r>
            <a:endPar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46" name="圆角矩形 45"/>
          <p:cNvSpPr/>
          <p:nvPr/>
        </p:nvSpPr>
        <p:spPr>
          <a:xfrm>
            <a:off x="510540" y="4092575"/>
            <a:ext cx="8234680" cy="2263775"/>
          </a:xfrm>
          <a:prstGeom prst="roundRect">
            <a:avLst/>
          </a:prstGeom>
          <a:ln>
            <a:solidFill>
              <a:srgbClr val="203864"/>
            </a:solidFill>
          </a:ln>
        </p:spPr>
        <p:txBody>
          <a:bodyPr wrap="none" rtlCol="0" anchor="ctr">
            <a:spAutoFit/>
          </a:bodyPr>
          <a:p>
            <a:pPr algn="ctr"/>
            <a:endParaRPr lang="zh-CN" altLang="en-US" sz="1600" dirty="0"/>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p:txBody>
          <a:bodyPr/>
          <a:lstStyle/>
          <a:p>
            <a:r>
              <a:rPr lang="en-US" altLang="zh-CN" dirty="0" smtClean="0">
                <a:latin typeface="Times New Roman" panose="02020603050405020304" pitchFamily="18" charset="0"/>
                <a:cs typeface="Times New Roman" panose="02020603050405020304" pitchFamily="18" charset="0"/>
              </a:rPr>
              <a:t>6.</a:t>
            </a:r>
            <a:r>
              <a:rPr dirty="0" smtClean="0">
                <a:latin typeface="Times New Roman" panose="02020603050405020304" pitchFamily="18" charset="0"/>
                <a:cs typeface="Times New Roman" panose="02020603050405020304" pitchFamily="18" charset="0"/>
              </a:rPr>
              <a:t>Conclusions</a:t>
            </a:r>
            <a:endParaRPr dirty="0" smtClean="0">
              <a:latin typeface="Times New Roman" panose="02020603050405020304" pitchFamily="18" charset="0"/>
              <a:cs typeface="Times New Roman" panose="02020603050405020304" pitchFamily="18" charset="0"/>
            </a:endParaRPr>
          </a:p>
        </p:txBody>
      </p:sp>
      <p:sp>
        <p:nvSpPr>
          <p:cNvPr id="2" name="文本框 1"/>
          <p:cNvSpPr txBox="1"/>
          <p:nvPr/>
        </p:nvSpPr>
        <p:spPr>
          <a:xfrm>
            <a:off x="497205" y="1369695"/>
            <a:ext cx="8150225" cy="4661535"/>
          </a:xfrm>
          <a:prstGeom prst="rect">
            <a:avLst/>
          </a:prstGeom>
          <a:noFill/>
        </p:spPr>
        <p:txBody>
          <a:bodyPr wrap="square" rtlCol="0">
            <a:spAutoFit/>
          </a:bodyPr>
          <a:p>
            <a:pPr marL="285750" indent="-285750" algn="just" fontAlgn="auto">
              <a:lnSpc>
                <a:spcPct val="150000"/>
              </a:lnSpc>
              <a:buFont typeface="Wingdings" panose="05000000000000000000" charset="0"/>
              <a:buChar char="Ø"/>
            </a:pP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We designed an </a:t>
            </a:r>
            <a:r>
              <a:rPr lang="zh-CN" altLang="en-US" b="1" dirty="0" smtClean="0">
                <a:latin typeface="Times New Roman" panose="02020603050405020304" pitchFamily="18" charset="0"/>
                <a:ea typeface="微软雅黑" panose="020B0503020204020204" pitchFamily="34" charset="-122"/>
                <a:cs typeface="Times New Roman" panose="02020603050405020304" pitchFamily="18" charset="0"/>
              </a:rPr>
              <a:t>IMU </a:t>
            </a: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ball</a:t>
            </a:r>
            <a:r>
              <a:rPr lang="zh-CN" altLang="en-US" b="1"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to obtain the kinematic parameters of the particles.</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 </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This IMU ball has a diameter of 42mm and a density of 1.72g/cm</a:t>
            </a:r>
            <a:r>
              <a:rPr lang="zh-CN" altLang="en-US" baseline="30000" dirty="0" smtClean="0">
                <a:latin typeface="Times New Roman" panose="02020603050405020304" pitchFamily="18" charset="0"/>
                <a:ea typeface="微软雅黑" panose="020B0503020204020204" pitchFamily="34" charset="-122"/>
                <a:cs typeface="Times New Roman" panose="02020603050405020304" pitchFamily="18" charset="0"/>
              </a:rPr>
              <a:t>3</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 It can record three-axis acceleration and three-axis angular velocity in real time.</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fontAlgn="auto">
              <a:lnSpc>
                <a:spcPct val="150000"/>
              </a:lnSpc>
              <a:buFont typeface="Wingdings" panose="05000000000000000000" charset="0"/>
              <a:buChar char="Ø"/>
            </a:pP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We carried out the experiment of the IMU ball falling freely in liquids and colliding with a wall. We get </a:t>
            </a: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the relationship between the coefficient of restitution and the Stokes number </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for this IMU ball. The trend curve is similar to that of previous studies.</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fontAlgn="auto">
              <a:lnSpc>
                <a:spcPct val="150000"/>
              </a:lnSpc>
              <a:buFont typeface="Wingdings" panose="05000000000000000000" charset="0"/>
              <a:buChar char="Ø"/>
            </a:pP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The rotation of the particle</a:t>
            </a: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 and the angle of impact</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 may have an effect on the coefficient of restitution of the particles.</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fontAlgn="auto">
              <a:lnSpc>
                <a:spcPct val="150000"/>
              </a:lnSpc>
              <a:buFont typeface="Wingdings" panose="05000000000000000000" charset="0"/>
              <a:buChar char="Ø"/>
            </a:pP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The </a:t>
            </a: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energy dissipation</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 caused by particle collision may be one of the reasons for the accumulation of debris flow on gentle road sections.</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Tree>
    <p:custDataLst>
      <p:tags r:id="rId1"/>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p:txBody>
          <a:bodyPr/>
          <a:lstStyle/>
          <a:p>
            <a:endParaRPr lang="zh-CN" altLang="en-US"/>
          </a:p>
        </p:txBody>
      </p:sp>
      <p:sp>
        <p:nvSpPr>
          <p:cNvPr id="24" name="文本框 23"/>
          <p:cNvSpPr txBox="1"/>
          <p:nvPr/>
        </p:nvSpPr>
        <p:spPr bwMode="auto">
          <a:xfrm>
            <a:off x="749084" y="2047397"/>
            <a:ext cx="798195" cy="3315335"/>
          </a:xfrm>
          <a:prstGeom prst="rect">
            <a:avLst/>
          </a:prstGeom>
          <a:noFill/>
        </p:spPr>
        <p:txBody>
          <a:bodyPr vert="eaVert" wrap="none">
            <a:spAutoFit/>
          </a:bodyPr>
          <a:lstStyle/>
          <a:p>
            <a:pPr algn="ctr" defTabSz="914400">
              <a:defRPr/>
            </a:pPr>
            <a:r>
              <a:rPr lang="en-US" altLang="zh-CN" sz="4000" b="1" spc="200" dirty="0" smtClean="0">
                <a:solidFill>
                  <a:srgbClr val="203864"/>
                </a:solidFill>
                <a:cs typeface="+mn-ea"/>
                <a:sym typeface="+mn-lt"/>
              </a:rPr>
              <a:t> </a:t>
            </a:r>
            <a:r>
              <a:rPr lang="en-US" altLang="zh-CN" sz="4000" b="1" spc="200" dirty="0" smtClean="0">
                <a:solidFill>
                  <a:prstClr val="black"/>
                </a:solidFill>
                <a:cs typeface="+mn-ea"/>
                <a:sym typeface="+mn-lt"/>
              </a:rPr>
              <a:t>CONTENTS</a:t>
            </a:r>
            <a:endParaRPr lang="en-US" altLang="zh-CN" sz="4000" b="1" spc="200" dirty="0">
              <a:solidFill>
                <a:prstClr val="black"/>
              </a:solidFill>
              <a:cs typeface="+mn-ea"/>
              <a:sym typeface="+mn-lt"/>
            </a:endParaRPr>
          </a:p>
        </p:txBody>
      </p:sp>
      <p:grpSp>
        <p:nvGrpSpPr>
          <p:cNvPr id="26" name="组合 25"/>
          <p:cNvGrpSpPr/>
          <p:nvPr/>
        </p:nvGrpSpPr>
        <p:grpSpPr>
          <a:xfrm>
            <a:off x="2193656" y="1338820"/>
            <a:ext cx="6220196" cy="620713"/>
            <a:chOff x="5855427" y="1647453"/>
            <a:chExt cx="6220196" cy="620713"/>
          </a:xfrm>
        </p:grpSpPr>
        <p:sp>
          <p:nvSpPr>
            <p:cNvPr id="39" name="文本框 38"/>
            <p:cNvSpPr txBox="1"/>
            <p:nvPr/>
          </p:nvSpPr>
          <p:spPr>
            <a:xfrm>
              <a:off x="6549853" y="1696200"/>
              <a:ext cx="5525770" cy="521970"/>
            </a:xfrm>
            <a:prstGeom prst="rect">
              <a:avLst/>
            </a:prstGeom>
            <a:noFill/>
          </p:spPr>
          <p:txBody>
            <a:bodyPr wrap="none">
              <a:spAutoFit/>
            </a:bodyPr>
            <a:lstStyle/>
            <a:p>
              <a:pPr marL="0" marR="0" lvl="0" indent="0" algn="l" defTabSz="914400" eaLnBrk="1" fontAlgn="auto" latinLnBrk="0" hangingPunct="1">
                <a:lnSpc>
                  <a:spcPct val="100000"/>
                </a:lnSpc>
                <a:spcBef>
                  <a:spcPts val="0"/>
                </a:spcBef>
                <a:spcAft>
                  <a:spcPts val="0"/>
                </a:spcAft>
                <a:buClrTx/>
                <a:buSzTx/>
                <a:buFontTx/>
                <a:buNone/>
                <a:defRPr/>
              </a:pP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rPr>
                <a:t>Background and </a:t>
              </a: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rPr>
                <a:t>C</a:t>
              </a: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rPr>
                <a:t>urrent </a:t>
              </a: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rPr>
                <a:t>S</a:t>
              </a:r>
              <a:r>
                <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rPr>
                <a:t>ituation</a:t>
              </a:r>
              <a:endParaRPr kumimoji="0" lang="zh-CN" altLang="en-US"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endParaRPr>
            </a:p>
          </p:txBody>
        </p:sp>
        <p:sp>
          <p:nvSpPr>
            <p:cNvPr id="40" name="椭圆 39"/>
            <p:cNvSpPr/>
            <p:nvPr/>
          </p:nvSpPr>
          <p:spPr>
            <a:xfrm>
              <a:off x="5855427" y="1647453"/>
              <a:ext cx="620712" cy="620713"/>
            </a:xfrm>
            <a:prstGeom prst="ellipse">
              <a:avLst/>
            </a:prstGeom>
            <a:solidFill>
              <a:srgbClr val="A13F0B"/>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smtClean="0">
                  <a:ln>
                    <a:noFill/>
                  </a:ln>
                  <a:solidFill>
                    <a:prstClr val="white"/>
                  </a:solidFill>
                  <a:effectLst/>
                  <a:uLnTx/>
                  <a:uFillTx/>
                  <a:latin typeface="Century Gothic" panose="020B0502020202020204" pitchFamily="34" charset="0"/>
                  <a:ea typeface="微软雅黑" panose="020B0503020204020204" pitchFamily="34" charset="-122"/>
                  <a:cs typeface="+mn-cs"/>
                </a:rPr>
                <a:t>1</a:t>
              </a:r>
              <a:endParaRPr kumimoji="0" lang="zh-CN" altLang="en-US" sz="3200" b="1" i="0" u="none" strike="noStrike" kern="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pSp>
      <p:grpSp>
        <p:nvGrpSpPr>
          <p:cNvPr id="27" name="组合 26"/>
          <p:cNvGrpSpPr/>
          <p:nvPr/>
        </p:nvGrpSpPr>
        <p:grpSpPr>
          <a:xfrm>
            <a:off x="2193656" y="2197102"/>
            <a:ext cx="5500106" cy="620713"/>
            <a:chOff x="5855427" y="1647453"/>
            <a:chExt cx="5500106" cy="620713"/>
          </a:xfrm>
        </p:grpSpPr>
        <p:sp>
          <p:nvSpPr>
            <p:cNvPr id="37" name="文本框 36"/>
            <p:cNvSpPr txBox="1"/>
            <p:nvPr/>
          </p:nvSpPr>
          <p:spPr>
            <a:xfrm>
              <a:off x="6549853" y="1696200"/>
              <a:ext cx="4805680" cy="521970"/>
            </a:xfrm>
            <a:prstGeom prst="rect">
              <a:avLst/>
            </a:prstGeom>
            <a:noFill/>
          </p:spPr>
          <p:txBody>
            <a:bodyPr wrap="none">
              <a:spAutoFit/>
            </a:bodyPr>
            <a:lstStyle/>
            <a:p>
              <a:pPr algn="l" defTabSz="914400">
                <a:defRPr/>
              </a:pPr>
              <a:r>
                <a:rPr lang="en-US" altLang="zh-CN" sz="2800" b="1" kern="0" dirty="0">
                  <a:solidFill>
                    <a:prstClr val="black"/>
                  </a:solidFill>
                  <a:latin typeface="Times New Roman" panose="02020603050405020304" pitchFamily="18" charset="0"/>
                  <a:cs typeface="Times New Roman" panose="02020603050405020304" pitchFamily="18" charset="0"/>
                  <a:sym typeface="+mn-lt"/>
                </a:rPr>
                <a:t>Applying Imu in Particle Flow</a:t>
              </a:r>
              <a:endParaRPr lang="en-US" altLang="zh-CN" sz="2800" b="1" kern="0" dirty="0">
                <a:solidFill>
                  <a:prstClr val="black"/>
                </a:solidFill>
                <a:latin typeface="Times New Roman" panose="02020603050405020304" pitchFamily="18" charset="0"/>
                <a:cs typeface="Times New Roman" panose="02020603050405020304" pitchFamily="18" charset="0"/>
                <a:sym typeface="+mn-lt"/>
              </a:endParaRPr>
            </a:p>
          </p:txBody>
        </p:sp>
        <p:sp>
          <p:nvSpPr>
            <p:cNvPr id="38" name="椭圆 37"/>
            <p:cNvSpPr/>
            <p:nvPr/>
          </p:nvSpPr>
          <p:spPr>
            <a:xfrm>
              <a:off x="5855427" y="1647453"/>
              <a:ext cx="620712" cy="620713"/>
            </a:xfrm>
            <a:prstGeom prst="ellipse">
              <a:avLst/>
            </a:prstGeom>
            <a:solidFill>
              <a:srgbClr val="A13F0B"/>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smtClean="0">
                  <a:ln>
                    <a:noFill/>
                  </a:ln>
                  <a:solidFill>
                    <a:prstClr val="white"/>
                  </a:solidFill>
                  <a:effectLst/>
                  <a:uLnTx/>
                  <a:uFillTx/>
                  <a:latin typeface="Century Gothic" panose="020B0502020202020204" pitchFamily="34" charset="0"/>
                  <a:ea typeface="微软雅黑" panose="020B0503020204020204" pitchFamily="34" charset="-122"/>
                  <a:cs typeface="+mn-cs"/>
                </a:rPr>
                <a:t>2</a:t>
              </a:r>
              <a:endParaRPr kumimoji="0" lang="zh-CN" altLang="en-US" sz="3200" b="1" i="0" u="none" strike="noStrike" kern="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pSp>
      <p:grpSp>
        <p:nvGrpSpPr>
          <p:cNvPr id="29" name="组合 28"/>
          <p:cNvGrpSpPr/>
          <p:nvPr/>
        </p:nvGrpSpPr>
        <p:grpSpPr>
          <a:xfrm>
            <a:off x="2193656" y="3055384"/>
            <a:ext cx="6163046" cy="620713"/>
            <a:chOff x="5855427" y="1647453"/>
            <a:chExt cx="6163046" cy="620713"/>
          </a:xfrm>
        </p:grpSpPr>
        <p:sp>
          <p:nvSpPr>
            <p:cNvPr id="33" name="文本框 32"/>
            <p:cNvSpPr txBox="1"/>
            <p:nvPr/>
          </p:nvSpPr>
          <p:spPr>
            <a:xfrm>
              <a:off x="6549853" y="1696200"/>
              <a:ext cx="5468620" cy="521970"/>
            </a:xfrm>
            <a:prstGeom prst="rect">
              <a:avLst/>
            </a:prstGeom>
            <a:noFill/>
          </p:spPr>
          <p:txBody>
            <a:bodyPr wrap="none">
              <a:spAutoFit/>
            </a:bodyPr>
            <a:lstStyle/>
            <a:p>
              <a:pPr lvl="0" algn="l" defTabSz="914400">
                <a:defRPr/>
              </a:pPr>
              <a:r>
                <a:rPr lang="en-US" altLang="zh-CN" sz="2800" b="1" kern="0" dirty="0">
                  <a:solidFill>
                    <a:prstClr val="black"/>
                  </a:solidFill>
                  <a:latin typeface="Times New Roman" panose="02020603050405020304" pitchFamily="18" charset="0"/>
                  <a:cs typeface="Times New Roman" panose="02020603050405020304" pitchFamily="18" charset="0"/>
                  <a:sym typeface="+mn-lt"/>
                </a:rPr>
                <a:t>Singl</a:t>
              </a:r>
              <a:r>
                <a:rPr lang="zh-CN" altLang="en-US" sz="2800" b="1" kern="0" dirty="0">
                  <a:solidFill>
                    <a:prstClr val="black"/>
                  </a:solidFill>
                  <a:latin typeface="Times New Roman" panose="02020603050405020304" pitchFamily="18" charset="0"/>
                  <a:cs typeface="Times New Roman" panose="02020603050405020304" pitchFamily="18" charset="0"/>
                  <a:sym typeface="+mn-lt"/>
                </a:rPr>
                <a:t> </a:t>
              </a:r>
              <a:r>
                <a:rPr lang="en-US" altLang="zh-CN" sz="2800" b="1" kern="0" dirty="0">
                  <a:solidFill>
                    <a:prstClr val="black"/>
                  </a:solidFill>
                  <a:latin typeface="Times New Roman" panose="02020603050405020304" pitchFamily="18" charset="0"/>
                  <a:cs typeface="Times New Roman" panose="02020603050405020304" pitchFamily="18" charset="0"/>
                  <a:sym typeface="+mn-lt"/>
                </a:rPr>
                <a:t>P</a:t>
              </a:r>
              <a:r>
                <a:rPr lang="zh-CN" altLang="en-US" sz="2800" b="1" kern="0" dirty="0">
                  <a:solidFill>
                    <a:prstClr val="black"/>
                  </a:solidFill>
                  <a:latin typeface="Times New Roman" panose="02020603050405020304" pitchFamily="18" charset="0"/>
                  <a:cs typeface="Times New Roman" panose="02020603050405020304" pitchFamily="18" charset="0"/>
                  <a:sym typeface="+mn-lt"/>
                </a:rPr>
                <a:t>article </a:t>
              </a:r>
              <a:r>
                <a:rPr lang="en-US" altLang="zh-CN" sz="2800" b="1" kern="0" dirty="0">
                  <a:solidFill>
                    <a:prstClr val="black"/>
                  </a:solidFill>
                  <a:latin typeface="Times New Roman" panose="02020603050405020304" pitchFamily="18" charset="0"/>
                  <a:cs typeface="Times New Roman" panose="02020603050405020304" pitchFamily="18" charset="0"/>
                  <a:sym typeface="+mn-lt"/>
                </a:rPr>
                <a:t>C</a:t>
              </a:r>
              <a:r>
                <a:rPr lang="zh-CN" altLang="en-US" sz="2800" b="1" kern="0" dirty="0">
                  <a:solidFill>
                    <a:prstClr val="black"/>
                  </a:solidFill>
                  <a:latin typeface="Times New Roman" panose="02020603050405020304" pitchFamily="18" charset="0"/>
                  <a:cs typeface="Times New Roman" panose="02020603050405020304" pitchFamily="18" charset="0"/>
                  <a:sym typeface="+mn-lt"/>
                </a:rPr>
                <a:t>ollides </a:t>
              </a:r>
              <a:r>
                <a:rPr lang="en-US" altLang="zh-CN" sz="2800" b="1" kern="0" dirty="0">
                  <a:solidFill>
                    <a:prstClr val="black"/>
                  </a:solidFill>
                  <a:latin typeface="Times New Roman" panose="02020603050405020304" pitchFamily="18" charset="0"/>
                  <a:cs typeface="Times New Roman" panose="02020603050405020304" pitchFamily="18" charset="0"/>
                  <a:sym typeface="+mn-lt"/>
                </a:rPr>
                <a:t>w</a:t>
              </a:r>
              <a:r>
                <a:rPr lang="zh-CN" altLang="en-US" sz="2800" b="1" kern="0" dirty="0">
                  <a:solidFill>
                    <a:prstClr val="black"/>
                  </a:solidFill>
                  <a:latin typeface="Times New Roman" panose="02020603050405020304" pitchFamily="18" charset="0"/>
                  <a:cs typeface="Times New Roman" panose="02020603050405020304" pitchFamily="18" charset="0"/>
                  <a:sym typeface="+mn-lt"/>
                </a:rPr>
                <a:t>ith </a:t>
              </a:r>
              <a:r>
                <a:rPr lang="en-US" altLang="zh-CN" sz="2800" b="1" kern="0" dirty="0">
                  <a:solidFill>
                    <a:prstClr val="black"/>
                  </a:solidFill>
                  <a:latin typeface="Times New Roman" panose="02020603050405020304" pitchFamily="18" charset="0"/>
                  <a:cs typeface="Times New Roman" panose="02020603050405020304" pitchFamily="18" charset="0"/>
                  <a:sym typeface="+mn-lt"/>
                </a:rPr>
                <a:t>A</a:t>
              </a:r>
              <a:r>
                <a:rPr lang="zh-CN" altLang="en-US" sz="2800" b="1" kern="0" dirty="0">
                  <a:solidFill>
                    <a:prstClr val="black"/>
                  </a:solidFill>
                  <a:latin typeface="Times New Roman" panose="02020603050405020304" pitchFamily="18" charset="0"/>
                  <a:cs typeface="Times New Roman" panose="02020603050405020304" pitchFamily="18" charset="0"/>
                  <a:sym typeface="+mn-lt"/>
                </a:rPr>
                <a:t> </a:t>
              </a:r>
              <a:r>
                <a:rPr lang="en-US" altLang="zh-CN" sz="2800" b="1" kern="0" dirty="0">
                  <a:solidFill>
                    <a:prstClr val="black"/>
                  </a:solidFill>
                  <a:latin typeface="Times New Roman" panose="02020603050405020304" pitchFamily="18" charset="0"/>
                  <a:cs typeface="Times New Roman" panose="02020603050405020304" pitchFamily="18" charset="0"/>
                  <a:sym typeface="+mn-lt"/>
                </a:rPr>
                <a:t>W</a:t>
              </a:r>
              <a:r>
                <a:rPr lang="zh-CN" altLang="en-US" sz="2800" b="1" kern="0" dirty="0">
                  <a:solidFill>
                    <a:prstClr val="black"/>
                  </a:solidFill>
                  <a:latin typeface="Times New Roman" panose="02020603050405020304" pitchFamily="18" charset="0"/>
                  <a:cs typeface="Times New Roman" panose="02020603050405020304" pitchFamily="18" charset="0"/>
                  <a:sym typeface="+mn-lt"/>
                </a:rPr>
                <a:t>all</a:t>
              </a:r>
              <a:endParaRPr lang="zh-CN" altLang="en-US" sz="2800" b="1" kern="0" dirty="0">
                <a:solidFill>
                  <a:prstClr val="black"/>
                </a:solidFill>
                <a:latin typeface="Times New Roman" panose="02020603050405020304" pitchFamily="18" charset="0"/>
                <a:cs typeface="Times New Roman" panose="02020603050405020304" pitchFamily="18" charset="0"/>
                <a:sym typeface="+mn-lt"/>
              </a:endParaRPr>
            </a:p>
          </p:txBody>
        </p:sp>
        <p:sp>
          <p:nvSpPr>
            <p:cNvPr id="34" name="椭圆 33"/>
            <p:cNvSpPr/>
            <p:nvPr/>
          </p:nvSpPr>
          <p:spPr>
            <a:xfrm>
              <a:off x="5855427" y="1647453"/>
              <a:ext cx="620712" cy="620713"/>
            </a:xfrm>
            <a:prstGeom prst="ellipse">
              <a:avLst/>
            </a:prstGeom>
            <a:solidFill>
              <a:srgbClr val="A13F0B"/>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smtClean="0">
                  <a:ln>
                    <a:noFill/>
                  </a:ln>
                  <a:solidFill>
                    <a:prstClr val="white"/>
                  </a:solidFill>
                  <a:effectLst/>
                  <a:uLnTx/>
                  <a:uFillTx/>
                  <a:latin typeface="Century Gothic" panose="020B0502020202020204" pitchFamily="34" charset="0"/>
                  <a:ea typeface="微软雅黑" panose="020B0503020204020204" pitchFamily="34" charset="-122"/>
                  <a:cs typeface="+mn-cs"/>
                </a:rPr>
                <a:t>3</a:t>
              </a:r>
              <a:endParaRPr kumimoji="0" lang="zh-CN" altLang="en-US" sz="3200" b="1" i="0" u="none" strike="noStrike" kern="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pSp>
      <p:grpSp>
        <p:nvGrpSpPr>
          <p:cNvPr id="30" name="组合 29"/>
          <p:cNvGrpSpPr/>
          <p:nvPr/>
        </p:nvGrpSpPr>
        <p:grpSpPr>
          <a:xfrm>
            <a:off x="2193656" y="3913667"/>
            <a:ext cx="1983476" cy="620713"/>
            <a:chOff x="5855427" y="1791598"/>
            <a:chExt cx="1983476" cy="620713"/>
          </a:xfrm>
        </p:grpSpPr>
        <p:sp>
          <p:nvSpPr>
            <p:cNvPr id="31" name="文本框 30"/>
            <p:cNvSpPr txBox="1"/>
            <p:nvPr/>
          </p:nvSpPr>
          <p:spPr>
            <a:xfrm>
              <a:off x="6549853" y="1840345"/>
              <a:ext cx="1289050" cy="521970"/>
            </a:xfrm>
            <a:prstGeom prst="rect">
              <a:avLst/>
            </a:prstGeom>
            <a:noFill/>
          </p:spPr>
          <p:txBody>
            <a:bodyPr wrap="none">
              <a:spAutoFit/>
            </a:bodyPr>
            <a:lstStyle/>
            <a:p>
              <a:pPr lvl="0" algn="l" defTabSz="914400">
                <a:defRPr/>
              </a:pP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rPr>
                <a:t>Results</a:t>
              </a:r>
              <a:endPar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endParaRPr>
            </a:p>
          </p:txBody>
        </p:sp>
        <p:sp>
          <p:nvSpPr>
            <p:cNvPr id="32" name="椭圆 31"/>
            <p:cNvSpPr/>
            <p:nvPr/>
          </p:nvSpPr>
          <p:spPr>
            <a:xfrm>
              <a:off x="5855427" y="1791598"/>
              <a:ext cx="620712" cy="620713"/>
            </a:xfrm>
            <a:prstGeom prst="ellipse">
              <a:avLst/>
            </a:prstGeom>
            <a:solidFill>
              <a:srgbClr val="A13F0B"/>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smtClean="0">
                  <a:ln>
                    <a:noFill/>
                  </a:ln>
                  <a:solidFill>
                    <a:prstClr val="white"/>
                  </a:solidFill>
                  <a:effectLst/>
                  <a:uLnTx/>
                  <a:uFillTx/>
                  <a:latin typeface="Century Gothic" panose="020B0502020202020204" pitchFamily="34" charset="0"/>
                  <a:ea typeface="微软雅黑" panose="020B0503020204020204" pitchFamily="34" charset="-122"/>
                  <a:cs typeface="+mn-cs"/>
                </a:rPr>
                <a:t>4</a:t>
              </a:r>
              <a:endParaRPr kumimoji="0" lang="zh-CN" altLang="en-US" sz="3200" b="1" i="0" u="none" strike="noStrike" kern="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pSp>
      <p:grpSp>
        <p:nvGrpSpPr>
          <p:cNvPr id="2" name="组合 1"/>
          <p:cNvGrpSpPr/>
          <p:nvPr/>
        </p:nvGrpSpPr>
        <p:grpSpPr>
          <a:xfrm>
            <a:off x="2193656" y="4772187"/>
            <a:ext cx="2478141" cy="620713"/>
            <a:chOff x="5855427" y="1647453"/>
            <a:chExt cx="2478141" cy="620713"/>
          </a:xfrm>
        </p:grpSpPr>
        <p:sp>
          <p:nvSpPr>
            <p:cNvPr id="3" name="文本框 2"/>
            <p:cNvSpPr txBox="1"/>
            <p:nvPr/>
          </p:nvSpPr>
          <p:spPr>
            <a:xfrm>
              <a:off x="6549853" y="1696200"/>
              <a:ext cx="1783715" cy="521970"/>
            </a:xfrm>
            <a:prstGeom prst="rect">
              <a:avLst/>
            </a:prstGeom>
            <a:noFill/>
          </p:spPr>
          <p:txBody>
            <a:bodyPr wrap="none">
              <a:spAutoFit/>
            </a:bodyPr>
            <a:p>
              <a:pPr lvl="0" algn="l" defTabSz="914400">
                <a:defRPr/>
              </a:pP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rPr>
                <a:t>Discussion</a:t>
              </a:r>
              <a:endPar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endParaRPr>
            </a:p>
          </p:txBody>
        </p:sp>
        <p:sp>
          <p:nvSpPr>
            <p:cNvPr id="4" name="椭圆 3"/>
            <p:cNvSpPr/>
            <p:nvPr/>
          </p:nvSpPr>
          <p:spPr>
            <a:xfrm>
              <a:off x="5855427" y="1647453"/>
              <a:ext cx="620712" cy="620713"/>
            </a:xfrm>
            <a:prstGeom prst="ellipse">
              <a:avLst/>
            </a:prstGeom>
            <a:solidFill>
              <a:srgbClr val="A13F0B"/>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5</a:t>
              </a:r>
              <a:endParaRPr kumimoji="0" lang="en-US" altLang="zh-CN" sz="3200" b="1" i="0" u="none" strike="noStrike" kern="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pSp>
      <p:grpSp>
        <p:nvGrpSpPr>
          <p:cNvPr id="6" name="组合 5"/>
          <p:cNvGrpSpPr/>
          <p:nvPr/>
        </p:nvGrpSpPr>
        <p:grpSpPr>
          <a:xfrm>
            <a:off x="2193656" y="5630707"/>
            <a:ext cx="2714996" cy="620713"/>
            <a:chOff x="5855427" y="1647453"/>
            <a:chExt cx="2714996" cy="620713"/>
          </a:xfrm>
        </p:grpSpPr>
        <p:sp>
          <p:nvSpPr>
            <p:cNvPr id="7" name="文本框 6"/>
            <p:cNvSpPr txBox="1"/>
            <p:nvPr/>
          </p:nvSpPr>
          <p:spPr>
            <a:xfrm>
              <a:off x="6549853" y="1696200"/>
              <a:ext cx="2020570" cy="521970"/>
            </a:xfrm>
            <a:prstGeom prst="rect">
              <a:avLst/>
            </a:prstGeom>
            <a:noFill/>
          </p:spPr>
          <p:txBody>
            <a:bodyPr wrap="none">
              <a:spAutoFit/>
            </a:bodyPr>
            <a:p>
              <a:pPr lvl="0" algn="l" defTabSz="914400">
                <a:defRPr/>
              </a:pPr>
              <a:r>
                <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rPr>
                <a:t>Conclusions</a:t>
              </a:r>
              <a:endParaRPr kumimoji="0" lang="en-US" altLang="zh-CN" sz="2800" b="1" i="0" u="none" strike="noStrike" kern="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sym typeface="+mn-lt"/>
              </a:endParaRPr>
            </a:p>
          </p:txBody>
        </p:sp>
        <p:sp>
          <p:nvSpPr>
            <p:cNvPr id="8" name="椭圆 7"/>
            <p:cNvSpPr/>
            <p:nvPr/>
          </p:nvSpPr>
          <p:spPr>
            <a:xfrm>
              <a:off x="5855427" y="1647453"/>
              <a:ext cx="620712" cy="620713"/>
            </a:xfrm>
            <a:prstGeom prst="ellipse">
              <a:avLst/>
            </a:prstGeom>
            <a:solidFill>
              <a:srgbClr val="A13F0B"/>
            </a:solidFill>
            <a:ln w="12700" cap="flat" cmpd="sng" algn="ctr">
              <a:noFill/>
              <a:prstDash val="solid"/>
              <a:miter lim="800000"/>
            </a:ln>
            <a:effectLst/>
          </p:spPr>
          <p:txBody>
            <a:bodyPr anchor="ctr"/>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3200" b="1" i="0" u="none" strike="noStrike" kern="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rPr>
                <a:t>6</a:t>
              </a:r>
              <a:endParaRPr kumimoji="0" lang="en-US" altLang="zh-CN" sz="3200" b="1" i="0" u="none" strike="noStrike" kern="0" cap="none" spc="0" normalizeH="0" baseline="0" noProof="0" dirty="0">
                <a:ln>
                  <a:noFill/>
                </a:ln>
                <a:solidFill>
                  <a:prstClr val="white"/>
                </a:solidFill>
                <a:effectLst/>
                <a:uLnTx/>
                <a:uFillTx/>
                <a:latin typeface="Century Gothic" panose="020B0502020202020204" pitchFamily="34" charset="0"/>
                <a:ea typeface="微软雅黑" panose="020B0503020204020204" pitchFamily="34" charset="-122"/>
                <a:cs typeface="+mn-cs"/>
              </a:endParaRPr>
            </a:p>
          </p:txBody>
        </p:sp>
      </p:grpSp>
    </p:spTree>
  </p:cSld>
  <p:clrMapOvr>
    <a:masterClrMapping/>
  </p:clrMapOvr>
  <mc:AlternateContent xmlns:mc="http://schemas.openxmlformats.org/markup-compatibility/2006">
    <mc:Choice xmlns:p14="http://schemas.microsoft.com/office/powerpoint/2010/main" Requires="p14">
      <p:transition p14:dur="1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圆角矩形 14"/>
          <p:cNvSpPr/>
          <p:nvPr/>
        </p:nvSpPr>
        <p:spPr>
          <a:xfrm>
            <a:off x="5149215" y="1960880"/>
            <a:ext cx="3722370" cy="1403350"/>
          </a:xfrm>
          <a:prstGeom prst="roundRect">
            <a:avLst/>
          </a:prstGeom>
          <a:solidFill>
            <a:schemeClr val="bg1">
              <a:lumMod val="85000"/>
            </a:schemeClr>
          </a:solidFill>
          <a:ln>
            <a:solidFill>
              <a:srgbClr val="203864"/>
            </a:solidFill>
          </a:ln>
        </p:spPr>
        <p:txBody>
          <a:bodyPr wrap="none" rtlCol="0" anchor="ctr">
            <a:spAutoFit/>
          </a:bodyPr>
          <a:p>
            <a:pPr algn="ctr"/>
            <a:endParaRPr lang="zh-CN" altLang="en-US" sz="1600" dirty="0"/>
          </a:p>
        </p:txBody>
      </p:sp>
      <p:sp>
        <p:nvSpPr>
          <p:cNvPr id="32" name="文本占位符 31"/>
          <p:cNvSpPr>
            <a:spLocks noGrp="1"/>
          </p:cNvSpPr>
          <p:nvPr>
            <p:ph type="body" sz="quarter" idx="13"/>
          </p:nvPr>
        </p:nvSpPr>
        <p:spPr>
          <a:xfrm>
            <a:off x="119380" y="927100"/>
            <a:ext cx="4594225" cy="381000"/>
          </a:xfrm>
        </p:spPr>
        <p:txBody>
          <a:bodyPr/>
          <a:lstStyle/>
          <a:p>
            <a:r>
              <a:rPr lang="zh-CN" altLang="en-US" sz="2000" dirty="0">
                <a:latin typeface="Times New Roman" panose="02020603050405020304" pitchFamily="18" charset="0"/>
                <a:cs typeface="Times New Roman" panose="02020603050405020304" pitchFamily="18" charset="0"/>
              </a:rPr>
              <a:t>Background</a:t>
            </a:r>
            <a:endParaRPr lang="zh-CN" altLang="en-US" sz="2000" dirty="0">
              <a:latin typeface="Times New Roman" panose="02020603050405020304" pitchFamily="18" charset="0"/>
              <a:cs typeface="Times New Roman" panose="02020603050405020304" pitchFamily="18" charset="0"/>
            </a:endParaRPr>
          </a:p>
        </p:txBody>
      </p:sp>
      <p:sp>
        <p:nvSpPr>
          <p:cNvPr id="5" name="文本占位符 4"/>
          <p:cNvSpPr>
            <a:spLocks noGrp="1"/>
          </p:cNvSpPr>
          <p:nvPr>
            <p:ph type="body" sz="quarter" idx="11"/>
          </p:nvPr>
        </p:nvSpPr>
        <p:spPr/>
        <p:txBody>
          <a:bodyPr/>
          <a:lstStyle/>
          <a:p>
            <a:r>
              <a:rPr lang="en-US" altLang="zh-CN">
                <a:latin typeface="Times New Roman" panose="02020603050405020304" pitchFamily="18" charset="0"/>
                <a:cs typeface="Times New Roman" panose="02020603050405020304" pitchFamily="18" charset="0"/>
                <a:sym typeface="+mn-ea"/>
              </a:rPr>
              <a:t>1. </a:t>
            </a:r>
            <a:r>
              <a:rPr>
                <a:latin typeface="Times New Roman" panose="02020603050405020304" pitchFamily="18" charset="0"/>
                <a:cs typeface="Times New Roman" panose="02020603050405020304" pitchFamily="18" charset="0"/>
                <a:sym typeface="+mn-ea"/>
              </a:rPr>
              <a:t>Background and Current Situation</a:t>
            </a:r>
            <a:endParaRPr>
              <a:latin typeface="Times New Roman" panose="02020603050405020304" pitchFamily="18" charset="0"/>
              <a:cs typeface="Times New Roman" panose="02020603050405020304" pitchFamily="18" charset="0"/>
              <a:sym typeface="+mn-ea"/>
            </a:endParaRPr>
          </a:p>
        </p:txBody>
      </p:sp>
      <p:sp>
        <p:nvSpPr>
          <p:cNvPr id="7" name="矩形 6"/>
          <p:cNvSpPr/>
          <p:nvPr/>
        </p:nvSpPr>
        <p:spPr>
          <a:xfrm>
            <a:off x="358775" y="1308100"/>
            <a:ext cx="8785860" cy="368300"/>
          </a:xfrm>
          <a:prstGeom prst="rect">
            <a:avLst/>
          </a:prstGeom>
        </p:spPr>
        <p:txBody>
          <a:bodyPr wrap="square">
            <a:spAutoFit/>
          </a:bodyPr>
          <a:lstStyle/>
          <a:p>
            <a:pPr marL="285750" indent="-285750" defTabSz="914400">
              <a:spcBef>
                <a:spcPts val="1000"/>
              </a:spcBef>
              <a:buFont typeface="Wingdings" panose="05000000000000000000" pitchFamily="2" charset="2"/>
              <a:buChar char="n"/>
            </a:pPr>
            <a:r>
              <a:rPr lang="en-US"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D</a:t>
            </a:r>
            <a:r>
              <a:rPr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ebris </a:t>
            </a:r>
            <a:r>
              <a:rPr lang="en-US"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F</a:t>
            </a:r>
            <a:r>
              <a:rPr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low</a:t>
            </a:r>
            <a:endParaRPr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sp>
        <p:nvSpPr>
          <p:cNvPr id="30" name="矩形 29"/>
          <p:cNvSpPr/>
          <p:nvPr/>
        </p:nvSpPr>
        <p:spPr>
          <a:xfrm>
            <a:off x="5264785" y="1964055"/>
            <a:ext cx="3682365" cy="1198880"/>
          </a:xfrm>
          <a:prstGeom prst="rect">
            <a:avLst/>
          </a:prstGeom>
          <a:noFill/>
        </p:spPr>
        <p:txBody>
          <a:bodyPr wrap="square">
            <a:spAutoFit/>
          </a:bodyPr>
          <a:lstStyle/>
          <a:p>
            <a:pPr marL="285750" indent="-285750">
              <a:lnSpc>
                <a:spcPct val="200000"/>
              </a:lnSpc>
              <a:buFont typeface="Wingdings" panose="05000000000000000000" pitchFamily="2" charset="2"/>
              <a:buChar char="Ø"/>
            </a:pP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liquid-dense particle mixed flow</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nSpc>
                <a:spcPct val="200000"/>
              </a:lnSpc>
              <a:buFont typeface="Wingdings" panose="05000000000000000000" pitchFamily="2" charset="2"/>
              <a:buChar char="Ø"/>
            </a:pP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particle collision</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0" name="矩形 19"/>
          <p:cNvSpPr/>
          <p:nvPr/>
        </p:nvSpPr>
        <p:spPr>
          <a:xfrm>
            <a:off x="358496" y="4017746"/>
            <a:ext cx="6201854" cy="368300"/>
          </a:xfrm>
          <a:prstGeom prst="rect">
            <a:avLst/>
          </a:prstGeom>
        </p:spPr>
        <p:txBody>
          <a:bodyPr wrap="square">
            <a:spAutoFit/>
          </a:bodyPr>
          <a:p>
            <a:pPr marL="285750" indent="-285750" defTabSz="914400">
              <a:spcBef>
                <a:spcPts val="1000"/>
              </a:spcBef>
              <a:buFont typeface="Wingdings" panose="05000000000000000000" pitchFamily="2" charset="2"/>
              <a:buChar char="n"/>
            </a:pPr>
            <a:r>
              <a:rPr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rPr>
              <a:t>Internal Observation Experiment Technology</a:t>
            </a:r>
            <a:endParaRPr dirty="0">
              <a:solidFill>
                <a:prstClr val="black"/>
              </a:solidFill>
              <a:latin typeface="Times New Roman" panose="02020603050405020304" pitchFamily="18" charset="0"/>
              <a:ea typeface="微软雅黑" panose="020B0503020204020204" pitchFamily="34" charset="-122"/>
              <a:cs typeface="Times New Roman" panose="02020603050405020304" pitchFamily="18" charset="0"/>
              <a:sym typeface="Arial" panose="020B0604020202020204" pitchFamily="34" charset="0"/>
            </a:endParaRPr>
          </a:p>
        </p:txBody>
      </p:sp>
      <p:grpSp>
        <p:nvGrpSpPr>
          <p:cNvPr id="21" name="组合 20"/>
          <p:cNvGrpSpPr/>
          <p:nvPr/>
        </p:nvGrpSpPr>
        <p:grpSpPr>
          <a:xfrm>
            <a:off x="562928" y="4477980"/>
            <a:ext cx="8109814" cy="1870336"/>
            <a:chOff x="453708" y="1479375"/>
            <a:chExt cx="8109814" cy="1870336"/>
          </a:xfrm>
        </p:grpSpPr>
        <p:pic>
          <p:nvPicPr>
            <p:cNvPr id="22" name="图片 21"/>
            <p:cNvPicPr>
              <a:picLocks noChangeAspect="1"/>
            </p:cNvPicPr>
            <p:nvPr/>
          </p:nvPicPr>
          <p:blipFill rotWithShape="1">
            <a:blip r:embed="rId1" cstate="print">
              <a:extLst>
                <a:ext uri="{28A0092B-C50C-407E-A947-70E740481C1C}">
                  <a14:useLocalDpi xmlns:a14="http://schemas.microsoft.com/office/drawing/2010/main" val="0"/>
                </a:ext>
              </a:extLst>
            </a:blip>
            <a:srcRect l="2926" t="25954" b="7846"/>
            <a:stretch>
              <a:fillRect/>
            </a:stretch>
          </p:blipFill>
          <p:spPr>
            <a:xfrm flipH="1">
              <a:off x="4160288" y="1479376"/>
              <a:ext cx="2115799" cy="1442849"/>
            </a:xfrm>
            <a:prstGeom prst="rect">
              <a:avLst/>
            </a:prstGeom>
          </p:spPr>
        </p:pic>
        <p:pic>
          <p:nvPicPr>
            <p:cNvPr id="23" name="图片 2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7688" y="1479377"/>
              <a:ext cx="1519154" cy="144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图片 23"/>
            <p:cNvPicPr>
              <a:picLocks noChangeAspect="1"/>
            </p:cNvPicPr>
            <p:nvPr/>
          </p:nvPicPr>
          <p:blipFill>
            <a:blip r:embed="rId3"/>
            <a:stretch>
              <a:fillRect/>
            </a:stretch>
          </p:blipFill>
          <p:spPr>
            <a:xfrm>
              <a:off x="2304185" y="1479377"/>
              <a:ext cx="1618760" cy="1443706"/>
            </a:xfrm>
            <a:prstGeom prst="rect">
              <a:avLst/>
            </a:prstGeom>
          </p:spPr>
        </p:pic>
        <p:sp>
          <p:nvSpPr>
            <p:cNvPr id="25" name="文本框 24"/>
            <p:cNvSpPr txBox="1"/>
            <p:nvPr/>
          </p:nvSpPr>
          <p:spPr>
            <a:xfrm>
              <a:off x="453708" y="2889075"/>
              <a:ext cx="2237105" cy="460375"/>
            </a:xfrm>
            <a:prstGeom prst="rect">
              <a:avLst/>
            </a:prstGeom>
            <a:noFill/>
          </p:spPr>
          <p:txBody>
            <a:bodyPr wrap="square" rtlCol="0">
              <a:spAutoFit/>
            </a:bodyPr>
            <a:p>
              <a:pPr>
                <a:lnSpc>
                  <a:spcPct val="150000"/>
                </a:lnSpc>
              </a:pPr>
              <a:r>
                <a:rPr lang="zh-CN" altLang="en-US" sz="1600" dirty="0" smtClean="0">
                  <a:latin typeface="微软雅黑" panose="020B0503020204020204" pitchFamily="34" charset="-122"/>
                  <a:ea typeface="微软雅黑" panose="020B0503020204020204" pitchFamily="34" charset="-122"/>
                </a:rPr>
                <a:t>transparent soil</a:t>
              </a:r>
              <a:endParaRPr lang="zh-CN" altLang="en-US" sz="1600" dirty="0" smtClean="0">
                <a:latin typeface="微软雅黑" panose="020B0503020204020204" pitchFamily="34" charset="-122"/>
                <a:ea typeface="微软雅黑" panose="020B0503020204020204" pitchFamily="34" charset="-122"/>
              </a:endParaRPr>
            </a:p>
          </p:txBody>
        </p:sp>
        <p:sp>
          <p:nvSpPr>
            <p:cNvPr id="26" name="文本框 25"/>
            <p:cNvSpPr txBox="1"/>
            <p:nvPr/>
          </p:nvSpPr>
          <p:spPr>
            <a:xfrm>
              <a:off x="2690813" y="2889075"/>
              <a:ext cx="789940" cy="460375"/>
            </a:xfrm>
            <a:prstGeom prst="rect">
              <a:avLst/>
            </a:prstGeom>
            <a:noFill/>
          </p:spPr>
          <p:txBody>
            <a:bodyPr wrap="square" rtlCol="0">
              <a:spAutoFit/>
            </a:bodyPr>
            <a:p>
              <a:pPr>
                <a:lnSpc>
                  <a:spcPct val="150000"/>
                </a:lnSpc>
              </a:pPr>
              <a:r>
                <a:rPr lang="zh-CN" altLang="en-US" sz="1600" dirty="0" smtClean="0">
                  <a:latin typeface="微软雅黑" panose="020B0503020204020204" pitchFamily="34" charset="-122"/>
                  <a:ea typeface="微软雅黑" panose="020B0503020204020204" pitchFamily="34" charset="-122"/>
                </a:rPr>
                <a:t>laser</a:t>
              </a:r>
              <a:endParaRPr lang="en-US" altLang="zh-CN" sz="1600" dirty="0" smtClean="0">
                <a:latin typeface="微软雅黑" panose="020B0503020204020204" pitchFamily="34" charset="-122"/>
                <a:ea typeface="微软雅黑" panose="020B0503020204020204" pitchFamily="34" charset="-122"/>
              </a:endParaRPr>
            </a:p>
          </p:txBody>
        </p:sp>
        <p:sp>
          <p:nvSpPr>
            <p:cNvPr id="2" name="文本框 1"/>
            <p:cNvSpPr txBox="1"/>
            <p:nvPr/>
          </p:nvSpPr>
          <p:spPr>
            <a:xfrm>
              <a:off x="4543108" y="2889075"/>
              <a:ext cx="1336040" cy="460375"/>
            </a:xfrm>
            <a:prstGeom prst="rect">
              <a:avLst/>
            </a:prstGeom>
            <a:noFill/>
          </p:spPr>
          <p:txBody>
            <a:bodyPr wrap="square" rtlCol="0">
              <a:spAutoFit/>
            </a:bodyPr>
            <a:p>
              <a:pPr>
                <a:lnSpc>
                  <a:spcPct val="150000"/>
                </a:lnSpc>
              </a:pPr>
              <a:r>
                <a:rPr lang="en-US" altLang="zh-CN" sz="1600" dirty="0" smtClean="0">
                  <a:latin typeface="微软雅黑" panose="020B0503020204020204" pitchFamily="34" charset="-122"/>
                  <a:ea typeface="微软雅黑" panose="020B0503020204020204" pitchFamily="34" charset="-122"/>
                  <a:sym typeface="+mn-ea"/>
                </a:rPr>
                <a:t>tracer, </a:t>
              </a:r>
              <a:r>
                <a:rPr lang="zh-CN" altLang="en-US" sz="1600" dirty="0" smtClean="0">
                  <a:latin typeface="微软雅黑" panose="020B0503020204020204" pitchFamily="34" charset="-122"/>
                  <a:ea typeface="微软雅黑" panose="020B0503020204020204" pitchFamily="34" charset="-122"/>
                </a:rPr>
                <a:t>filter</a:t>
              </a:r>
              <a:endParaRPr lang="zh-CN" altLang="en-US" sz="1600" dirty="0" smtClean="0">
                <a:latin typeface="微软雅黑" panose="020B0503020204020204" pitchFamily="34" charset="-122"/>
                <a:ea typeface="微软雅黑" panose="020B0503020204020204" pitchFamily="34" charset="-122"/>
              </a:endParaRPr>
            </a:p>
          </p:txBody>
        </p:sp>
        <p:sp>
          <p:nvSpPr>
            <p:cNvPr id="28" name="文本框 27"/>
            <p:cNvSpPr txBox="1"/>
            <p:nvPr/>
          </p:nvSpPr>
          <p:spPr>
            <a:xfrm>
              <a:off x="7086310" y="2889336"/>
              <a:ext cx="1232282" cy="460375"/>
            </a:xfrm>
            <a:prstGeom prst="rect">
              <a:avLst/>
            </a:prstGeom>
            <a:noFill/>
          </p:spPr>
          <p:txBody>
            <a:bodyPr wrap="square" rtlCol="0">
              <a:spAutoFit/>
            </a:bodyPr>
            <a:p>
              <a:pPr>
                <a:lnSpc>
                  <a:spcPct val="150000"/>
                </a:lnSpc>
              </a:pPr>
              <a:r>
                <a:rPr lang="en-US" altLang="zh-CN" sz="1600" dirty="0" smtClean="0">
                  <a:latin typeface="微软雅黑" panose="020B0503020204020204" pitchFamily="34" charset="-122"/>
                  <a:ea typeface="微软雅黑" panose="020B0503020204020204" pitchFamily="34" charset="-122"/>
                </a:rPr>
                <a:t>PIV &amp; PTV</a:t>
              </a:r>
              <a:endParaRPr lang="zh-CN" altLang="en-US" sz="1600" dirty="0" smtClean="0">
                <a:latin typeface="微软雅黑" panose="020B0503020204020204" pitchFamily="34" charset="-122"/>
                <a:ea typeface="微软雅黑" panose="020B0503020204020204" pitchFamily="34" charset="-122"/>
              </a:endParaRPr>
            </a:p>
          </p:txBody>
        </p:sp>
        <p:pic>
          <p:nvPicPr>
            <p:cNvPr id="3" name="图片 2"/>
            <p:cNvPicPr/>
            <p:nvPr/>
          </p:nvPicPr>
          <p:blipFill rotWithShape="1">
            <a:blip r:embed="rId4" cstate="print">
              <a:extLst>
                <a:ext uri="{28A0092B-C50C-407E-A947-70E740481C1C}">
                  <a14:useLocalDpi xmlns:a14="http://schemas.microsoft.com/office/drawing/2010/main" val="0"/>
                </a:ext>
              </a:extLst>
            </a:blip>
            <a:srcRect l="59265" t="94" b="55118"/>
            <a:stretch>
              <a:fillRect/>
            </a:stretch>
          </p:blipFill>
          <p:spPr bwMode="auto">
            <a:xfrm>
              <a:off x="6533161" y="1479375"/>
              <a:ext cx="2030361" cy="1442849"/>
            </a:xfrm>
            <a:prstGeom prst="rect">
              <a:avLst/>
            </a:prstGeom>
            <a:noFill/>
            <a:ln>
              <a:noFill/>
            </a:ln>
          </p:spPr>
        </p:pic>
      </p:grpSp>
      <p:sp>
        <p:nvSpPr>
          <p:cNvPr id="31" name="右箭头 30"/>
          <p:cNvSpPr/>
          <p:nvPr/>
        </p:nvSpPr>
        <p:spPr>
          <a:xfrm>
            <a:off x="2282190" y="6099810"/>
            <a:ext cx="268605" cy="179070"/>
          </a:xfrm>
          <a:prstGeom prst="rightArrow">
            <a:avLst/>
          </a:prstGeom>
          <a:ln>
            <a:solidFill>
              <a:srgbClr val="203864"/>
            </a:solidFill>
          </a:ln>
        </p:spPr>
        <p:txBody>
          <a:bodyPr wrap="none" rtlCol="0" anchor="ctr">
            <a:spAutoFit/>
          </a:bodyPr>
          <a:p>
            <a:pPr algn="ctr"/>
            <a:endParaRPr lang="zh-CN" altLang="en-US" sz="1600" dirty="0"/>
          </a:p>
        </p:txBody>
      </p:sp>
      <p:sp>
        <p:nvSpPr>
          <p:cNvPr id="4" name="右箭头 3"/>
          <p:cNvSpPr/>
          <p:nvPr/>
        </p:nvSpPr>
        <p:spPr>
          <a:xfrm>
            <a:off x="4032250" y="6099810"/>
            <a:ext cx="268605" cy="179070"/>
          </a:xfrm>
          <a:prstGeom prst="rightArrow">
            <a:avLst/>
          </a:prstGeom>
          <a:ln>
            <a:solidFill>
              <a:srgbClr val="203864"/>
            </a:solidFill>
          </a:ln>
        </p:spPr>
        <p:txBody>
          <a:bodyPr wrap="none" rtlCol="0" anchor="ctr">
            <a:spAutoFit/>
          </a:bodyPr>
          <a:p>
            <a:pPr algn="ctr"/>
            <a:endParaRPr lang="zh-CN" altLang="en-US" sz="1600" dirty="0"/>
          </a:p>
        </p:txBody>
      </p:sp>
      <p:sp>
        <p:nvSpPr>
          <p:cNvPr id="33" name="右箭头 32"/>
          <p:cNvSpPr/>
          <p:nvPr/>
        </p:nvSpPr>
        <p:spPr>
          <a:xfrm>
            <a:off x="6385560" y="6099810"/>
            <a:ext cx="268605" cy="179070"/>
          </a:xfrm>
          <a:prstGeom prst="rightArrow">
            <a:avLst/>
          </a:prstGeom>
          <a:ln>
            <a:solidFill>
              <a:srgbClr val="203864"/>
            </a:solidFill>
          </a:ln>
        </p:spPr>
        <p:txBody>
          <a:bodyPr wrap="none" rtlCol="0" anchor="ctr">
            <a:spAutoFit/>
          </a:bodyPr>
          <a:p>
            <a:pPr algn="ctr"/>
            <a:endParaRPr lang="zh-CN" altLang="en-US" sz="1600" dirty="0"/>
          </a:p>
        </p:txBody>
      </p:sp>
      <p:sp>
        <p:nvSpPr>
          <p:cNvPr id="6" name="文本占位符 31"/>
          <p:cNvSpPr>
            <a:spLocks noGrp="1"/>
          </p:cNvSpPr>
          <p:nvPr/>
        </p:nvSpPr>
        <p:spPr>
          <a:xfrm>
            <a:off x="119380" y="3636645"/>
            <a:ext cx="4594225" cy="381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zh-CN" altLang="en-US" sz="1800" b="1" kern="1200" dirty="0" smtClean="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dirty="0">
                <a:latin typeface="Times New Roman" panose="02020603050405020304" pitchFamily="18" charset="0"/>
                <a:cs typeface="Times New Roman" panose="02020603050405020304" pitchFamily="18" charset="0"/>
              </a:rPr>
              <a:t>Current Situation</a:t>
            </a:r>
            <a:endParaRPr lang="zh-CN" altLang="en-US" sz="2000" dirty="0">
              <a:latin typeface="Times New Roman" panose="02020603050405020304" pitchFamily="18" charset="0"/>
              <a:cs typeface="Times New Roman" panose="02020603050405020304" pitchFamily="18" charset="0"/>
            </a:endParaRPr>
          </a:p>
        </p:txBody>
      </p:sp>
      <p:grpSp>
        <p:nvGrpSpPr>
          <p:cNvPr id="14" name="组合 13"/>
          <p:cNvGrpSpPr/>
          <p:nvPr/>
        </p:nvGrpSpPr>
        <p:grpSpPr>
          <a:xfrm>
            <a:off x="433070" y="1779270"/>
            <a:ext cx="4548505" cy="1730375"/>
            <a:chOff x="682" y="2802"/>
            <a:chExt cx="6740" cy="2404"/>
          </a:xfrm>
        </p:grpSpPr>
        <p:pic>
          <p:nvPicPr>
            <p:cNvPr id="10" name="图片 9"/>
            <p:cNvPicPr>
              <a:picLocks noChangeAspect="1"/>
            </p:cNvPicPr>
            <p:nvPr/>
          </p:nvPicPr>
          <p:blipFill>
            <a:blip r:embed="rId5"/>
            <a:stretch>
              <a:fillRect/>
            </a:stretch>
          </p:blipFill>
          <p:spPr>
            <a:xfrm>
              <a:off x="682" y="2802"/>
              <a:ext cx="3600" cy="2400"/>
            </a:xfrm>
            <a:prstGeom prst="rect">
              <a:avLst/>
            </a:prstGeom>
          </p:spPr>
        </p:pic>
        <p:pic>
          <p:nvPicPr>
            <p:cNvPr id="12" name="图片 11"/>
            <p:cNvPicPr>
              <a:picLocks noChangeAspect="1"/>
            </p:cNvPicPr>
            <p:nvPr/>
          </p:nvPicPr>
          <p:blipFill>
            <a:blip r:embed="rId6"/>
            <a:stretch>
              <a:fillRect/>
            </a:stretch>
          </p:blipFill>
          <p:spPr>
            <a:xfrm>
              <a:off x="4282" y="2802"/>
              <a:ext cx="3141" cy="2404"/>
            </a:xfrm>
            <a:prstGeom prst="rect">
              <a:avLst/>
            </a:prstGeom>
          </p:spPr>
        </p:pic>
      </p:grpSp>
    </p:spTree>
    <p:custDataLst>
      <p:tags r:id="rId7"/>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5" name="图片 175" descr="C:\Users\gpusrv\AppData\Local\Temp\WeChat Files\ba6a0647771d6ab9803793a9a560098.jpg"/>
          <p:cNvPicPr>
            <a:picLocks noChangeAspect="1" noChangeArrowheads="1"/>
          </p:cNvPicPr>
          <p:nvPr/>
        </p:nvPicPr>
        <p:blipFill>
          <a:blip r:embed="rId1" cstate="print">
            <a:extLst>
              <a:ext uri="{28A0092B-C50C-407E-A947-70E740481C1C}">
                <a14:useLocalDpi xmlns:a14="http://schemas.microsoft.com/office/drawing/2010/main" val="0"/>
              </a:ext>
            </a:extLst>
          </a:blip>
          <a:srcRect l="13267" t="33683" r="11207" b="8987"/>
          <a:stretch>
            <a:fillRect/>
          </a:stretch>
        </p:blipFill>
        <p:spPr>
          <a:xfrm>
            <a:off x="4580890" y="4229100"/>
            <a:ext cx="2471420" cy="1573530"/>
          </a:xfrm>
          <a:prstGeom prst="rect">
            <a:avLst/>
          </a:prstGeom>
          <a:noFill/>
          <a:ln>
            <a:noFill/>
          </a:ln>
        </p:spPr>
      </p:pic>
      <p:sp>
        <p:nvSpPr>
          <p:cNvPr id="8" name="圆角矩形 7"/>
          <p:cNvSpPr/>
          <p:nvPr/>
        </p:nvSpPr>
        <p:spPr>
          <a:xfrm>
            <a:off x="138430" y="1536065"/>
            <a:ext cx="4549140" cy="4638040"/>
          </a:xfrm>
          <a:prstGeom prst="roundRect">
            <a:avLst/>
          </a:prstGeom>
          <a:solidFill>
            <a:schemeClr val="bg1">
              <a:lumMod val="95000"/>
            </a:schemeClr>
          </a:solidFill>
          <a:ln>
            <a:solidFill>
              <a:srgbClr val="203864"/>
            </a:solidFill>
          </a:ln>
        </p:spPr>
        <p:txBody>
          <a:bodyPr wrap="none" rtlCol="0" anchor="ctr">
            <a:spAutoFit/>
          </a:bodyPr>
          <a:p>
            <a:pPr algn="ctr"/>
            <a:endParaRPr lang="zh-CN" altLang="en-US" sz="1600" dirty="0"/>
          </a:p>
        </p:txBody>
      </p:sp>
      <p:sp>
        <p:nvSpPr>
          <p:cNvPr id="2" name="文本占位符 2"/>
          <p:cNvSpPr/>
          <p:nvPr/>
        </p:nvSpPr>
        <p:spPr>
          <a:xfrm>
            <a:off x="119380" y="927100"/>
            <a:ext cx="4245610" cy="381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zh-CN" altLang="en-US" sz="1800" b="1" kern="1200" dirty="0" smtClean="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sz="2000">
                <a:latin typeface="Times New Roman" panose="02020603050405020304" pitchFamily="18" charset="0"/>
                <a:cs typeface="Times New Roman" panose="02020603050405020304" pitchFamily="18" charset="0"/>
              </a:rPr>
              <a:t>What is the MEMS-based IMU?</a:t>
            </a:r>
            <a:endParaRPr lang="en-US" altLang="zh-CN" sz="2000">
              <a:latin typeface="Times New Roman" panose="02020603050405020304" pitchFamily="18" charset="0"/>
              <a:cs typeface="Times New Roman" panose="02020603050405020304" pitchFamily="18" charset="0"/>
            </a:endParaRPr>
          </a:p>
        </p:txBody>
      </p:sp>
      <p:sp>
        <p:nvSpPr>
          <p:cNvPr id="30" name="矩形 29"/>
          <p:cNvSpPr/>
          <p:nvPr/>
        </p:nvSpPr>
        <p:spPr>
          <a:xfrm>
            <a:off x="327025" y="1536065"/>
            <a:ext cx="4106545" cy="4661535"/>
          </a:xfrm>
          <a:prstGeom prst="rect">
            <a:avLst/>
          </a:prstGeom>
          <a:noFill/>
        </p:spPr>
        <p:txBody>
          <a:bodyPr wrap="square">
            <a:spAutoFit/>
          </a:bodyPr>
          <a:p>
            <a:pPr marL="285750" indent="-285750" algn="just" fontAlgn="auto">
              <a:lnSpc>
                <a:spcPct val="150000"/>
              </a:lnSpc>
              <a:buFont typeface="Wingdings" panose="05000000000000000000" pitchFamily="2" charset="2"/>
              <a:buChar char="Ø"/>
            </a:pP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IMU</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 Inertial measurement unit. With built-in accelerometers and gyroscopes, the IMU measures linear acceleration and rotational angular rates from three directions.</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fontAlgn="auto">
              <a:lnSpc>
                <a:spcPct val="150000"/>
              </a:lnSpc>
              <a:buFont typeface="Wingdings" panose="05000000000000000000" pitchFamily="2" charset="2"/>
              <a:buChar char="Ø"/>
            </a:pP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MEMS</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 Micro-Electro-Mechanical System is a micro-device or system that integrates micro-sensors and electronic integrated devices, and is a high-tech device with a size of several millimeters or even smaller.</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pic>
        <p:nvPicPr>
          <p:cNvPr id="4" name="图片 3"/>
          <p:cNvPicPr>
            <a:picLocks noChangeAspect="1"/>
          </p:cNvPicPr>
          <p:nvPr/>
        </p:nvPicPr>
        <p:blipFill>
          <a:blip r:embed="rId2"/>
          <a:srcRect l="1222" t="18303" r="3983" b="14695"/>
          <a:stretch>
            <a:fillRect/>
          </a:stretch>
        </p:blipFill>
        <p:spPr>
          <a:xfrm>
            <a:off x="4687570" y="2012315"/>
            <a:ext cx="1934210" cy="1823085"/>
          </a:xfrm>
          <a:prstGeom prst="rect">
            <a:avLst/>
          </a:prstGeom>
        </p:spPr>
      </p:pic>
      <p:pic>
        <p:nvPicPr>
          <p:cNvPr id="6" name="图片 5"/>
          <p:cNvPicPr>
            <a:picLocks noChangeAspect="1"/>
          </p:cNvPicPr>
          <p:nvPr/>
        </p:nvPicPr>
        <p:blipFill>
          <a:blip r:embed="rId3"/>
          <a:srcRect l="2500" t="23334" r="1092" b="28767"/>
          <a:stretch>
            <a:fillRect/>
          </a:stretch>
        </p:blipFill>
        <p:spPr>
          <a:xfrm>
            <a:off x="7052310" y="4226560"/>
            <a:ext cx="2091690" cy="1576070"/>
          </a:xfrm>
          <a:prstGeom prst="rect">
            <a:avLst/>
          </a:prstGeom>
        </p:spPr>
      </p:pic>
      <p:sp>
        <p:nvSpPr>
          <p:cNvPr id="9" name="文本框 8"/>
          <p:cNvSpPr txBox="1"/>
          <p:nvPr/>
        </p:nvSpPr>
        <p:spPr>
          <a:xfrm>
            <a:off x="6471920" y="2012315"/>
            <a:ext cx="2672080" cy="1753235"/>
          </a:xfrm>
          <a:prstGeom prst="rect">
            <a:avLst/>
          </a:prstGeom>
          <a:noFill/>
        </p:spPr>
        <p:txBody>
          <a:bodyPr wrap="square" rtlCol="0">
            <a:spAutoFit/>
          </a:bodyPr>
          <a:p>
            <a:pPr marL="285750" indent="-285750" algn="just" fontAlgn="auto">
              <a:lnSpc>
                <a:spcPct val="150000"/>
              </a:lnSpc>
              <a:buFont typeface="Wingdings" panose="05000000000000000000" charset="0"/>
              <a:buChar char="Ø"/>
            </a:pP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12mm</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12mm</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2.4mm</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algn="just" fontAlgn="auto">
              <a:lnSpc>
                <a:spcPct val="150000"/>
              </a:lnSpc>
              <a:buFont typeface="Wingdings" panose="05000000000000000000" charset="0"/>
              <a:buChar char="Ø"/>
            </a:pP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Acceleration, Angular Velocity, Euler Angles and uaternions</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1" name="文本占位符 10"/>
          <p:cNvSpPr>
            <a:spLocks noGrp="1"/>
          </p:cNvSpPr>
          <p:nvPr>
            <p:ph type="body" sz="quarter" idx="11"/>
          </p:nvPr>
        </p:nvSpPr>
        <p:spPr/>
        <p:txBody>
          <a:bodyPr/>
          <a:p>
            <a:r>
              <a:rPr lang="en-US" altLang="zh-CN" dirty="0" smtClean="0">
                <a:latin typeface="Times New Roman" panose="02020603050405020304" pitchFamily="18" charset="0"/>
                <a:cs typeface="Times New Roman" panose="02020603050405020304" pitchFamily="18" charset="0"/>
              </a:rPr>
              <a:t>2. Applying Imu </a:t>
            </a:r>
            <a:r>
              <a:rPr lang="en-US" altLang="zh-CN" dirty="0" smtClean="0">
                <a:latin typeface="Times New Roman" panose="02020603050405020304" pitchFamily="18" charset="0"/>
                <a:cs typeface="Times New Roman" panose="02020603050405020304" pitchFamily="18" charset="0"/>
              </a:rPr>
              <a:t>in Particle Flow</a:t>
            </a:r>
            <a:endParaRPr lang="en-US" altLang="zh-CN" dirty="0" smtClean="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p:cNvSpPr/>
          <p:nvPr>
            <p:ph type="body" sz="quarter" idx="13"/>
          </p:nvPr>
        </p:nvSpPr>
        <p:spPr/>
        <p:txBody>
          <a:bodyPr/>
          <a:p>
            <a:r>
              <a:rPr lang="en-US" altLang="zh-CN" sz="2000">
                <a:latin typeface="Times New Roman" panose="02020603050405020304" pitchFamily="18" charset="0"/>
                <a:cs typeface="Times New Roman" panose="02020603050405020304" pitchFamily="18" charset="0"/>
              </a:rPr>
              <a:t>IMU ball</a:t>
            </a:r>
            <a:endParaRPr lang="en-US" altLang="zh-CN" sz="2000">
              <a:latin typeface="Times New Roman" panose="02020603050405020304" pitchFamily="18" charset="0"/>
              <a:cs typeface="Times New Roman" panose="02020603050405020304" pitchFamily="18" charset="0"/>
            </a:endParaRPr>
          </a:p>
        </p:txBody>
      </p:sp>
      <p:graphicFrame>
        <p:nvGraphicFramePr>
          <p:cNvPr id="10" name="表格 9"/>
          <p:cNvGraphicFramePr/>
          <p:nvPr>
            <p:custDataLst>
              <p:tags r:id="rId1"/>
            </p:custDataLst>
          </p:nvPr>
        </p:nvGraphicFramePr>
        <p:xfrm>
          <a:off x="503555" y="2916555"/>
          <a:ext cx="7744460" cy="1089660"/>
        </p:xfrm>
        <a:graphic>
          <a:graphicData uri="http://schemas.openxmlformats.org/drawingml/2006/table">
            <a:tbl>
              <a:tblPr firstRow="1" bandRow="1">
                <a:tableStyleId>{5C22544A-7EE6-4342-B048-85BDC9FD1C3A}</a:tableStyleId>
              </a:tblPr>
              <a:tblGrid>
                <a:gridCol w="974725"/>
                <a:gridCol w="1345565"/>
                <a:gridCol w="1722755"/>
                <a:gridCol w="1850390"/>
              </a:tblGrid>
              <a:tr h="544830">
                <a:tc>
                  <a:txBody>
                    <a:bodyPr/>
                    <a:p>
                      <a:pPr indent="0" algn="ctr" fontAlgn="ctr">
                        <a:lnSpc>
                          <a:spcPct val="170000"/>
                        </a:lnSpc>
                        <a:buNone/>
                      </a:pPr>
                      <a:r>
                        <a:rPr lang="zh-CN" sz="16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质量g</a:t>
                      </a:r>
                      <a:endParaRPr lang="zh-CN" altLang="en-US" sz="16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vert="horz" anchor="b" anchorCtr="0">
                    <a:lnL>
                      <a:noFill/>
                    </a:lnL>
                    <a:lnR>
                      <a:noFill/>
                    </a:lnR>
                    <a:lnT w="12700" cap="flat">
                      <a:solidFill>
                        <a:schemeClr val="tx1"/>
                      </a:solidFill>
                      <a:prstDash val="solid"/>
                    </a:lnT>
                    <a:lnB w="12700" cap="flat">
                      <a:solidFill>
                        <a:schemeClr val="tx1"/>
                      </a:solidFill>
                      <a:prstDash val="solid"/>
                    </a:lnB>
                    <a:lnTlToBr>
                      <a:noFill/>
                    </a:lnTlToBr>
                    <a:lnBlToTr>
                      <a:noFill/>
                    </a:lnBlToTr>
                    <a:noFill/>
                  </a:tcPr>
                </a:tc>
                <a:tc>
                  <a:txBody>
                    <a:bodyPr/>
                    <a:p>
                      <a:pPr indent="0" algn="ctr" fontAlgn="ctr">
                        <a:lnSpc>
                          <a:spcPct val="170000"/>
                        </a:lnSpc>
                        <a:buNone/>
                      </a:pPr>
                      <a:r>
                        <a:rPr lang="zh-CN" sz="16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直径</a:t>
                      </a:r>
                      <a:r>
                        <a:rPr lang="en-US" altLang="zh-CN" sz="16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mm</a:t>
                      </a:r>
                      <a:endParaRPr lang="en-US" altLang="zh-CN" sz="16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vert="horz" anchor="b" anchorCtr="0">
                    <a:lnL>
                      <a:noFill/>
                    </a:lnL>
                    <a:lnR>
                      <a:noFill/>
                    </a:lnR>
                    <a:lnT w="12700" cap="flat">
                      <a:solidFill>
                        <a:schemeClr val="tx1"/>
                      </a:solidFill>
                      <a:prstDash val="solid"/>
                    </a:lnT>
                    <a:lnB w="12700" cap="flat">
                      <a:solidFill>
                        <a:schemeClr val="tx1"/>
                      </a:solidFill>
                      <a:prstDash val="solid"/>
                    </a:lnB>
                    <a:lnTlToBr>
                      <a:noFill/>
                    </a:lnTlToBr>
                    <a:lnBlToTr>
                      <a:noFill/>
                    </a:lnBlToTr>
                    <a:noFill/>
                  </a:tcPr>
                </a:tc>
                <a:tc>
                  <a:txBody>
                    <a:bodyPr/>
                    <a:p>
                      <a:pPr indent="0" algn="ctr" fontAlgn="ctr">
                        <a:lnSpc>
                          <a:spcPct val="170000"/>
                        </a:lnSpc>
                        <a:buNone/>
                      </a:pPr>
                      <a:r>
                        <a:rPr lang="zh-CN" sz="16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密度g/cm</a:t>
                      </a:r>
                      <a:r>
                        <a:rPr lang="zh-CN" sz="1600" b="0" baseline="30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3</a:t>
                      </a:r>
                      <a:endParaRPr lang="zh-CN" altLang="en-US" sz="1600" b="0" baseline="30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vert="horz" anchor="b" anchorCtr="0">
                    <a:lnL>
                      <a:noFill/>
                    </a:lnL>
                    <a:lnR>
                      <a:noFill/>
                    </a:lnR>
                    <a:lnT w="12700" cap="flat">
                      <a:solidFill>
                        <a:schemeClr val="tx1"/>
                      </a:solidFill>
                      <a:prstDash val="solid"/>
                    </a:lnT>
                    <a:lnB w="12700" cap="flat">
                      <a:solidFill>
                        <a:schemeClr val="tx1"/>
                      </a:solidFill>
                      <a:prstDash val="solid"/>
                    </a:lnB>
                    <a:lnTlToBr>
                      <a:noFill/>
                    </a:lnTlToBr>
                    <a:lnBlToTr>
                      <a:noFill/>
                    </a:lnBlToTr>
                    <a:noFill/>
                  </a:tcPr>
                </a:tc>
                <a:tc>
                  <a:txBody>
                    <a:bodyPr/>
                    <a:p>
                      <a:pPr indent="0" algn="ctr" fontAlgn="ctr">
                        <a:lnSpc>
                          <a:spcPct val="170000"/>
                        </a:lnSpc>
                        <a:buNone/>
                      </a:pPr>
                      <a:r>
                        <a:rPr lang="zh-CN" sz="1600" b="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转动惯量g·mm</a:t>
                      </a:r>
                      <a:r>
                        <a:rPr lang="zh-CN" sz="1600" b="0" baseline="30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rPr>
                        <a:t>2</a:t>
                      </a:r>
                      <a:endParaRPr lang="zh-CN" altLang="en-US" sz="1600" b="0" baseline="30000">
                        <a:solidFill>
                          <a:srgbClr val="000000"/>
                        </a:solidFill>
                        <a:latin typeface="微软雅黑" panose="020B0503020204020204" pitchFamily="34" charset="-122"/>
                        <a:ea typeface="微软雅黑" panose="020B0503020204020204" pitchFamily="34" charset="-122"/>
                        <a:cs typeface="微软雅黑" panose="020B0503020204020204" pitchFamily="34" charset="-122"/>
                      </a:endParaRPr>
                    </a:p>
                  </a:txBody>
                  <a:tcPr marL="12700" marR="12700" marT="12700" vert="horz" anchor="b" anchorCtr="0">
                    <a:lnL>
                      <a:noFill/>
                    </a:lnL>
                    <a:lnR cap="flat">
                      <a:noFill/>
                    </a:lnR>
                    <a:lnT w="12700" cap="flat">
                      <a:solidFill>
                        <a:schemeClr val="tx1"/>
                      </a:solidFill>
                      <a:prstDash val="solid"/>
                    </a:lnT>
                    <a:lnB w="12700" cap="flat">
                      <a:solidFill>
                        <a:schemeClr val="tx1"/>
                      </a:solidFill>
                      <a:prstDash val="solid"/>
                    </a:lnB>
                    <a:lnTlToBr>
                      <a:noFill/>
                    </a:lnTlToBr>
                    <a:lnBlToTr>
                      <a:noFill/>
                    </a:lnBlToTr>
                    <a:noFill/>
                  </a:tcPr>
                </a:tc>
              </a:tr>
              <a:tr h="544830">
                <a:tc>
                  <a:txBody>
                    <a:bodyPr/>
                    <a:p>
                      <a:pPr indent="0" algn="ctr" fontAlgn="ctr">
                        <a:lnSpc>
                          <a:spcPct val="170000"/>
                        </a:lnSpc>
                        <a:buNone/>
                      </a:pPr>
                      <a:r>
                        <a:rPr lang="en-US" sz="1600" b="0">
                          <a:solidFill>
                            <a:srgbClr val="000000"/>
                          </a:solidFill>
                          <a:latin typeface="微软雅黑" panose="020B0503020204020204" pitchFamily="34" charset="-122"/>
                          <a:ea typeface="微软雅黑" panose="020B0503020204020204" pitchFamily="34" charset="-122"/>
                        </a:rPr>
                        <a:t>65.77</a:t>
                      </a:r>
                      <a:endParaRPr lang="en-US" altLang="en-US" sz="1600" b="0">
                        <a:solidFill>
                          <a:srgbClr val="000000"/>
                        </a:solidFill>
                        <a:latin typeface="微软雅黑" panose="020B0503020204020204" pitchFamily="34" charset="-122"/>
                        <a:ea typeface="微软雅黑" panose="020B0503020204020204" pitchFamily="34" charset="-122"/>
                      </a:endParaRPr>
                    </a:p>
                  </a:txBody>
                  <a:tcPr marL="12700" marR="12700" marT="12700" vert="horz" anchor="b" anchorCtr="0">
                    <a:lnL>
                      <a:noFill/>
                    </a:lnL>
                    <a:lnR>
                      <a:noFill/>
                    </a:lnR>
                    <a:lnT w="12700" cap="flat">
                      <a:solidFill>
                        <a:schemeClr val="tx1"/>
                      </a:solidFill>
                      <a:prstDash val="solid"/>
                    </a:lnT>
                    <a:lnB w="12700" cap="flat">
                      <a:solidFill>
                        <a:schemeClr val="tx1"/>
                      </a:solidFill>
                      <a:prstDash val="solid"/>
                    </a:lnB>
                    <a:lnTlToBr>
                      <a:noFill/>
                    </a:lnTlToBr>
                    <a:lnBlToTr>
                      <a:noFill/>
                    </a:lnBlToTr>
                    <a:noFill/>
                  </a:tcPr>
                </a:tc>
                <a:tc>
                  <a:txBody>
                    <a:bodyPr/>
                    <a:p>
                      <a:pPr indent="0" algn="ctr" fontAlgn="ctr">
                        <a:lnSpc>
                          <a:spcPct val="170000"/>
                        </a:lnSpc>
                        <a:buNone/>
                      </a:pPr>
                      <a:r>
                        <a:rPr lang="en-US" altLang="en-US" sz="1600" b="0">
                          <a:solidFill>
                            <a:srgbClr val="000000"/>
                          </a:solidFill>
                          <a:latin typeface="微软雅黑" panose="020B0503020204020204" pitchFamily="34" charset="-122"/>
                          <a:ea typeface="微软雅黑" panose="020B0503020204020204" pitchFamily="34" charset="-122"/>
                        </a:rPr>
                        <a:t>42.00</a:t>
                      </a:r>
                      <a:endParaRPr lang="en-US" altLang="en-US" sz="1600" b="0">
                        <a:solidFill>
                          <a:srgbClr val="000000"/>
                        </a:solidFill>
                        <a:latin typeface="微软雅黑" panose="020B0503020204020204" pitchFamily="34" charset="-122"/>
                        <a:ea typeface="微软雅黑" panose="020B0503020204020204" pitchFamily="34" charset="-122"/>
                      </a:endParaRPr>
                    </a:p>
                  </a:txBody>
                  <a:tcPr marL="12700" marR="12700" marT="12700" vert="horz" anchor="b" anchorCtr="0">
                    <a:lnL>
                      <a:noFill/>
                    </a:lnL>
                    <a:lnR>
                      <a:noFill/>
                    </a:lnR>
                    <a:lnT w="12700" cap="flat">
                      <a:solidFill>
                        <a:schemeClr val="tx1"/>
                      </a:solidFill>
                      <a:prstDash val="solid"/>
                    </a:lnT>
                    <a:lnB w="12700" cap="flat">
                      <a:solidFill>
                        <a:schemeClr val="tx1"/>
                      </a:solidFill>
                      <a:prstDash val="solid"/>
                    </a:lnB>
                    <a:lnTlToBr>
                      <a:noFill/>
                    </a:lnTlToBr>
                    <a:lnBlToTr>
                      <a:noFill/>
                    </a:lnBlToTr>
                    <a:noFill/>
                  </a:tcPr>
                </a:tc>
                <a:tc>
                  <a:txBody>
                    <a:bodyPr/>
                    <a:p>
                      <a:pPr indent="0" algn="ctr" fontAlgn="ctr">
                        <a:lnSpc>
                          <a:spcPct val="170000"/>
                        </a:lnSpc>
                        <a:buNone/>
                      </a:pPr>
                      <a:r>
                        <a:rPr lang="en-US" sz="1600" b="0">
                          <a:solidFill>
                            <a:srgbClr val="000000"/>
                          </a:solidFill>
                          <a:latin typeface="微软雅黑" panose="020B0503020204020204" pitchFamily="34" charset="-122"/>
                          <a:ea typeface="微软雅黑" panose="020B0503020204020204" pitchFamily="34" charset="-122"/>
                        </a:rPr>
                        <a:t>1.72</a:t>
                      </a:r>
                      <a:endParaRPr lang="en-US" altLang="en-US" sz="1600" b="0">
                        <a:solidFill>
                          <a:srgbClr val="000000"/>
                        </a:solidFill>
                        <a:latin typeface="微软雅黑" panose="020B0503020204020204" pitchFamily="34" charset="-122"/>
                        <a:ea typeface="微软雅黑" panose="020B0503020204020204" pitchFamily="34" charset="-122"/>
                      </a:endParaRPr>
                    </a:p>
                  </a:txBody>
                  <a:tcPr marL="12700" marR="12700" marT="12700" vert="horz" anchor="b" anchorCtr="0">
                    <a:lnL>
                      <a:noFill/>
                    </a:lnL>
                    <a:lnR>
                      <a:noFill/>
                    </a:lnR>
                    <a:lnT w="12700" cap="flat">
                      <a:solidFill>
                        <a:schemeClr val="tx1"/>
                      </a:solidFill>
                      <a:prstDash val="solid"/>
                    </a:lnT>
                    <a:lnB w="12700" cap="flat">
                      <a:solidFill>
                        <a:schemeClr val="tx1"/>
                      </a:solidFill>
                      <a:prstDash val="solid"/>
                    </a:lnB>
                    <a:lnTlToBr>
                      <a:noFill/>
                    </a:lnTlToBr>
                    <a:lnBlToTr>
                      <a:noFill/>
                    </a:lnBlToTr>
                    <a:noFill/>
                  </a:tcPr>
                </a:tc>
                <a:tc>
                  <a:txBody>
                    <a:bodyPr/>
                    <a:p>
                      <a:pPr indent="0" algn="ctr" fontAlgn="ctr">
                        <a:lnSpc>
                          <a:spcPct val="170000"/>
                        </a:lnSpc>
                        <a:buNone/>
                      </a:pPr>
                      <a:r>
                        <a:rPr lang="en-US" sz="1600" b="0">
                          <a:solidFill>
                            <a:srgbClr val="000000"/>
                          </a:solidFill>
                          <a:latin typeface="微软雅黑" panose="020B0503020204020204" pitchFamily="34" charset="-122"/>
                          <a:ea typeface="微软雅黑" panose="020B0503020204020204" pitchFamily="34" charset="-122"/>
                        </a:rPr>
                        <a:t>13995.156</a:t>
                      </a:r>
                      <a:endParaRPr lang="en-US" altLang="en-US" sz="1600" b="0">
                        <a:solidFill>
                          <a:srgbClr val="000000"/>
                        </a:solidFill>
                        <a:latin typeface="微软雅黑" panose="020B0503020204020204" pitchFamily="34" charset="-122"/>
                        <a:ea typeface="微软雅黑" panose="020B0503020204020204" pitchFamily="34" charset="-122"/>
                      </a:endParaRPr>
                    </a:p>
                  </a:txBody>
                  <a:tcPr marL="12700" marR="12700" marT="12700" vert="horz" anchor="b" anchorCtr="0">
                    <a:lnL>
                      <a:noFill/>
                    </a:lnL>
                    <a:lnR cap="flat">
                      <a:noFill/>
                    </a:lnR>
                    <a:lnT w="12700" cap="flat">
                      <a:solidFill>
                        <a:schemeClr val="tx1"/>
                      </a:solidFill>
                      <a:prstDash val="solid"/>
                    </a:lnT>
                    <a:lnB w="12700" cap="flat">
                      <a:solidFill>
                        <a:schemeClr val="tx1"/>
                      </a:solidFill>
                      <a:prstDash val="solid"/>
                    </a:lnB>
                    <a:lnTlToBr>
                      <a:noFill/>
                    </a:lnTlToBr>
                    <a:lnBlToTr>
                      <a:noFill/>
                    </a:lnBlToTr>
                    <a:noFill/>
                  </a:tcPr>
                </a:tc>
              </a:tr>
            </a:tbl>
          </a:graphicData>
        </a:graphic>
      </p:graphicFrame>
      <p:grpSp>
        <p:nvGrpSpPr>
          <p:cNvPr id="6" name="组合 5"/>
          <p:cNvGrpSpPr/>
          <p:nvPr/>
        </p:nvGrpSpPr>
        <p:grpSpPr>
          <a:xfrm rot="0">
            <a:off x="502920" y="1387475"/>
            <a:ext cx="6095365" cy="1503045"/>
            <a:chOff x="693" y="1241"/>
            <a:chExt cx="8774" cy="2147"/>
          </a:xfrm>
        </p:grpSpPr>
        <p:pic>
          <p:nvPicPr>
            <p:cNvPr id="147" name="图片 15"/>
            <p:cNvPicPr>
              <a:picLocks noChangeAspect="1"/>
            </p:cNvPicPr>
            <p:nvPr/>
          </p:nvPicPr>
          <p:blipFill>
            <a:blip r:embed="rId2" cstate="print">
              <a:extLst>
                <a:ext uri="{28A0092B-C50C-407E-A947-70E740481C1C}">
                  <a14:useLocalDpi xmlns:a14="http://schemas.microsoft.com/office/drawing/2010/main" val="0"/>
                </a:ext>
              </a:extLst>
            </a:blip>
            <a:srcRect l="26457" t="5870" r="32133" b="5672"/>
            <a:stretch>
              <a:fillRect/>
            </a:stretch>
          </p:blipFill>
          <p:spPr>
            <a:xfrm rot="16200000">
              <a:off x="2596" y="-662"/>
              <a:ext cx="2147" cy="5953"/>
            </a:xfrm>
            <a:prstGeom prst="rect">
              <a:avLst/>
            </a:prstGeom>
          </p:spPr>
        </p:pic>
        <p:pic>
          <p:nvPicPr>
            <p:cNvPr id="148" name="图片 16"/>
            <p:cNvPicPr>
              <a:picLocks noChangeAspect="1"/>
            </p:cNvPicPr>
            <p:nvPr/>
          </p:nvPicPr>
          <p:blipFill>
            <a:blip r:embed="rId3"/>
            <a:srcRect l="22037" t="24279" r="22314" b="15310"/>
            <a:stretch>
              <a:fillRect/>
            </a:stretch>
          </p:blipFill>
          <p:spPr>
            <a:xfrm rot="16200000">
              <a:off x="6983" y="904"/>
              <a:ext cx="2147" cy="2820"/>
            </a:xfrm>
            <a:prstGeom prst="rect">
              <a:avLst/>
            </a:prstGeom>
          </p:spPr>
        </p:pic>
      </p:grpSp>
      <p:pic>
        <p:nvPicPr>
          <p:cNvPr id="144" name="图片 144"/>
          <p:cNvPicPr>
            <a:picLocks noChangeAspect="1"/>
          </p:cNvPicPr>
          <p:nvPr/>
        </p:nvPicPr>
        <p:blipFill>
          <a:blip r:embed="rId4"/>
          <a:stretch>
            <a:fillRect/>
          </a:stretch>
        </p:blipFill>
        <p:spPr>
          <a:xfrm>
            <a:off x="6598285" y="1387475"/>
            <a:ext cx="1649730" cy="1501775"/>
          </a:xfrm>
          <a:prstGeom prst="rect">
            <a:avLst/>
          </a:prstGeom>
        </p:spPr>
      </p:pic>
      <p:grpSp>
        <p:nvGrpSpPr>
          <p:cNvPr id="12" name="组合 11"/>
          <p:cNvGrpSpPr/>
          <p:nvPr/>
        </p:nvGrpSpPr>
        <p:grpSpPr>
          <a:xfrm>
            <a:off x="356870" y="4348480"/>
            <a:ext cx="8450580" cy="2030095"/>
            <a:chOff x="471" y="6660"/>
            <a:chExt cx="13308" cy="3197"/>
          </a:xfrm>
          <a:noFill/>
        </p:grpSpPr>
        <p:sp>
          <p:nvSpPr>
            <p:cNvPr id="8" name="文本框 7"/>
            <p:cNvSpPr txBox="1"/>
            <p:nvPr/>
          </p:nvSpPr>
          <p:spPr>
            <a:xfrm>
              <a:off x="1102" y="6762"/>
              <a:ext cx="5893" cy="2761"/>
            </a:xfrm>
            <a:prstGeom prst="rect">
              <a:avLst/>
            </a:prstGeom>
            <a:grpFill/>
          </p:spPr>
          <p:txBody>
            <a:bodyPr wrap="square" rtlCol="0">
              <a:spAutoFit/>
            </a:bodyPr>
            <a:p>
              <a:pPr marL="285750" indent="-285750" fontAlgn="auto">
                <a:lnSpc>
                  <a:spcPct val="150000"/>
                </a:lnSpc>
                <a:buFont typeface="Arial" panose="020B0604020202020204" pitchFamily="34" charset="0"/>
                <a:buChar char="•"/>
              </a:pP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Function:</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 record three-axis acceleration and angular velocity in real time</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auto">
                <a:lnSpc>
                  <a:spcPct val="150000"/>
                </a:lnSpc>
                <a:buFont typeface="Arial" panose="020B0604020202020204" pitchFamily="34" charset="0"/>
                <a:buChar char="•"/>
              </a:pP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rPr>
                <a:t>Pros: </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Enclosed, self-powered</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文本框 8"/>
            <p:cNvSpPr txBox="1"/>
            <p:nvPr/>
          </p:nvSpPr>
          <p:spPr>
            <a:xfrm>
              <a:off x="7603" y="6660"/>
              <a:ext cx="5595" cy="3197"/>
            </a:xfrm>
            <a:prstGeom prst="rect">
              <a:avLst/>
            </a:prstGeom>
            <a:grpFill/>
          </p:spPr>
          <p:txBody>
            <a:bodyPr wrap="square" rtlCol="0">
              <a:spAutoFit/>
            </a:bodyPr>
            <a:p>
              <a:pPr marL="285750" indent="-285750" fontAlgn="auto">
                <a:lnSpc>
                  <a:spcPct val="150000"/>
                </a:lnSpc>
                <a:buFont typeface="Arial" panose="020B0604020202020204" pitchFamily="34" charset="0"/>
                <a:buChar char="•"/>
              </a:pP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sym typeface="+mn-ea"/>
                </a:rPr>
                <a:t>Working time:</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sym typeface="+mn-ea"/>
                </a:rPr>
                <a:t> 30min</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auto">
                <a:lnSpc>
                  <a:spcPct val="150000"/>
                </a:lnSpc>
                <a:buFont typeface="Arial" panose="020B0604020202020204" pitchFamily="34" charset="0"/>
                <a:buChar char="•"/>
              </a:pP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sym typeface="+mn-ea"/>
                </a:rPr>
                <a:t>Acceleration range:</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sym typeface="+mn-ea"/>
                </a:rPr>
                <a:t> 16g</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auto">
                <a:lnSpc>
                  <a:spcPct val="150000"/>
                </a:lnSpc>
                <a:buFont typeface="Arial" panose="020B0604020202020204" pitchFamily="34" charset="0"/>
                <a:buChar char="•"/>
              </a:pP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sym typeface="+mn-ea"/>
                </a:rPr>
                <a:t>Angular velocity range:</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sym typeface="+mn-ea"/>
                </a:rPr>
                <a:t> 2000°/s</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pPr marL="285750" indent="-285750" fontAlgn="auto">
                <a:lnSpc>
                  <a:spcPct val="150000"/>
                </a:lnSpc>
                <a:buFont typeface="Arial" panose="020B0604020202020204" pitchFamily="34" charset="0"/>
                <a:buChar char="•"/>
              </a:pPr>
              <a:r>
                <a:rPr lang="en-US" altLang="zh-CN" b="1" dirty="0" smtClean="0">
                  <a:latin typeface="Times New Roman" panose="02020603050405020304" pitchFamily="18" charset="0"/>
                  <a:ea typeface="微软雅黑" panose="020B0503020204020204" pitchFamily="34" charset="-122"/>
                  <a:cs typeface="Times New Roman" panose="02020603050405020304" pitchFamily="18" charset="0"/>
                  <a:sym typeface="+mn-ea"/>
                </a:rPr>
                <a:t>Data acquisition rate: </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sym typeface="+mn-ea"/>
                </a:rPr>
                <a:t>1000Hz</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a:p>
              <a:endParaRPr lang="zh-CN" altLang="en-US" dirty="0" smtClean="0">
                <a:latin typeface="微软雅黑" panose="020B0503020204020204" pitchFamily="34" charset="-122"/>
                <a:ea typeface="微软雅黑" panose="020B0503020204020204" pitchFamily="34" charset="-122"/>
              </a:endParaRPr>
            </a:p>
          </p:txBody>
        </p:sp>
        <p:sp>
          <p:nvSpPr>
            <p:cNvPr id="11" name="圆角矩形 10"/>
            <p:cNvSpPr/>
            <p:nvPr/>
          </p:nvSpPr>
          <p:spPr>
            <a:xfrm>
              <a:off x="471" y="6691"/>
              <a:ext cx="13308" cy="3135"/>
            </a:xfrm>
            <a:prstGeom prst="roundRect">
              <a:avLst/>
            </a:prstGeom>
            <a:noFill/>
            <a:ln>
              <a:solidFill>
                <a:srgbClr val="203864"/>
              </a:solidFill>
            </a:ln>
            <a:extLst>
              <a:ext uri="{909E8E84-426E-40DD-AFC4-6F175D3DCCD1}">
                <a14:hiddenFill xmlns:a14="http://schemas.microsoft.com/office/drawing/2010/main">
                  <a:grpFill/>
                </a14:hiddenFill>
              </a:ext>
            </a:extLst>
          </p:spPr>
          <p:txBody>
            <a:bodyPr wrap="none" rtlCol="0" anchor="ctr">
              <a:spAutoFit/>
            </a:bodyPr>
            <a:p>
              <a:pPr algn="ctr"/>
              <a:endParaRPr lang="zh-CN" altLang="en-US" sz="1600" dirty="0"/>
            </a:p>
          </p:txBody>
        </p:sp>
      </p:grpSp>
      <p:sp>
        <p:nvSpPr>
          <p:cNvPr id="16" name="文本占位符 10"/>
          <p:cNvSpPr>
            <a:spLocks noGrp="1"/>
          </p:cNvSpPr>
          <p:nvPr/>
        </p:nvSpPr>
        <p:spPr>
          <a:xfrm>
            <a:off x="119596" y="24710"/>
            <a:ext cx="6257090" cy="823004"/>
          </a:xfrm>
          <a:prstGeom prst="rect">
            <a:avLst/>
          </a:prstGeom>
        </p:spPr>
        <p:txBody>
          <a:bodyPr anchor="ctr"/>
          <a:lstStyle>
            <a:lvl1pPr marL="0" indent="0" algn="l" defTabSz="914400" rtl="0" eaLnBrk="1" latinLnBrk="0" hangingPunct="1">
              <a:lnSpc>
                <a:spcPct val="100000"/>
              </a:lnSpc>
              <a:spcBef>
                <a:spcPts val="1000"/>
              </a:spcBef>
              <a:buFont typeface="Arial" panose="020B0604020202020204" pitchFamily="34" charset="0"/>
              <a:buNone/>
              <a:defRPr lang="zh-CN" altLang="en-US" sz="2400" b="0" kern="1200" baseline="0" dirty="0" smtClean="0">
                <a:solidFill>
                  <a:schemeClr val="bg1"/>
                </a:solidFill>
                <a:latin typeface="Arial" panose="020B0604020202020204" pitchFamily="34" charset="0"/>
                <a:ea typeface="+mj-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latin typeface="Times New Roman" panose="02020603050405020304" pitchFamily="18" charset="0"/>
                <a:cs typeface="Times New Roman" panose="02020603050405020304" pitchFamily="18" charset="0"/>
              </a:rPr>
              <a:t>2. Applying Imu </a:t>
            </a:r>
            <a:r>
              <a:rPr lang="en-US" altLang="zh-CN" dirty="0" smtClean="0">
                <a:latin typeface="Times New Roman" panose="02020603050405020304" pitchFamily="18" charset="0"/>
                <a:cs typeface="Times New Roman" panose="02020603050405020304" pitchFamily="18" charset="0"/>
              </a:rPr>
              <a:t>in Particle Flow</a:t>
            </a:r>
            <a:endParaRPr lang="en-US" altLang="zh-CN"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p:txBody>
          <a:bodyPr/>
          <a:lstStyle/>
          <a:p>
            <a:r>
              <a:rPr lang="en-US" altLang="zh-CN">
                <a:latin typeface="Times New Roman" panose="02020603050405020304" pitchFamily="18" charset="0"/>
                <a:cs typeface="Times New Roman" panose="02020603050405020304" pitchFamily="18" charset="0"/>
                <a:sym typeface="+mn-ea"/>
              </a:rPr>
              <a:t>3. S</a:t>
            </a:r>
            <a:r>
              <a:rPr>
                <a:latin typeface="Times New Roman" panose="02020603050405020304" pitchFamily="18" charset="0"/>
                <a:cs typeface="Times New Roman" panose="02020603050405020304" pitchFamily="18" charset="0"/>
                <a:sym typeface="+mn-ea"/>
              </a:rPr>
              <a:t>ingle </a:t>
            </a:r>
            <a:r>
              <a:rPr lang="en-US" altLang="zh-CN">
                <a:latin typeface="Times New Roman" panose="02020603050405020304" pitchFamily="18" charset="0"/>
                <a:cs typeface="Times New Roman" panose="02020603050405020304" pitchFamily="18" charset="0"/>
                <a:sym typeface="+mn-ea"/>
              </a:rPr>
              <a:t>P</a:t>
            </a:r>
            <a:r>
              <a:rPr>
                <a:latin typeface="Times New Roman" panose="02020603050405020304" pitchFamily="18" charset="0"/>
                <a:cs typeface="Times New Roman" panose="02020603050405020304" pitchFamily="18" charset="0"/>
                <a:sym typeface="+mn-ea"/>
              </a:rPr>
              <a:t>article </a:t>
            </a:r>
            <a:r>
              <a:rPr lang="en-US" altLang="zh-CN">
                <a:latin typeface="Times New Roman" panose="02020603050405020304" pitchFamily="18" charset="0"/>
                <a:cs typeface="Times New Roman" panose="02020603050405020304" pitchFamily="18" charset="0"/>
                <a:sym typeface="+mn-ea"/>
              </a:rPr>
              <a:t>S</a:t>
            </a:r>
            <a:r>
              <a:rPr>
                <a:latin typeface="Times New Roman" panose="02020603050405020304" pitchFamily="18" charset="0"/>
                <a:cs typeface="Times New Roman" panose="02020603050405020304" pitchFamily="18" charset="0"/>
                <a:sym typeface="+mn-ea"/>
              </a:rPr>
              <a:t>trikes the </a:t>
            </a:r>
            <a:r>
              <a:rPr lang="en-US" altLang="zh-CN">
                <a:latin typeface="Times New Roman" panose="02020603050405020304" pitchFamily="18" charset="0"/>
                <a:cs typeface="Times New Roman" panose="02020603050405020304" pitchFamily="18" charset="0"/>
                <a:sym typeface="+mn-ea"/>
              </a:rPr>
              <a:t>W</a:t>
            </a:r>
            <a:r>
              <a:rPr>
                <a:latin typeface="Times New Roman" panose="02020603050405020304" pitchFamily="18" charset="0"/>
                <a:cs typeface="Times New Roman" panose="02020603050405020304" pitchFamily="18" charset="0"/>
                <a:sym typeface="+mn-ea"/>
              </a:rPr>
              <a:t>all</a:t>
            </a:r>
            <a:endParaRPr>
              <a:latin typeface="Times New Roman" panose="02020603050405020304" pitchFamily="18" charset="0"/>
              <a:cs typeface="Times New Roman" panose="02020603050405020304" pitchFamily="18" charset="0"/>
              <a:sym typeface="+mn-ea"/>
            </a:endParaRPr>
          </a:p>
        </p:txBody>
      </p:sp>
      <p:sp>
        <p:nvSpPr>
          <p:cNvPr id="3" name="文本占位符 2"/>
          <p:cNvSpPr/>
          <p:nvPr>
            <p:ph type="body" sz="quarter" idx="13"/>
          </p:nvPr>
        </p:nvSpPr>
        <p:spPr/>
        <p:txBody>
          <a:bodyPr/>
          <a:p>
            <a:r>
              <a:rPr lang="zh-CN" altLang="en-US" sz="2000">
                <a:latin typeface="Times New Roman" panose="02020603050405020304" pitchFamily="18" charset="0"/>
                <a:cs typeface="Times New Roman" panose="02020603050405020304" pitchFamily="18" charset="0"/>
              </a:rPr>
              <a:t>Experimental conditions</a:t>
            </a:r>
            <a:endParaRPr lang="zh-CN" altLang="en-US" sz="2000">
              <a:latin typeface="Times New Roman" panose="02020603050405020304" pitchFamily="18" charset="0"/>
              <a:cs typeface="Times New Roman" panose="02020603050405020304" pitchFamily="18" charset="0"/>
            </a:endParaRPr>
          </a:p>
        </p:txBody>
      </p:sp>
      <p:grpSp>
        <p:nvGrpSpPr>
          <p:cNvPr id="14" name="组合 13"/>
          <p:cNvGrpSpPr/>
          <p:nvPr/>
        </p:nvGrpSpPr>
        <p:grpSpPr>
          <a:xfrm>
            <a:off x="59055" y="1380490"/>
            <a:ext cx="5388610" cy="3823970"/>
            <a:chOff x="-174" y="2145"/>
            <a:chExt cx="7235" cy="5259"/>
          </a:xfrm>
        </p:grpSpPr>
        <p:grpSp>
          <p:nvGrpSpPr>
            <p:cNvPr id="2" name="组合 1"/>
            <p:cNvGrpSpPr/>
            <p:nvPr/>
          </p:nvGrpSpPr>
          <p:grpSpPr>
            <a:xfrm>
              <a:off x="-174" y="2242"/>
              <a:ext cx="4353" cy="5162"/>
              <a:chOff x="3756" y="2699"/>
              <a:chExt cx="4353" cy="5162"/>
            </a:xfrm>
          </p:grpSpPr>
          <p:pic>
            <p:nvPicPr>
              <p:cNvPr id="156" name="图片 2"/>
              <p:cNvPicPr>
                <a:picLocks noChangeAspect="1"/>
              </p:cNvPicPr>
              <p:nvPr/>
            </p:nvPicPr>
            <p:blipFill>
              <a:blip r:embed="rId1" cstate="print">
                <a:extLst>
                  <a:ext uri="{28A0092B-C50C-407E-A947-70E740481C1C}">
                    <a14:useLocalDpi xmlns:a14="http://schemas.microsoft.com/office/drawing/2010/main" val="0"/>
                  </a:ext>
                </a:extLst>
              </a:blip>
              <a:srcRect l="31741"/>
              <a:stretch>
                <a:fillRect/>
              </a:stretch>
            </p:blipFill>
            <p:spPr>
              <a:xfrm>
                <a:off x="3756" y="2699"/>
                <a:ext cx="4353" cy="4783"/>
              </a:xfrm>
              <a:prstGeom prst="rect">
                <a:avLst/>
              </a:prstGeom>
            </p:spPr>
          </p:pic>
          <p:sp>
            <p:nvSpPr>
              <p:cNvPr id="7" name="文本框 6"/>
              <p:cNvSpPr txBox="1"/>
              <p:nvPr/>
            </p:nvSpPr>
            <p:spPr>
              <a:xfrm>
                <a:off x="4433" y="7482"/>
                <a:ext cx="3000" cy="379"/>
              </a:xfrm>
              <a:prstGeom prst="rect">
                <a:avLst/>
              </a:prstGeom>
              <a:noFill/>
            </p:spPr>
            <p:txBody>
              <a:bodyPr wrap="square" rtlCol="0">
                <a:spAutoFit/>
              </a:bodyPr>
              <a:p>
                <a:pPr algn="ctr"/>
                <a:r>
                  <a:rPr lang="zh-CN" altLang="en-US" sz="1200">
                    <a:latin typeface="微软雅黑" panose="020B0503020204020204" pitchFamily="34" charset="-122"/>
                    <a:ea typeface="微软雅黑" panose="020B0503020204020204" pitchFamily="34" charset="-122"/>
                  </a:rPr>
                  <a:t>test bench</a:t>
                </a:r>
                <a:endParaRPr lang="zh-CN" altLang="en-US" sz="1200">
                  <a:latin typeface="微软雅黑" panose="020B0503020204020204" pitchFamily="34" charset="-122"/>
                  <a:ea typeface="微软雅黑" panose="020B0503020204020204" pitchFamily="34" charset="-122"/>
                </a:endParaRPr>
              </a:p>
            </p:txBody>
          </p:sp>
        </p:grpSp>
        <p:grpSp>
          <p:nvGrpSpPr>
            <p:cNvPr id="4" name="组合 3"/>
            <p:cNvGrpSpPr/>
            <p:nvPr/>
          </p:nvGrpSpPr>
          <p:grpSpPr>
            <a:xfrm>
              <a:off x="3975" y="2145"/>
              <a:ext cx="3086" cy="5259"/>
              <a:chOff x="8794" y="361"/>
              <a:chExt cx="4813" cy="7664"/>
            </a:xfrm>
          </p:grpSpPr>
          <p:grpSp>
            <p:nvGrpSpPr>
              <p:cNvPr id="149" name="组合 1"/>
              <p:cNvGrpSpPr/>
              <p:nvPr/>
            </p:nvGrpSpPr>
            <p:grpSpPr>
              <a:xfrm>
                <a:off x="8794" y="361"/>
                <a:ext cx="4395" cy="7060"/>
                <a:chOff x="-392174" y="0"/>
                <a:chExt cx="3596590" cy="5771082"/>
              </a:xfrm>
            </p:grpSpPr>
            <p:pic>
              <p:nvPicPr>
                <p:cNvPr id="150" name="图片 150"/>
                <p:cNvPicPr>
                  <a:picLocks noChangeAspect="1"/>
                </p:cNvPicPr>
                <p:nvPr/>
              </p:nvPicPr>
              <p:blipFill>
                <a:blip r:embed="rId2"/>
                <a:stretch>
                  <a:fillRect/>
                </a:stretch>
              </p:blipFill>
              <p:spPr>
                <a:xfrm>
                  <a:off x="432310" y="0"/>
                  <a:ext cx="2772106" cy="5771082"/>
                </a:xfrm>
                <a:prstGeom prst="rect">
                  <a:avLst/>
                </a:prstGeom>
              </p:spPr>
            </p:pic>
            <p:pic>
              <p:nvPicPr>
                <p:cNvPr id="151" name="Picture 4" descr="卡通摄像机图片免抠素材免费下载_觅元素51yuansu.com"/>
                <p:cNvPicPr>
                  <a:picLocks noChangeAspect="1" noChangeArrowheads="1"/>
                </p:cNvPicPr>
                <p:nvPr/>
              </p:nvPicPr>
              <p:blipFill>
                <a:blip r:embed="rId3" cstate="print">
                  <a:clrChange>
                    <a:clrFrom>
                      <a:srgbClr val="F6F6F6"/>
                    </a:clrFrom>
                    <a:clrTo>
                      <a:srgbClr val="F6F6F6">
                        <a:alpha val="0"/>
                      </a:srgbClr>
                    </a:clrTo>
                  </a:clrChange>
                  <a:extLst>
                    <a:ext uri="{28A0092B-C50C-407E-A947-70E740481C1C}">
                      <a14:useLocalDpi xmlns:a14="http://schemas.microsoft.com/office/drawing/2010/main" val="0"/>
                    </a:ext>
                  </a:extLst>
                </a:blip>
                <a:srcRect/>
                <a:stretch>
                  <a:fillRect/>
                </a:stretch>
              </p:blipFill>
              <p:spPr>
                <a:xfrm>
                  <a:off x="-392174" y="2869831"/>
                  <a:ext cx="1138464" cy="1065086"/>
                </a:xfrm>
                <a:prstGeom prst="rect">
                  <a:avLst/>
                </a:prstGeom>
                <a:noFill/>
              </p:spPr>
            </p:pic>
            <p:sp>
              <p:nvSpPr>
                <p:cNvPr id="152" name="矩形 152"/>
                <p:cNvSpPr/>
                <p:nvPr/>
              </p:nvSpPr>
              <p:spPr>
                <a:xfrm>
                  <a:off x="3129165" y="977596"/>
                  <a:ext cx="73152" cy="4584192"/>
                </a:xfrm>
                <a:prstGeom prst="rect">
                  <a:avLst/>
                </a:prstGeom>
                <a:solidFill>
                  <a:srgbClr val="92D050"/>
                </a:solidFill>
              </p:spPr>
              <p:style>
                <a:lnRef idx="1">
                  <a:schemeClr val="accent6"/>
                </a:lnRef>
                <a:fillRef idx="2">
                  <a:schemeClr val="accent6"/>
                </a:fillRef>
                <a:effectRef idx="1">
                  <a:schemeClr val="accent6"/>
                </a:effectRef>
                <a:fontRef idx="minor">
                  <a:schemeClr val="dk1"/>
                </a:fontRef>
              </p:style>
            </p:sp>
            <p:sp>
              <p:nvSpPr>
                <p:cNvPr id="154" name="梯形 154"/>
                <p:cNvSpPr/>
                <p:nvPr/>
              </p:nvSpPr>
              <p:spPr>
                <a:xfrm rot="10800000">
                  <a:off x="1258725" y="2655233"/>
                  <a:ext cx="1209407" cy="2170176"/>
                </a:xfrm>
                <a:prstGeom prst="trapezoid">
                  <a:avLst/>
                </a:prstGeom>
                <a:gradFill>
                  <a:gsLst>
                    <a:gs pos="0">
                      <a:srgbClr val="9EE256">
                        <a:alpha val="33000"/>
                      </a:srgbClr>
                    </a:gs>
                    <a:gs pos="100000">
                      <a:srgbClr val="ACE668"/>
                    </a:gs>
                  </a:gsLst>
                  <a:lin ang="4800000" scaled="0"/>
                </a:gradFill>
              </p:spPr>
              <p:style>
                <a:lnRef idx="1">
                  <a:schemeClr val="accent6"/>
                </a:lnRef>
                <a:fillRef idx="2">
                  <a:schemeClr val="accent6"/>
                </a:fillRef>
                <a:effectRef idx="1">
                  <a:schemeClr val="accent6"/>
                </a:effectRef>
                <a:fontRef idx="minor">
                  <a:schemeClr val="dk1"/>
                </a:fontRef>
              </p:style>
            </p:sp>
            <p:pic>
              <p:nvPicPr>
                <p:cNvPr id="155" name="Picture 8" descr="精美的卡通摄影机插画PNG搜索网- 精选免抠素材_透明PNG图片分享下载_pngss.com"/>
                <p:cNvPicPr>
                  <a:picLocks noChangeAspect="1" noChangeArrowheads="1"/>
                </p:cNvPicPr>
                <p:nvPr/>
              </p:nvPicPr>
              <p:blipFill>
                <a:blip r:embed="rId4" cstate="print">
                  <a:clrChange>
                    <a:clrFrom>
                      <a:srgbClr val="F5F5F5"/>
                    </a:clrFrom>
                    <a:clrTo>
                      <a:srgbClr val="F5F5F5">
                        <a:alpha val="0"/>
                      </a:srgbClr>
                    </a:clrTo>
                  </a:clrChange>
                  <a:extLst>
                    <a:ext uri="{28A0092B-C50C-407E-A947-70E740481C1C}">
                      <a14:useLocalDpi xmlns:a14="http://schemas.microsoft.com/office/drawing/2010/main" val="0"/>
                    </a:ext>
                  </a:extLst>
                </a:blip>
                <a:srcRect/>
                <a:stretch>
                  <a:fillRect/>
                </a:stretch>
              </p:blipFill>
              <p:spPr>
                <a:xfrm>
                  <a:off x="885634" y="4207608"/>
                  <a:ext cx="1065086" cy="1065086"/>
                </a:xfrm>
                <a:prstGeom prst="rect">
                  <a:avLst/>
                </a:prstGeom>
                <a:noFill/>
              </p:spPr>
            </p:pic>
          </p:grpSp>
          <p:sp>
            <p:nvSpPr>
              <p:cNvPr id="10" name="文本框 9"/>
              <p:cNvSpPr txBox="1"/>
              <p:nvPr/>
            </p:nvSpPr>
            <p:spPr>
              <a:xfrm>
                <a:off x="9494" y="7473"/>
                <a:ext cx="4113" cy="552"/>
              </a:xfrm>
              <a:prstGeom prst="rect">
                <a:avLst/>
              </a:prstGeom>
              <a:noFill/>
            </p:spPr>
            <p:txBody>
              <a:bodyPr wrap="square" rtlCol="0">
                <a:spAutoFit/>
              </a:bodyPr>
              <a:p>
                <a:pPr algn="ctr"/>
                <a:r>
                  <a:rPr lang="en-US" altLang="zh-CN" sz="1200">
                    <a:latin typeface="微软雅黑" panose="020B0503020204020204" pitchFamily="34" charset="-122"/>
                    <a:ea typeface="微软雅黑" panose="020B0503020204020204" pitchFamily="34" charset="-122"/>
                  </a:rPr>
                  <a:t>s</a:t>
                </a:r>
                <a:r>
                  <a:rPr lang="zh-CN" altLang="en-US" sz="1200">
                    <a:latin typeface="微软雅黑" panose="020B0503020204020204" pitchFamily="34" charset="-122"/>
                    <a:ea typeface="微软雅黑" panose="020B0503020204020204" pitchFamily="34" charset="-122"/>
                  </a:rPr>
                  <a:t>chematic</a:t>
                </a:r>
                <a:endParaRPr lang="zh-CN" altLang="en-US" sz="1200">
                  <a:latin typeface="微软雅黑" panose="020B0503020204020204" pitchFamily="34" charset="-122"/>
                  <a:ea typeface="微软雅黑" panose="020B0503020204020204" pitchFamily="34" charset="-122"/>
                </a:endParaRPr>
              </a:p>
            </p:txBody>
          </p:sp>
        </p:grpSp>
      </p:grpSp>
      <p:graphicFrame>
        <p:nvGraphicFramePr>
          <p:cNvPr id="6" name="表格 5"/>
          <p:cNvGraphicFramePr/>
          <p:nvPr>
            <p:custDataLst>
              <p:tags r:id="rId5"/>
            </p:custDataLst>
          </p:nvPr>
        </p:nvGraphicFramePr>
        <p:xfrm>
          <a:off x="5448300" y="1849755"/>
          <a:ext cx="3705225" cy="3053080"/>
        </p:xfrm>
        <a:graphic>
          <a:graphicData uri="http://schemas.openxmlformats.org/drawingml/2006/table">
            <a:tbl>
              <a:tblPr firstRow="1" bandRow="1">
                <a:tableStyleId>{5940675A-B579-460E-94D1-54222C63F5DA}</a:tableStyleId>
              </a:tblPr>
              <a:tblGrid>
                <a:gridCol w="916940"/>
                <a:gridCol w="934720"/>
                <a:gridCol w="925830"/>
                <a:gridCol w="927735"/>
              </a:tblGrid>
              <a:tr h="947420">
                <a:tc>
                  <a:txBody>
                    <a:bodyPr/>
                    <a:p>
                      <a:pPr indent="0" algn="ctr">
                        <a:buNone/>
                      </a:pPr>
                      <a:r>
                        <a:rPr lang="en-US" altLang="en-US" sz="1600" b="0">
                          <a:latin typeface="Times New Roman" panose="02020603050405020304" pitchFamily="18" charset="0"/>
                          <a:ea typeface="微软雅黑" panose="020B0503020204020204" pitchFamily="34" charset="-122"/>
                          <a:cs typeface="Times New Roman" panose="02020603050405020304" pitchFamily="18" charset="0"/>
                        </a:rPr>
                        <a:t>Num.</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indent="0" algn="ctr">
                        <a:buNone/>
                      </a:pPr>
                      <a:r>
                        <a:rPr lang="en-US" sz="1600"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Solution viscosity</a:t>
                      </a:r>
                      <a:r>
                        <a:rPr lang="en-US" sz="1600" b="0">
                          <a:latin typeface="Times New Roman" panose="02020603050405020304" pitchFamily="18" charset="0"/>
                          <a:ea typeface="微软雅黑" panose="020B0503020204020204" pitchFamily="34" charset="-122"/>
                          <a:cs typeface="Times New Roman" panose="02020603050405020304" pitchFamily="18" charset="0"/>
                        </a:rPr>
                        <a:t>(mPa·s)</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Solution density</a:t>
                      </a:r>
                      <a:endParaRPr lang="en-US" sz="1600" b="0">
                        <a:latin typeface="Times New Roman" panose="02020603050405020304" pitchFamily="18" charset="0"/>
                        <a:ea typeface="微软雅黑" panose="020B0503020204020204" pitchFamily="34" charset="-122"/>
                        <a:cs typeface="Times New Roman" panose="02020603050405020304" pitchFamily="18" charset="0"/>
                      </a:endParaRPr>
                    </a:p>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(g/cm³)</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w="12700">
                      <a:solidFill>
                        <a:schemeClr val="tx1"/>
                      </a:solidFill>
                      <a:prstDash val="solid"/>
                    </a:lnT>
                    <a:lnB w="12700">
                      <a:solidFill>
                        <a:schemeClr val="tx1"/>
                      </a:solidFill>
                      <a:prstDash val="solid"/>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Glycerol ratio</a:t>
                      </a:r>
                      <a:endParaRPr lang="en-US" sz="1600" b="0">
                        <a:latin typeface="Times New Roman" panose="02020603050405020304" pitchFamily="18" charset="0"/>
                        <a:ea typeface="微软雅黑" panose="020B0503020204020204" pitchFamily="34" charset="-122"/>
                        <a:cs typeface="Times New Roman" panose="02020603050405020304" pitchFamily="18" charset="0"/>
                      </a:endParaRPr>
                    </a:p>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w="12700">
                      <a:solidFill>
                        <a:schemeClr val="tx1"/>
                      </a:solidFill>
                      <a:prstDash val="solid"/>
                    </a:lnT>
                    <a:lnB w="12700">
                      <a:solidFill>
                        <a:schemeClr val="tx1"/>
                      </a:solidFill>
                      <a:prstDash val="solid"/>
                    </a:lnB>
                    <a:lnTlToBr>
                      <a:noFill/>
                    </a:lnTlToBr>
                    <a:lnBlToTr>
                      <a:noFill/>
                    </a:lnBlToTr>
                    <a:noFill/>
                  </a:tcPr>
                </a:tc>
              </a:tr>
              <a:tr h="335280">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w="12700">
                      <a:solidFill>
                        <a:schemeClr val="tx1"/>
                      </a:solidFill>
                      <a:prstDash val="solid"/>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1.0</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w="12700">
                      <a:solidFill>
                        <a:schemeClr val="tx1"/>
                      </a:solidFill>
                      <a:prstDash val="solid"/>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1.01</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w="12700">
                      <a:solidFill>
                        <a:schemeClr val="tx1"/>
                      </a:solidFill>
                      <a:prstDash val="solid"/>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0%</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w="12700">
                      <a:solidFill>
                        <a:schemeClr val="tx1"/>
                      </a:solidFill>
                      <a:prstDash val="solid"/>
                    </a:lnT>
                    <a:lnB>
                      <a:noFill/>
                    </a:lnB>
                    <a:lnTlToBr>
                      <a:noFill/>
                    </a:lnTlToBr>
                    <a:lnBlToTr>
                      <a:noFill/>
                    </a:lnBlToTr>
                    <a:noFill/>
                  </a:tcPr>
                </a:tc>
              </a:tr>
              <a:tr h="296545">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2</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2.0</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1.02</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10%</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r>
              <a:tr h="285115">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3</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12.3</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1.16</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60%</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r>
              <a:tr h="297815">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4</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43</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1.20</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79%</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r>
              <a:tr h="297180">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5</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94</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1.22</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84%</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r>
              <a:tr h="297180">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6</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194</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1.23</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88%</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a:noFill/>
                    </a:lnB>
                    <a:lnTlToBr>
                      <a:noFill/>
                    </a:lnTlToBr>
                    <a:lnBlToTr>
                      <a:noFill/>
                    </a:lnBlToTr>
                    <a:noFill/>
                  </a:tcPr>
                </a:tc>
              </a:tr>
              <a:tr h="296545">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7</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w="12700">
                      <a:solidFill>
                        <a:schemeClr val="tx1"/>
                      </a:solidFill>
                      <a:prstDash val="solid"/>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935</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w="12700">
                      <a:solidFill>
                        <a:schemeClr val="tx1"/>
                      </a:solidFill>
                      <a:prstDash val="solid"/>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1.24</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w="12700">
                      <a:solidFill>
                        <a:schemeClr val="tx1"/>
                      </a:solidFill>
                      <a:prstDash val="solid"/>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95%</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a:lnL>
                      <a:noFill/>
                    </a:lnL>
                    <a:lnR>
                      <a:noFill/>
                    </a:lnR>
                    <a:lnT>
                      <a:noFill/>
                    </a:lnT>
                    <a:lnB w="12700">
                      <a:solidFill>
                        <a:schemeClr val="tx1"/>
                      </a:solidFill>
                      <a:prstDash val="solid"/>
                    </a:lnB>
                    <a:lnTlToBr>
                      <a:noFill/>
                    </a:lnTlToBr>
                    <a:lnBlToTr>
                      <a:noFill/>
                    </a:lnBlToTr>
                    <a:noFill/>
                  </a:tcPr>
                </a:tc>
              </a:tr>
            </a:tbl>
          </a:graphicData>
        </a:graphic>
      </p:graphicFrame>
      <p:sp>
        <p:nvSpPr>
          <p:cNvPr id="8" name="文本框 7"/>
          <p:cNvSpPr txBox="1"/>
          <p:nvPr/>
        </p:nvSpPr>
        <p:spPr>
          <a:xfrm>
            <a:off x="5502910" y="1457325"/>
            <a:ext cx="3264535" cy="368300"/>
          </a:xfrm>
          <a:prstGeom prst="rect">
            <a:avLst/>
          </a:prstGeom>
          <a:noFill/>
        </p:spPr>
        <p:txBody>
          <a:bodyPr wrap="square" rtlCol="0">
            <a:spAutoFit/>
          </a:bodyPr>
          <a:p>
            <a:pPr algn="ct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p</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hysical parameters of liquid</a:t>
            </a:r>
            <a:endPar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9" name="圆角矩形 8"/>
          <p:cNvSpPr/>
          <p:nvPr/>
        </p:nvSpPr>
        <p:spPr>
          <a:xfrm>
            <a:off x="739140" y="5306695"/>
            <a:ext cx="7772400" cy="1037590"/>
          </a:xfrm>
          <a:prstGeom prst="roundRect">
            <a:avLst/>
          </a:prstGeom>
          <a:ln>
            <a:solidFill>
              <a:srgbClr val="203864"/>
            </a:solidFill>
          </a:ln>
        </p:spPr>
        <p:txBody>
          <a:bodyPr wrap="none" rtlCol="0" anchor="ctr">
            <a:spAutoFit/>
          </a:bodyPr>
          <a:p>
            <a:pPr algn="ctr"/>
            <a:endParaRPr lang="zh-CN" altLang="en-US" sz="1600" dirty="0"/>
          </a:p>
        </p:txBody>
      </p:sp>
      <p:sp>
        <p:nvSpPr>
          <p:cNvPr id="11" name="文本框 10"/>
          <p:cNvSpPr txBox="1"/>
          <p:nvPr/>
        </p:nvSpPr>
        <p:spPr>
          <a:xfrm>
            <a:off x="887095" y="5318760"/>
            <a:ext cx="7477125" cy="922020"/>
          </a:xfrm>
          <a:prstGeom prst="rect">
            <a:avLst/>
          </a:prstGeom>
          <a:noFill/>
        </p:spPr>
        <p:txBody>
          <a:bodyPr wrap="square" rtlCol="0">
            <a:spAutoFit/>
          </a:bodyPr>
          <a:p>
            <a:pPr algn="just" fontAlgn="auto">
              <a:lnSpc>
                <a:spcPct val="150000"/>
              </a:lnSpc>
            </a:pP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In seven water-glycerol mixed liquids with different viscosities, the IMU ball fell</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s</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 freely from the liquid surface and hit the wall.</a:t>
            </a:r>
            <a:endPar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3" name="椭圆 12"/>
          <p:cNvSpPr/>
          <p:nvPr/>
        </p:nvSpPr>
        <p:spPr>
          <a:xfrm flipV="1">
            <a:off x="4385310" y="2307935"/>
            <a:ext cx="144000" cy="144000"/>
          </a:xfrm>
          <a:prstGeom prst="ellipse">
            <a:avLst/>
          </a:prstGeom>
          <a:gradFill>
            <a:gsLst>
              <a:gs pos="100000">
                <a:srgbClr val="545454"/>
              </a:gs>
              <a:gs pos="1000">
                <a:srgbClr val="E7E9E6"/>
              </a:gs>
            </a:gsLst>
            <a:path path="circle">
              <a:fillToRect l="50000" t="50000" r="50000" b="50000"/>
            </a:path>
            <a:tileRect/>
          </a:gradFill>
          <a:ln>
            <a:solidFill>
              <a:schemeClr val="bg2">
                <a:lumMod val="50000"/>
              </a:schemeClr>
            </a:solidFill>
          </a:ln>
        </p:spPr>
        <p:txBody>
          <a:bodyPr wrap="square" rtlCol="0" anchor="ctr">
            <a:spAutoFit/>
          </a:bodyPr>
          <a:p>
            <a:pPr algn="ctr"/>
            <a:endParaRPr lang="zh-CN" altLang="en-US" sz="1600" dirty="0"/>
          </a:p>
        </p:txBody>
      </p:sp>
    </p:spTree>
    <p:custDataLst>
      <p:tags r:id="rId6"/>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repeatCount="indefinite" accel="50000" decel="50000" fill="hold" grpId="0" nodeType="clickEffect">
                                  <p:stCondLst>
                                    <p:cond delay="0"/>
                                  </p:stCondLst>
                                  <p:endCondLst>
                                    <p:cond evt="onNext">
                                      <p:tgtEl>
                                        <p:sldTgt/>
                                      </p:tgtEl>
                                    </p:cond>
                                  </p:endCondLst>
                                  <p:childTnLst>
                                    <p:animMotion origin="layout" path="M 0 0 L 0.000694444 0.274074 " pathEditMode="relative" ptsTypes="">
                                      <p:cBhvr>
                                        <p:cTn id="6" dur="2000" fill="hold"/>
                                        <p:tgtEl>
                                          <p:spTgt spid="13"/>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p:txBody>
          <a:bodyPr/>
          <a:lstStyle/>
          <a:p>
            <a:r>
              <a:rPr lang="en-US" altLang="zh-CN">
                <a:sym typeface="+mn-ea"/>
              </a:rPr>
              <a:t>4. </a:t>
            </a:r>
            <a:r>
              <a:rPr>
                <a:latin typeface="Times New Roman" panose="02020603050405020304" pitchFamily="18" charset="0"/>
                <a:cs typeface="Times New Roman" panose="02020603050405020304" pitchFamily="18" charset="0"/>
                <a:sym typeface="+mn-ea"/>
              </a:rPr>
              <a:t>Results</a:t>
            </a:r>
            <a:endParaRPr>
              <a:latin typeface="Times New Roman" panose="02020603050405020304" pitchFamily="18" charset="0"/>
              <a:cs typeface="Times New Roman" panose="02020603050405020304" pitchFamily="18" charset="0"/>
              <a:sym typeface="+mn-ea"/>
            </a:endParaRPr>
          </a:p>
        </p:txBody>
      </p:sp>
      <p:sp>
        <p:nvSpPr>
          <p:cNvPr id="3" name="文本占位符 2"/>
          <p:cNvSpPr/>
          <p:nvPr>
            <p:ph type="body" sz="quarter" idx="13"/>
          </p:nvPr>
        </p:nvSpPr>
        <p:spPr>
          <a:xfrm>
            <a:off x="119380" y="927100"/>
            <a:ext cx="7099300" cy="381000"/>
          </a:xfrm>
        </p:spPr>
        <p:txBody>
          <a:bodyPr/>
          <a:p>
            <a:r>
              <a:rPr lang="zh-CN" altLang="en-US" sz="2000">
                <a:latin typeface="Times New Roman" panose="02020603050405020304" pitchFamily="18" charset="0"/>
                <a:cs typeface="Times New Roman" panose="02020603050405020304" pitchFamily="18" charset="0"/>
              </a:rPr>
              <a:t>Acceleration </a:t>
            </a:r>
            <a:r>
              <a:rPr lang="zh-CN" altLang="en-US"/>
              <a:t>&amp; Velocity </a:t>
            </a:r>
            <a:endParaRPr lang="zh-CN" altLang="en-US"/>
          </a:p>
        </p:txBody>
      </p:sp>
      <p:pic>
        <p:nvPicPr>
          <p:cNvPr id="13" name="图片 12"/>
          <p:cNvPicPr>
            <a:picLocks noChangeAspect="1"/>
          </p:cNvPicPr>
          <p:nvPr/>
        </p:nvPicPr>
        <p:blipFill>
          <a:blip r:embed="rId1"/>
          <a:stretch>
            <a:fillRect/>
          </a:stretch>
        </p:blipFill>
        <p:spPr>
          <a:xfrm>
            <a:off x="274955" y="1252855"/>
            <a:ext cx="4215765" cy="3852545"/>
          </a:xfrm>
          <a:prstGeom prst="rect">
            <a:avLst/>
          </a:prstGeom>
        </p:spPr>
      </p:pic>
      <p:pic>
        <p:nvPicPr>
          <p:cNvPr id="4" name="图片 3"/>
          <p:cNvPicPr>
            <a:picLocks noChangeAspect="1"/>
          </p:cNvPicPr>
          <p:nvPr/>
        </p:nvPicPr>
        <p:blipFill>
          <a:blip r:embed="rId2"/>
          <a:stretch>
            <a:fillRect/>
          </a:stretch>
        </p:blipFill>
        <p:spPr>
          <a:xfrm>
            <a:off x="4750435" y="1308100"/>
            <a:ext cx="4393565" cy="3797300"/>
          </a:xfrm>
          <a:prstGeom prst="rect">
            <a:avLst/>
          </a:prstGeom>
        </p:spPr>
      </p:pic>
      <p:sp>
        <p:nvSpPr>
          <p:cNvPr id="7" name="文本框 6"/>
          <p:cNvSpPr txBox="1"/>
          <p:nvPr/>
        </p:nvSpPr>
        <p:spPr>
          <a:xfrm>
            <a:off x="509270" y="5105400"/>
            <a:ext cx="8126095" cy="1337945"/>
          </a:xfrm>
          <a:prstGeom prst="rect">
            <a:avLst/>
          </a:prstGeom>
          <a:noFill/>
        </p:spPr>
        <p:txBody>
          <a:bodyPr wrap="square" rtlCol="0">
            <a:spAutoFit/>
          </a:bodyPr>
          <a:p>
            <a:pPr algn="just" fontAlgn="auto">
              <a:lnSpc>
                <a:spcPct val="150000"/>
              </a:lnSpc>
            </a:pP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From the data recorded by the IMU ball, we obtained the triaxial velocity, the triaxial angular velocity, and the angle of rotation around the triaxis when the particle falls and hits the wall.</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圆角矩形 7"/>
          <p:cNvSpPr/>
          <p:nvPr/>
        </p:nvSpPr>
        <p:spPr>
          <a:xfrm>
            <a:off x="323215" y="5105400"/>
            <a:ext cx="8498840" cy="1376045"/>
          </a:xfrm>
          <a:prstGeom prst="roundRect">
            <a:avLst/>
          </a:prstGeom>
          <a:ln>
            <a:solidFill>
              <a:srgbClr val="203864"/>
            </a:solidFill>
          </a:ln>
        </p:spPr>
        <p:txBody>
          <a:bodyPr wrap="none" rtlCol="0" anchor="ctr">
            <a:spAutoFit/>
          </a:bodyPr>
          <a:p>
            <a:pPr algn="ctr"/>
            <a:endParaRPr lang="zh-CN" altLang="en-US" sz="1600" dirty="0"/>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descr="222"/>
          <p:cNvPicPr>
            <a:picLocks noChangeAspect="1"/>
          </p:cNvPicPr>
          <p:nvPr/>
        </p:nvPicPr>
        <p:blipFill>
          <a:blip r:embed="rId1"/>
          <a:stretch>
            <a:fillRect/>
          </a:stretch>
        </p:blipFill>
        <p:spPr>
          <a:xfrm>
            <a:off x="182880" y="2136140"/>
            <a:ext cx="4373245" cy="4001135"/>
          </a:xfrm>
          <a:prstGeom prst="rect">
            <a:avLst/>
          </a:prstGeom>
        </p:spPr>
      </p:pic>
      <p:cxnSp>
        <p:nvCxnSpPr>
          <p:cNvPr id="27" name="直接箭头连接符 26"/>
          <p:cNvCxnSpPr/>
          <p:nvPr/>
        </p:nvCxnSpPr>
        <p:spPr>
          <a:xfrm>
            <a:off x="4083050" y="3223260"/>
            <a:ext cx="1109345" cy="2388870"/>
          </a:xfrm>
          <a:prstGeom prst="straightConnector1">
            <a:avLst/>
          </a:prstGeom>
          <a:ln w="38100">
            <a:solidFill>
              <a:schemeClr val="accent1">
                <a:lumMod val="75000"/>
              </a:schemeClr>
            </a:solidFill>
            <a:headEnd type="arrow"/>
            <a:tailEnd type="arrow"/>
          </a:ln>
        </p:spPr>
        <p:style>
          <a:lnRef idx="1">
            <a:schemeClr val="accent1"/>
          </a:lnRef>
          <a:fillRef idx="0">
            <a:schemeClr val="accent1"/>
          </a:fillRef>
          <a:effectRef idx="0">
            <a:schemeClr val="accent1"/>
          </a:effectRef>
          <a:fontRef idx="minor">
            <a:schemeClr val="tx1"/>
          </a:fontRef>
        </p:style>
      </p:cxnSp>
      <p:graphicFrame>
        <p:nvGraphicFramePr>
          <p:cNvPr id="3" name="表格 2"/>
          <p:cNvGraphicFramePr/>
          <p:nvPr>
            <p:custDataLst>
              <p:tags r:id="rId2"/>
            </p:custDataLst>
          </p:nvPr>
        </p:nvGraphicFramePr>
        <p:xfrm>
          <a:off x="5175885" y="1496695"/>
          <a:ext cx="3700780" cy="4866005"/>
        </p:xfrm>
        <a:graphic>
          <a:graphicData uri="http://schemas.openxmlformats.org/drawingml/2006/table">
            <a:tbl>
              <a:tblPr firstRow="1" bandRow="1">
                <a:tableStyleId>{5940675A-B579-460E-94D1-54222C63F5DA}</a:tableStyleId>
              </a:tblPr>
              <a:tblGrid>
                <a:gridCol w="889000"/>
                <a:gridCol w="1577975"/>
                <a:gridCol w="1233805"/>
              </a:tblGrid>
              <a:tr h="315595">
                <a:tc>
                  <a:txBody>
                    <a:bodyPr/>
                    <a:p>
                      <a:pPr indent="0" algn="ctr">
                        <a:buNone/>
                      </a:pPr>
                      <a:r>
                        <a:rPr lang="en-US" altLang="en-US" sz="1600" b="0">
                          <a:latin typeface="Times New Roman" panose="02020603050405020304" pitchFamily="18" charset="0"/>
                          <a:ea typeface="微软雅黑" panose="020B0503020204020204" pitchFamily="34" charset="-122"/>
                          <a:cs typeface="Times New Roman" panose="02020603050405020304" pitchFamily="18" charset="0"/>
                        </a:rPr>
                        <a:t>Num</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diff(az)</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v(m/s)</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w="12700" cap="flat" cmpd="sng">
                      <a:solidFill>
                        <a:srgbClr val="080000"/>
                      </a:solidFill>
                      <a:prstDash val="solid"/>
                      <a:headEnd type="none" w="med" len="med"/>
                      <a:tailEnd type="none" w="med" len="med"/>
                    </a:lnT>
                    <a:lnB w="12700" cap="flat" cmpd="sng">
                      <a:solidFill>
                        <a:srgbClr val="080000"/>
                      </a:solidFill>
                      <a:prstDash val="solid"/>
                      <a:headEnd type="none" w="med" len="med"/>
                      <a:tailEnd type="none" w="med" len="med"/>
                    </a:lnB>
                    <a:lnTlToBr>
                      <a:noFill/>
                    </a:lnTlToBr>
                    <a:lnBlToTr>
                      <a:noFill/>
                    </a:lnBlToTr>
                    <a:noFill/>
                  </a:tcPr>
                </a:tc>
              </a:tr>
              <a:tr h="300990">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1237</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38.93</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w="12700" cap="flat" cmpd="sng">
                      <a:solidFill>
                        <a:srgbClr val="080000"/>
                      </a:solidFill>
                      <a:prstDash val="solid"/>
                      <a:headEnd type="none" w="med" len="med"/>
                      <a:tailEnd type="none" w="med" len="med"/>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-8.09</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w="12700" cap="flat" cmpd="sng">
                      <a:solidFill>
                        <a:srgbClr val="080000"/>
                      </a:solidFill>
                      <a:prstDash val="solid"/>
                      <a:headEnd type="none" w="med" len="med"/>
                      <a:tailEnd type="none" w="med" len="med"/>
                    </a:lnT>
                    <a:lnB cap="flat">
                      <a:noFill/>
                    </a:lnB>
                    <a:lnTlToBr>
                      <a:noFill/>
                    </a:lnTlToBr>
                    <a:lnBlToTr>
                      <a:noFill/>
                    </a:lnBlToTr>
                    <a:noFill/>
                  </a:tcPr>
                </a:tc>
              </a:tr>
              <a:tr h="299720">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1238</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-6.87</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-8.09</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cap="flat">
                      <a:noFill/>
                    </a:lnT>
                    <a:lnB cap="flat">
                      <a:noFill/>
                    </a:lnB>
                    <a:lnTlToBr>
                      <a:noFill/>
                    </a:lnTlToBr>
                    <a:lnBlToTr>
                      <a:noFill/>
                    </a:lnBlToTr>
                    <a:noFill/>
                  </a:tcPr>
                </a:tc>
              </a:tr>
              <a:tr h="300990">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1239</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38.11</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-8.09</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cap="flat">
                      <a:noFill/>
                    </a:lnT>
                    <a:lnB cap="flat">
                      <a:noFill/>
                    </a:lnB>
                    <a:lnTlToBr>
                      <a:noFill/>
                    </a:lnTlToBr>
                    <a:lnBlToTr>
                      <a:noFill/>
                    </a:lnBlToTr>
                    <a:noFill/>
                  </a:tcPr>
                </a:tc>
              </a:tr>
              <a:tr h="300355">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1240</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-6.88</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-8.09</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cap="flat">
                      <a:noFill/>
                    </a:lnT>
                    <a:lnB cap="flat">
                      <a:noFill/>
                    </a:lnB>
                    <a:lnTlToBr>
                      <a:noFill/>
                    </a:lnTlToBr>
                    <a:lnBlToTr>
                      <a:noFill/>
                    </a:lnBlToTr>
                    <a:noFill/>
                  </a:tcPr>
                </a:tc>
              </a:tr>
              <a:tr h="299720">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1241</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15.49</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-8.09</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cap="flat">
                      <a:noFill/>
                    </a:lnT>
                    <a:lnB cap="flat">
                      <a:noFill/>
                    </a:lnB>
                    <a:lnTlToBr>
                      <a:noFill/>
                    </a:lnTlToBr>
                    <a:lnBlToTr>
                      <a:noFill/>
                    </a:lnBlToTr>
                    <a:noFill/>
                  </a:tcPr>
                </a:tc>
              </a:tr>
              <a:tr h="300990">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1242</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25.83</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-8.09</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cap="flat">
                      <a:noFill/>
                    </a:lnT>
                    <a:lnB cap="flat">
                      <a:noFill/>
                    </a:lnB>
                    <a:lnTlToBr>
                      <a:noFill/>
                    </a:lnTlToBr>
                    <a:lnBlToTr>
                      <a:noFill/>
                    </a:lnBlToTr>
                    <a:noFill/>
                  </a:tcPr>
                </a:tc>
              </a:tr>
              <a:tr h="299720">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1243</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46.05</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-8.09</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cap="flat">
                      <a:noFill/>
                    </a:lnT>
                    <a:lnB cap="flat">
                      <a:noFill/>
                    </a:lnB>
                    <a:lnTlToBr>
                      <a:noFill/>
                    </a:lnTlToBr>
                    <a:lnBlToTr>
                      <a:noFill/>
                    </a:lnBlToTr>
                    <a:noFill/>
                  </a:tcPr>
                </a:tc>
              </a:tr>
              <a:tr h="314960">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cap="flat">
                      <a:noFill/>
                    </a:lnT>
                    <a:lnB cap="flat">
                      <a:noFill/>
                    </a:lnB>
                    <a:lnTlToBr>
                      <a:noFill/>
                    </a:lnTlToBr>
                    <a:lnBlToTr>
                      <a:noFill/>
                    </a:lnBlToTr>
                    <a:noFill/>
                  </a:tcPr>
                </a:tc>
              </a:tr>
              <a:tr h="316865">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cap="flat">
                      <a:noFill/>
                    </a:lnT>
                    <a:lnB cap="flat">
                      <a:noFill/>
                    </a:lnB>
                    <a:lnTlToBr>
                      <a:noFill/>
                    </a:lnTlToBr>
                    <a:lnBlToTr>
                      <a:noFill/>
                    </a:lnBlToTr>
                    <a:noFill/>
                  </a:tcPr>
                </a:tc>
              </a:tr>
              <a:tr h="298450">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1271</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858.19</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-0.776</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cap="flat">
                      <a:noFill/>
                    </a:lnT>
                    <a:lnB cap="flat">
                      <a:noFill/>
                    </a:lnB>
                    <a:lnTlToBr>
                      <a:noFill/>
                    </a:lnTlToBr>
                    <a:lnBlToTr>
                      <a:noFill/>
                    </a:lnBlToTr>
                    <a:noFill/>
                  </a:tcPr>
                </a:tc>
              </a:tr>
              <a:tr h="301625">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1272</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1268.12</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-0.769</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cap="flat">
                      <a:noFill/>
                    </a:lnT>
                    <a:lnB cap="flat">
                      <a:noFill/>
                    </a:lnB>
                    <a:lnTlToBr>
                      <a:noFill/>
                    </a:lnTlToBr>
                    <a:lnBlToTr>
                      <a:noFill/>
                    </a:lnBlToTr>
                    <a:noFill/>
                  </a:tcPr>
                </a:tc>
              </a:tr>
              <a:tr h="300355">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1273</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2369.97</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-0.702</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cap="flat">
                      <a:noFill/>
                    </a:lnT>
                    <a:lnB cap="flat">
                      <a:noFill/>
                    </a:lnB>
                    <a:lnTlToBr>
                      <a:noFill/>
                    </a:lnTlToBr>
                    <a:lnBlToTr>
                      <a:noFill/>
                    </a:lnBlToTr>
                    <a:noFill/>
                  </a:tcPr>
                </a:tc>
              </a:tr>
              <a:tr h="300355">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1274</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119646.03</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-0.609</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cap="flat">
                      <a:noFill/>
                    </a:lnT>
                    <a:lnB cap="flat">
                      <a:noFill/>
                    </a:lnB>
                    <a:lnTlToBr>
                      <a:noFill/>
                    </a:lnTlToBr>
                    <a:lnBlToTr>
                      <a:noFill/>
                    </a:lnBlToTr>
                    <a:noFill/>
                  </a:tcPr>
                </a:tc>
              </a:tr>
              <a:tr h="300990">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1275</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-69560.12</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cap="flat">
                      <a:noFill/>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0.511</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cap="flat">
                      <a:noFill/>
                    </a:lnT>
                    <a:lnB cap="flat">
                      <a:noFill/>
                    </a:lnB>
                    <a:lnTlToBr>
                      <a:noFill/>
                    </a:lnTlToBr>
                    <a:lnBlToTr>
                      <a:noFill/>
                    </a:lnBlToTr>
                    <a:noFill/>
                  </a:tcPr>
                </a:tc>
              </a:tr>
              <a:tr h="314325">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1276</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-56355.74</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a:noFill/>
                    </a:lnR>
                    <a:lnT cap="flat">
                      <a:noFill/>
                    </a:lnT>
                    <a:lnB w="12700" cap="flat" cmpd="sng">
                      <a:solidFill>
                        <a:srgbClr val="080000"/>
                      </a:solidFill>
                      <a:prstDash val="solid"/>
                      <a:headEnd type="none" w="med" len="med"/>
                      <a:tailEnd type="none" w="med" len="med"/>
                    </a:lnB>
                    <a:lnTlToBr>
                      <a:noFill/>
                    </a:lnTlToBr>
                    <a:lnBlToTr>
                      <a:noFill/>
                    </a:lnBlToTr>
                    <a:noFill/>
                  </a:tcPr>
                </a:tc>
                <a:tc>
                  <a:txBody>
                    <a:bodyPr/>
                    <a:p>
                      <a:pPr indent="0" algn="ctr">
                        <a:buNone/>
                      </a:pPr>
                      <a:r>
                        <a:rPr lang="en-US" sz="1600" b="0">
                          <a:latin typeface="Times New Roman" panose="02020603050405020304" pitchFamily="18" charset="0"/>
                          <a:ea typeface="微软雅黑" panose="020B0503020204020204" pitchFamily="34" charset="-122"/>
                          <a:cs typeface="Times New Roman" panose="02020603050405020304" pitchFamily="18" charset="0"/>
                        </a:rPr>
                        <a:t>0.511</a:t>
                      </a:r>
                      <a:endParaRPr lang="en-US" altLang="en-US" sz="1600" b="0">
                        <a:latin typeface="Times New Roman" panose="02020603050405020304" pitchFamily="18" charset="0"/>
                        <a:ea typeface="微软雅黑" panose="020B0503020204020204" pitchFamily="34" charset="-122"/>
                        <a:cs typeface="Times New Roman" panose="02020603050405020304" pitchFamily="18" charset="0"/>
                      </a:endParaRPr>
                    </a:p>
                  </a:txBody>
                  <a:tcPr marL="68580" marR="68580" marT="0" marB="0" vert="horz" anchor="t" anchorCtr="0">
                    <a:lnL>
                      <a:noFill/>
                    </a:lnL>
                    <a:lnR cap="flat">
                      <a:noFill/>
                    </a:lnR>
                    <a:lnT cap="flat">
                      <a:noFill/>
                    </a:lnT>
                    <a:lnB w="12700" cap="flat" cmpd="sng">
                      <a:solidFill>
                        <a:srgbClr val="080000"/>
                      </a:solidFill>
                      <a:prstDash val="solid"/>
                      <a:headEnd type="none" w="med" len="med"/>
                      <a:tailEnd type="none" w="med" len="med"/>
                    </a:lnB>
                    <a:lnTlToBr>
                      <a:noFill/>
                    </a:lnTlToBr>
                    <a:lnBlToTr>
                      <a:noFill/>
                    </a:lnBlToTr>
                    <a:noFill/>
                  </a:tcPr>
                </a:tc>
              </a:tr>
            </a:tbl>
          </a:graphicData>
        </a:graphic>
      </p:graphicFrame>
      <p:grpSp>
        <p:nvGrpSpPr>
          <p:cNvPr id="15" name="组合 14"/>
          <p:cNvGrpSpPr/>
          <p:nvPr/>
        </p:nvGrpSpPr>
        <p:grpSpPr>
          <a:xfrm>
            <a:off x="5266690" y="2427605"/>
            <a:ext cx="3352800" cy="3293110"/>
            <a:chOff x="8306" y="2864"/>
            <a:chExt cx="4399" cy="4136"/>
          </a:xfrm>
        </p:grpSpPr>
        <p:sp>
          <p:nvSpPr>
            <p:cNvPr id="4" name="矩形 3"/>
            <p:cNvSpPr/>
            <p:nvPr/>
          </p:nvSpPr>
          <p:spPr>
            <a:xfrm>
              <a:off x="8307" y="3246"/>
              <a:ext cx="4397" cy="3372"/>
            </a:xfrm>
            <a:prstGeom prst="rect">
              <a:avLst/>
            </a:prstGeom>
            <a:noFill/>
            <a:ln w="28575">
              <a:solidFill>
                <a:srgbClr val="FF0000"/>
              </a:solidFill>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6" name="矩形 5"/>
            <p:cNvSpPr/>
            <p:nvPr/>
          </p:nvSpPr>
          <p:spPr>
            <a:xfrm>
              <a:off x="8306" y="2864"/>
              <a:ext cx="4398" cy="358"/>
            </a:xfrm>
            <a:prstGeom prst="rect">
              <a:avLst/>
            </a:prstGeom>
            <a:noFill/>
            <a:ln w="28575">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9" name="矩形 8"/>
            <p:cNvSpPr/>
            <p:nvPr/>
          </p:nvSpPr>
          <p:spPr>
            <a:xfrm>
              <a:off x="8307" y="6642"/>
              <a:ext cx="4398" cy="358"/>
            </a:xfrm>
            <a:prstGeom prst="rect">
              <a:avLst/>
            </a:prstGeom>
            <a:noFill/>
            <a:ln w="28575">
              <a:solidFill>
                <a:srgbClr val="00B05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mc:AlternateContent xmlns:mc="http://schemas.openxmlformats.org/markup-compatibility/2006">
        <mc:Choice xmlns:a14="http://schemas.microsoft.com/office/drawing/2010/main" Requires="a14">
          <p:sp>
            <p:nvSpPr>
              <p:cNvPr id="10" name="文本框 9"/>
              <p:cNvSpPr txBox="1"/>
              <p:nvPr/>
            </p:nvSpPr>
            <p:spPr>
              <a:xfrm>
                <a:off x="274955" y="1496695"/>
                <a:ext cx="4189095" cy="584200"/>
              </a:xfrm>
              <a:prstGeom prst="rect">
                <a:avLst/>
              </a:prstGeom>
              <a:noFill/>
            </p:spPr>
            <p:txBody>
              <a:bodyPr wrap="none" rtlCol="0" anchor="t">
                <a:spAutoFit/>
              </a:bodyPr>
              <a:p>
                <a:pPr algn="l"/>
                <a:r>
                  <a:rPr lang="zh-CN" altLang="en-US"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coefficient of restitution</a:t>
                </a:r>
                <a:r>
                  <a:rPr lang="en-US" altLang="zh-CN" b="1" dirty="0">
                    <a:solidFill>
                      <a:schemeClr val="tx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en-US" altLang="zh-CN" i="1" dirty="0">
                    <a:latin typeface="微软雅黑" panose="020B0503020204020204" pitchFamily="34" charset="-122"/>
                    <a:ea typeface="微软雅黑" panose="020B0503020204020204" pitchFamily="34" charset="-122"/>
                    <a:cs typeface="微软雅黑" panose="020B0503020204020204" pitchFamily="34" charset="-122"/>
                    <a:sym typeface="+mn-ea"/>
                  </a:rPr>
                  <a:t>CR</a:t>
                </a:r>
                <a:r>
                  <a:rPr lang="en-US" altLang="zh-CN" dirty="0">
                    <a:latin typeface="微软雅黑" panose="020B0503020204020204" pitchFamily="34" charset="-122"/>
                    <a:ea typeface="微软雅黑" panose="020B0503020204020204" pitchFamily="34" charset="-122"/>
                    <a:cs typeface="微软雅黑" panose="020B0503020204020204" pitchFamily="34" charset="-122"/>
                    <a:sym typeface="+mn-ea"/>
                  </a:rPr>
                  <a:t>=</a:t>
                </a:r>
                <a14:m>
                  <m:oMath xmlns:m="http://schemas.openxmlformats.org/officeDocument/2006/math">
                    <m:f>
                      <m:fPr>
                        <m:ctrlPr>
                          <a:rPr lang="en-US" altLang="zh-CN" i="1">
                            <a:latin typeface="Cambria Math" panose="02040503050406030204" pitchFamily="18" charset="0"/>
                            <a:ea typeface="微软雅黑" panose="020B0503020204020204" pitchFamily="34" charset="-122"/>
                            <a:cs typeface="Cambria Math" panose="02040503050406030204" pitchFamily="18" charset="0"/>
                          </a:rPr>
                        </m:ctrlPr>
                      </m:fPr>
                      <m:num>
                        <m:sSub>
                          <m:sSubPr>
                            <m:ctrlPr>
                              <a:rPr lang="en-US" altLang="zh-CN" i="1">
                                <a:latin typeface="Cambria Math" panose="02040503050406030204" pitchFamily="18" charset="0"/>
                                <a:ea typeface="微软雅黑" panose="020B0503020204020204" pitchFamily="34" charset="-122"/>
                                <a:cs typeface="Cambria Math" panose="02040503050406030204" pitchFamily="18" charset="0"/>
                              </a:rPr>
                            </m:ctrlPr>
                          </m:sSubPr>
                          <m:e>
                            <m:r>
                              <a:rPr lang="en-US" altLang="zh-CN" i="1">
                                <a:latin typeface="Cambria Math" panose="02040503050406030204" pitchFamily="18" charset="0"/>
                                <a:ea typeface="微软雅黑" panose="020B0503020204020204" pitchFamily="34" charset="-122"/>
                                <a:cs typeface="Cambria Math" panose="02040503050406030204" pitchFamily="18" charset="0"/>
                              </a:rPr>
                              <m:t>𝑣</m:t>
                            </m:r>
                          </m:e>
                          <m:sub>
                            <m:r>
                              <a:rPr lang="en-US" altLang="zh-CN" i="1">
                                <a:latin typeface="Cambria Math" panose="02040503050406030204" pitchFamily="18" charset="0"/>
                                <a:ea typeface="微软雅黑" panose="020B0503020204020204" pitchFamily="34" charset="-122"/>
                                <a:cs typeface="Cambria Math" panose="02040503050406030204" pitchFamily="18" charset="0"/>
                              </a:rPr>
                              <m:t>𝑠𝑒𝑝</m:t>
                            </m:r>
                          </m:sub>
                        </m:sSub>
                      </m:num>
                      <m:den>
                        <m:sSub>
                          <m:sSubPr>
                            <m:ctrlPr>
                              <a:rPr lang="en-US" altLang="zh-CN" i="1">
                                <a:latin typeface="Cambria Math" panose="02040503050406030204" pitchFamily="18" charset="0"/>
                                <a:ea typeface="微软雅黑" panose="020B0503020204020204" pitchFamily="34" charset="-122"/>
                                <a:cs typeface="Cambria Math" panose="02040503050406030204" pitchFamily="18" charset="0"/>
                              </a:rPr>
                            </m:ctrlPr>
                          </m:sSubPr>
                          <m:e>
                            <m:r>
                              <a:rPr lang="en-US" altLang="zh-CN" i="1">
                                <a:latin typeface="Cambria Math" panose="02040503050406030204" pitchFamily="18" charset="0"/>
                                <a:ea typeface="微软雅黑" panose="020B0503020204020204" pitchFamily="34" charset="-122"/>
                                <a:cs typeface="Cambria Math" panose="02040503050406030204" pitchFamily="18" charset="0"/>
                              </a:rPr>
                              <m:t>𝑣</m:t>
                            </m:r>
                          </m:e>
                          <m:sub>
                            <m:r>
                              <a:rPr lang="en-US" altLang="zh-CN" i="1">
                                <a:latin typeface="Cambria Math" panose="02040503050406030204" pitchFamily="18" charset="0"/>
                                <a:ea typeface="微软雅黑" panose="020B0503020204020204" pitchFamily="34" charset="-122"/>
                                <a:cs typeface="Cambria Math" panose="02040503050406030204" pitchFamily="18" charset="0"/>
                              </a:rPr>
                              <m:t>𝑎𝑝𝑝</m:t>
                            </m:r>
                          </m:sub>
                        </m:sSub>
                      </m:den>
                    </m:f>
                  </m:oMath>
                </a14:m>
                <a:r>
                  <a:rPr lang="zh-CN" altLang="en-US" dirty="0">
                    <a:latin typeface="微软雅黑" panose="020B0503020204020204" pitchFamily="34" charset="-122"/>
                    <a:ea typeface="微软雅黑" panose="020B0503020204020204" pitchFamily="34" charset="-122"/>
                    <a:cs typeface="微软雅黑" panose="020B0503020204020204" pitchFamily="34" charset="-122"/>
                    <a:sym typeface="+mn-ea"/>
                  </a:rPr>
                  <a:t>；</a:t>
                </a:r>
                <a:endParaRPr lang="zh-CN" altLang="en-US"/>
              </a:p>
            </p:txBody>
          </p:sp>
        </mc:Choice>
        <mc:Fallback>
          <p:sp>
            <p:nvSpPr>
              <p:cNvPr id="10" name="文本框 9"/>
              <p:cNvSpPr txBox="1">
                <a:spLocks noRot="1" noChangeAspect="1" noMove="1" noResize="1" noEditPoints="1" noAdjustHandles="1" noChangeArrowheads="1" noChangeShapeType="1" noTextEdit="1"/>
              </p:cNvSpPr>
              <p:nvPr/>
            </p:nvSpPr>
            <p:spPr>
              <a:xfrm>
                <a:off x="274955" y="1496695"/>
                <a:ext cx="4189095" cy="584200"/>
              </a:xfrm>
              <a:prstGeom prst="rect">
                <a:avLst/>
              </a:prstGeom>
              <a:blipFill rotWithShape="1">
                <a:blip r:embed="rId3"/>
                <a:stretch>
                  <a:fillRect r="-576"/>
                </a:stretch>
              </a:blipFill>
            </p:spPr>
            <p:txBody>
              <a:bodyPr/>
              <a:lstStyle/>
              <a:p>
                <a:r>
                  <a:rPr lang="zh-CN" altLang="en-US">
                    <a:noFill/>
                  </a:rPr>
                  <a:t> </a:t>
                </a:r>
              </a:p>
            </p:txBody>
          </p:sp>
        </mc:Fallback>
      </mc:AlternateContent>
      <p:sp>
        <p:nvSpPr>
          <p:cNvPr id="19" name="左大括号 18"/>
          <p:cNvSpPr/>
          <p:nvPr/>
        </p:nvSpPr>
        <p:spPr>
          <a:xfrm>
            <a:off x="4857115" y="2781935"/>
            <a:ext cx="450215" cy="2585085"/>
          </a:xfrm>
          <a:prstGeom prst="leftBrace">
            <a:avLst/>
          </a:prstGeom>
          <a:ln w="19050">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p>
            <a:pPr algn="ctr"/>
            <a:endParaRPr lang="zh-CN" altLang="en-US"/>
          </a:p>
        </p:txBody>
      </p:sp>
      <p:sp>
        <p:nvSpPr>
          <p:cNvPr id="20" name="文本框 19"/>
          <p:cNvSpPr txBox="1"/>
          <p:nvPr/>
        </p:nvSpPr>
        <p:spPr>
          <a:xfrm rot="10800000">
            <a:off x="4408170" y="2729865"/>
            <a:ext cx="459740" cy="2343150"/>
          </a:xfrm>
          <a:prstGeom prst="rect">
            <a:avLst/>
          </a:prstGeom>
          <a:noFill/>
        </p:spPr>
        <p:txBody>
          <a:bodyPr vert="eaVert" wrap="square" rtlCol="0">
            <a:spAutoFit/>
          </a:bodyPr>
          <a:p>
            <a:pPr algn="ctr"/>
            <a:r>
              <a:rPr lang="zh-CN" altLang="en-US"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rPr>
              <a:t>time of contact</a:t>
            </a:r>
            <a:endParaRPr lang="zh-CN" altLang="en-US" b="1">
              <a:solidFill>
                <a:srgbClr val="FF000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1" name="文本框 20"/>
          <p:cNvSpPr txBox="1"/>
          <p:nvPr/>
        </p:nvSpPr>
        <p:spPr>
          <a:xfrm>
            <a:off x="4187190" y="2136140"/>
            <a:ext cx="1180465" cy="583565"/>
          </a:xfrm>
          <a:prstGeom prst="rect">
            <a:avLst/>
          </a:prstGeom>
          <a:noFill/>
        </p:spPr>
        <p:txBody>
          <a:bodyPr wrap="square" rtlCol="0">
            <a:spAutoFit/>
          </a:bodyPr>
          <a:p>
            <a:pPr algn="ctr"/>
            <a:r>
              <a:rPr lang="zh-CN" altLang="en-US" sz="16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approach velocity</a:t>
            </a:r>
            <a:endParaRPr lang="zh-CN" altLang="en-US" sz="16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3" name="文本框 22"/>
          <p:cNvSpPr txBox="1"/>
          <p:nvPr/>
        </p:nvSpPr>
        <p:spPr>
          <a:xfrm>
            <a:off x="4187190" y="5367020"/>
            <a:ext cx="1180465" cy="583565"/>
          </a:xfrm>
          <a:prstGeom prst="rect">
            <a:avLst/>
          </a:prstGeom>
          <a:noFill/>
        </p:spPr>
        <p:txBody>
          <a:bodyPr wrap="square" rtlCol="0">
            <a:spAutoFit/>
          </a:bodyPr>
          <a:p>
            <a:pPr algn="ctr"/>
            <a:r>
              <a:rPr lang="en-US" altLang="zh-CN" sz="16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s</a:t>
            </a:r>
            <a:r>
              <a:rPr lang="zh-CN" altLang="en-US" sz="16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rPr>
              <a:t>eparation </a:t>
            </a:r>
            <a:r>
              <a:rPr lang="zh-CN" altLang="en-US" sz="16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sym typeface="+mn-ea"/>
              </a:rPr>
              <a:t>velocity</a:t>
            </a:r>
            <a:endParaRPr lang="zh-CN" altLang="en-US" sz="1600" b="1">
              <a:solidFill>
                <a:srgbClr val="00B050"/>
              </a:solidFill>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7" name="文本框 6"/>
          <p:cNvSpPr txBox="1"/>
          <p:nvPr/>
        </p:nvSpPr>
        <p:spPr>
          <a:xfrm>
            <a:off x="4881880" y="1159510"/>
            <a:ext cx="4288790" cy="337185"/>
          </a:xfrm>
          <a:prstGeom prst="rect">
            <a:avLst/>
          </a:prstGeom>
          <a:noFill/>
        </p:spPr>
        <p:txBody>
          <a:bodyPr wrap="square" rtlCol="0">
            <a:spAutoFit/>
          </a:bodyPr>
          <a:p>
            <a:pPr algn="ctr"/>
            <a:r>
              <a:rPr lang="en-US" altLang="zh-CN" sz="1600" dirty="0" smtClean="0">
                <a:latin typeface="Times New Roman" panose="02020603050405020304" pitchFamily="18" charset="0"/>
                <a:ea typeface="微软雅黑" panose="020B0503020204020204" pitchFamily="34" charset="-122"/>
                <a:cs typeface="Times New Roman" panose="02020603050405020304" pitchFamily="18" charset="0"/>
              </a:rPr>
              <a:t>acceleration and velocity in the Z direction</a:t>
            </a:r>
            <a:endParaRPr lang="en-US" altLang="zh-CN" sz="1600"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8" name="文本框 7"/>
          <p:cNvSpPr txBox="1"/>
          <p:nvPr/>
        </p:nvSpPr>
        <p:spPr>
          <a:xfrm rot="16200000">
            <a:off x="-224790" y="4620895"/>
            <a:ext cx="1253490" cy="337185"/>
          </a:xfrm>
          <a:prstGeom prst="rect">
            <a:avLst/>
          </a:prstGeom>
          <a:solidFill>
            <a:schemeClr val="bg1"/>
          </a:solidFill>
        </p:spPr>
        <p:txBody>
          <a:bodyPr wrap="square" rtlCol="0">
            <a:spAutoFit/>
          </a:bodyPr>
          <a:p>
            <a:pPr algn="r"/>
            <a:r>
              <a:rPr lang="en-US" altLang="zh-CN" sz="1600" dirty="0" smtClean="0">
                <a:latin typeface="Times New Roman" panose="02020603050405020304" pitchFamily="18" charset="0"/>
                <a:ea typeface="微软雅黑" panose="020B0503020204020204" pitchFamily="34" charset="-122"/>
                <a:cs typeface="Times New Roman" panose="02020603050405020304" pitchFamily="18" charset="0"/>
                <a:sym typeface="+mn-ea"/>
              </a:rPr>
              <a:t>acceleration </a:t>
            </a:r>
            <a:endParaRPr lang="zh-CN" altLang="en-US" sz="1600" dirty="0" smtClean="0">
              <a:latin typeface="微软雅黑" panose="020B0503020204020204" pitchFamily="34" charset="-122"/>
              <a:ea typeface="微软雅黑" panose="020B0503020204020204" pitchFamily="34" charset="-122"/>
            </a:endParaRPr>
          </a:p>
        </p:txBody>
      </p:sp>
      <p:sp>
        <p:nvSpPr>
          <p:cNvPr id="11" name="文本框 10"/>
          <p:cNvSpPr txBox="1"/>
          <p:nvPr/>
        </p:nvSpPr>
        <p:spPr>
          <a:xfrm>
            <a:off x="1807210" y="5800090"/>
            <a:ext cx="681990" cy="337185"/>
          </a:xfrm>
          <a:prstGeom prst="rect">
            <a:avLst/>
          </a:prstGeom>
          <a:solidFill>
            <a:schemeClr val="bg1"/>
          </a:solidFill>
        </p:spPr>
        <p:txBody>
          <a:bodyPr wrap="square" rtlCol="0">
            <a:spAutoFit/>
          </a:bodyPr>
          <a:p>
            <a:r>
              <a:rPr lang="en-US" altLang="zh-CN" sz="1600" dirty="0" smtClean="0">
                <a:latin typeface="微软雅黑" panose="020B0503020204020204" pitchFamily="34" charset="-122"/>
                <a:ea typeface="微软雅黑" panose="020B0503020204020204" pitchFamily="34" charset="-122"/>
              </a:rPr>
              <a:t>time</a:t>
            </a:r>
            <a:endParaRPr lang="en-US" altLang="zh-CN" sz="1600" dirty="0" smtClean="0">
              <a:latin typeface="微软雅黑" panose="020B0503020204020204" pitchFamily="34" charset="-122"/>
              <a:ea typeface="微软雅黑" panose="020B0503020204020204" pitchFamily="34" charset="-122"/>
            </a:endParaRPr>
          </a:p>
        </p:txBody>
      </p:sp>
      <p:sp>
        <p:nvSpPr>
          <p:cNvPr id="12" name="文本框 11"/>
          <p:cNvSpPr txBox="1"/>
          <p:nvPr/>
        </p:nvSpPr>
        <p:spPr>
          <a:xfrm>
            <a:off x="637540" y="2136775"/>
            <a:ext cx="3619500" cy="645160"/>
          </a:xfrm>
          <a:prstGeom prst="rect">
            <a:avLst/>
          </a:prstGeom>
          <a:solidFill>
            <a:schemeClr val="bg1"/>
          </a:solidFill>
        </p:spPr>
        <p:txBody>
          <a:bodyPr wrap="square" rtlCol="0">
            <a:spAutoFit/>
          </a:bodyPr>
          <a:p>
            <a:pPr algn="ct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IMU ball hits a plane in a liquid with a viscosity of 935 mP</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a·s</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14" name="文本占位符 13"/>
          <p:cNvSpPr>
            <a:spLocks noGrp="1"/>
          </p:cNvSpPr>
          <p:nvPr>
            <p:ph type="body" sz="quarter" idx="11"/>
          </p:nvPr>
        </p:nvSpPr>
        <p:spPr/>
        <p:txBody>
          <a:bodyPr/>
          <a:lstStyle/>
          <a:p>
            <a:r>
              <a:rPr lang="en-US" altLang="zh-CN">
                <a:sym typeface="+mn-ea"/>
              </a:rPr>
              <a:t>4. </a:t>
            </a:r>
            <a:r>
              <a:rPr>
                <a:latin typeface="Times New Roman" panose="02020603050405020304" pitchFamily="18" charset="0"/>
                <a:cs typeface="Times New Roman" panose="02020603050405020304" pitchFamily="18" charset="0"/>
                <a:sym typeface="+mn-ea"/>
              </a:rPr>
              <a:t>Results</a:t>
            </a:r>
            <a:endParaRPr>
              <a:latin typeface="Times New Roman" panose="02020603050405020304" pitchFamily="18" charset="0"/>
              <a:cs typeface="Times New Roman" panose="02020603050405020304" pitchFamily="18" charset="0"/>
              <a:sym typeface="+mn-ea"/>
            </a:endParaRPr>
          </a:p>
        </p:txBody>
      </p:sp>
      <p:sp>
        <p:nvSpPr>
          <p:cNvPr id="16" name="文本占位符 2"/>
          <p:cNvSpPr/>
          <p:nvPr/>
        </p:nvSpPr>
        <p:spPr>
          <a:xfrm>
            <a:off x="119380" y="927100"/>
            <a:ext cx="4344670" cy="381000"/>
          </a:xfrm>
          <a:prstGeom prst="rect">
            <a:avLst/>
          </a:prstGeom>
        </p:spPr>
        <p:txBody>
          <a:bodyPr/>
          <a:lstStyle>
            <a:lvl1pPr marL="0" indent="0" algn="l" defTabSz="914400" rtl="0" eaLnBrk="1" latinLnBrk="0" hangingPunct="1">
              <a:lnSpc>
                <a:spcPct val="90000"/>
              </a:lnSpc>
              <a:spcBef>
                <a:spcPts val="1000"/>
              </a:spcBef>
              <a:buFont typeface="Arial" panose="020B0604020202020204" pitchFamily="34" charset="0"/>
              <a:buNone/>
              <a:defRPr lang="zh-CN" altLang="en-US" sz="1800" b="1" kern="1200" dirty="0" smtClean="0">
                <a:solidFill>
                  <a:schemeClr val="tx1"/>
                </a:solidFill>
                <a:latin typeface="微软雅黑" panose="020B0503020204020204" pitchFamily="34" charset="-122"/>
                <a:ea typeface="微软雅黑" panose="020B0503020204020204"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en-US" sz="2000">
                <a:latin typeface="Times New Roman" panose="02020603050405020304" pitchFamily="18" charset="0"/>
                <a:cs typeface="Times New Roman" panose="02020603050405020304" pitchFamily="18" charset="0"/>
              </a:rPr>
              <a:t>How to Define Collision Velocity</a:t>
            </a:r>
            <a:r>
              <a:rPr lang="en-US" altLang="zh-CN" sz="2000">
                <a:latin typeface="Times New Roman" panose="02020603050405020304" pitchFamily="18" charset="0"/>
                <a:cs typeface="Times New Roman" panose="02020603050405020304" pitchFamily="18" charset="0"/>
              </a:rPr>
              <a:t>?</a:t>
            </a:r>
            <a:endParaRPr lang="en-US" altLang="zh-CN" sz="200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4"/>
          <p:cNvSpPr>
            <a:spLocks noGrp="1"/>
          </p:cNvSpPr>
          <p:nvPr>
            <p:ph type="body" sz="quarter" idx="11"/>
          </p:nvPr>
        </p:nvSpPr>
        <p:spPr/>
        <p:txBody>
          <a:bodyPr/>
          <a:lstStyle/>
          <a:p>
            <a:r>
              <a:rPr lang="en-US" altLang="zh-CN">
                <a:sym typeface="+mn-ea"/>
              </a:rPr>
              <a:t>4. </a:t>
            </a:r>
            <a:r>
              <a:rPr>
                <a:latin typeface="Times New Roman" panose="02020603050405020304" pitchFamily="18" charset="0"/>
                <a:cs typeface="Times New Roman" panose="02020603050405020304" pitchFamily="18" charset="0"/>
                <a:sym typeface="+mn-ea"/>
              </a:rPr>
              <a:t>Results</a:t>
            </a:r>
            <a:endParaRPr dirty="0" smtClean="0">
              <a:latin typeface="Times New Roman" panose="02020603050405020304" pitchFamily="18" charset="0"/>
              <a:cs typeface="Times New Roman" panose="02020603050405020304" pitchFamily="18" charset="0"/>
            </a:endParaRPr>
          </a:p>
        </p:txBody>
      </p:sp>
      <p:sp>
        <p:nvSpPr>
          <p:cNvPr id="3" name="文本占位符 2"/>
          <p:cNvSpPr/>
          <p:nvPr>
            <p:ph type="body" sz="quarter" idx="13"/>
          </p:nvPr>
        </p:nvSpPr>
        <p:spPr>
          <a:xfrm>
            <a:off x="119380" y="927100"/>
            <a:ext cx="3574415" cy="381000"/>
          </a:xfrm>
        </p:spPr>
        <p:txBody>
          <a:bodyPr/>
          <a:p>
            <a:r>
              <a:rPr lang="zh-CN" altLang="en-US" sz="2000">
                <a:latin typeface="Times New Roman" panose="02020603050405020304" pitchFamily="18" charset="0"/>
                <a:cs typeface="Times New Roman" panose="02020603050405020304" pitchFamily="18" charset="0"/>
              </a:rPr>
              <a:t>coefficient of restitution</a:t>
            </a:r>
            <a:endParaRPr lang="zh-CN" altLang="en-US" sz="2000">
              <a:latin typeface="Times New Roman" panose="02020603050405020304" pitchFamily="18" charset="0"/>
              <a:cs typeface="Times New Roman" panose="02020603050405020304" pitchFamily="18" charset="0"/>
            </a:endParaRPr>
          </a:p>
        </p:txBody>
      </p:sp>
      <p:grpSp>
        <p:nvGrpSpPr>
          <p:cNvPr id="2" name="组合 1"/>
          <p:cNvGrpSpPr/>
          <p:nvPr/>
        </p:nvGrpSpPr>
        <p:grpSpPr>
          <a:xfrm>
            <a:off x="206375" y="1368425"/>
            <a:ext cx="8731250" cy="5166360"/>
            <a:chOff x="270" y="2091"/>
            <a:chExt cx="13750" cy="8136"/>
          </a:xfrm>
        </p:grpSpPr>
        <p:grpSp>
          <p:nvGrpSpPr>
            <p:cNvPr id="17" name="组合 16"/>
            <p:cNvGrpSpPr/>
            <p:nvPr/>
          </p:nvGrpSpPr>
          <p:grpSpPr>
            <a:xfrm rot="0">
              <a:off x="2039" y="2091"/>
              <a:ext cx="10211" cy="5657"/>
              <a:chOff x="2310" y="2406"/>
              <a:chExt cx="10211" cy="5657"/>
            </a:xfrm>
          </p:grpSpPr>
          <p:grpSp>
            <p:nvGrpSpPr>
              <p:cNvPr id="10" name="组合 9"/>
              <p:cNvGrpSpPr/>
              <p:nvPr/>
            </p:nvGrpSpPr>
            <p:grpSpPr>
              <a:xfrm>
                <a:off x="2310" y="2436"/>
                <a:ext cx="10211" cy="5510"/>
                <a:chOff x="6841" y="2800"/>
                <a:chExt cx="7264" cy="3928"/>
              </a:xfrm>
            </p:grpSpPr>
            <p:pic>
              <p:nvPicPr>
                <p:cNvPr id="6" name="图片 87"/>
                <p:cNvPicPr>
                  <a:picLocks noChangeAspect="1" noChangeArrowheads="1"/>
                </p:cNvPicPr>
                <p:nvPr/>
              </p:nvPicPr>
              <p:blipFill>
                <a:blip r:embed="rId1" cstate="print">
                  <a:extLst>
                    <a:ext uri="{28A0092B-C50C-407E-A947-70E740481C1C}">
                      <a14:useLocalDpi xmlns:a14="http://schemas.microsoft.com/office/drawing/2010/main" val="0"/>
                    </a:ext>
                  </a:extLst>
                </a:blip>
                <a:srcRect/>
                <a:stretch>
                  <a:fillRect/>
                </a:stretch>
              </p:blipFill>
              <p:spPr>
                <a:xfrm>
                  <a:off x="6841" y="2800"/>
                  <a:ext cx="7265" cy="3928"/>
                </a:xfrm>
                <a:prstGeom prst="rect">
                  <a:avLst/>
                </a:prstGeom>
                <a:noFill/>
              </p:spPr>
            </p:pic>
            <p:grpSp>
              <p:nvGrpSpPr>
                <p:cNvPr id="7" name="组合 6"/>
                <p:cNvGrpSpPr/>
                <p:nvPr/>
              </p:nvGrpSpPr>
              <p:grpSpPr>
                <a:xfrm>
                  <a:off x="8176" y="5357"/>
                  <a:ext cx="1347" cy="540"/>
                  <a:chOff x="8187" y="5250"/>
                  <a:chExt cx="1347" cy="540"/>
                </a:xfrm>
              </p:grpSpPr>
              <p:grpSp>
                <p:nvGrpSpPr>
                  <p:cNvPr id="8" name="组合 7"/>
                  <p:cNvGrpSpPr/>
                  <p:nvPr/>
                </p:nvGrpSpPr>
                <p:grpSpPr>
                  <a:xfrm>
                    <a:off x="8187" y="5250"/>
                    <a:ext cx="1347" cy="480"/>
                    <a:chOff x="8187" y="5250"/>
                    <a:chExt cx="1347" cy="480"/>
                  </a:xfrm>
                </p:grpSpPr>
                <p:cxnSp>
                  <p:nvCxnSpPr>
                    <p:cNvPr id="9" name="直接连接符 8"/>
                    <p:cNvCxnSpPr/>
                    <p:nvPr/>
                  </p:nvCxnSpPr>
                  <p:spPr>
                    <a:xfrm flipH="1">
                      <a:off x="9200" y="5250"/>
                      <a:ext cx="334" cy="48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a:off x="8187" y="5730"/>
                      <a:ext cx="1013" cy="0"/>
                    </a:xfrm>
                    <a:prstGeom prst="line">
                      <a:avLst/>
                    </a:prstGeom>
                    <a:ln w="12700">
                      <a:prstDash val="dashDot"/>
                    </a:ln>
                  </p:spPr>
                  <p:style>
                    <a:lnRef idx="1">
                      <a:schemeClr val="accent1"/>
                    </a:lnRef>
                    <a:fillRef idx="0">
                      <a:schemeClr val="accent1"/>
                    </a:fillRef>
                    <a:effectRef idx="0">
                      <a:schemeClr val="accent1"/>
                    </a:effectRef>
                    <a:fontRef idx="minor">
                      <a:schemeClr val="tx1"/>
                    </a:fontRef>
                  </p:style>
                </p:cxnSp>
              </p:grpSp>
              <p:sp>
                <p:nvSpPr>
                  <p:cNvPr id="12" name="椭圆 11"/>
                  <p:cNvSpPr/>
                  <p:nvPr/>
                </p:nvSpPr>
                <p:spPr>
                  <a:xfrm>
                    <a:off x="9121" y="5670"/>
                    <a:ext cx="120" cy="12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4" name="椭圆 13"/>
                <p:cNvSpPr/>
                <p:nvPr/>
              </p:nvSpPr>
              <p:spPr>
                <a:xfrm>
                  <a:off x="11557" y="3920"/>
                  <a:ext cx="157" cy="157"/>
                </a:xfrm>
                <a:prstGeom prst="ellipse">
                  <a:avLst/>
                </a:prstGeom>
                <a:noFill/>
                <a:ln>
                  <a:solidFill>
                    <a:srgbClr val="FF0000"/>
                  </a:solidFill>
                </a:ln>
                <a:extLst>
                  <a:ext uri="{909E8E84-426E-40DD-AFC4-6F175D3DCCD1}">
                    <a14:hiddenFill xmlns:a14="http://schemas.microsoft.com/office/drawing/2010/main">
                      <a:solidFill>
                        <a:schemeClr val="accent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grpSp>
          <p:sp>
            <p:nvSpPr>
              <p:cNvPr id="13" name="文本框 12"/>
              <p:cNvSpPr txBox="1"/>
              <p:nvPr/>
            </p:nvSpPr>
            <p:spPr>
              <a:xfrm>
                <a:off x="6081" y="7532"/>
                <a:ext cx="3079" cy="531"/>
              </a:xfrm>
              <a:prstGeom prst="rect">
                <a:avLst/>
              </a:prstGeom>
              <a:solidFill>
                <a:schemeClr val="bg1"/>
              </a:solidFill>
            </p:spPr>
            <p:txBody>
              <a:bodyPr wrap="square" rtlCol="0">
                <a:spAutoFit/>
              </a:bodyPr>
              <a:p>
                <a:pPr algn="ctr"/>
                <a:r>
                  <a:rPr lang="en-US" altLang="zh-CN" sz="1600" dirty="0" smtClean="0">
                    <a:solidFill>
                      <a:schemeClr val="tx1"/>
                    </a:solidFill>
                    <a:latin typeface="微软雅黑" panose="020B0503020204020204" pitchFamily="34" charset="-122"/>
                    <a:ea typeface="微软雅黑" panose="020B0503020204020204" pitchFamily="34" charset="-122"/>
                  </a:rPr>
                  <a:t>S</a:t>
                </a:r>
                <a:r>
                  <a:rPr lang="en-US" altLang="zh-CN" sz="1600" dirty="0" smtClean="0">
                    <a:solidFill>
                      <a:schemeClr val="tx1"/>
                    </a:solidFill>
                    <a:latin typeface="微软雅黑" panose="020B0503020204020204" pitchFamily="34" charset="-122"/>
                    <a:ea typeface="微软雅黑" panose="020B0503020204020204" pitchFamily="34" charset="-122"/>
                  </a:rPr>
                  <a:t>tokes number</a:t>
                </a:r>
                <a:endParaRPr lang="en-US" altLang="zh-CN" sz="1600" dirty="0" smtClean="0">
                  <a:solidFill>
                    <a:schemeClr val="tx1"/>
                  </a:solidFill>
                  <a:latin typeface="微软雅黑" panose="020B0503020204020204" pitchFamily="34" charset="-122"/>
                  <a:ea typeface="微软雅黑" panose="020B0503020204020204" pitchFamily="34" charset="-122"/>
                </a:endParaRPr>
              </a:p>
            </p:txBody>
          </p:sp>
          <p:sp>
            <p:nvSpPr>
              <p:cNvPr id="15" name="文本框 14"/>
              <p:cNvSpPr txBox="1"/>
              <p:nvPr/>
            </p:nvSpPr>
            <p:spPr>
              <a:xfrm rot="16200000">
                <a:off x="150" y="4925"/>
                <a:ext cx="5082" cy="531"/>
              </a:xfrm>
              <a:prstGeom prst="rect">
                <a:avLst/>
              </a:prstGeom>
              <a:solidFill>
                <a:schemeClr val="bg1"/>
              </a:solidFill>
            </p:spPr>
            <p:txBody>
              <a:bodyPr wrap="square" rtlCol="0">
                <a:spAutoFit/>
              </a:bodyPr>
              <a:p>
                <a:pPr algn="ctr"/>
                <a:r>
                  <a:rPr lang="zh-CN" altLang="en-US" sz="1600">
                    <a:sym typeface="+mn-ea"/>
                  </a:rPr>
                  <a:t>coefficient of restitution</a:t>
                </a:r>
                <a:endParaRPr lang="zh-CN" altLang="en-US" sz="1600" dirty="0" smtClean="0">
                  <a:latin typeface="微软雅黑" panose="020B0503020204020204" pitchFamily="34" charset="-122"/>
                  <a:ea typeface="微软雅黑" panose="020B0503020204020204" pitchFamily="34" charset="-122"/>
                </a:endParaRPr>
              </a:p>
            </p:txBody>
          </p:sp>
          <p:sp>
            <p:nvSpPr>
              <p:cNvPr id="16" name="文本框 15"/>
              <p:cNvSpPr txBox="1"/>
              <p:nvPr/>
            </p:nvSpPr>
            <p:spPr>
              <a:xfrm>
                <a:off x="4621" y="2406"/>
                <a:ext cx="6000" cy="580"/>
              </a:xfrm>
              <a:prstGeom prst="rect">
                <a:avLst/>
              </a:prstGeom>
              <a:solidFill>
                <a:schemeClr val="bg1"/>
              </a:solidFill>
            </p:spPr>
            <p:txBody>
              <a:bodyPr wrap="square" rtlCol="0">
                <a:spAutoFit/>
              </a:bodyPr>
              <a:p>
                <a:pPr algn="ct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The relationship between </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CR</a:t>
                </a:r>
                <a:r>
                  <a:rPr lang="zh-CN" altLang="en-US" dirty="0" smtClean="0">
                    <a:latin typeface="Times New Roman" panose="02020603050405020304" pitchFamily="18" charset="0"/>
                    <a:ea typeface="微软雅黑" panose="020B0503020204020204" pitchFamily="34" charset="-122"/>
                    <a:cs typeface="Times New Roman" panose="02020603050405020304" pitchFamily="18" charset="0"/>
                  </a:rPr>
                  <a:t> and S</a:t>
                </a:r>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t</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grpSp>
        <p:sp>
          <p:nvSpPr>
            <p:cNvPr id="23" name="文本框 22"/>
            <p:cNvSpPr txBox="1"/>
            <p:nvPr/>
          </p:nvSpPr>
          <p:spPr>
            <a:xfrm>
              <a:off x="532" y="8150"/>
              <a:ext cx="13335" cy="1888"/>
            </a:xfrm>
            <a:prstGeom prst="rect">
              <a:avLst/>
            </a:prstGeom>
            <a:noFill/>
          </p:spPr>
          <p:txBody>
            <a:bodyPr wrap="square" rtlCol="0">
              <a:spAutoFit/>
            </a:bodyPr>
            <a:p>
              <a:pPr algn="just"/>
              <a:r>
                <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rPr>
                <a:t>Under the present experimental conditions, the restitution coefficient varied around 0.63 when the Stokes number was greater than the upper critical value (448). While the restitution coefficient decreases rapidly as the Stokes number decreases, and the restitution coefficient becomes 0 at small Stokes numbers. </a:t>
              </a:r>
              <a:endParaRPr lang="en-US" altLang="zh-CN" dirty="0" smtClean="0">
                <a:latin typeface="Times New Roman" panose="02020603050405020304" pitchFamily="18" charset="0"/>
                <a:ea typeface="微软雅黑" panose="020B0503020204020204" pitchFamily="34" charset="-122"/>
                <a:cs typeface="Times New Roman" panose="02020603050405020304" pitchFamily="18" charset="0"/>
              </a:endParaRPr>
            </a:p>
          </p:txBody>
        </p:sp>
        <p:sp>
          <p:nvSpPr>
            <p:cNvPr id="24" name="圆角矩形 23"/>
            <p:cNvSpPr/>
            <p:nvPr/>
          </p:nvSpPr>
          <p:spPr>
            <a:xfrm>
              <a:off x="270" y="7961"/>
              <a:ext cx="13750" cy="2267"/>
            </a:xfrm>
            <a:prstGeom prst="roundRect">
              <a:avLst/>
            </a:prstGeom>
            <a:ln>
              <a:solidFill>
                <a:srgbClr val="203864"/>
              </a:solidFill>
            </a:ln>
          </p:spPr>
          <p:txBody>
            <a:bodyPr wrap="none" rtlCol="0" anchor="ctr">
              <a:spAutoFit/>
            </a:bodyPr>
            <a:p>
              <a:pPr algn="ctr"/>
              <a:endParaRPr lang="zh-CN" altLang="en-US" sz="1600" dirty="0"/>
            </a:p>
          </p:txBody>
        </p:sp>
      </p:grpSp>
    </p:spTree>
    <p:custDataLst>
      <p:tags r:id="rId2"/>
    </p:custData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tags/tag1.xml><?xml version="1.0" encoding="utf-8"?>
<p:tagLst xmlns:p="http://schemas.openxmlformats.org/presentationml/2006/main">
  <p:tag name="TIMING" val="|39.3|8.8|2.2|1.7"/>
</p:tagLst>
</file>

<file path=ppt/tags/tag10.xml><?xml version="1.0" encoding="utf-8"?>
<p:tagLst xmlns:p="http://schemas.openxmlformats.org/presentationml/2006/main">
  <p:tag name="TIMING" val="|11.2|3.7|1.9|2.1"/>
</p:tagLst>
</file>

<file path=ppt/tags/tag11.xml><?xml version="1.0" encoding="utf-8"?>
<p:tagLst xmlns:p="http://schemas.openxmlformats.org/presentationml/2006/main">
  <p:tag name="KSO_WM_UNIT_PLACING_PICTURE_USER_VIEWPORT" val="{&quot;height&quot;:3882,&quot;width&quot;:7104}"/>
</p:tagLst>
</file>

<file path=ppt/tags/tag12.xml><?xml version="1.0" encoding="utf-8"?>
<p:tagLst xmlns:p="http://schemas.openxmlformats.org/presentationml/2006/main">
  <p:tag name="TIMING" val="|11.2|3.7|1.9|2.1"/>
</p:tagLst>
</file>

<file path=ppt/tags/tag13.xml><?xml version="1.0" encoding="utf-8"?>
<p:tagLst xmlns:p="http://schemas.openxmlformats.org/presentationml/2006/main">
  <p:tag name="TIMING" val="|11.2|3.7|1.9|2.1"/>
</p:tagLst>
</file>

<file path=ppt/tags/tag14.xml><?xml version="1.0" encoding="utf-8"?>
<p:tagLst xmlns:p="http://schemas.openxmlformats.org/presentationml/2006/main">
  <p:tag name="TIMING" val="|11.2|3.7|1.9|2.1"/>
</p:tagLst>
</file>

<file path=ppt/tags/tag15.xml><?xml version="1.0" encoding="utf-8"?>
<p:tagLst xmlns:p="http://schemas.openxmlformats.org/presentationml/2006/main">
  <p:tag name="COMMONDATA" val="eyJoZGlkIjoiMGRiMDY0MzVlZWVjY2YxNzE4MWI5ZGY5NThlNDUxODMifQ=="/>
</p:tagLst>
</file>

<file path=ppt/tags/tag2.xml><?xml version="1.0" encoding="utf-8"?>
<p:tagLst xmlns:p="http://schemas.openxmlformats.org/presentationml/2006/main">
  <p:tag name="TIMING" val="|11.2|3.7|1.9|2.1"/>
</p:tagLst>
</file>

<file path=ppt/tags/tag3.xml><?xml version="1.0" encoding="utf-8"?>
<p:tagLst xmlns:p="http://schemas.openxmlformats.org/presentationml/2006/main">
  <p:tag name="KSO_WM_UNIT_TABLE_BEAUTIFY" val="smartTable{8051571f-9a9b-4438-98e8-6cf7567be17a}"/>
  <p:tag name="TABLE_ENDDRAG_ORIGIN_RECT" val="609*85"/>
  <p:tag name="TABLE_ENDDRAG_RECT" val="36*235*609*85"/>
</p:tagLst>
</file>

<file path=ppt/tags/tag4.xml><?xml version="1.0" encoding="utf-8"?>
<p:tagLst xmlns:p="http://schemas.openxmlformats.org/presentationml/2006/main">
  <p:tag name="TIMING" val="|11.2|3.7|1.9|2.1"/>
</p:tagLst>
</file>

<file path=ppt/tags/tag5.xml><?xml version="1.0" encoding="utf-8"?>
<p:tagLst xmlns:p="http://schemas.openxmlformats.org/presentationml/2006/main">
  <p:tag name="KSO_WM_UNIT_TABLE_BEAUTIFY" val="smartTable{a564c1e3-0973-4ccb-bbf3-88c8c3d84dcc}"/>
  <p:tag name="TABLE_ENDDRAG_ORIGIN_RECT" val="291*240"/>
  <p:tag name="TABLE_ENDDRAG_RECT" val="428*158*291*240"/>
</p:tagLst>
</file>

<file path=ppt/tags/tag6.xml><?xml version="1.0" encoding="utf-8"?>
<p:tagLst xmlns:p="http://schemas.openxmlformats.org/presentationml/2006/main">
  <p:tag name="TIMING" val="|11.2|3.7|1.9|2.1"/>
</p:tagLst>
</file>

<file path=ppt/tags/tag7.xml><?xml version="1.0" encoding="utf-8"?>
<p:tagLst xmlns:p="http://schemas.openxmlformats.org/presentationml/2006/main">
  <p:tag name="TIMING" val="|11.2|3.7|1.9|2.1"/>
</p:tagLst>
</file>

<file path=ppt/tags/tag8.xml><?xml version="1.0" encoding="utf-8"?>
<p:tagLst xmlns:p="http://schemas.openxmlformats.org/presentationml/2006/main">
  <p:tag name="KSO_WM_UNIT_TABLE_BEAUTIFY" val="smartTable{f39aeb7f-2ef1-4d2a-92dd-fa044da710c7}"/>
  <p:tag name="TABLE_ENDDRAG_ORIGIN_RECT" val="234*305"/>
  <p:tag name="TABLE_ENDDRAG_RECT" val="428*69*234*305"/>
</p:tagLst>
</file>

<file path=ppt/tags/tag9.xml><?xml version="1.0" encoding="utf-8"?>
<p:tagLst xmlns:p="http://schemas.openxmlformats.org/presentationml/2006/main">
  <p:tag name="TIMING" val="|11.2|3.7|1.9|2.1"/>
</p:tagLst>
</file>

<file path=ppt/theme/theme1.xml><?xml version="1.0" encoding="utf-8"?>
<a:theme xmlns:a="http://schemas.openxmlformats.org/drawingml/2006/main" name="1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Arial Black"/>
        <a:ea typeface="黑体"/>
        <a:cs typeface=""/>
      </a:majorFont>
      <a:minorFont>
        <a:latin typeface="微软雅黑"/>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solidFill>
            <a:srgbClr val="203864"/>
          </a:solidFill>
        </a:ln>
      </a:spPr>
      <a:bodyPr wrap="none" rtlCol="0" anchor="ctr">
        <a:spAutoFit/>
      </a:bodyPr>
      <a:lstStyle>
        <a:defPPr algn="ctr">
          <a:defRPr sz="1600" dirty="0"/>
        </a:defPPr>
      </a:lstStyle>
    </a:spDef>
    <a:lnDef>
      <a:spPr>
        <a:ln w="12700"/>
      </a:spPr>
      <a:bodyPr/>
      <a:lstStyle/>
      <a:style>
        <a:lnRef idx="1">
          <a:schemeClr val="dk1"/>
        </a:lnRef>
        <a:fillRef idx="0">
          <a:schemeClr val="dk1"/>
        </a:fillRef>
        <a:effectRef idx="0">
          <a:schemeClr val="dk1"/>
        </a:effectRef>
        <a:fontRef idx="minor">
          <a:schemeClr val="tx1"/>
        </a:fontRef>
      </a:style>
    </a:lnDef>
    <a:txDef>
      <a:spPr>
        <a:noFill/>
      </a:spPr>
      <a:bodyPr wrap="square" rtlCol="0">
        <a:spAutoFit/>
      </a:bodyPr>
      <a:lstStyle>
        <a:defPPr>
          <a:defRPr sz="1600" dirty="0" smtClean="0">
            <a:latin typeface="微软雅黑" panose="020B0503020204020204" pitchFamily="34" charset="-122"/>
            <a:ea typeface="微软雅黑" panose="020B0503020204020204" pitchFamily="34" charset="-122"/>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4456</Words>
  <Application>WPS 演示</Application>
  <PresentationFormat>全屏显示(4:3)</PresentationFormat>
  <Paragraphs>341</Paragraphs>
  <Slides>12</Slides>
  <Notes>28</Notes>
  <HiddenSlides>0</HiddenSlides>
  <MMClips>9</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12</vt:i4>
      </vt:variant>
    </vt:vector>
  </HeadingPairs>
  <TitlesOfParts>
    <vt:vector size="26" baseType="lpstr">
      <vt:lpstr>Arial</vt:lpstr>
      <vt:lpstr>宋体</vt:lpstr>
      <vt:lpstr>Wingdings</vt:lpstr>
      <vt:lpstr>微软雅黑</vt:lpstr>
      <vt:lpstr>黑体</vt:lpstr>
      <vt:lpstr>Times New Roman</vt:lpstr>
      <vt:lpstr>Calibri</vt:lpstr>
      <vt:lpstr>Century Gothic</vt:lpstr>
      <vt:lpstr>Wingdings</vt:lpstr>
      <vt:lpstr>Cambria Math</vt:lpstr>
      <vt:lpstr>Arial Unicode MS</vt:lpstr>
      <vt:lpstr>Arial Black</vt:lpstr>
      <vt:lpstr>等线</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BIT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SunYunhui</dc:creator>
  <cp:lastModifiedBy>焦</cp:lastModifiedBy>
  <cp:revision>1627</cp:revision>
  <dcterms:created xsi:type="dcterms:W3CDTF">2017-11-01T06:05:00Z</dcterms:created>
  <dcterms:modified xsi:type="dcterms:W3CDTF">2022-05-26T03:03:38Z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71BB385084BF4D9E9DB99D91116BCAAA</vt:lpwstr>
  </property>
  <property fmtid="{D5CDD505-2E9C-101B-9397-08002B2CF9AE}" pid="3" name="KSOProductBuildVer">
    <vt:lpwstr>2052-11.1.0.11744</vt:lpwstr>
  </property>
</Properties>
</file>