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1" r:id="rId5"/>
    <p:sldId id="268" r:id="rId6"/>
    <p:sldId id="270" r:id="rId7"/>
    <p:sldId id="258" r:id="rId8"/>
    <p:sldId id="259" r:id="rId9"/>
    <p:sldId id="266"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0E5"/>
    <a:srgbClr val="FFC000"/>
    <a:srgbClr val="A2C0E5"/>
    <a:srgbClr val="A4C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14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9992-B17A-427F-8477-E7DD3B0F6D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8C5D74-5D45-49C3-888E-7F57CCE978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54BF3-5BF2-4150-AE85-64632DF252B4}"/>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5" name="Footer Placeholder 4">
            <a:extLst>
              <a:ext uri="{FF2B5EF4-FFF2-40B4-BE49-F238E27FC236}">
                <a16:creationId xmlns:a16="http://schemas.microsoft.com/office/drawing/2014/main" id="{0A12DA89-AF6F-4B5B-B57B-12A985F3E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CD227-71CA-4F19-953D-BCA55E7C0C87}"/>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44718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EDCB-3DC9-4D21-98C0-5D4F33DFD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1617A2-7D5A-4CA5-92D8-52DC936097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681C24-A421-4405-AA50-CD2139BCDA92}"/>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5" name="Footer Placeholder 4">
            <a:extLst>
              <a:ext uri="{FF2B5EF4-FFF2-40B4-BE49-F238E27FC236}">
                <a16:creationId xmlns:a16="http://schemas.microsoft.com/office/drawing/2014/main" id="{F0CFAC52-6D87-4BF3-BCF5-1465E529D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887B9-C94A-4719-9EC2-87CFB4BFA733}"/>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88057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DF0D8D-E842-4886-B7D2-367C6E183B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410D0-3B93-453F-AEE3-44E1B8258D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0DA2F-BC57-4046-8C71-D3690D3F498B}"/>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5" name="Footer Placeholder 4">
            <a:extLst>
              <a:ext uri="{FF2B5EF4-FFF2-40B4-BE49-F238E27FC236}">
                <a16:creationId xmlns:a16="http://schemas.microsoft.com/office/drawing/2014/main" id="{00DA2CEB-2C4D-42D9-973F-ECF4A5EFE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EB051-6D64-470B-8A42-2E9228393913}"/>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246679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BE47-9DDC-40C0-9D13-ED4D434DB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089D8-6078-418F-AA95-C834D2D856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6AD7A-83A6-4F99-BDC4-B542E78346AE}"/>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5" name="Footer Placeholder 4">
            <a:extLst>
              <a:ext uri="{FF2B5EF4-FFF2-40B4-BE49-F238E27FC236}">
                <a16:creationId xmlns:a16="http://schemas.microsoft.com/office/drawing/2014/main" id="{82211855-52CF-485C-B3F7-628773AF7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AF51F-19C0-4041-B4F6-721182F6FFC4}"/>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287964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8B87-66F3-4E73-81D2-581A646757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60492C-13BF-4477-B2F4-11F0DDC440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7659A4-4F10-46AC-971A-CDD06102BB71}"/>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5" name="Footer Placeholder 4">
            <a:extLst>
              <a:ext uri="{FF2B5EF4-FFF2-40B4-BE49-F238E27FC236}">
                <a16:creationId xmlns:a16="http://schemas.microsoft.com/office/drawing/2014/main" id="{13EA1E1C-F2AE-40B5-99F5-0910B54B2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F26EA-8708-41B1-8456-A99BE2AB77CF}"/>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660009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3122-B1F4-47B0-AFA3-AE3CAF436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0DB9D-3425-411D-BD19-2EB44621C8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7B549-1D52-43E4-A211-E88DC59DB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7E6D67-F2DF-4841-9F7B-6647D4891419}"/>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6" name="Footer Placeholder 5">
            <a:extLst>
              <a:ext uri="{FF2B5EF4-FFF2-40B4-BE49-F238E27FC236}">
                <a16:creationId xmlns:a16="http://schemas.microsoft.com/office/drawing/2014/main" id="{6EF49519-B775-416A-81A4-CA26193DC5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C33F3-5CBD-483A-8147-6E3D24E33598}"/>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338028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346E-EC15-4C8D-A4AA-5C79A3EB84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5D50F0-E414-40D3-B8A9-DE9CAFB54C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AA80B-F6FD-4464-8C0F-505B971095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CD3508-D8BA-4534-81B8-A92D8867D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15D609-606B-4A64-8259-E56FC55B9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B7DB2B-055C-4554-A497-5D3FCFAB0349}"/>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8" name="Footer Placeholder 7">
            <a:extLst>
              <a:ext uri="{FF2B5EF4-FFF2-40B4-BE49-F238E27FC236}">
                <a16:creationId xmlns:a16="http://schemas.microsoft.com/office/drawing/2014/main" id="{12E8AACF-874A-4969-AC0B-F0BAF925DC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FD91C-A942-4514-B300-AED514CC6DB0}"/>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298984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BC9B-33C8-42B7-956E-2C8F3CD750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F2BD87-C543-4C25-A5AA-BE66AD6C4744}"/>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4" name="Footer Placeholder 3">
            <a:extLst>
              <a:ext uri="{FF2B5EF4-FFF2-40B4-BE49-F238E27FC236}">
                <a16:creationId xmlns:a16="http://schemas.microsoft.com/office/drawing/2014/main" id="{ACD4BD15-6C0B-4802-8150-AB90B04AD2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FFE989-D552-46DC-932A-9EC1AA53C3CE}"/>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421831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5B514-93CB-4644-8872-D20971890ECB}"/>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3" name="Footer Placeholder 2">
            <a:extLst>
              <a:ext uri="{FF2B5EF4-FFF2-40B4-BE49-F238E27FC236}">
                <a16:creationId xmlns:a16="http://schemas.microsoft.com/office/drawing/2014/main" id="{08727B26-181E-47B4-9D4D-43A66B0349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F5ADF5-292F-42DE-AD59-93C84B428832}"/>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257294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5665-6E2A-4F94-8102-18DD50162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523079-4E47-48A4-96A5-20F099F9DD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2B9270-43D9-47DD-8F95-DE45E68CD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855A61-D479-4870-9AAE-1D3845F23AFF}"/>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6" name="Footer Placeholder 5">
            <a:extLst>
              <a:ext uri="{FF2B5EF4-FFF2-40B4-BE49-F238E27FC236}">
                <a16:creationId xmlns:a16="http://schemas.microsoft.com/office/drawing/2014/main" id="{D079DD1E-1775-476D-8A3D-10AED7FCD0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D2BDD-F12A-4ECF-99BC-D4FB1EBA455D}"/>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145095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32F9-068E-4BEB-ABD5-6B0402DF8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E0D131-A17F-4A23-90F8-32FCB1814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0DFC5C-487E-4DC3-BFFA-216543B77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C8100-B430-46AC-82D3-DF6A901CE87E}"/>
              </a:ext>
            </a:extLst>
          </p:cNvPr>
          <p:cNvSpPr>
            <a:spLocks noGrp="1"/>
          </p:cNvSpPr>
          <p:nvPr>
            <p:ph type="dt" sz="half" idx="10"/>
          </p:nvPr>
        </p:nvSpPr>
        <p:spPr/>
        <p:txBody>
          <a:bodyPr/>
          <a:lstStyle/>
          <a:p>
            <a:fld id="{5B1F38F2-BAAF-4D20-900D-3B83D7159C25}" type="datetimeFigureOut">
              <a:rPr lang="en-US" smtClean="0"/>
              <a:t>5/23/2022</a:t>
            </a:fld>
            <a:endParaRPr lang="en-US"/>
          </a:p>
        </p:txBody>
      </p:sp>
      <p:sp>
        <p:nvSpPr>
          <p:cNvPr id="6" name="Footer Placeholder 5">
            <a:extLst>
              <a:ext uri="{FF2B5EF4-FFF2-40B4-BE49-F238E27FC236}">
                <a16:creationId xmlns:a16="http://schemas.microsoft.com/office/drawing/2014/main" id="{4FE3D890-C03B-4FE5-88C8-5013F23F6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68F2C-0C9E-49A7-A3E6-406BD460D846}"/>
              </a:ext>
            </a:extLst>
          </p:cNvPr>
          <p:cNvSpPr>
            <a:spLocks noGrp="1"/>
          </p:cNvSpPr>
          <p:nvPr>
            <p:ph type="sldNum" sz="quarter" idx="12"/>
          </p:nvPr>
        </p:nvSpPr>
        <p:spPr/>
        <p:txBody>
          <a:bodyPr/>
          <a:lstStyle/>
          <a:p>
            <a:fld id="{8A2DBF73-A934-4AAA-B4A2-79F21DDE440E}" type="slidenum">
              <a:rPr lang="en-US" smtClean="0"/>
              <a:t>‹#›</a:t>
            </a:fld>
            <a:endParaRPr lang="en-US"/>
          </a:p>
        </p:txBody>
      </p:sp>
    </p:spTree>
    <p:extLst>
      <p:ext uri="{BB962C8B-B14F-4D97-AF65-F5344CB8AC3E}">
        <p14:creationId xmlns:p14="http://schemas.microsoft.com/office/powerpoint/2010/main" val="121609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DF8D0-E492-4083-9D74-7B4CB0333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DD64D-AB50-474A-BCB2-133B9B2C39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E0AD4-B10F-49E0-BD7D-3C4E1D1FD0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F38F2-BAAF-4D20-900D-3B83D7159C25}" type="datetimeFigureOut">
              <a:rPr lang="en-US" smtClean="0"/>
              <a:t>5/23/2022</a:t>
            </a:fld>
            <a:endParaRPr lang="en-US"/>
          </a:p>
        </p:txBody>
      </p:sp>
      <p:sp>
        <p:nvSpPr>
          <p:cNvPr id="5" name="Footer Placeholder 4">
            <a:extLst>
              <a:ext uri="{FF2B5EF4-FFF2-40B4-BE49-F238E27FC236}">
                <a16:creationId xmlns:a16="http://schemas.microsoft.com/office/drawing/2014/main" id="{AA2E9FB2-C8C4-43A4-9072-9DE085D160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00CC23-970C-41C5-95C0-F66A10D98B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DBF73-A934-4AAA-B4A2-79F21DDE440E}" type="slidenum">
              <a:rPr lang="en-US" smtClean="0"/>
              <a:t>‹#›</a:t>
            </a:fld>
            <a:endParaRPr lang="en-US"/>
          </a:p>
        </p:txBody>
      </p:sp>
    </p:spTree>
    <p:extLst>
      <p:ext uri="{BB962C8B-B14F-4D97-AF65-F5344CB8AC3E}">
        <p14:creationId xmlns:p14="http://schemas.microsoft.com/office/powerpoint/2010/main" val="139109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ionut.vasiliniuc@uaic.ro"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mihai.niculita@uaic.ro" TargetMode="External"/><Relationship Id="rId5" Type="http://schemas.openxmlformats.org/officeDocument/2006/relationships/hyperlink" Target="mailto:nicusor.necula@uaic.ro"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4.jfi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fif"/><Relationship Id="rId7"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4.jfif"/><Relationship Id="rId5" Type="http://schemas.openxmlformats.org/officeDocument/2006/relationships/image" Target="../media/image8.jfif"/><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BF7F44-7F05-4667-A2AB-956C7E707D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90" y="67681"/>
            <a:ext cx="1212540" cy="1291256"/>
          </a:xfrm>
          <a:prstGeom prst="rect">
            <a:avLst/>
          </a:prstGeom>
        </p:spPr>
      </p:pic>
      <p:pic>
        <p:nvPicPr>
          <p:cNvPr id="5" name="Picture 4" descr="1200px-Stema_UAIC.svg.png">
            <a:extLst>
              <a:ext uri="{FF2B5EF4-FFF2-40B4-BE49-F238E27FC236}">
                <a16:creationId xmlns:a16="http://schemas.microsoft.com/office/drawing/2014/main" id="{32EC2403-9A87-4605-BDB5-BFA0527FFF35}"/>
              </a:ext>
            </a:extLst>
          </p:cNvPr>
          <p:cNvPicPr>
            <a:picLocks noChangeAspect="1"/>
          </p:cNvPicPr>
          <p:nvPr/>
        </p:nvPicPr>
        <p:blipFill>
          <a:blip r:embed="rId3" cstate="print"/>
          <a:stretch>
            <a:fillRect/>
          </a:stretch>
        </p:blipFill>
        <p:spPr>
          <a:xfrm flipH="1">
            <a:off x="10991561" y="150685"/>
            <a:ext cx="1083710" cy="1125248"/>
          </a:xfrm>
          <a:prstGeom prst="rect">
            <a:avLst/>
          </a:prstGeom>
        </p:spPr>
      </p:pic>
      <p:pic>
        <p:nvPicPr>
          <p:cNvPr id="11" name="Picture 10">
            <a:extLst>
              <a:ext uri="{FF2B5EF4-FFF2-40B4-BE49-F238E27FC236}">
                <a16:creationId xmlns:a16="http://schemas.microsoft.com/office/drawing/2014/main" id="{3252095B-5A5A-4252-9876-682B729F6C06}"/>
              </a:ext>
            </a:extLst>
          </p:cNvPr>
          <p:cNvPicPr>
            <a:picLocks noChangeAspect="1"/>
          </p:cNvPicPr>
          <p:nvPr/>
        </p:nvPicPr>
        <p:blipFill rotWithShape="1">
          <a:blip r:embed="rId4">
            <a:extLst>
              <a:ext uri="{28A0092B-C50C-407E-A947-70E740481C1C}">
                <a14:useLocalDpi xmlns:a14="http://schemas.microsoft.com/office/drawing/2010/main" val="0"/>
              </a:ext>
            </a:extLst>
          </a:blip>
          <a:srcRect t="8725" b="8725"/>
          <a:stretch/>
        </p:blipFill>
        <p:spPr>
          <a:xfrm>
            <a:off x="3716520" y="67681"/>
            <a:ext cx="4746594" cy="1125248"/>
          </a:xfrm>
          <a:prstGeom prst="rect">
            <a:avLst/>
          </a:prstGeom>
        </p:spPr>
      </p:pic>
      <p:sp>
        <p:nvSpPr>
          <p:cNvPr id="20" name="TextBox 19">
            <a:extLst>
              <a:ext uri="{FF2B5EF4-FFF2-40B4-BE49-F238E27FC236}">
                <a16:creationId xmlns:a16="http://schemas.microsoft.com/office/drawing/2014/main" id="{D18746BC-74AD-4BF2-8638-D566C4FA1303}"/>
              </a:ext>
            </a:extLst>
          </p:cNvPr>
          <p:cNvSpPr txBox="1"/>
          <p:nvPr/>
        </p:nvSpPr>
        <p:spPr>
          <a:xfrm>
            <a:off x="606765" y="2717900"/>
            <a:ext cx="10966104" cy="1077218"/>
          </a:xfrm>
          <a:prstGeom prst="rect">
            <a:avLst/>
          </a:prstGeom>
          <a:noFill/>
        </p:spPr>
        <p:txBody>
          <a:bodyPr wrap="square" rtlCol="0">
            <a:spAutoFit/>
          </a:bodyPr>
          <a:lstStyle/>
          <a:p>
            <a:pPr algn="ctr"/>
            <a:r>
              <a:rPr lang="en-US" sz="3200" b="1" dirty="0" err="1">
                <a:latin typeface="Times New Roman" panose="02020603050405020304" pitchFamily="18" charset="0"/>
                <a:ea typeface="Cambria" panose="02040503050406030204" pitchFamily="18" charset="0"/>
                <a:cs typeface="Times New Roman" panose="02020603050405020304" pitchFamily="18" charset="0"/>
              </a:rPr>
              <a:t>Geosites</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geomorphosites</a:t>
            </a:r>
            <a:r>
              <a:rPr lang="ro-RO" sz="3200" b="1" dirty="0">
                <a:latin typeface="Times New Roman" panose="02020603050405020304" pitchFamily="18" charset="0"/>
                <a:ea typeface="Cambria" panose="02040503050406030204" pitchFamily="18" charset="0"/>
                <a:cs typeface="Times New Roman" panose="02020603050405020304" pitchFamily="18" charset="0"/>
              </a:rPr>
              <a:t>,</a:t>
            </a:r>
            <a:r>
              <a:rPr lang="en-US" sz="3200" b="1" dirty="0">
                <a:latin typeface="Times New Roman" panose="02020603050405020304" pitchFamily="18" charset="0"/>
                <a:ea typeface="Cambria" panose="02040503050406030204" pitchFamily="18" charset="0"/>
                <a:cs typeface="Times New Roman" panose="02020603050405020304" pitchFamily="18" charset="0"/>
              </a:rPr>
              <a:t> and geodiversity in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Putna</a:t>
            </a:r>
            <a:r>
              <a:rPr lang="en-US" sz="3200" b="1" dirty="0">
                <a:latin typeface="Times New Roman" panose="02020603050405020304" pitchFamily="18" charset="0"/>
                <a:ea typeface="Cambria" panose="02040503050406030204" pitchFamily="18" charset="0"/>
                <a:cs typeface="Times New Roman" panose="02020603050405020304" pitchFamily="18" charset="0"/>
              </a:rPr>
              <a:t> Catchment,</a:t>
            </a:r>
            <a:r>
              <a:rPr lang="ro-RO"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Vrancea</a:t>
            </a:r>
            <a:r>
              <a:rPr lang="en-US" sz="3200" b="1" dirty="0">
                <a:latin typeface="Times New Roman" panose="02020603050405020304" pitchFamily="18" charset="0"/>
                <a:ea typeface="Cambria" panose="02040503050406030204" pitchFamily="18" charset="0"/>
                <a:cs typeface="Times New Roman" panose="02020603050405020304" pitchFamily="18" charset="0"/>
              </a:rPr>
              <a:t>, Romania</a:t>
            </a:r>
          </a:p>
        </p:txBody>
      </p:sp>
      <p:sp>
        <p:nvSpPr>
          <p:cNvPr id="2" name="TextBox 1">
            <a:extLst>
              <a:ext uri="{FF2B5EF4-FFF2-40B4-BE49-F238E27FC236}">
                <a16:creationId xmlns:a16="http://schemas.microsoft.com/office/drawing/2014/main" id="{E8A3E6E5-A24C-6E79-5F18-2D0AEDB89978}"/>
              </a:ext>
            </a:extLst>
          </p:cNvPr>
          <p:cNvSpPr txBox="1"/>
          <p:nvPr/>
        </p:nvSpPr>
        <p:spPr>
          <a:xfrm>
            <a:off x="2982407" y="4486760"/>
            <a:ext cx="6214820" cy="369332"/>
          </a:xfrm>
          <a:prstGeom prst="rect">
            <a:avLst/>
          </a:prstGeom>
          <a:noFill/>
        </p:spPr>
        <p:txBody>
          <a:bodyPr wrap="square" rtlCol="0">
            <a:spAutoFit/>
          </a:bodyPr>
          <a:lstStyle/>
          <a:p>
            <a:pPr algn="ctr"/>
            <a:r>
              <a:rPr lang="en-US" i="1" u="sng" dirty="0" err="1">
                <a:latin typeface="Times New Roman" panose="02020603050405020304" pitchFamily="18" charset="0"/>
                <a:cs typeface="Times New Roman" panose="02020603050405020304" pitchFamily="18" charset="0"/>
              </a:rPr>
              <a:t>Nicusor</a:t>
            </a:r>
            <a:r>
              <a:rPr lang="en-US" i="1" u="sng" dirty="0">
                <a:latin typeface="Times New Roman" panose="02020603050405020304" pitchFamily="18" charset="0"/>
                <a:cs typeface="Times New Roman" panose="02020603050405020304" pitchFamily="18" charset="0"/>
              </a:rPr>
              <a:t> </a:t>
            </a:r>
            <a:r>
              <a:rPr lang="en-US" i="1" u="sng" dirty="0" err="1">
                <a:latin typeface="Times New Roman" panose="02020603050405020304" pitchFamily="18" charset="0"/>
                <a:cs typeface="Times New Roman" panose="02020603050405020304" pitchFamily="18" charset="0"/>
              </a:rPr>
              <a:t>Necula</a:t>
            </a:r>
            <a:r>
              <a:rPr lang="ro-RO"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Mihai </a:t>
            </a:r>
            <a:r>
              <a:rPr lang="en-US" dirty="0" err="1">
                <a:latin typeface="Times New Roman" panose="02020603050405020304" pitchFamily="18" charset="0"/>
                <a:cs typeface="Times New Roman" panose="02020603050405020304" pitchFamily="18" charset="0"/>
              </a:rPr>
              <a:t>Niculi</a:t>
            </a:r>
            <a:r>
              <a:rPr lang="ro-RO" dirty="0">
                <a:latin typeface="Times New Roman" panose="02020603050405020304" pitchFamily="18" charset="0"/>
                <a:cs typeface="Times New Roman" panose="02020603050405020304" pitchFamily="18" charset="0"/>
              </a:rPr>
              <a:t>ță</a:t>
            </a:r>
            <a:r>
              <a:rPr lang="ro-RO" baseline="30000" dirty="0">
                <a:latin typeface="Times New Roman" panose="02020603050405020304" pitchFamily="18" charset="0"/>
                <a:cs typeface="Times New Roman" panose="02020603050405020304" pitchFamily="18" charset="0"/>
              </a:rPr>
              <a:t>2</a:t>
            </a:r>
            <a:r>
              <a:rPr lang="ro-RO" dirty="0">
                <a:latin typeface="Times New Roman" panose="02020603050405020304" pitchFamily="18" charset="0"/>
                <a:cs typeface="Times New Roman" panose="02020603050405020304" pitchFamily="18" charset="0"/>
              </a:rPr>
              <a:t>, Ionut Vasiliniuc</a:t>
            </a:r>
            <a:r>
              <a:rPr lang="ro-RO" baseline="30000" dirty="0">
                <a:latin typeface="Times New Roman" panose="02020603050405020304" pitchFamily="18" charset="0"/>
                <a:cs typeface="Times New Roman" panose="02020603050405020304" pitchFamily="18" charset="0"/>
              </a:rPr>
              <a:t>1,2</a:t>
            </a:r>
            <a:endParaRPr lang="en-US" baseline="30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8E07483-7000-6274-F8F0-3F68E0DD6D35}"/>
              </a:ext>
            </a:extLst>
          </p:cNvPr>
          <p:cNvSpPr txBox="1"/>
          <p:nvPr/>
        </p:nvSpPr>
        <p:spPr>
          <a:xfrm>
            <a:off x="2399146" y="4872876"/>
            <a:ext cx="7381342" cy="307777"/>
          </a:xfrm>
          <a:prstGeom prst="rect">
            <a:avLst/>
          </a:prstGeom>
          <a:noFill/>
        </p:spPr>
        <p:txBody>
          <a:bodyPr wrap="square" rtlCol="0">
            <a:spAutoFit/>
          </a:bodyPr>
          <a:lstStyle/>
          <a:p>
            <a:pPr algn="ctr"/>
            <a:r>
              <a:rPr lang="ro-RO" sz="1400" dirty="0">
                <a:latin typeface="Times New Roman" panose="02020603050405020304" pitchFamily="18" charset="0"/>
                <a:cs typeface="Times New Roman" panose="02020603050405020304" pitchFamily="18" charset="0"/>
                <a:hlinkClick r:id="rId5"/>
              </a:rPr>
              <a:t>nicusor.necula@uaic.ro</a:t>
            </a:r>
            <a:r>
              <a:rPr lang="ro-RO"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hlinkClick r:id="rId6"/>
              </a:rPr>
              <a:t>mihai.niculita@uaic.ro</a:t>
            </a:r>
            <a:r>
              <a:rPr lang="ro-RO"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hlinkClick r:id="rId7"/>
              </a:rPr>
              <a:t>ionut.vasiliniuc@uaic.ro</a:t>
            </a:r>
            <a:r>
              <a:rPr lang="ro-RO" sz="1400" dirty="0">
                <a:latin typeface="Times New Roman" panose="02020603050405020304" pitchFamily="18" charset="0"/>
                <a:cs typeface="Times New Roman" panose="02020603050405020304" pitchFamily="18" charset="0"/>
              </a:rPr>
              <a:t> </a:t>
            </a:r>
            <a:endParaRPr lang="en-US" sz="1400" baseline="30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7FBC860-B220-205E-30B3-F10E7A8152C7}"/>
              </a:ext>
            </a:extLst>
          </p:cNvPr>
          <p:cNvSpPr txBox="1"/>
          <p:nvPr/>
        </p:nvSpPr>
        <p:spPr>
          <a:xfrm>
            <a:off x="2900532" y="5237085"/>
            <a:ext cx="6378569" cy="738664"/>
          </a:xfrm>
          <a:prstGeom prst="rect">
            <a:avLst/>
          </a:prstGeom>
          <a:noFill/>
        </p:spPr>
        <p:txBody>
          <a:bodyPr wrap="square" rtlCol="0">
            <a:spAutoFit/>
          </a:bodyPr>
          <a:lstStyle/>
          <a:p>
            <a:pPr algn="ctr"/>
            <a:r>
              <a:rPr lang="ro-RO" sz="1400" baseline="3000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Tulnici Research Station, Alexandru Ioan Cuza University of Iasi</a:t>
            </a:r>
          </a:p>
          <a:p>
            <a:pPr algn="ctr"/>
            <a:r>
              <a:rPr lang="ro-RO" sz="1400" baseline="30000" dirty="0">
                <a:latin typeface="Times New Roman" panose="02020603050405020304" pitchFamily="18" charset="0"/>
                <a:cs typeface="Times New Roman" panose="02020603050405020304" pitchFamily="18" charset="0"/>
              </a:rPr>
              <a:t>2</a:t>
            </a:r>
            <a:r>
              <a:rPr lang="ro-RO" sz="1400" dirty="0">
                <a:latin typeface="Times New Roman" panose="02020603050405020304" pitchFamily="18" charset="0"/>
                <a:cs typeface="Times New Roman" panose="02020603050405020304" pitchFamily="18" charset="0"/>
              </a:rPr>
              <a:t> Department of Geography, Faculty of Geography and Geology, Alexandru Ioan Cuza University of Iasi</a:t>
            </a:r>
          </a:p>
        </p:txBody>
      </p:sp>
    </p:spTree>
    <p:extLst>
      <p:ext uri="{BB962C8B-B14F-4D97-AF65-F5344CB8AC3E}">
        <p14:creationId xmlns:p14="http://schemas.microsoft.com/office/powerpoint/2010/main" val="160569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3B3BEA38-CC3D-3A27-C513-DB571D2AB3A5}"/>
              </a:ext>
            </a:extLst>
          </p:cNvPr>
          <p:cNvSpPr/>
          <p:nvPr/>
        </p:nvSpPr>
        <p:spPr>
          <a:xfrm>
            <a:off x="9227564" y="539142"/>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771542B-B6FB-5D8C-3506-81E3614610C6}"/>
              </a:ext>
            </a:extLst>
          </p:cNvPr>
          <p:cNvSpPr/>
          <p:nvPr/>
        </p:nvSpPr>
        <p:spPr>
          <a:xfrm>
            <a:off x="7350594" y="545563"/>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060FC4E-71BB-4BE0-8F43-35BA34A9311E}"/>
              </a:ext>
            </a:extLst>
          </p:cNvPr>
          <p:cNvPicPr>
            <a:picLocks noChangeAspect="1"/>
          </p:cNvPicPr>
          <p:nvPr/>
        </p:nvPicPr>
        <p:blipFill rotWithShape="1">
          <a:blip r:embed="rId2">
            <a:extLst>
              <a:ext uri="{28A0092B-C50C-407E-A947-70E740481C1C}">
                <a14:useLocalDpi xmlns:a14="http://schemas.microsoft.com/office/drawing/2010/main" val="0"/>
              </a:ext>
            </a:extLst>
          </a:blip>
          <a:srcRect t="13731" b="13223"/>
          <a:stretch/>
        </p:blipFill>
        <p:spPr>
          <a:xfrm>
            <a:off x="10320896" y="66389"/>
            <a:ext cx="1820146" cy="874643"/>
          </a:xfrm>
          <a:prstGeom prst="rect">
            <a:avLst/>
          </a:prstGeom>
        </p:spPr>
      </p:pic>
      <p:sp>
        <p:nvSpPr>
          <p:cNvPr id="15" name="Oval 14">
            <a:extLst>
              <a:ext uri="{FF2B5EF4-FFF2-40B4-BE49-F238E27FC236}">
                <a16:creationId xmlns:a16="http://schemas.microsoft.com/office/drawing/2014/main" id="{EBDAA85E-CFD8-C1AD-B20D-B3BE4DE2A7D0}"/>
              </a:ext>
            </a:extLst>
          </p:cNvPr>
          <p:cNvSpPr/>
          <p:nvPr/>
        </p:nvSpPr>
        <p:spPr>
          <a:xfrm>
            <a:off x="2715383" y="553452"/>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34D4ED-6385-7C54-4BF6-1A072EAADC6E}"/>
              </a:ext>
            </a:extLst>
          </p:cNvPr>
          <p:cNvSpPr/>
          <p:nvPr/>
        </p:nvSpPr>
        <p:spPr>
          <a:xfrm>
            <a:off x="80915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tăText 8">
            <a:extLst>
              <a:ext uri="{FF2B5EF4-FFF2-40B4-BE49-F238E27FC236}">
                <a16:creationId xmlns:a16="http://schemas.microsoft.com/office/drawing/2014/main" id="{01E2B202-C5A0-8DE2-4CB1-DAB9806208CE}"/>
              </a:ext>
            </a:extLst>
          </p:cNvPr>
          <p:cNvSpPr txBox="1"/>
          <p:nvPr/>
        </p:nvSpPr>
        <p:spPr>
          <a:xfrm>
            <a:off x="194745" y="129169"/>
            <a:ext cx="1566181" cy="369332"/>
          </a:xfrm>
          <a:prstGeom prst="rect">
            <a:avLst/>
          </a:prstGeom>
          <a:solidFill>
            <a:srgbClr val="A4C1E5"/>
          </a:solid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Introduction</a:t>
            </a:r>
          </a:p>
        </p:txBody>
      </p:sp>
      <p:sp>
        <p:nvSpPr>
          <p:cNvPr id="18" name="CasetăText 10">
            <a:extLst>
              <a:ext uri="{FF2B5EF4-FFF2-40B4-BE49-F238E27FC236}">
                <a16:creationId xmlns:a16="http://schemas.microsoft.com/office/drawing/2014/main" id="{BD39F81A-0B74-FD56-600E-C47E4D18E1D7}"/>
              </a:ext>
            </a:extLst>
          </p:cNvPr>
          <p:cNvSpPr txBox="1"/>
          <p:nvPr/>
        </p:nvSpPr>
        <p:spPr>
          <a:xfrm>
            <a:off x="3974115" y="129169"/>
            <a:ext cx="2424575" cy="369332"/>
          </a:xfrm>
          <a:prstGeom prst="rect">
            <a:avLst/>
          </a:prstGeom>
          <a:solidFill>
            <a:srgbClr val="A1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Materials and Methods</a:t>
            </a:r>
          </a:p>
        </p:txBody>
      </p:sp>
      <p:sp>
        <p:nvSpPr>
          <p:cNvPr id="19" name="CasetăText 11">
            <a:extLst>
              <a:ext uri="{FF2B5EF4-FFF2-40B4-BE49-F238E27FC236}">
                <a16:creationId xmlns:a16="http://schemas.microsoft.com/office/drawing/2014/main" id="{C19C1FC5-6DA8-AB16-1511-55CEB18434EA}"/>
              </a:ext>
            </a:extLst>
          </p:cNvPr>
          <p:cNvSpPr txBox="1"/>
          <p:nvPr/>
        </p:nvSpPr>
        <p:spPr>
          <a:xfrm>
            <a:off x="6718749" y="129169"/>
            <a:ext cx="1515275" cy="369332"/>
          </a:xfrm>
          <a:prstGeom prst="rect">
            <a:avLst/>
          </a:prstGeom>
          <a:solidFill>
            <a:srgbClr val="A1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Results</a:t>
            </a:r>
          </a:p>
        </p:txBody>
      </p:sp>
      <p:sp>
        <p:nvSpPr>
          <p:cNvPr id="20" name="CasetăText 12">
            <a:extLst>
              <a:ext uri="{FF2B5EF4-FFF2-40B4-BE49-F238E27FC236}">
                <a16:creationId xmlns:a16="http://schemas.microsoft.com/office/drawing/2014/main" id="{19A8FEDC-7B0F-E888-110B-D3C776D171FB}"/>
              </a:ext>
            </a:extLst>
          </p:cNvPr>
          <p:cNvSpPr txBox="1"/>
          <p:nvPr/>
        </p:nvSpPr>
        <p:spPr>
          <a:xfrm>
            <a:off x="8554083" y="134358"/>
            <a:ext cx="1611353" cy="369332"/>
          </a:xfrm>
          <a:prstGeom prst="rect">
            <a:avLst/>
          </a:prstGeom>
          <a:solidFill>
            <a:srgbClr val="A1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Conclusion</a:t>
            </a:r>
            <a:r>
              <a:rPr lang="ro-RO" b="1" dirty="0">
                <a:latin typeface="Cambria Math" panose="02040503050406030204" pitchFamily="18" charset="0"/>
                <a:ea typeface="Cambria Math" panose="02040503050406030204" pitchFamily="18" charset="0"/>
              </a:rPr>
              <a:t>s</a:t>
            </a:r>
            <a:endParaRPr lang="en-US" b="1" dirty="0">
              <a:latin typeface="Cambria Math" panose="02040503050406030204" pitchFamily="18" charset="0"/>
              <a:ea typeface="Cambria Math" panose="02040503050406030204" pitchFamily="18" charset="0"/>
            </a:endParaRPr>
          </a:p>
        </p:txBody>
      </p:sp>
      <p:sp>
        <p:nvSpPr>
          <p:cNvPr id="21" name="Rectangle 20">
            <a:extLst>
              <a:ext uri="{FF2B5EF4-FFF2-40B4-BE49-F238E27FC236}">
                <a16:creationId xmlns:a16="http://schemas.microsoft.com/office/drawing/2014/main" id="{BEC98E9C-7E72-793C-7AE0-3F2F1E7917E0}"/>
              </a:ext>
            </a:extLst>
          </p:cNvPr>
          <p:cNvSpPr/>
          <p:nvPr/>
        </p:nvSpPr>
        <p:spPr>
          <a:xfrm>
            <a:off x="61955" y="66389"/>
            <a:ext cx="10207110" cy="8539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552DD4A-532D-9C8C-7AF8-3ED1D4B93401}"/>
              </a:ext>
            </a:extLst>
          </p:cNvPr>
          <p:cNvSpPr/>
          <p:nvPr/>
        </p:nvSpPr>
        <p:spPr>
          <a:xfrm>
            <a:off x="500452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90F14D3-B1EA-33A0-4148-68A9C908472C}"/>
              </a:ext>
            </a:extLst>
          </p:cNvPr>
          <p:cNvSpPr/>
          <p:nvPr/>
        </p:nvSpPr>
        <p:spPr>
          <a:xfrm>
            <a:off x="5017726" y="545205"/>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setăText 13">
            <a:extLst>
              <a:ext uri="{FF2B5EF4-FFF2-40B4-BE49-F238E27FC236}">
                <a16:creationId xmlns:a16="http://schemas.microsoft.com/office/drawing/2014/main" id="{80F393E1-C260-5F9E-FD04-709CEE4C5A34}"/>
              </a:ext>
            </a:extLst>
          </p:cNvPr>
          <p:cNvSpPr txBox="1"/>
          <p:nvPr/>
        </p:nvSpPr>
        <p:spPr>
          <a:xfrm>
            <a:off x="2080985" y="129169"/>
            <a:ext cx="1573071" cy="369332"/>
          </a:xfrm>
          <a:prstGeom prst="rect">
            <a:avLst/>
          </a:prstGeom>
          <a:solidFill>
            <a:srgbClr val="A2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o-RO" b="1" dirty="0">
                <a:latin typeface="Cambria Math" panose="02040503050406030204" pitchFamily="18" charset="0"/>
                <a:ea typeface="Cambria Math" panose="02040503050406030204" pitchFamily="18" charset="0"/>
              </a:rPr>
              <a:t>Study area</a:t>
            </a:r>
            <a:endParaRPr lang="en-US" b="1" dirty="0">
              <a:latin typeface="Cambria Math" panose="02040503050406030204" pitchFamily="18" charset="0"/>
              <a:ea typeface="Cambria Math" panose="02040503050406030204" pitchFamily="18" charset="0"/>
            </a:endParaRPr>
          </a:p>
        </p:txBody>
      </p:sp>
      <p:sp>
        <p:nvSpPr>
          <p:cNvPr id="27" name="TextBox 26">
            <a:extLst>
              <a:ext uri="{FF2B5EF4-FFF2-40B4-BE49-F238E27FC236}">
                <a16:creationId xmlns:a16="http://schemas.microsoft.com/office/drawing/2014/main" id="{E3058AC6-46BC-1001-C5D6-4ECF6B6A1F82}"/>
              </a:ext>
            </a:extLst>
          </p:cNvPr>
          <p:cNvSpPr txBox="1"/>
          <p:nvPr/>
        </p:nvSpPr>
        <p:spPr>
          <a:xfrm>
            <a:off x="733425" y="4336735"/>
            <a:ext cx="10572750" cy="1997919"/>
          </a:xfrm>
          <a:prstGeom prst="rect">
            <a:avLst/>
          </a:prstGeom>
          <a:noFill/>
        </p:spPr>
        <p:txBody>
          <a:bodyPr wrap="square" rtlCol="0">
            <a:spAutoFit/>
          </a:bodyPr>
          <a:lstStyle/>
          <a:p>
            <a:pPr>
              <a:lnSpc>
                <a:spcPct val="150000"/>
              </a:lnSpc>
            </a:pPr>
            <a:r>
              <a:rPr lang="ro-RO" sz="1200" b="1" i="0" dirty="0">
                <a:solidFill>
                  <a:srgbClr val="26282A"/>
                </a:solidFill>
                <a:effectLst/>
                <a:latin typeface="Helvetica Neue"/>
              </a:rPr>
              <a:t>Acknowledgments</a:t>
            </a:r>
          </a:p>
          <a:p>
            <a:pPr>
              <a:lnSpc>
                <a:spcPct val="150000"/>
              </a:lnSpc>
            </a:pPr>
            <a:r>
              <a:rPr lang="ro-RO" sz="1200" dirty="0">
                <a:solidFill>
                  <a:srgbClr val="26282A"/>
                </a:solidFill>
                <a:latin typeface="Helvetica Neue"/>
              </a:rPr>
              <a:t>We </a:t>
            </a:r>
            <a:r>
              <a:rPr lang="en-US" sz="1200" dirty="0">
                <a:solidFill>
                  <a:srgbClr val="26282A"/>
                </a:solidFill>
                <a:latin typeface="Helvetica Neue"/>
              </a:rPr>
              <a:t>used the</a:t>
            </a:r>
            <a:r>
              <a:rPr lang="ro-RO" sz="1200" dirty="0">
                <a:solidFill>
                  <a:srgbClr val="26282A"/>
                </a:solidFill>
                <a:latin typeface="Helvetica Neue"/>
              </a:rPr>
              <a:t> </a:t>
            </a:r>
            <a:r>
              <a:rPr lang="en-US" sz="1200" dirty="0">
                <a:solidFill>
                  <a:srgbClr val="26282A"/>
                </a:solidFill>
                <a:latin typeface="Helvetica Neue"/>
              </a:rPr>
              <a:t>computational facilities given by the infrastructure support from the Operational</a:t>
            </a:r>
            <a:r>
              <a:rPr lang="ro-RO" sz="1200" dirty="0">
                <a:solidFill>
                  <a:srgbClr val="26282A"/>
                </a:solidFill>
                <a:latin typeface="Helvetica Neue"/>
              </a:rPr>
              <a:t> </a:t>
            </a:r>
            <a:r>
              <a:rPr lang="en-US" sz="1200" dirty="0">
                <a:solidFill>
                  <a:srgbClr val="26282A"/>
                </a:solidFill>
                <a:latin typeface="Helvetica Neue"/>
              </a:rPr>
              <a:t>Program Competitiveness 2014–2020, Axis 1, under POC/448/1/1 Research</a:t>
            </a:r>
            <a:r>
              <a:rPr lang="ro-RO" sz="1200" dirty="0">
                <a:solidFill>
                  <a:srgbClr val="26282A"/>
                </a:solidFill>
                <a:latin typeface="Helvetica Neue"/>
              </a:rPr>
              <a:t> </a:t>
            </a:r>
            <a:r>
              <a:rPr lang="en-US" sz="1200" dirty="0">
                <a:solidFill>
                  <a:srgbClr val="26282A"/>
                </a:solidFill>
                <a:latin typeface="Helvetica Neue"/>
              </a:rPr>
              <a:t>infrastructure projects for public institutions/Sections F 2018, through the</a:t>
            </a:r>
            <a:r>
              <a:rPr lang="ro-RO" sz="1200" dirty="0">
                <a:solidFill>
                  <a:srgbClr val="26282A"/>
                </a:solidFill>
                <a:latin typeface="Helvetica Neue"/>
              </a:rPr>
              <a:t> </a:t>
            </a:r>
            <a:r>
              <a:rPr lang="en-US" sz="1200" b="1" dirty="0">
                <a:solidFill>
                  <a:srgbClr val="26282A"/>
                </a:solidFill>
                <a:latin typeface="Helvetica Neue"/>
              </a:rPr>
              <a:t>Research Center with Integrated Techniques for Atmospheric Aerosol Investigation in</a:t>
            </a:r>
            <a:r>
              <a:rPr lang="ro-RO" sz="1200" b="1" dirty="0">
                <a:solidFill>
                  <a:srgbClr val="26282A"/>
                </a:solidFill>
                <a:latin typeface="Helvetica Neue"/>
              </a:rPr>
              <a:t> </a:t>
            </a:r>
            <a:r>
              <a:rPr lang="en-US" sz="1200" b="1" dirty="0">
                <a:solidFill>
                  <a:srgbClr val="26282A"/>
                </a:solidFill>
                <a:latin typeface="Helvetica Neue"/>
              </a:rPr>
              <a:t>Romania (RECENT AIR) project, under grant agreement </a:t>
            </a:r>
            <a:r>
              <a:rPr lang="en-US" sz="1200" b="1" dirty="0" err="1">
                <a:solidFill>
                  <a:srgbClr val="26282A"/>
                </a:solidFill>
                <a:latin typeface="Helvetica Neue"/>
              </a:rPr>
              <a:t>MySMIS</a:t>
            </a:r>
            <a:r>
              <a:rPr lang="en-US" sz="1200" b="1" dirty="0">
                <a:solidFill>
                  <a:srgbClr val="26282A"/>
                </a:solidFill>
                <a:latin typeface="Helvetica Neue"/>
              </a:rPr>
              <a:t> no. 12732</a:t>
            </a:r>
            <a:r>
              <a:rPr lang="en-US" sz="1200" dirty="0">
                <a:solidFill>
                  <a:srgbClr val="26282A"/>
                </a:solidFill>
                <a:latin typeface="Helvetica Neue"/>
              </a:rPr>
              <a:t>.</a:t>
            </a:r>
            <a:endParaRPr lang="ro-RO" sz="1200" dirty="0">
              <a:solidFill>
                <a:srgbClr val="26282A"/>
              </a:solidFill>
              <a:latin typeface="Helvetica Neue"/>
            </a:endParaRPr>
          </a:p>
          <a:p>
            <a:pPr>
              <a:lnSpc>
                <a:spcPct val="150000"/>
              </a:lnSpc>
            </a:pPr>
            <a:r>
              <a:rPr lang="en-US" sz="1200" b="0" i="0" dirty="0">
                <a:solidFill>
                  <a:srgbClr val="26282A"/>
                </a:solidFill>
                <a:effectLst/>
                <a:latin typeface="Helvetica Neue"/>
              </a:rPr>
              <a:t>This research was</a:t>
            </a:r>
            <a:r>
              <a:rPr lang="ro-RO" sz="1200" b="0" i="0" dirty="0">
                <a:solidFill>
                  <a:srgbClr val="26282A"/>
                </a:solidFill>
                <a:effectLst/>
                <a:latin typeface="Helvetica Neue"/>
              </a:rPr>
              <a:t> also</a:t>
            </a:r>
            <a:r>
              <a:rPr lang="en-US" sz="1200" b="0" i="0" dirty="0">
                <a:solidFill>
                  <a:srgbClr val="26282A"/>
                </a:solidFill>
                <a:effectLst/>
                <a:latin typeface="Helvetica Neue"/>
              </a:rPr>
              <a:t> funded by</a:t>
            </a:r>
            <a:r>
              <a:rPr lang="ro-RO" sz="1200" b="0" i="0" dirty="0">
                <a:solidFill>
                  <a:srgbClr val="26282A"/>
                </a:solidFill>
                <a:effectLst/>
                <a:latin typeface="Helvetica Neue"/>
              </a:rPr>
              <a:t> the</a:t>
            </a:r>
            <a:r>
              <a:rPr lang="en-US" sz="1200" b="0" i="0" dirty="0">
                <a:solidFill>
                  <a:srgbClr val="26282A"/>
                </a:solidFill>
                <a:effectLst/>
                <a:latin typeface="Helvetica Neue"/>
              </a:rPr>
              <a:t> </a:t>
            </a:r>
            <a:r>
              <a:rPr lang="en-US" sz="1200" b="1" i="0" dirty="0">
                <a:solidFill>
                  <a:srgbClr val="26282A"/>
                </a:solidFill>
                <a:effectLst/>
                <a:latin typeface="Helvetica Neue"/>
              </a:rPr>
              <a:t>Department of Geography, Faculty of Geography &amp; Geology, “</a:t>
            </a:r>
            <a:r>
              <a:rPr lang="en-US" sz="1200" b="1" i="0" dirty="0" err="1">
                <a:solidFill>
                  <a:srgbClr val="26282A"/>
                </a:solidFill>
                <a:effectLst/>
                <a:latin typeface="Helvetica Neue"/>
              </a:rPr>
              <a:t>Alexandru</a:t>
            </a:r>
            <a:r>
              <a:rPr lang="en-US" sz="1200" b="1" i="0" dirty="0">
                <a:solidFill>
                  <a:srgbClr val="26282A"/>
                </a:solidFill>
                <a:effectLst/>
                <a:latin typeface="Helvetica Neue"/>
              </a:rPr>
              <a:t> </a:t>
            </a:r>
            <a:r>
              <a:rPr lang="en-US" sz="1200" b="1" i="0" dirty="0" err="1">
                <a:solidFill>
                  <a:srgbClr val="26282A"/>
                </a:solidFill>
                <a:effectLst/>
                <a:latin typeface="Helvetica Neue"/>
              </a:rPr>
              <a:t>Ioan</a:t>
            </a:r>
            <a:r>
              <a:rPr lang="en-US" sz="1200" b="1" i="0" dirty="0">
                <a:solidFill>
                  <a:srgbClr val="26282A"/>
                </a:solidFill>
                <a:effectLst/>
                <a:latin typeface="Helvetica Neue"/>
              </a:rPr>
              <a:t> </a:t>
            </a:r>
            <a:r>
              <a:rPr lang="en-US" sz="1200" b="1" i="0" dirty="0" err="1">
                <a:solidFill>
                  <a:srgbClr val="26282A"/>
                </a:solidFill>
                <a:effectLst/>
                <a:latin typeface="Helvetica Neue"/>
              </a:rPr>
              <a:t>Cuza</a:t>
            </a:r>
            <a:r>
              <a:rPr lang="en-US" sz="1200" b="1" i="0" dirty="0">
                <a:solidFill>
                  <a:srgbClr val="26282A"/>
                </a:solidFill>
                <a:effectLst/>
                <a:latin typeface="Helvetica Neue"/>
              </a:rPr>
              <a:t>” University of Iasi (Internal Research Program no. 1/2021)</a:t>
            </a:r>
            <a:r>
              <a:rPr lang="ro-RO" sz="1200" b="1" i="0" dirty="0">
                <a:solidFill>
                  <a:srgbClr val="26282A"/>
                </a:solidFill>
                <a:effectLst/>
                <a:latin typeface="Helvetica Neue"/>
              </a:rPr>
              <a:t>.</a:t>
            </a:r>
          </a:p>
          <a:p>
            <a:pPr>
              <a:lnSpc>
                <a:spcPct val="150000"/>
              </a:lnSpc>
            </a:pPr>
            <a:r>
              <a:rPr lang="ro-RO" sz="1200" dirty="0">
                <a:solidFill>
                  <a:srgbClr val="26282A"/>
                </a:solidFill>
                <a:latin typeface="Helvetica Neue"/>
                <a:cs typeface="Times New Roman" panose="02020603050405020304" pitchFamily="18" charset="0"/>
              </a:rPr>
              <a:t>Travel costs for Nicusor Necula were covered by the </a:t>
            </a:r>
            <a:r>
              <a:rPr lang="ro-RO" sz="1200" b="1" dirty="0">
                <a:solidFill>
                  <a:srgbClr val="26282A"/>
                </a:solidFill>
                <a:latin typeface="Helvetica Neue"/>
                <a:cs typeface="Times New Roman" panose="02020603050405020304" pitchFamily="18" charset="0"/>
              </a:rPr>
              <a:t>01.99 Research Department of the „Alexandru Ioan Cuza” University of Iasi</a:t>
            </a:r>
            <a:r>
              <a:rPr lang="ro-RO" sz="1200" dirty="0">
                <a:solidFill>
                  <a:srgbClr val="26282A"/>
                </a:solidFill>
                <a:latin typeface="Helvetica Neue"/>
                <a:cs typeface="Times New Roman" panose="02020603050405020304" pitchFamily="18" charset="0"/>
              </a:rPr>
              <a:t>.</a:t>
            </a:r>
            <a:endParaRPr lang="ro-RO" sz="1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3AAE9D5-5B45-4C17-62BE-B629B06D0DEE}"/>
              </a:ext>
            </a:extLst>
          </p:cNvPr>
          <p:cNvSpPr txBox="1"/>
          <p:nvPr/>
        </p:nvSpPr>
        <p:spPr>
          <a:xfrm>
            <a:off x="4829176" y="1314450"/>
            <a:ext cx="3276600" cy="400110"/>
          </a:xfrm>
          <a:prstGeom prst="rect">
            <a:avLst/>
          </a:prstGeom>
          <a:noFill/>
        </p:spPr>
        <p:txBody>
          <a:bodyPr wrap="square" rtlCol="0">
            <a:spAutoFit/>
          </a:bodyPr>
          <a:lstStyle/>
          <a:p>
            <a:r>
              <a:rPr lang="ro-RO" sz="2000" i="1" dirty="0">
                <a:latin typeface="Times New Roman" panose="02020603050405020304" pitchFamily="18" charset="0"/>
                <a:cs typeface="Times New Roman" panose="02020603050405020304" pitchFamily="18" charset="0"/>
              </a:rPr>
              <a:t>Thank you for your attention!</a:t>
            </a:r>
            <a:endParaRPr lang="en-US" sz="2000" i="1" dirty="0">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B33BBD87-608F-EC48-FE97-3E167433A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489" y="1882079"/>
            <a:ext cx="5978860" cy="2097845"/>
          </a:xfrm>
          <a:prstGeom prst="rect">
            <a:avLst/>
          </a:prstGeom>
        </p:spPr>
      </p:pic>
      <p:pic>
        <p:nvPicPr>
          <p:cNvPr id="30" name="Picture 29">
            <a:extLst>
              <a:ext uri="{FF2B5EF4-FFF2-40B4-BE49-F238E27FC236}">
                <a16:creationId xmlns:a16="http://schemas.microsoft.com/office/drawing/2014/main" id="{702C7658-6DF1-8D02-E072-568CC59DB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8349" y="1876835"/>
            <a:ext cx="3168257" cy="2108331"/>
          </a:xfrm>
          <a:prstGeom prst="rect">
            <a:avLst/>
          </a:prstGeom>
        </p:spPr>
      </p:pic>
      <p:sp>
        <p:nvSpPr>
          <p:cNvPr id="31" name="TextBox 30">
            <a:extLst>
              <a:ext uri="{FF2B5EF4-FFF2-40B4-BE49-F238E27FC236}">
                <a16:creationId xmlns:a16="http://schemas.microsoft.com/office/drawing/2014/main" id="{ADB0D740-BEF7-6897-5075-3D359409BA6B}"/>
              </a:ext>
            </a:extLst>
          </p:cNvPr>
          <p:cNvSpPr txBox="1"/>
          <p:nvPr/>
        </p:nvSpPr>
        <p:spPr>
          <a:xfrm>
            <a:off x="2518360" y="3993898"/>
            <a:ext cx="7155280" cy="338554"/>
          </a:xfrm>
          <a:prstGeom prst="rect">
            <a:avLst/>
          </a:prstGeom>
          <a:noFill/>
        </p:spPr>
        <p:txBody>
          <a:bodyPr wrap="square">
            <a:spAutoFit/>
          </a:bodyPr>
          <a:lstStyle/>
          <a:p>
            <a:pPr algn="ctr"/>
            <a:r>
              <a:rPr lang="ro-RO" sz="1600" dirty="0">
                <a:latin typeface="Times New Roman" panose="02020603050405020304" pitchFamily="18" charset="0"/>
                <a:cs typeface="Times New Roman" panose="02020603050405020304" pitchFamily="18" charset="0"/>
              </a:rPr>
              <a:t>20. Valea Tișiței</a:t>
            </a:r>
            <a:endParaRPr lang="en-US" sz="1600" dirty="0"/>
          </a:p>
        </p:txBody>
      </p:sp>
    </p:spTree>
    <p:extLst>
      <p:ext uri="{BB962C8B-B14F-4D97-AF65-F5344CB8AC3E}">
        <p14:creationId xmlns:p14="http://schemas.microsoft.com/office/powerpoint/2010/main" val="13160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tăText 8">
            <a:extLst>
              <a:ext uri="{FF2B5EF4-FFF2-40B4-BE49-F238E27FC236}">
                <a16:creationId xmlns:a16="http://schemas.microsoft.com/office/drawing/2014/main" id="{74D41F56-1B6A-40B2-800A-8FDD086D42B6}"/>
              </a:ext>
            </a:extLst>
          </p:cNvPr>
          <p:cNvSpPr txBox="1"/>
          <p:nvPr/>
        </p:nvSpPr>
        <p:spPr>
          <a:xfrm>
            <a:off x="194745" y="129169"/>
            <a:ext cx="1566181" cy="369332"/>
          </a:xfrm>
          <a:prstGeom prst="rect">
            <a:avLst/>
          </a:prstGeom>
          <a:solidFill>
            <a:srgbClr val="FFC000"/>
          </a:solid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Introduction</a:t>
            </a:r>
          </a:p>
        </p:txBody>
      </p:sp>
      <p:sp>
        <p:nvSpPr>
          <p:cNvPr id="5" name="CasetăText 10">
            <a:extLst>
              <a:ext uri="{FF2B5EF4-FFF2-40B4-BE49-F238E27FC236}">
                <a16:creationId xmlns:a16="http://schemas.microsoft.com/office/drawing/2014/main" id="{35A74DBE-F88F-4A92-93EE-5BE01653A48A}"/>
              </a:ext>
            </a:extLst>
          </p:cNvPr>
          <p:cNvSpPr txBox="1"/>
          <p:nvPr/>
        </p:nvSpPr>
        <p:spPr>
          <a:xfrm>
            <a:off x="3974115" y="129169"/>
            <a:ext cx="24245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Materials and Methods</a:t>
            </a:r>
          </a:p>
        </p:txBody>
      </p:sp>
      <p:sp>
        <p:nvSpPr>
          <p:cNvPr id="6" name="CasetăText 11">
            <a:extLst>
              <a:ext uri="{FF2B5EF4-FFF2-40B4-BE49-F238E27FC236}">
                <a16:creationId xmlns:a16="http://schemas.microsoft.com/office/drawing/2014/main" id="{097D0F24-FF68-4B3D-B87D-5A9EFE02689B}"/>
              </a:ext>
            </a:extLst>
          </p:cNvPr>
          <p:cNvSpPr txBox="1"/>
          <p:nvPr/>
        </p:nvSpPr>
        <p:spPr>
          <a:xfrm>
            <a:off x="6718749" y="129169"/>
            <a:ext cx="15152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Results</a:t>
            </a:r>
          </a:p>
        </p:txBody>
      </p:sp>
      <p:sp>
        <p:nvSpPr>
          <p:cNvPr id="7" name="CasetăText 12">
            <a:extLst>
              <a:ext uri="{FF2B5EF4-FFF2-40B4-BE49-F238E27FC236}">
                <a16:creationId xmlns:a16="http://schemas.microsoft.com/office/drawing/2014/main" id="{8F507347-C2FF-4AD8-8A3E-F1730870DF2E}"/>
              </a:ext>
            </a:extLst>
          </p:cNvPr>
          <p:cNvSpPr txBox="1"/>
          <p:nvPr/>
        </p:nvSpPr>
        <p:spPr>
          <a:xfrm>
            <a:off x="8554083" y="134358"/>
            <a:ext cx="1611353"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Conclusion</a:t>
            </a:r>
            <a:r>
              <a:rPr lang="ro-RO" b="1" dirty="0">
                <a:latin typeface="Cambria Math" panose="02040503050406030204" pitchFamily="18" charset="0"/>
                <a:ea typeface="Cambria Math" panose="02040503050406030204" pitchFamily="18" charset="0"/>
              </a:rPr>
              <a:t>s</a:t>
            </a:r>
            <a:endParaRPr lang="en-US" b="1" dirty="0">
              <a:latin typeface="Cambria Math" panose="02040503050406030204" pitchFamily="18" charset="0"/>
              <a:ea typeface="Cambria Math" panose="02040503050406030204" pitchFamily="18" charset="0"/>
            </a:endParaRPr>
          </a:p>
        </p:txBody>
      </p:sp>
      <p:sp>
        <p:nvSpPr>
          <p:cNvPr id="10" name="Rectangle 9">
            <a:extLst>
              <a:ext uri="{FF2B5EF4-FFF2-40B4-BE49-F238E27FC236}">
                <a16:creationId xmlns:a16="http://schemas.microsoft.com/office/drawing/2014/main" id="{85E2CAA7-622B-4534-85AF-7FAD32E90347}"/>
              </a:ext>
            </a:extLst>
          </p:cNvPr>
          <p:cNvSpPr/>
          <p:nvPr/>
        </p:nvSpPr>
        <p:spPr>
          <a:xfrm>
            <a:off x="61955" y="66389"/>
            <a:ext cx="10207110" cy="8539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07AF11-0010-4DED-8F68-0ED70FD31E60}"/>
              </a:ext>
            </a:extLst>
          </p:cNvPr>
          <p:cNvSpPr/>
          <p:nvPr/>
        </p:nvSpPr>
        <p:spPr>
          <a:xfrm>
            <a:off x="800600" y="550394"/>
            <a:ext cx="337352" cy="328474"/>
          </a:xfrm>
          <a:prstGeom prst="ellipse">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11C085C-9198-4F12-AA2F-75444ECD065D}"/>
              </a:ext>
            </a:extLst>
          </p:cNvPr>
          <p:cNvPicPr>
            <a:picLocks noChangeAspect="1"/>
          </p:cNvPicPr>
          <p:nvPr/>
        </p:nvPicPr>
        <p:blipFill rotWithShape="1">
          <a:blip r:embed="rId2">
            <a:extLst>
              <a:ext uri="{28A0092B-C50C-407E-A947-70E740481C1C}">
                <a14:useLocalDpi xmlns:a14="http://schemas.microsoft.com/office/drawing/2010/main" val="0"/>
              </a:ext>
            </a:extLst>
          </a:blip>
          <a:srcRect t="13731" b="13223"/>
          <a:stretch/>
        </p:blipFill>
        <p:spPr>
          <a:xfrm>
            <a:off x="10320896" y="66389"/>
            <a:ext cx="1820146" cy="874643"/>
          </a:xfrm>
          <a:prstGeom prst="rect">
            <a:avLst/>
          </a:prstGeom>
        </p:spPr>
      </p:pic>
      <p:sp>
        <p:nvSpPr>
          <p:cNvPr id="14" name="Oval 13">
            <a:extLst>
              <a:ext uri="{FF2B5EF4-FFF2-40B4-BE49-F238E27FC236}">
                <a16:creationId xmlns:a16="http://schemas.microsoft.com/office/drawing/2014/main" id="{33CD4002-58CB-45FC-9ECB-A96A3238985B}"/>
              </a:ext>
            </a:extLst>
          </p:cNvPr>
          <p:cNvSpPr/>
          <p:nvPr/>
        </p:nvSpPr>
        <p:spPr>
          <a:xfrm>
            <a:off x="5004529" y="550394"/>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860EC0-DCE7-452D-9776-179C6EDC5FE1}"/>
              </a:ext>
            </a:extLst>
          </p:cNvPr>
          <p:cNvSpPr/>
          <p:nvPr/>
        </p:nvSpPr>
        <p:spPr>
          <a:xfrm>
            <a:off x="7350594" y="550394"/>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F189DF-03BC-4364-AAD8-A967813F4585}"/>
              </a:ext>
            </a:extLst>
          </p:cNvPr>
          <p:cNvSpPr/>
          <p:nvPr/>
        </p:nvSpPr>
        <p:spPr>
          <a:xfrm>
            <a:off x="9231705" y="550394"/>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4058E4-8727-34F0-F5D8-281AFDC5B38C}"/>
              </a:ext>
            </a:extLst>
          </p:cNvPr>
          <p:cNvSpPr txBox="1"/>
          <p:nvPr/>
        </p:nvSpPr>
        <p:spPr>
          <a:xfrm>
            <a:off x="49289" y="6457890"/>
            <a:ext cx="12025982" cy="400110"/>
          </a:xfrm>
          <a:prstGeom prst="rect">
            <a:avLst/>
          </a:prstGeom>
          <a:noFill/>
        </p:spPr>
        <p:txBody>
          <a:bodyPr wrap="square" rtlCol="0">
            <a:spAutoFit/>
          </a:bodyPr>
          <a:lstStyle/>
          <a:p>
            <a:r>
              <a:rPr lang="ro-RO" sz="1200" dirty="0">
                <a:latin typeface="Times New Roman" panose="02020603050405020304" pitchFamily="18" charset="0"/>
                <a:cs typeface="Times New Roman" panose="02020603050405020304" pitchFamily="18" charset="0"/>
              </a:rPr>
              <a:t>Necula N., Niculiță M., Vasiliniuc I.</a:t>
            </a:r>
            <a:r>
              <a:rPr lang="ro-RO" sz="1200" baseline="300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Geosites</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geomorphosites</a:t>
            </a:r>
            <a:r>
              <a:rPr lang="en-US" sz="1200" i="1" dirty="0">
                <a:latin typeface="Times New Roman" panose="02020603050405020304" pitchFamily="18" charset="0"/>
                <a:cs typeface="Times New Roman" panose="02020603050405020304" pitchFamily="18" charset="0"/>
              </a:rPr>
              <a:t>, and geodiversity in </a:t>
            </a:r>
            <a:r>
              <a:rPr lang="en-US" sz="1200" i="1" dirty="0" err="1">
                <a:latin typeface="Times New Roman" panose="02020603050405020304" pitchFamily="18" charset="0"/>
                <a:cs typeface="Times New Roman" panose="02020603050405020304" pitchFamily="18" charset="0"/>
              </a:rPr>
              <a:t>Putna</a:t>
            </a:r>
            <a:r>
              <a:rPr lang="en-US" sz="1200" i="1" dirty="0">
                <a:latin typeface="Times New Roman" panose="02020603050405020304" pitchFamily="18" charset="0"/>
                <a:cs typeface="Times New Roman" panose="02020603050405020304" pitchFamily="18" charset="0"/>
              </a:rPr>
              <a:t> Catchment, </a:t>
            </a:r>
            <a:r>
              <a:rPr lang="en-US" sz="1200" i="1" dirty="0" err="1">
                <a:latin typeface="Times New Roman" panose="02020603050405020304" pitchFamily="18" charset="0"/>
                <a:cs typeface="Times New Roman" panose="02020603050405020304" pitchFamily="18" charset="0"/>
              </a:rPr>
              <a:t>Vrancea</a:t>
            </a:r>
            <a:r>
              <a:rPr lang="en-US" sz="1200" i="1" dirty="0">
                <a:latin typeface="Times New Roman" panose="02020603050405020304" pitchFamily="18" charset="0"/>
                <a:cs typeface="Times New Roman" panose="02020603050405020304" pitchFamily="18" charset="0"/>
              </a:rPr>
              <a:t>, Romania</a:t>
            </a:r>
          </a:p>
          <a:p>
            <a:pPr algn="ctr"/>
            <a:endParaRPr lang="en-US" sz="1200" baseline="30000" dirty="0">
              <a:latin typeface="Times New Roman" panose="02020603050405020304" pitchFamily="18" charset="0"/>
              <a:cs typeface="Times New Roman" panose="02020603050405020304" pitchFamily="18" charset="0"/>
            </a:endParaRPr>
          </a:p>
        </p:txBody>
      </p:sp>
      <p:sp>
        <p:nvSpPr>
          <p:cNvPr id="19" name="CasetăText 13">
            <a:extLst>
              <a:ext uri="{FF2B5EF4-FFF2-40B4-BE49-F238E27FC236}">
                <a16:creationId xmlns:a16="http://schemas.microsoft.com/office/drawing/2014/main" id="{AC3AACDA-D522-0E08-328F-0C829D817E73}"/>
              </a:ext>
            </a:extLst>
          </p:cNvPr>
          <p:cNvSpPr txBox="1"/>
          <p:nvPr/>
        </p:nvSpPr>
        <p:spPr>
          <a:xfrm>
            <a:off x="2080985" y="129169"/>
            <a:ext cx="1573071"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o-RO" b="1" dirty="0">
                <a:latin typeface="Cambria Math" panose="02040503050406030204" pitchFamily="18" charset="0"/>
                <a:ea typeface="Cambria Math" panose="02040503050406030204" pitchFamily="18" charset="0"/>
              </a:rPr>
              <a:t>Study area</a:t>
            </a:r>
            <a:endParaRPr lang="en-US" b="1" dirty="0">
              <a:latin typeface="Cambria Math" panose="02040503050406030204" pitchFamily="18" charset="0"/>
              <a:ea typeface="Cambria Math" panose="02040503050406030204" pitchFamily="18" charset="0"/>
            </a:endParaRPr>
          </a:p>
        </p:txBody>
      </p:sp>
      <p:sp>
        <p:nvSpPr>
          <p:cNvPr id="20" name="Oval 19">
            <a:extLst>
              <a:ext uri="{FF2B5EF4-FFF2-40B4-BE49-F238E27FC236}">
                <a16:creationId xmlns:a16="http://schemas.microsoft.com/office/drawing/2014/main" id="{E784E7F0-C555-2F00-74D8-498E42EAF08A}"/>
              </a:ext>
            </a:extLst>
          </p:cNvPr>
          <p:cNvSpPr/>
          <p:nvPr/>
        </p:nvSpPr>
        <p:spPr>
          <a:xfrm>
            <a:off x="2689467" y="550394"/>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5E5795-C9E1-C881-A169-E10B9ABEEB96}"/>
              </a:ext>
            </a:extLst>
          </p:cNvPr>
          <p:cNvSpPr txBox="1"/>
          <p:nvPr/>
        </p:nvSpPr>
        <p:spPr>
          <a:xfrm>
            <a:off x="968644" y="1222478"/>
            <a:ext cx="9196792" cy="4110741"/>
          </a:xfrm>
          <a:prstGeom prst="rect">
            <a:avLst/>
          </a:prstGeom>
          <a:noFill/>
        </p:spPr>
        <p:txBody>
          <a:bodyPr wrap="square" rtlCol="0">
            <a:spAutoFit/>
          </a:bodyPr>
          <a:lstStyle/>
          <a:p>
            <a:pPr>
              <a:lnSpc>
                <a:spcPct val="150000"/>
              </a:lnSpc>
            </a:pPr>
            <a:r>
              <a:rPr lang="ro-RO" sz="1600" dirty="0">
                <a:latin typeface="Times New Roman" panose="02020603050405020304" pitchFamily="18" charset="0"/>
                <a:cs typeface="Times New Roman" panose="02020603050405020304" pitchFamily="18" charset="0"/>
              </a:rPr>
              <a:t>	The reviving interest in geodiversity assessment within the Geosciences community makes it into one relevant topic for the scientific community as it is related to the </a:t>
            </a:r>
            <a:r>
              <a:rPr lang="en-US" sz="1600" dirty="0">
                <a:latin typeface="Times New Roman" panose="02020603050405020304" pitchFamily="18" charset="0"/>
                <a:cs typeface="Times New Roman" panose="02020603050405020304" pitchFamily="18" charset="0"/>
              </a:rPr>
              <a:t>long-term evolutionary processes and interpretation of recent responses to climate change, as well as for the Nature-Human interactions</a:t>
            </a:r>
            <a:r>
              <a:rPr lang="ro-RO" sz="1600" dirty="0">
                <a:latin typeface="Times New Roman" panose="02020603050405020304" pitchFamily="18" charset="0"/>
                <a:cs typeface="Times New Roman" panose="02020603050405020304" pitchFamily="18" charset="0"/>
              </a:rPr>
              <a:t>.</a:t>
            </a:r>
          </a:p>
          <a:p>
            <a:pPr>
              <a:lnSpc>
                <a:spcPct val="150000"/>
              </a:lnSpc>
            </a:pPr>
            <a:r>
              <a:rPr lang="ro-RO" sz="1600" dirty="0">
                <a:latin typeface="Times New Roman" panose="02020603050405020304" pitchFamily="18" charset="0"/>
                <a:cs typeface="Times New Roman" panose="02020603050405020304" pitchFamily="18" charset="0"/>
              </a:rPr>
              <a:t>	Geodiversity relates to the various aspects of the </a:t>
            </a:r>
            <a:r>
              <a:rPr lang="en-US" sz="1600" dirty="0">
                <a:latin typeface="Times New Roman" panose="02020603050405020304" pitchFamily="18" charset="0"/>
                <a:cs typeface="Times New Roman" panose="02020603050405020304" pitchFamily="18" charset="0"/>
              </a:rPr>
              <a:t>abiotic environment,</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which include the lithological,</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stratigraphic, mineralogical</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and tectonic characteristics of an area, as well as </a:t>
            </a:r>
            <a:r>
              <a:rPr lang="ro-RO" sz="1600" dirty="0">
                <a:latin typeface="Times New Roman" panose="02020603050405020304" pitchFamily="18" charset="0"/>
                <a:cs typeface="Times New Roman" panose="02020603050405020304" pitchFamily="18" charset="0"/>
              </a:rPr>
              <a:t>their</a:t>
            </a:r>
            <a:r>
              <a:rPr lang="en-US" sz="1600" dirty="0">
                <a:latin typeface="Times New Roman" panose="02020603050405020304" pitchFamily="18" charset="0"/>
                <a:cs typeface="Times New Roman" panose="02020603050405020304" pitchFamily="18" charset="0"/>
              </a:rPr>
              <a:t> geomorphological,</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pedological and paleontological characteristics.</a:t>
            </a:r>
            <a:endParaRPr lang="ro-RO" sz="1600" dirty="0">
              <a:latin typeface="Times New Roman" panose="02020603050405020304" pitchFamily="18" charset="0"/>
              <a:cs typeface="Times New Roman" panose="02020603050405020304" pitchFamily="18" charset="0"/>
            </a:endParaRPr>
          </a:p>
          <a:p>
            <a:pPr>
              <a:lnSpc>
                <a:spcPct val="150000"/>
              </a:lnSpc>
            </a:pPr>
            <a:r>
              <a:rPr lang="ro-RO" sz="1600" dirty="0">
                <a:latin typeface="Times New Roman" panose="02020603050405020304" pitchFamily="18" charset="0"/>
                <a:cs typeface="Times New Roman" panose="02020603050405020304" pitchFamily="18" charset="0"/>
              </a:rPr>
              <a:t>	The variety of geosites and geomorphosites define the geodiversity, hence the geoheritage of a place, region, or country whose resources, beauty, and other significant values </a:t>
            </a:r>
            <a:r>
              <a:rPr lang="en-US" sz="1600" dirty="0">
                <a:latin typeface="Times New Roman" panose="02020603050405020304" pitchFamily="18" charset="0"/>
                <a:cs typeface="Times New Roman" panose="02020603050405020304" pitchFamily="18" charset="0"/>
              </a:rPr>
              <a:t>should be maintained as a legacy</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for future generations</a:t>
            </a:r>
            <a:r>
              <a:rPr lang="ro-RO" sz="1600" dirty="0">
                <a:latin typeface="Times New Roman" panose="02020603050405020304" pitchFamily="18" charset="0"/>
                <a:cs typeface="Times New Roman" panose="02020603050405020304" pitchFamily="18" charset="0"/>
              </a:rPr>
              <a:t>. Irrespective of size and location, every place has its values that can be assessed from different points of view </a:t>
            </a:r>
            <a:r>
              <a:rPr lang="en-US" sz="1600" dirty="0">
                <a:latin typeface="Times New Roman" panose="02020603050405020304" pitchFamily="18" charset="0"/>
                <a:cs typeface="Times New Roman" panose="02020603050405020304" pitchFamily="18" charset="0"/>
              </a:rPr>
              <a:t>such as scientific, educational,</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aesthetic, recreational, cultural, and other values</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Gray</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2004, 2005; GSA 2012)</a:t>
            </a:r>
            <a:r>
              <a:rPr lang="ro-RO"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C87F4D7-460A-3BDD-C355-4F039D30E33D}"/>
              </a:ext>
            </a:extLst>
          </p:cNvPr>
          <p:cNvSpPr txBox="1"/>
          <p:nvPr/>
        </p:nvSpPr>
        <p:spPr>
          <a:xfrm>
            <a:off x="2409478" y="5646027"/>
            <a:ext cx="7373044" cy="369332"/>
          </a:xfrm>
          <a:prstGeom prst="rect">
            <a:avLst/>
          </a:prstGeom>
          <a:noFill/>
        </p:spPr>
        <p:txBody>
          <a:bodyPr wrap="none" rtlCol="0">
            <a:spAutoFit/>
          </a:bodyPr>
          <a:lstStyle/>
          <a:p>
            <a:r>
              <a:rPr lang="ro-RO" b="1" dirty="0">
                <a:latin typeface="Times New Roman" panose="02020603050405020304" pitchFamily="18" charset="0"/>
                <a:cs typeface="Times New Roman" panose="02020603050405020304" pitchFamily="18" charset="0"/>
              </a:rPr>
              <a:t>What are the geodiversity resources that the Vrancea region has to offer?</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26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E784E7F0-C555-2F00-74D8-498E42EAF08A}"/>
              </a:ext>
            </a:extLst>
          </p:cNvPr>
          <p:cNvSpPr/>
          <p:nvPr/>
        </p:nvSpPr>
        <p:spPr>
          <a:xfrm>
            <a:off x="80915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3FDC39-CCA0-2410-2AFD-57BD57F90879}"/>
              </a:ext>
            </a:extLst>
          </p:cNvPr>
          <p:cNvSpPr/>
          <p:nvPr/>
        </p:nvSpPr>
        <p:spPr>
          <a:xfrm>
            <a:off x="2715383" y="554850"/>
            <a:ext cx="337352" cy="328474"/>
          </a:xfrm>
          <a:prstGeom prst="ellipse">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tăText 8">
            <a:extLst>
              <a:ext uri="{FF2B5EF4-FFF2-40B4-BE49-F238E27FC236}">
                <a16:creationId xmlns:a16="http://schemas.microsoft.com/office/drawing/2014/main" id="{74D41F56-1B6A-40B2-800A-8FDD086D42B6}"/>
              </a:ext>
            </a:extLst>
          </p:cNvPr>
          <p:cNvSpPr txBox="1"/>
          <p:nvPr/>
        </p:nvSpPr>
        <p:spPr>
          <a:xfrm>
            <a:off x="194745" y="129169"/>
            <a:ext cx="1566181" cy="369332"/>
          </a:xfrm>
          <a:prstGeom prst="rect">
            <a:avLst/>
          </a:prstGeom>
          <a:solidFill>
            <a:srgbClr val="A4C1E5"/>
          </a:solid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Introduction</a:t>
            </a:r>
          </a:p>
        </p:txBody>
      </p:sp>
      <p:sp>
        <p:nvSpPr>
          <p:cNvPr id="5" name="CasetăText 10">
            <a:extLst>
              <a:ext uri="{FF2B5EF4-FFF2-40B4-BE49-F238E27FC236}">
                <a16:creationId xmlns:a16="http://schemas.microsoft.com/office/drawing/2014/main" id="{35A74DBE-F88F-4A92-93EE-5BE01653A48A}"/>
              </a:ext>
            </a:extLst>
          </p:cNvPr>
          <p:cNvSpPr txBox="1"/>
          <p:nvPr/>
        </p:nvSpPr>
        <p:spPr>
          <a:xfrm>
            <a:off x="3974115" y="129169"/>
            <a:ext cx="24245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Materials and Methods</a:t>
            </a:r>
          </a:p>
        </p:txBody>
      </p:sp>
      <p:sp>
        <p:nvSpPr>
          <p:cNvPr id="6" name="CasetăText 11">
            <a:extLst>
              <a:ext uri="{FF2B5EF4-FFF2-40B4-BE49-F238E27FC236}">
                <a16:creationId xmlns:a16="http://schemas.microsoft.com/office/drawing/2014/main" id="{097D0F24-FF68-4B3D-B87D-5A9EFE02689B}"/>
              </a:ext>
            </a:extLst>
          </p:cNvPr>
          <p:cNvSpPr txBox="1"/>
          <p:nvPr/>
        </p:nvSpPr>
        <p:spPr>
          <a:xfrm>
            <a:off x="6718749" y="129169"/>
            <a:ext cx="15152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Results</a:t>
            </a:r>
          </a:p>
        </p:txBody>
      </p:sp>
      <p:sp>
        <p:nvSpPr>
          <p:cNvPr id="7" name="CasetăText 12">
            <a:extLst>
              <a:ext uri="{FF2B5EF4-FFF2-40B4-BE49-F238E27FC236}">
                <a16:creationId xmlns:a16="http://schemas.microsoft.com/office/drawing/2014/main" id="{8F507347-C2FF-4AD8-8A3E-F1730870DF2E}"/>
              </a:ext>
            </a:extLst>
          </p:cNvPr>
          <p:cNvSpPr txBox="1"/>
          <p:nvPr/>
        </p:nvSpPr>
        <p:spPr>
          <a:xfrm>
            <a:off x="8554083" y="134358"/>
            <a:ext cx="1611353"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Conclusion</a:t>
            </a:r>
            <a:r>
              <a:rPr lang="ro-RO" b="1" dirty="0">
                <a:latin typeface="Cambria Math" panose="02040503050406030204" pitchFamily="18" charset="0"/>
                <a:ea typeface="Cambria Math" panose="02040503050406030204" pitchFamily="18" charset="0"/>
              </a:rPr>
              <a:t>s</a:t>
            </a:r>
            <a:endParaRPr lang="en-US" b="1" dirty="0">
              <a:latin typeface="Cambria Math" panose="02040503050406030204" pitchFamily="18" charset="0"/>
              <a:ea typeface="Cambria Math" panose="02040503050406030204" pitchFamily="18" charset="0"/>
            </a:endParaRPr>
          </a:p>
        </p:txBody>
      </p:sp>
      <p:sp>
        <p:nvSpPr>
          <p:cNvPr id="10" name="Rectangle 9">
            <a:extLst>
              <a:ext uri="{FF2B5EF4-FFF2-40B4-BE49-F238E27FC236}">
                <a16:creationId xmlns:a16="http://schemas.microsoft.com/office/drawing/2014/main" id="{85E2CAA7-622B-4534-85AF-7FAD32E90347}"/>
              </a:ext>
            </a:extLst>
          </p:cNvPr>
          <p:cNvSpPr/>
          <p:nvPr/>
        </p:nvSpPr>
        <p:spPr>
          <a:xfrm>
            <a:off x="61955" y="66389"/>
            <a:ext cx="10207110" cy="8539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11C085C-9198-4F12-AA2F-75444ECD065D}"/>
              </a:ext>
            </a:extLst>
          </p:cNvPr>
          <p:cNvPicPr>
            <a:picLocks noChangeAspect="1"/>
          </p:cNvPicPr>
          <p:nvPr/>
        </p:nvPicPr>
        <p:blipFill rotWithShape="1">
          <a:blip r:embed="rId2">
            <a:extLst>
              <a:ext uri="{28A0092B-C50C-407E-A947-70E740481C1C}">
                <a14:useLocalDpi xmlns:a14="http://schemas.microsoft.com/office/drawing/2010/main" val="0"/>
              </a:ext>
            </a:extLst>
          </a:blip>
          <a:srcRect t="13731" b="13223"/>
          <a:stretch/>
        </p:blipFill>
        <p:spPr>
          <a:xfrm>
            <a:off x="10320896" y="66389"/>
            <a:ext cx="1820146" cy="874643"/>
          </a:xfrm>
          <a:prstGeom prst="rect">
            <a:avLst/>
          </a:prstGeom>
        </p:spPr>
      </p:pic>
      <p:sp>
        <p:nvSpPr>
          <p:cNvPr id="14" name="Oval 13">
            <a:extLst>
              <a:ext uri="{FF2B5EF4-FFF2-40B4-BE49-F238E27FC236}">
                <a16:creationId xmlns:a16="http://schemas.microsoft.com/office/drawing/2014/main" id="{33CD4002-58CB-45FC-9ECB-A96A3238985B}"/>
              </a:ext>
            </a:extLst>
          </p:cNvPr>
          <p:cNvSpPr/>
          <p:nvPr/>
        </p:nvSpPr>
        <p:spPr>
          <a:xfrm>
            <a:off x="500452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860EC0-DCE7-452D-9776-179C6EDC5FE1}"/>
              </a:ext>
            </a:extLst>
          </p:cNvPr>
          <p:cNvSpPr/>
          <p:nvPr/>
        </p:nvSpPr>
        <p:spPr>
          <a:xfrm>
            <a:off x="7350594"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F189DF-03BC-4364-AAD8-A967813F4585}"/>
              </a:ext>
            </a:extLst>
          </p:cNvPr>
          <p:cNvSpPr/>
          <p:nvPr/>
        </p:nvSpPr>
        <p:spPr>
          <a:xfrm>
            <a:off x="9231705"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4058E4-8727-34F0-F5D8-281AFDC5B38C}"/>
              </a:ext>
            </a:extLst>
          </p:cNvPr>
          <p:cNvSpPr txBox="1"/>
          <p:nvPr/>
        </p:nvSpPr>
        <p:spPr>
          <a:xfrm>
            <a:off x="49289" y="6457890"/>
            <a:ext cx="12025982" cy="400110"/>
          </a:xfrm>
          <a:prstGeom prst="rect">
            <a:avLst/>
          </a:prstGeom>
          <a:noFill/>
        </p:spPr>
        <p:txBody>
          <a:bodyPr wrap="square" rtlCol="0">
            <a:spAutoFit/>
          </a:bodyPr>
          <a:lstStyle/>
          <a:p>
            <a:r>
              <a:rPr lang="ro-RO" sz="1200" dirty="0">
                <a:latin typeface="Times New Roman" panose="02020603050405020304" pitchFamily="18" charset="0"/>
                <a:cs typeface="Times New Roman" panose="02020603050405020304" pitchFamily="18" charset="0"/>
              </a:rPr>
              <a:t>Necula N., Niculiță M., Vasiliniuc I.</a:t>
            </a:r>
            <a:r>
              <a:rPr lang="ro-RO" sz="1200" baseline="300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Geosites</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geomorphosites</a:t>
            </a:r>
            <a:r>
              <a:rPr lang="en-US" sz="1200" i="1" dirty="0">
                <a:latin typeface="Times New Roman" panose="02020603050405020304" pitchFamily="18" charset="0"/>
                <a:cs typeface="Times New Roman" panose="02020603050405020304" pitchFamily="18" charset="0"/>
              </a:rPr>
              <a:t>, and geodiversity in </a:t>
            </a:r>
            <a:r>
              <a:rPr lang="en-US" sz="1200" i="1" dirty="0" err="1">
                <a:latin typeface="Times New Roman" panose="02020603050405020304" pitchFamily="18" charset="0"/>
                <a:cs typeface="Times New Roman" panose="02020603050405020304" pitchFamily="18" charset="0"/>
              </a:rPr>
              <a:t>Putna</a:t>
            </a:r>
            <a:r>
              <a:rPr lang="en-US" sz="1200" i="1" dirty="0">
                <a:latin typeface="Times New Roman" panose="02020603050405020304" pitchFamily="18" charset="0"/>
                <a:cs typeface="Times New Roman" panose="02020603050405020304" pitchFamily="18" charset="0"/>
              </a:rPr>
              <a:t> Catchment, </a:t>
            </a:r>
            <a:r>
              <a:rPr lang="en-US" sz="1200" i="1" dirty="0" err="1">
                <a:latin typeface="Times New Roman" panose="02020603050405020304" pitchFamily="18" charset="0"/>
                <a:cs typeface="Times New Roman" panose="02020603050405020304" pitchFamily="18" charset="0"/>
              </a:rPr>
              <a:t>Vrancea</a:t>
            </a:r>
            <a:r>
              <a:rPr lang="en-US" sz="1200" i="1" dirty="0">
                <a:latin typeface="Times New Roman" panose="02020603050405020304" pitchFamily="18" charset="0"/>
                <a:cs typeface="Times New Roman" panose="02020603050405020304" pitchFamily="18" charset="0"/>
              </a:rPr>
              <a:t>, Romania</a:t>
            </a:r>
          </a:p>
          <a:p>
            <a:pPr algn="ctr"/>
            <a:endParaRPr lang="en-US" sz="1200" baseline="30000" dirty="0">
              <a:latin typeface="Times New Roman" panose="02020603050405020304" pitchFamily="18" charset="0"/>
              <a:cs typeface="Times New Roman" panose="02020603050405020304" pitchFamily="18" charset="0"/>
            </a:endParaRPr>
          </a:p>
        </p:txBody>
      </p:sp>
      <p:sp>
        <p:nvSpPr>
          <p:cNvPr id="19" name="CasetăText 13">
            <a:extLst>
              <a:ext uri="{FF2B5EF4-FFF2-40B4-BE49-F238E27FC236}">
                <a16:creationId xmlns:a16="http://schemas.microsoft.com/office/drawing/2014/main" id="{AC3AACDA-D522-0E08-328F-0C829D817E73}"/>
              </a:ext>
            </a:extLst>
          </p:cNvPr>
          <p:cNvSpPr txBox="1"/>
          <p:nvPr/>
        </p:nvSpPr>
        <p:spPr>
          <a:xfrm>
            <a:off x="2080985" y="129169"/>
            <a:ext cx="1573071" cy="369332"/>
          </a:xfrm>
          <a:prstGeom prst="rect">
            <a:avLst/>
          </a:prstGeom>
          <a:solidFill>
            <a:srgbClr val="FFC000"/>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o-RO" b="1" dirty="0">
                <a:latin typeface="Cambria Math" panose="02040503050406030204" pitchFamily="18" charset="0"/>
                <a:ea typeface="Cambria Math" panose="02040503050406030204" pitchFamily="18" charset="0"/>
              </a:rPr>
              <a:t>Study area</a:t>
            </a:r>
            <a:endParaRPr lang="en-US" b="1" dirty="0">
              <a:latin typeface="Cambria Math" panose="02040503050406030204" pitchFamily="18" charset="0"/>
              <a:ea typeface="Cambria Math" panose="02040503050406030204" pitchFamily="18" charset="0"/>
            </a:endParaRPr>
          </a:p>
        </p:txBody>
      </p:sp>
      <p:pic>
        <p:nvPicPr>
          <p:cNvPr id="3" name="Picture 2">
            <a:extLst>
              <a:ext uri="{FF2B5EF4-FFF2-40B4-BE49-F238E27FC236}">
                <a16:creationId xmlns:a16="http://schemas.microsoft.com/office/drawing/2014/main" id="{9A21C50D-F9CC-6B61-8AD4-2C45D3B36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541" y="1093949"/>
            <a:ext cx="10577477" cy="4706520"/>
          </a:xfrm>
          <a:prstGeom prst="rect">
            <a:avLst/>
          </a:prstGeom>
        </p:spPr>
      </p:pic>
      <p:sp>
        <p:nvSpPr>
          <p:cNvPr id="21" name="TextBox 20">
            <a:extLst>
              <a:ext uri="{FF2B5EF4-FFF2-40B4-BE49-F238E27FC236}">
                <a16:creationId xmlns:a16="http://schemas.microsoft.com/office/drawing/2014/main" id="{C682CF7C-6EF2-E319-8252-15BC2C8D1530}"/>
              </a:ext>
            </a:extLst>
          </p:cNvPr>
          <p:cNvSpPr txBox="1"/>
          <p:nvPr/>
        </p:nvSpPr>
        <p:spPr>
          <a:xfrm>
            <a:off x="1214200" y="5796640"/>
            <a:ext cx="9763599" cy="338554"/>
          </a:xfrm>
          <a:prstGeom prst="rect">
            <a:avLst/>
          </a:prstGeom>
          <a:noFill/>
        </p:spPr>
        <p:txBody>
          <a:bodyPr wrap="square">
            <a:spAutoFit/>
          </a:bodyPr>
          <a:lstStyle/>
          <a:p>
            <a:pPr algn="ctr"/>
            <a:r>
              <a:rPr lang="en-US" sz="1600" b="0" i="0" dirty="0">
                <a:solidFill>
                  <a:srgbClr val="333333"/>
                </a:solidFill>
                <a:effectLst/>
                <a:latin typeface="Times New Roman" panose="02020603050405020304" pitchFamily="18" charset="0"/>
                <a:cs typeface="Times New Roman" panose="02020603050405020304" pitchFamily="18" charset="0"/>
              </a:rPr>
              <a:t>The </a:t>
            </a:r>
            <a:r>
              <a:rPr lang="ro-RO" sz="1600" b="0" i="0" dirty="0">
                <a:solidFill>
                  <a:srgbClr val="333333"/>
                </a:solidFill>
                <a:effectLst/>
                <a:latin typeface="Times New Roman" panose="02020603050405020304" pitchFamily="18" charset="0"/>
                <a:cs typeface="Times New Roman" panose="02020603050405020304" pitchFamily="18" charset="0"/>
              </a:rPr>
              <a:t>location </a:t>
            </a:r>
            <a:r>
              <a:rPr lang="en-US" sz="1600" b="0" i="0" dirty="0">
                <a:solidFill>
                  <a:srgbClr val="333333"/>
                </a:solidFill>
                <a:effectLst/>
                <a:latin typeface="Times New Roman" panose="02020603050405020304" pitchFamily="18" charset="0"/>
                <a:cs typeface="Times New Roman" panose="02020603050405020304" pitchFamily="18" charset="0"/>
              </a:rPr>
              <a:t>of the </a:t>
            </a:r>
            <a:r>
              <a:rPr lang="ro-RO" sz="1600" b="0" i="0" dirty="0">
                <a:solidFill>
                  <a:srgbClr val="333333"/>
                </a:solidFill>
                <a:effectLst/>
                <a:latin typeface="Times New Roman" panose="02020603050405020304" pitchFamily="18" charset="0"/>
                <a:cs typeface="Times New Roman" panose="02020603050405020304" pitchFamily="18" charset="0"/>
              </a:rPr>
              <a:t>Putna catchment and the transportation system available to reach the investigated sites</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89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E784E7F0-C555-2F00-74D8-498E42EAF08A}"/>
              </a:ext>
            </a:extLst>
          </p:cNvPr>
          <p:cNvSpPr/>
          <p:nvPr/>
        </p:nvSpPr>
        <p:spPr>
          <a:xfrm>
            <a:off x="80915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3FDC39-CCA0-2410-2AFD-57BD57F90879}"/>
              </a:ext>
            </a:extLst>
          </p:cNvPr>
          <p:cNvSpPr/>
          <p:nvPr/>
        </p:nvSpPr>
        <p:spPr>
          <a:xfrm>
            <a:off x="2715383" y="554850"/>
            <a:ext cx="337352" cy="328474"/>
          </a:xfrm>
          <a:prstGeom prst="ellipse">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tăText 8">
            <a:extLst>
              <a:ext uri="{FF2B5EF4-FFF2-40B4-BE49-F238E27FC236}">
                <a16:creationId xmlns:a16="http://schemas.microsoft.com/office/drawing/2014/main" id="{74D41F56-1B6A-40B2-800A-8FDD086D42B6}"/>
              </a:ext>
            </a:extLst>
          </p:cNvPr>
          <p:cNvSpPr txBox="1"/>
          <p:nvPr/>
        </p:nvSpPr>
        <p:spPr>
          <a:xfrm>
            <a:off x="194745" y="129169"/>
            <a:ext cx="1566181" cy="369332"/>
          </a:xfrm>
          <a:prstGeom prst="rect">
            <a:avLst/>
          </a:prstGeom>
          <a:solidFill>
            <a:srgbClr val="A4C1E5"/>
          </a:solid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Introduction</a:t>
            </a:r>
          </a:p>
        </p:txBody>
      </p:sp>
      <p:sp>
        <p:nvSpPr>
          <p:cNvPr id="5" name="CasetăText 10">
            <a:extLst>
              <a:ext uri="{FF2B5EF4-FFF2-40B4-BE49-F238E27FC236}">
                <a16:creationId xmlns:a16="http://schemas.microsoft.com/office/drawing/2014/main" id="{35A74DBE-F88F-4A92-93EE-5BE01653A48A}"/>
              </a:ext>
            </a:extLst>
          </p:cNvPr>
          <p:cNvSpPr txBox="1"/>
          <p:nvPr/>
        </p:nvSpPr>
        <p:spPr>
          <a:xfrm>
            <a:off x="3974115" y="129169"/>
            <a:ext cx="24245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Materials and Methods</a:t>
            </a:r>
          </a:p>
        </p:txBody>
      </p:sp>
      <p:sp>
        <p:nvSpPr>
          <p:cNvPr id="6" name="CasetăText 11">
            <a:extLst>
              <a:ext uri="{FF2B5EF4-FFF2-40B4-BE49-F238E27FC236}">
                <a16:creationId xmlns:a16="http://schemas.microsoft.com/office/drawing/2014/main" id="{097D0F24-FF68-4B3D-B87D-5A9EFE02689B}"/>
              </a:ext>
            </a:extLst>
          </p:cNvPr>
          <p:cNvSpPr txBox="1"/>
          <p:nvPr/>
        </p:nvSpPr>
        <p:spPr>
          <a:xfrm>
            <a:off x="6718749" y="129169"/>
            <a:ext cx="15152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Results</a:t>
            </a:r>
          </a:p>
        </p:txBody>
      </p:sp>
      <p:sp>
        <p:nvSpPr>
          <p:cNvPr id="7" name="CasetăText 12">
            <a:extLst>
              <a:ext uri="{FF2B5EF4-FFF2-40B4-BE49-F238E27FC236}">
                <a16:creationId xmlns:a16="http://schemas.microsoft.com/office/drawing/2014/main" id="{8F507347-C2FF-4AD8-8A3E-F1730870DF2E}"/>
              </a:ext>
            </a:extLst>
          </p:cNvPr>
          <p:cNvSpPr txBox="1"/>
          <p:nvPr/>
        </p:nvSpPr>
        <p:spPr>
          <a:xfrm>
            <a:off x="8554083" y="134358"/>
            <a:ext cx="1611353"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Conclusion</a:t>
            </a:r>
            <a:r>
              <a:rPr lang="ro-RO" b="1" dirty="0">
                <a:latin typeface="Cambria Math" panose="02040503050406030204" pitchFamily="18" charset="0"/>
                <a:ea typeface="Cambria Math" panose="02040503050406030204" pitchFamily="18" charset="0"/>
              </a:rPr>
              <a:t>s</a:t>
            </a:r>
            <a:endParaRPr lang="en-US" b="1" dirty="0">
              <a:latin typeface="Cambria Math" panose="02040503050406030204" pitchFamily="18" charset="0"/>
              <a:ea typeface="Cambria Math" panose="02040503050406030204" pitchFamily="18" charset="0"/>
            </a:endParaRPr>
          </a:p>
        </p:txBody>
      </p:sp>
      <p:sp>
        <p:nvSpPr>
          <p:cNvPr id="10" name="Rectangle 9">
            <a:extLst>
              <a:ext uri="{FF2B5EF4-FFF2-40B4-BE49-F238E27FC236}">
                <a16:creationId xmlns:a16="http://schemas.microsoft.com/office/drawing/2014/main" id="{85E2CAA7-622B-4534-85AF-7FAD32E90347}"/>
              </a:ext>
            </a:extLst>
          </p:cNvPr>
          <p:cNvSpPr/>
          <p:nvPr/>
        </p:nvSpPr>
        <p:spPr>
          <a:xfrm>
            <a:off x="61955" y="66389"/>
            <a:ext cx="10207110" cy="8539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11C085C-9198-4F12-AA2F-75444ECD065D}"/>
              </a:ext>
            </a:extLst>
          </p:cNvPr>
          <p:cNvPicPr>
            <a:picLocks noChangeAspect="1"/>
          </p:cNvPicPr>
          <p:nvPr/>
        </p:nvPicPr>
        <p:blipFill rotWithShape="1">
          <a:blip r:embed="rId2">
            <a:extLst>
              <a:ext uri="{28A0092B-C50C-407E-A947-70E740481C1C}">
                <a14:useLocalDpi xmlns:a14="http://schemas.microsoft.com/office/drawing/2010/main" val="0"/>
              </a:ext>
            </a:extLst>
          </a:blip>
          <a:srcRect t="13731" b="13223"/>
          <a:stretch/>
        </p:blipFill>
        <p:spPr>
          <a:xfrm>
            <a:off x="10320896" y="66389"/>
            <a:ext cx="1820146" cy="874643"/>
          </a:xfrm>
          <a:prstGeom prst="rect">
            <a:avLst/>
          </a:prstGeom>
        </p:spPr>
      </p:pic>
      <p:sp>
        <p:nvSpPr>
          <p:cNvPr id="14" name="Oval 13">
            <a:extLst>
              <a:ext uri="{FF2B5EF4-FFF2-40B4-BE49-F238E27FC236}">
                <a16:creationId xmlns:a16="http://schemas.microsoft.com/office/drawing/2014/main" id="{33CD4002-58CB-45FC-9ECB-A96A3238985B}"/>
              </a:ext>
            </a:extLst>
          </p:cNvPr>
          <p:cNvSpPr/>
          <p:nvPr/>
        </p:nvSpPr>
        <p:spPr>
          <a:xfrm>
            <a:off x="500452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860EC0-DCE7-452D-9776-179C6EDC5FE1}"/>
              </a:ext>
            </a:extLst>
          </p:cNvPr>
          <p:cNvSpPr/>
          <p:nvPr/>
        </p:nvSpPr>
        <p:spPr>
          <a:xfrm>
            <a:off x="7350594"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F189DF-03BC-4364-AAD8-A967813F4585}"/>
              </a:ext>
            </a:extLst>
          </p:cNvPr>
          <p:cNvSpPr/>
          <p:nvPr/>
        </p:nvSpPr>
        <p:spPr>
          <a:xfrm>
            <a:off x="9231705"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4058E4-8727-34F0-F5D8-281AFDC5B38C}"/>
              </a:ext>
            </a:extLst>
          </p:cNvPr>
          <p:cNvSpPr txBox="1"/>
          <p:nvPr/>
        </p:nvSpPr>
        <p:spPr>
          <a:xfrm>
            <a:off x="49289" y="6570315"/>
            <a:ext cx="12025982" cy="400110"/>
          </a:xfrm>
          <a:prstGeom prst="rect">
            <a:avLst/>
          </a:prstGeom>
          <a:noFill/>
        </p:spPr>
        <p:txBody>
          <a:bodyPr wrap="square" rtlCol="0">
            <a:spAutoFit/>
          </a:bodyPr>
          <a:lstStyle/>
          <a:p>
            <a:r>
              <a:rPr lang="ro-RO" sz="1200" dirty="0">
                <a:latin typeface="Times New Roman" panose="02020603050405020304" pitchFamily="18" charset="0"/>
                <a:cs typeface="Times New Roman" panose="02020603050405020304" pitchFamily="18" charset="0"/>
              </a:rPr>
              <a:t>Necula N., Niculiță M., Vasiliniuc I.</a:t>
            </a:r>
            <a:r>
              <a:rPr lang="ro-RO" sz="1200" baseline="300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Geosites</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geomorphosites</a:t>
            </a:r>
            <a:r>
              <a:rPr lang="en-US" sz="1200" i="1" dirty="0">
                <a:latin typeface="Times New Roman" panose="02020603050405020304" pitchFamily="18" charset="0"/>
                <a:cs typeface="Times New Roman" panose="02020603050405020304" pitchFamily="18" charset="0"/>
              </a:rPr>
              <a:t>, and geodiversity in </a:t>
            </a:r>
            <a:r>
              <a:rPr lang="en-US" sz="1200" i="1" dirty="0" err="1">
                <a:latin typeface="Times New Roman" panose="02020603050405020304" pitchFamily="18" charset="0"/>
                <a:cs typeface="Times New Roman" panose="02020603050405020304" pitchFamily="18" charset="0"/>
              </a:rPr>
              <a:t>Putna</a:t>
            </a:r>
            <a:r>
              <a:rPr lang="en-US" sz="1200" i="1" dirty="0">
                <a:latin typeface="Times New Roman" panose="02020603050405020304" pitchFamily="18" charset="0"/>
                <a:cs typeface="Times New Roman" panose="02020603050405020304" pitchFamily="18" charset="0"/>
              </a:rPr>
              <a:t> Catchment, </a:t>
            </a:r>
            <a:r>
              <a:rPr lang="en-US" sz="1200" i="1" dirty="0" err="1">
                <a:latin typeface="Times New Roman" panose="02020603050405020304" pitchFamily="18" charset="0"/>
                <a:cs typeface="Times New Roman" panose="02020603050405020304" pitchFamily="18" charset="0"/>
              </a:rPr>
              <a:t>Vrancea</a:t>
            </a:r>
            <a:r>
              <a:rPr lang="en-US" sz="1200" i="1" dirty="0">
                <a:latin typeface="Times New Roman" panose="02020603050405020304" pitchFamily="18" charset="0"/>
                <a:cs typeface="Times New Roman" panose="02020603050405020304" pitchFamily="18" charset="0"/>
              </a:rPr>
              <a:t>, Romania</a:t>
            </a:r>
          </a:p>
          <a:p>
            <a:pPr algn="ctr"/>
            <a:endParaRPr lang="en-US" sz="1200" baseline="30000" dirty="0">
              <a:latin typeface="Times New Roman" panose="02020603050405020304" pitchFamily="18" charset="0"/>
              <a:cs typeface="Times New Roman" panose="02020603050405020304" pitchFamily="18" charset="0"/>
            </a:endParaRPr>
          </a:p>
        </p:txBody>
      </p:sp>
      <p:sp>
        <p:nvSpPr>
          <p:cNvPr id="19" name="CasetăText 13">
            <a:extLst>
              <a:ext uri="{FF2B5EF4-FFF2-40B4-BE49-F238E27FC236}">
                <a16:creationId xmlns:a16="http://schemas.microsoft.com/office/drawing/2014/main" id="{AC3AACDA-D522-0E08-328F-0C829D817E73}"/>
              </a:ext>
            </a:extLst>
          </p:cNvPr>
          <p:cNvSpPr txBox="1"/>
          <p:nvPr/>
        </p:nvSpPr>
        <p:spPr>
          <a:xfrm>
            <a:off x="2080985" y="129169"/>
            <a:ext cx="1573071" cy="369332"/>
          </a:xfrm>
          <a:prstGeom prst="rect">
            <a:avLst/>
          </a:prstGeom>
          <a:solidFill>
            <a:srgbClr val="FFC000"/>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o-RO" b="1" dirty="0">
                <a:latin typeface="Cambria Math" panose="02040503050406030204" pitchFamily="18" charset="0"/>
                <a:ea typeface="Cambria Math" panose="02040503050406030204" pitchFamily="18" charset="0"/>
              </a:rPr>
              <a:t>Study area</a:t>
            </a:r>
            <a:endParaRPr lang="en-US" b="1" dirty="0">
              <a:latin typeface="Cambria Math" panose="02040503050406030204" pitchFamily="18" charset="0"/>
              <a:ea typeface="Cambria Math" panose="02040503050406030204" pitchFamily="18" charset="0"/>
            </a:endParaRPr>
          </a:p>
        </p:txBody>
      </p:sp>
      <p:pic>
        <p:nvPicPr>
          <p:cNvPr id="8" name="Picture 7">
            <a:extLst>
              <a:ext uri="{FF2B5EF4-FFF2-40B4-BE49-F238E27FC236}">
                <a16:creationId xmlns:a16="http://schemas.microsoft.com/office/drawing/2014/main" id="{A5337729-589C-403D-1665-085F0CB04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886" y="1132901"/>
            <a:ext cx="2441861" cy="1624948"/>
          </a:xfrm>
          <a:prstGeom prst="rect">
            <a:avLst/>
          </a:prstGeom>
        </p:spPr>
      </p:pic>
      <p:pic>
        <p:nvPicPr>
          <p:cNvPr id="11" name="Picture 10">
            <a:extLst>
              <a:ext uri="{FF2B5EF4-FFF2-40B4-BE49-F238E27FC236}">
                <a16:creationId xmlns:a16="http://schemas.microsoft.com/office/drawing/2014/main" id="{53739E6C-A36C-16D0-87B2-B6FD97251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167" y="1125405"/>
            <a:ext cx="2437422" cy="1624948"/>
          </a:xfrm>
          <a:prstGeom prst="rect">
            <a:avLst/>
          </a:prstGeom>
        </p:spPr>
      </p:pic>
      <p:pic>
        <p:nvPicPr>
          <p:cNvPr id="22" name="Picture 21">
            <a:extLst>
              <a:ext uri="{FF2B5EF4-FFF2-40B4-BE49-F238E27FC236}">
                <a16:creationId xmlns:a16="http://schemas.microsoft.com/office/drawing/2014/main" id="{04020689-4F65-4F72-19E5-3A853B343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6775" y="1124022"/>
            <a:ext cx="2892019" cy="1624947"/>
          </a:xfrm>
          <a:prstGeom prst="rect">
            <a:avLst/>
          </a:prstGeom>
        </p:spPr>
      </p:pic>
      <p:sp>
        <p:nvSpPr>
          <p:cNvPr id="24" name="TextBox 23">
            <a:extLst>
              <a:ext uri="{FF2B5EF4-FFF2-40B4-BE49-F238E27FC236}">
                <a16:creationId xmlns:a16="http://schemas.microsoft.com/office/drawing/2014/main" id="{0C1708C8-5C2B-C2CF-7D66-7137A698BBCB}"/>
              </a:ext>
            </a:extLst>
          </p:cNvPr>
          <p:cNvSpPr txBox="1"/>
          <p:nvPr/>
        </p:nvSpPr>
        <p:spPr>
          <a:xfrm>
            <a:off x="827856" y="2771323"/>
            <a:ext cx="2441861" cy="276999"/>
          </a:xfrm>
          <a:prstGeom prst="rect">
            <a:avLst/>
          </a:prstGeom>
          <a:noFill/>
        </p:spPr>
        <p:txBody>
          <a:bodyPr wrap="square">
            <a:spAutoFit/>
          </a:bodyPr>
          <a:lstStyle/>
          <a:p>
            <a:pPr algn="ctr"/>
            <a:r>
              <a:rPr lang="ro-RO" sz="1200">
                <a:latin typeface="Times New Roman" panose="02020603050405020304" pitchFamily="18" charset="0"/>
                <a:cs typeface="Times New Roman" panose="02020603050405020304" pitchFamily="18" charset="0"/>
              </a:rPr>
              <a:t>8. Muntele Goru</a:t>
            </a:r>
            <a:endParaRPr lang="en-US" sz="1200" dirty="0"/>
          </a:p>
        </p:txBody>
      </p:sp>
      <p:sp>
        <p:nvSpPr>
          <p:cNvPr id="25" name="TextBox 24">
            <a:extLst>
              <a:ext uri="{FF2B5EF4-FFF2-40B4-BE49-F238E27FC236}">
                <a16:creationId xmlns:a16="http://schemas.microsoft.com/office/drawing/2014/main" id="{AD8FC377-A3E2-D147-1C43-6A8243D93C04}"/>
              </a:ext>
            </a:extLst>
          </p:cNvPr>
          <p:cNvSpPr txBox="1"/>
          <p:nvPr/>
        </p:nvSpPr>
        <p:spPr>
          <a:xfrm>
            <a:off x="3477000" y="2756253"/>
            <a:ext cx="2420351" cy="276999"/>
          </a:xfrm>
          <a:prstGeom prst="rect">
            <a:avLst/>
          </a:prstGeom>
          <a:noFill/>
        </p:spPr>
        <p:txBody>
          <a:bodyPr wrap="square">
            <a:spAutoFit/>
          </a:bodyPr>
          <a:lstStyle/>
          <a:p>
            <a:pPr algn="ctr"/>
            <a:r>
              <a:rPr lang="ro-RO" sz="1200" dirty="0">
                <a:latin typeface="Times New Roman" panose="02020603050405020304" pitchFamily="18" charset="0"/>
                <a:cs typeface="Times New Roman" panose="02020603050405020304" pitchFamily="18" charset="0"/>
              </a:rPr>
              <a:t>16. Poiana Muntioru</a:t>
            </a:r>
          </a:p>
        </p:txBody>
      </p:sp>
      <p:sp>
        <p:nvSpPr>
          <p:cNvPr id="26" name="TextBox 25">
            <a:extLst>
              <a:ext uri="{FF2B5EF4-FFF2-40B4-BE49-F238E27FC236}">
                <a16:creationId xmlns:a16="http://schemas.microsoft.com/office/drawing/2014/main" id="{D06BAE27-3AC5-FEF8-3605-4AC8682AD768}"/>
              </a:ext>
            </a:extLst>
          </p:cNvPr>
          <p:cNvSpPr txBox="1"/>
          <p:nvPr/>
        </p:nvSpPr>
        <p:spPr>
          <a:xfrm>
            <a:off x="6096000" y="2775038"/>
            <a:ext cx="2167682" cy="276999"/>
          </a:xfrm>
          <a:prstGeom prst="rect">
            <a:avLst/>
          </a:prstGeom>
          <a:noFill/>
        </p:spPr>
        <p:txBody>
          <a:bodyPr wrap="square">
            <a:spAutoFit/>
          </a:bodyPr>
          <a:lstStyle/>
          <a:p>
            <a:r>
              <a:rPr lang="ro-RO" sz="1200" dirty="0">
                <a:latin typeface="Times New Roman" panose="02020603050405020304" pitchFamily="18" charset="0"/>
                <a:cs typeface="Times New Roman" panose="02020603050405020304" pitchFamily="18" charset="0"/>
              </a:rPr>
              <a:t>17. Râpa Roșie - Dealul Morii</a:t>
            </a:r>
          </a:p>
        </p:txBody>
      </p:sp>
      <p:pic>
        <p:nvPicPr>
          <p:cNvPr id="28" name="Picture 27">
            <a:extLst>
              <a:ext uri="{FF2B5EF4-FFF2-40B4-BE49-F238E27FC236}">
                <a16:creationId xmlns:a16="http://schemas.microsoft.com/office/drawing/2014/main" id="{1564370E-068A-CE3E-BC33-BD09D38629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295" y="2996332"/>
            <a:ext cx="2437422" cy="1633073"/>
          </a:xfrm>
          <a:prstGeom prst="rect">
            <a:avLst/>
          </a:prstGeom>
        </p:spPr>
      </p:pic>
      <p:pic>
        <p:nvPicPr>
          <p:cNvPr id="30" name="Picture 29">
            <a:extLst>
              <a:ext uri="{FF2B5EF4-FFF2-40B4-BE49-F238E27FC236}">
                <a16:creationId xmlns:a16="http://schemas.microsoft.com/office/drawing/2014/main" id="{B5402405-B544-FE29-092F-1009EBD5F6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7001" y="2998967"/>
            <a:ext cx="2437423" cy="1626109"/>
          </a:xfrm>
          <a:prstGeom prst="rect">
            <a:avLst/>
          </a:prstGeom>
        </p:spPr>
      </p:pic>
      <p:pic>
        <p:nvPicPr>
          <p:cNvPr id="32" name="Picture 31">
            <a:extLst>
              <a:ext uri="{FF2B5EF4-FFF2-40B4-BE49-F238E27FC236}">
                <a16:creationId xmlns:a16="http://schemas.microsoft.com/office/drawing/2014/main" id="{7B8135E8-F871-16C2-2AC1-47A617F748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2996332"/>
            <a:ext cx="2167681" cy="1624948"/>
          </a:xfrm>
          <a:prstGeom prst="rect">
            <a:avLst/>
          </a:prstGeom>
        </p:spPr>
      </p:pic>
      <p:sp>
        <p:nvSpPr>
          <p:cNvPr id="33" name="TextBox 32">
            <a:extLst>
              <a:ext uri="{FF2B5EF4-FFF2-40B4-BE49-F238E27FC236}">
                <a16:creationId xmlns:a16="http://schemas.microsoft.com/office/drawing/2014/main" id="{60EE8E38-97A8-21A6-BD80-32BD8A714632}"/>
              </a:ext>
            </a:extLst>
          </p:cNvPr>
          <p:cNvSpPr txBox="1"/>
          <p:nvPr/>
        </p:nvSpPr>
        <p:spPr>
          <a:xfrm>
            <a:off x="1740528" y="898869"/>
            <a:ext cx="2619376" cy="276999"/>
          </a:xfrm>
          <a:prstGeom prst="rect">
            <a:avLst/>
          </a:prstGeom>
          <a:noFill/>
        </p:spPr>
        <p:txBody>
          <a:bodyPr wrap="square">
            <a:spAutoFit/>
          </a:bodyPr>
          <a:lstStyle/>
          <a:p>
            <a:pPr algn="ctr"/>
            <a:r>
              <a:rPr lang="ro-RO" sz="1200" dirty="0">
                <a:latin typeface="Times New Roman" panose="02020603050405020304" pitchFamily="18" charset="0"/>
                <a:cs typeface="Times New Roman" panose="02020603050405020304" pitchFamily="18" charset="0"/>
              </a:rPr>
              <a:t>1. Căldările Zăbalei - Zârna Mică</a:t>
            </a:r>
            <a:endParaRPr lang="en-US" sz="1200" dirty="0"/>
          </a:p>
        </p:txBody>
      </p:sp>
      <p:sp>
        <p:nvSpPr>
          <p:cNvPr id="34" name="TextBox 33">
            <a:extLst>
              <a:ext uri="{FF2B5EF4-FFF2-40B4-BE49-F238E27FC236}">
                <a16:creationId xmlns:a16="http://schemas.microsoft.com/office/drawing/2014/main" id="{BF22C13A-7E33-F9E7-5869-3BC8E9A9DD17}"/>
              </a:ext>
            </a:extLst>
          </p:cNvPr>
          <p:cNvSpPr txBox="1"/>
          <p:nvPr/>
        </p:nvSpPr>
        <p:spPr>
          <a:xfrm>
            <a:off x="4563370" y="895000"/>
            <a:ext cx="2619376" cy="276999"/>
          </a:xfrm>
          <a:prstGeom prst="rect">
            <a:avLst/>
          </a:prstGeom>
          <a:noFill/>
        </p:spPr>
        <p:txBody>
          <a:bodyPr wrap="square">
            <a:spAutoFit/>
          </a:bodyPr>
          <a:lstStyle/>
          <a:p>
            <a:pPr algn="ctr"/>
            <a:r>
              <a:rPr lang="ro-RO" sz="1200" dirty="0">
                <a:latin typeface="Times New Roman" panose="02020603050405020304" pitchFamily="18" charset="0"/>
                <a:cs typeface="Times New Roman" panose="02020603050405020304" pitchFamily="18" charset="0"/>
              </a:rPr>
              <a:t>2. Cascada Mișina</a:t>
            </a:r>
          </a:p>
        </p:txBody>
      </p:sp>
      <p:sp>
        <p:nvSpPr>
          <p:cNvPr id="35" name="TextBox 34">
            <a:extLst>
              <a:ext uri="{FF2B5EF4-FFF2-40B4-BE49-F238E27FC236}">
                <a16:creationId xmlns:a16="http://schemas.microsoft.com/office/drawing/2014/main" id="{0182530F-7FDD-B724-AC15-886C9F1E0D45}"/>
              </a:ext>
            </a:extLst>
          </p:cNvPr>
          <p:cNvSpPr txBox="1"/>
          <p:nvPr/>
        </p:nvSpPr>
        <p:spPr>
          <a:xfrm>
            <a:off x="7354694" y="893618"/>
            <a:ext cx="3102257" cy="276999"/>
          </a:xfrm>
          <a:prstGeom prst="rect">
            <a:avLst/>
          </a:prstGeom>
          <a:noFill/>
        </p:spPr>
        <p:txBody>
          <a:bodyPr wrap="square">
            <a:spAutoFit/>
          </a:bodyPr>
          <a:lstStyle/>
          <a:p>
            <a:pPr algn="ctr"/>
            <a:r>
              <a:rPr lang="ro-RO" sz="1200" dirty="0">
                <a:latin typeface="Times New Roman" panose="02020603050405020304" pitchFamily="18" charset="0"/>
                <a:cs typeface="Times New Roman" panose="02020603050405020304" pitchFamily="18" charset="0"/>
              </a:rPr>
              <a:t>3. Cascada Putnei</a:t>
            </a:r>
          </a:p>
        </p:txBody>
      </p:sp>
      <p:pic>
        <p:nvPicPr>
          <p:cNvPr id="37" name="Picture 36">
            <a:extLst>
              <a:ext uri="{FF2B5EF4-FFF2-40B4-BE49-F238E27FC236}">
                <a16:creationId xmlns:a16="http://schemas.microsoft.com/office/drawing/2014/main" id="{321E7A42-3CBA-AF2C-ABEE-850AA14BE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5257" y="2996332"/>
            <a:ext cx="2546939" cy="1624947"/>
          </a:xfrm>
          <a:prstGeom prst="rect">
            <a:avLst/>
          </a:prstGeom>
        </p:spPr>
      </p:pic>
      <p:pic>
        <p:nvPicPr>
          <p:cNvPr id="39" name="Picture 38">
            <a:extLst>
              <a:ext uri="{FF2B5EF4-FFF2-40B4-BE49-F238E27FC236}">
                <a16:creationId xmlns:a16="http://schemas.microsoft.com/office/drawing/2014/main" id="{78301A2C-A785-2978-C933-A15070AEE4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68123" y="4885710"/>
            <a:ext cx="4672812" cy="1639583"/>
          </a:xfrm>
          <a:prstGeom prst="rect">
            <a:avLst/>
          </a:prstGeom>
        </p:spPr>
      </p:pic>
      <p:pic>
        <p:nvPicPr>
          <p:cNvPr id="41" name="Picture 40">
            <a:extLst>
              <a:ext uri="{FF2B5EF4-FFF2-40B4-BE49-F238E27FC236}">
                <a16:creationId xmlns:a16="http://schemas.microsoft.com/office/drawing/2014/main" id="{18F30730-CB52-EEAE-B5C9-17C5F6C61C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47234" y="4877516"/>
            <a:ext cx="2476169" cy="1647778"/>
          </a:xfrm>
          <a:prstGeom prst="rect">
            <a:avLst/>
          </a:prstGeom>
        </p:spPr>
      </p:pic>
      <p:sp>
        <p:nvSpPr>
          <p:cNvPr id="42" name="TextBox 41">
            <a:extLst>
              <a:ext uri="{FF2B5EF4-FFF2-40B4-BE49-F238E27FC236}">
                <a16:creationId xmlns:a16="http://schemas.microsoft.com/office/drawing/2014/main" id="{86505948-1E56-BB14-5D68-477BD7D72C34}"/>
              </a:ext>
            </a:extLst>
          </p:cNvPr>
          <p:cNvSpPr txBox="1"/>
          <p:nvPr/>
        </p:nvSpPr>
        <p:spPr>
          <a:xfrm>
            <a:off x="8451568" y="2754251"/>
            <a:ext cx="2540628" cy="276999"/>
          </a:xfrm>
          <a:prstGeom prst="rect">
            <a:avLst/>
          </a:prstGeom>
          <a:noFill/>
        </p:spPr>
        <p:txBody>
          <a:bodyPr wrap="square">
            <a:spAutoFit/>
          </a:bodyPr>
          <a:lstStyle/>
          <a:p>
            <a:pPr algn="ctr"/>
            <a:r>
              <a:rPr lang="ro-RO" sz="1200" dirty="0">
                <a:latin typeface="Times New Roman" panose="02020603050405020304" pitchFamily="18" charset="0"/>
                <a:cs typeface="Times New Roman" panose="02020603050405020304" pitchFamily="18" charset="0"/>
              </a:rPr>
              <a:t>19. Strâmtura - Coza</a:t>
            </a:r>
          </a:p>
        </p:txBody>
      </p:sp>
      <p:sp>
        <p:nvSpPr>
          <p:cNvPr id="43" name="TextBox 42">
            <a:extLst>
              <a:ext uri="{FF2B5EF4-FFF2-40B4-BE49-F238E27FC236}">
                <a16:creationId xmlns:a16="http://schemas.microsoft.com/office/drawing/2014/main" id="{8E0756AD-EE44-C47D-5445-B1789A49A499}"/>
              </a:ext>
            </a:extLst>
          </p:cNvPr>
          <p:cNvSpPr txBox="1"/>
          <p:nvPr/>
        </p:nvSpPr>
        <p:spPr>
          <a:xfrm>
            <a:off x="2668124" y="4632388"/>
            <a:ext cx="7155280" cy="276999"/>
          </a:xfrm>
          <a:prstGeom prst="rect">
            <a:avLst/>
          </a:prstGeom>
          <a:noFill/>
        </p:spPr>
        <p:txBody>
          <a:bodyPr wrap="square">
            <a:spAutoFit/>
          </a:bodyPr>
          <a:lstStyle/>
          <a:p>
            <a:pPr algn="ctr"/>
            <a:r>
              <a:rPr lang="ro-RO" sz="1200" dirty="0">
                <a:latin typeface="Times New Roman" panose="02020603050405020304" pitchFamily="18" charset="0"/>
                <a:cs typeface="Times New Roman" panose="02020603050405020304" pitchFamily="18" charset="0"/>
              </a:rPr>
              <a:t>20. Valea Tișiței</a:t>
            </a:r>
            <a:endParaRPr lang="en-US" sz="1200" dirty="0"/>
          </a:p>
        </p:txBody>
      </p:sp>
    </p:spTree>
    <p:extLst>
      <p:ext uri="{BB962C8B-B14F-4D97-AF65-F5344CB8AC3E}">
        <p14:creationId xmlns:p14="http://schemas.microsoft.com/office/powerpoint/2010/main" val="50827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64DC3D-5BC0-1146-E745-5A13B4D72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162" y="1903069"/>
            <a:ext cx="6532875" cy="3611715"/>
          </a:xfrm>
          <a:prstGeom prst="rect">
            <a:avLst/>
          </a:prstGeom>
        </p:spPr>
      </p:pic>
      <p:pic>
        <p:nvPicPr>
          <p:cNvPr id="24" name="Picture 23">
            <a:extLst>
              <a:ext uri="{FF2B5EF4-FFF2-40B4-BE49-F238E27FC236}">
                <a16:creationId xmlns:a16="http://schemas.microsoft.com/office/drawing/2014/main" id="{A185714E-DA3E-2FBC-786B-7FCD84B47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5" y="1615393"/>
            <a:ext cx="5348027" cy="4068072"/>
          </a:xfrm>
          <a:prstGeom prst="rect">
            <a:avLst/>
          </a:prstGeom>
        </p:spPr>
      </p:pic>
      <p:sp>
        <p:nvSpPr>
          <p:cNvPr id="20" name="Oval 19">
            <a:extLst>
              <a:ext uri="{FF2B5EF4-FFF2-40B4-BE49-F238E27FC236}">
                <a16:creationId xmlns:a16="http://schemas.microsoft.com/office/drawing/2014/main" id="{E784E7F0-C555-2F00-74D8-498E42EAF08A}"/>
              </a:ext>
            </a:extLst>
          </p:cNvPr>
          <p:cNvSpPr/>
          <p:nvPr/>
        </p:nvSpPr>
        <p:spPr>
          <a:xfrm>
            <a:off x="80915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3FDC39-CCA0-2410-2AFD-57BD57F90879}"/>
              </a:ext>
            </a:extLst>
          </p:cNvPr>
          <p:cNvSpPr/>
          <p:nvPr/>
        </p:nvSpPr>
        <p:spPr>
          <a:xfrm>
            <a:off x="2715383" y="554850"/>
            <a:ext cx="337352" cy="328474"/>
          </a:xfrm>
          <a:prstGeom prst="ellipse">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tăText 8">
            <a:extLst>
              <a:ext uri="{FF2B5EF4-FFF2-40B4-BE49-F238E27FC236}">
                <a16:creationId xmlns:a16="http://schemas.microsoft.com/office/drawing/2014/main" id="{74D41F56-1B6A-40B2-800A-8FDD086D42B6}"/>
              </a:ext>
            </a:extLst>
          </p:cNvPr>
          <p:cNvSpPr txBox="1"/>
          <p:nvPr/>
        </p:nvSpPr>
        <p:spPr>
          <a:xfrm>
            <a:off x="194745" y="129169"/>
            <a:ext cx="1566181" cy="369332"/>
          </a:xfrm>
          <a:prstGeom prst="rect">
            <a:avLst/>
          </a:prstGeom>
          <a:solidFill>
            <a:srgbClr val="A4C1E5"/>
          </a:solid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Introduction</a:t>
            </a:r>
          </a:p>
        </p:txBody>
      </p:sp>
      <p:sp>
        <p:nvSpPr>
          <p:cNvPr id="5" name="CasetăText 10">
            <a:extLst>
              <a:ext uri="{FF2B5EF4-FFF2-40B4-BE49-F238E27FC236}">
                <a16:creationId xmlns:a16="http://schemas.microsoft.com/office/drawing/2014/main" id="{35A74DBE-F88F-4A92-93EE-5BE01653A48A}"/>
              </a:ext>
            </a:extLst>
          </p:cNvPr>
          <p:cNvSpPr txBox="1"/>
          <p:nvPr/>
        </p:nvSpPr>
        <p:spPr>
          <a:xfrm>
            <a:off x="3974115" y="129169"/>
            <a:ext cx="24245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Materials and Methods</a:t>
            </a:r>
          </a:p>
        </p:txBody>
      </p:sp>
      <p:sp>
        <p:nvSpPr>
          <p:cNvPr id="6" name="CasetăText 11">
            <a:extLst>
              <a:ext uri="{FF2B5EF4-FFF2-40B4-BE49-F238E27FC236}">
                <a16:creationId xmlns:a16="http://schemas.microsoft.com/office/drawing/2014/main" id="{097D0F24-FF68-4B3D-B87D-5A9EFE02689B}"/>
              </a:ext>
            </a:extLst>
          </p:cNvPr>
          <p:cNvSpPr txBox="1"/>
          <p:nvPr/>
        </p:nvSpPr>
        <p:spPr>
          <a:xfrm>
            <a:off x="6718749" y="129169"/>
            <a:ext cx="15152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Results</a:t>
            </a:r>
          </a:p>
        </p:txBody>
      </p:sp>
      <p:sp>
        <p:nvSpPr>
          <p:cNvPr id="7" name="CasetăText 12">
            <a:extLst>
              <a:ext uri="{FF2B5EF4-FFF2-40B4-BE49-F238E27FC236}">
                <a16:creationId xmlns:a16="http://schemas.microsoft.com/office/drawing/2014/main" id="{8F507347-C2FF-4AD8-8A3E-F1730870DF2E}"/>
              </a:ext>
            </a:extLst>
          </p:cNvPr>
          <p:cNvSpPr txBox="1"/>
          <p:nvPr/>
        </p:nvSpPr>
        <p:spPr>
          <a:xfrm>
            <a:off x="8554083" y="134358"/>
            <a:ext cx="1611353"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Conclusion</a:t>
            </a:r>
            <a:r>
              <a:rPr lang="ro-RO" b="1" dirty="0">
                <a:latin typeface="Cambria Math" panose="02040503050406030204" pitchFamily="18" charset="0"/>
                <a:ea typeface="Cambria Math" panose="02040503050406030204" pitchFamily="18" charset="0"/>
              </a:rPr>
              <a:t>s</a:t>
            </a:r>
            <a:endParaRPr lang="en-US" b="1" dirty="0">
              <a:latin typeface="Cambria Math" panose="02040503050406030204" pitchFamily="18" charset="0"/>
              <a:ea typeface="Cambria Math" panose="02040503050406030204" pitchFamily="18" charset="0"/>
            </a:endParaRPr>
          </a:p>
        </p:txBody>
      </p:sp>
      <p:sp>
        <p:nvSpPr>
          <p:cNvPr id="10" name="Rectangle 9">
            <a:extLst>
              <a:ext uri="{FF2B5EF4-FFF2-40B4-BE49-F238E27FC236}">
                <a16:creationId xmlns:a16="http://schemas.microsoft.com/office/drawing/2014/main" id="{85E2CAA7-622B-4534-85AF-7FAD32E90347}"/>
              </a:ext>
            </a:extLst>
          </p:cNvPr>
          <p:cNvSpPr/>
          <p:nvPr/>
        </p:nvSpPr>
        <p:spPr>
          <a:xfrm>
            <a:off x="61955" y="66389"/>
            <a:ext cx="10207110" cy="8539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11C085C-9198-4F12-AA2F-75444ECD065D}"/>
              </a:ext>
            </a:extLst>
          </p:cNvPr>
          <p:cNvPicPr>
            <a:picLocks noChangeAspect="1"/>
          </p:cNvPicPr>
          <p:nvPr/>
        </p:nvPicPr>
        <p:blipFill rotWithShape="1">
          <a:blip r:embed="rId4">
            <a:extLst>
              <a:ext uri="{28A0092B-C50C-407E-A947-70E740481C1C}">
                <a14:useLocalDpi xmlns:a14="http://schemas.microsoft.com/office/drawing/2010/main" val="0"/>
              </a:ext>
            </a:extLst>
          </a:blip>
          <a:srcRect t="13731" b="13223"/>
          <a:stretch/>
        </p:blipFill>
        <p:spPr>
          <a:xfrm>
            <a:off x="10320896" y="66389"/>
            <a:ext cx="1820146" cy="874643"/>
          </a:xfrm>
          <a:prstGeom prst="rect">
            <a:avLst/>
          </a:prstGeom>
        </p:spPr>
      </p:pic>
      <p:sp>
        <p:nvSpPr>
          <p:cNvPr id="14" name="Oval 13">
            <a:extLst>
              <a:ext uri="{FF2B5EF4-FFF2-40B4-BE49-F238E27FC236}">
                <a16:creationId xmlns:a16="http://schemas.microsoft.com/office/drawing/2014/main" id="{33CD4002-58CB-45FC-9ECB-A96A3238985B}"/>
              </a:ext>
            </a:extLst>
          </p:cNvPr>
          <p:cNvSpPr/>
          <p:nvPr/>
        </p:nvSpPr>
        <p:spPr>
          <a:xfrm>
            <a:off x="500452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860EC0-DCE7-452D-9776-179C6EDC5FE1}"/>
              </a:ext>
            </a:extLst>
          </p:cNvPr>
          <p:cNvSpPr/>
          <p:nvPr/>
        </p:nvSpPr>
        <p:spPr>
          <a:xfrm>
            <a:off x="7350594"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F189DF-03BC-4364-AAD8-A967813F4585}"/>
              </a:ext>
            </a:extLst>
          </p:cNvPr>
          <p:cNvSpPr/>
          <p:nvPr/>
        </p:nvSpPr>
        <p:spPr>
          <a:xfrm>
            <a:off x="9231705"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4058E4-8727-34F0-F5D8-281AFDC5B38C}"/>
              </a:ext>
            </a:extLst>
          </p:cNvPr>
          <p:cNvSpPr txBox="1"/>
          <p:nvPr/>
        </p:nvSpPr>
        <p:spPr>
          <a:xfrm>
            <a:off x="49289" y="6457890"/>
            <a:ext cx="12025982" cy="400110"/>
          </a:xfrm>
          <a:prstGeom prst="rect">
            <a:avLst/>
          </a:prstGeom>
          <a:noFill/>
        </p:spPr>
        <p:txBody>
          <a:bodyPr wrap="square" rtlCol="0">
            <a:spAutoFit/>
          </a:bodyPr>
          <a:lstStyle/>
          <a:p>
            <a:r>
              <a:rPr lang="ro-RO" sz="1200" dirty="0">
                <a:latin typeface="Times New Roman" panose="02020603050405020304" pitchFamily="18" charset="0"/>
                <a:cs typeface="Times New Roman" panose="02020603050405020304" pitchFamily="18" charset="0"/>
              </a:rPr>
              <a:t>Necula N., Niculiță M., Vasiliniuc I.</a:t>
            </a:r>
            <a:r>
              <a:rPr lang="ro-RO" sz="1200" baseline="300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Geosites</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geomorphosites</a:t>
            </a:r>
            <a:r>
              <a:rPr lang="en-US" sz="1200" i="1" dirty="0">
                <a:latin typeface="Times New Roman" panose="02020603050405020304" pitchFamily="18" charset="0"/>
                <a:cs typeface="Times New Roman" panose="02020603050405020304" pitchFamily="18" charset="0"/>
              </a:rPr>
              <a:t>, and geodiversity in </a:t>
            </a:r>
            <a:r>
              <a:rPr lang="en-US" sz="1200" i="1" dirty="0" err="1">
                <a:latin typeface="Times New Roman" panose="02020603050405020304" pitchFamily="18" charset="0"/>
                <a:cs typeface="Times New Roman" panose="02020603050405020304" pitchFamily="18" charset="0"/>
              </a:rPr>
              <a:t>Putna</a:t>
            </a:r>
            <a:r>
              <a:rPr lang="en-US" sz="1200" i="1" dirty="0">
                <a:latin typeface="Times New Roman" panose="02020603050405020304" pitchFamily="18" charset="0"/>
                <a:cs typeface="Times New Roman" panose="02020603050405020304" pitchFamily="18" charset="0"/>
              </a:rPr>
              <a:t> Catchment, </a:t>
            </a:r>
            <a:r>
              <a:rPr lang="en-US" sz="1200" i="1" dirty="0" err="1">
                <a:latin typeface="Times New Roman" panose="02020603050405020304" pitchFamily="18" charset="0"/>
                <a:cs typeface="Times New Roman" panose="02020603050405020304" pitchFamily="18" charset="0"/>
              </a:rPr>
              <a:t>Vrancea</a:t>
            </a:r>
            <a:r>
              <a:rPr lang="en-US" sz="1200" i="1" dirty="0">
                <a:latin typeface="Times New Roman" panose="02020603050405020304" pitchFamily="18" charset="0"/>
                <a:cs typeface="Times New Roman" panose="02020603050405020304" pitchFamily="18" charset="0"/>
              </a:rPr>
              <a:t>, Romania</a:t>
            </a:r>
          </a:p>
          <a:p>
            <a:pPr algn="ctr"/>
            <a:endParaRPr lang="en-US" sz="1200" baseline="30000" dirty="0">
              <a:latin typeface="Times New Roman" panose="02020603050405020304" pitchFamily="18" charset="0"/>
              <a:cs typeface="Times New Roman" panose="02020603050405020304" pitchFamily="18" charset="0"/>
            </a:endParaRPr>
          </a:p>
        </p:txBody>
      </p:sp>
      <p:sp>
        <p:nvSpPr>
          <p:cNvPr id="19" name="CasetăText 13">
            <a:extLst>
              <a:ext uri="{FF2B5EF4-FFF2-40B4-BE49-F238E27FC236}">
                <a16:creationId xmlns:a16="http://schemas.microsoft.com/office/drawing/2014/main" id="{AC3AACDA-D522-0E08-328F-0C829D817E73}"/>
              </a:ext>
            </a:extLst>
          </p:cNvPr>
          <p:cNvSpPr txBox="1"/>
          <p:nvPr/>
        </p:nvSpPr>
        <p:spPr>
          <a:xfrm>
            <a:off x="2080985" y="129169"/>
            <a:ext cx="1573071" cy="369332"/>
          </a:xfrm>
          <a:prstGeom prst="rect">
            <a:avLst/>
          </a:prstGeom>
          <a:solidFill>
            <a:srgbClr val="FFC000"/>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o-RO" b="1" dirty="0">
                <a:latin typeface="Cambria Math" panose="02040503050406030204" pitchFamily="18" charset="0"/>
                <a:ea typeface="Cambria Math" panose="02040503050406030204" pitchFamily="18" charset="0"/>
              </a:rPr>
              <a:t>Study area</a:t>
            </a:r>
            <a:endParaRPr lang="en-US" b="1" dirty="0">
              <a:latin typeface="Cambria Math" panose="02040503050406030204" pitchFamily="18" charset="0"/>
              <a:ea typeface="Cambria Math" panose="02040503050406030204" pitchFamily="18" charset="0"/>
            </a:endParaRPr>
          </a:p>
        </p:txBody>
      </p:sp>
      <p:sp>
        <p:nvSpPr>
          <p:cNvPr id="9" name="TextBox 8">
            <a:extLst>
              <a:ext uri="{FF2B5EF4-FFF2-40B4-BE49-F238E27FC236}">
                <a16:creationId xmlns:a16="http://schemas.microsoft.com/office/drawing/2014/main" id="{BB569CA6-868B-9097-FF6B-3D272BD8A5D9}"/>
              </a:ext>
            </a:extLst>
          </p:cNvPr>
          <p:cNvSpPr txBox="1"/>
          <p:nvPr/>
        </p:nvSpPr>
        <p:spPr>
          <a:xfrm>
            <a:off x="414971" y="1213798"/>
            <a:ext cx="5211388" cy="369332"/>
          </a:xfrm>
          <a:prstGeom prst="rect">
            <a:avLst/>
          </a:prstGeom>
          <a:noFill/>
        </p:spPr>
        <p:txBody>
          <a:bodyPr wrap="square" rtlCol="0">
            <a:spAutoFit/>
          </a:bodyPr>
          <a:lstStyle/>
          <a:p>
            <a:r>
              <a:rPr lang="ro-RO" dirty="0">
                <a:latin typeface="Times New Roman" panose="02020603050405020304" pitchFamily="18" charset="0"/>
                <a:cs typeface="Times New Roman" panose="02020603050405020304" pitchFamily="18" charset="0"/>
              </a:rPr>
              <a:t>Geomorphological aspects of the Putna catchment</a:t>
            </a:r>
            <a:endParaRPr lang="en-US"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BB0E496-66E3-71A5-98F2-744EBDF7DB6B}"/>
              </a:ext>
            </a:extLst>
          </p:cNvPr>
          <p:cNvSpPr txBox="1"/>
          <p:nvPr/>
        </p:nvSpPr>
        <p:spPr>
          <a:xfrm>
            <a:off x="1214200" y="5628294"/>
            <a:ext cx="9763599" cy="584775"/>
          </a:xfrm>
          <a:prstGeom prst="rect">
            <a:avLst/>
          </a:prstGeom>
          <a:noFill/>
        </p:spPr>
        <p:txBody>
          <a:bodyPr wrap="square">
            <a:spAutoFit/>
          </a:bodyPr>
          <a:lstStyle/>
          <a:p>
            <a:pPr algn="ctr"/>
            <a:r>
              <a:rPr lang="en-US" sz="1600" b="0" i="0" dirty="0">
                <a:solidFill>
                  <a:srgbClr val="333333"/>
                </a:solidFill>
                <a:effectLst/>
                <a:latin typeface="Times New Roman" panose="02020603050405020304" pitchFamily="18" charset="0"/>
                <a:cs typeface="Times New Roman" panose="02020603050405020304" pitchFamily="18" charset="0"/>
              </a:rPr>
              <a:t>The </a:t>
            </a:r>
            <a:r>
              <a:rPr lang="ro-RO" sz="1600" b="0" i="0" dirty="0">
                <a:solidFill>
                  <a:srgbClr val="333333"/>
                </a:solidFill>
                <a:effectLst/>
                <a:latin typeface="Times New Roman" panose="02020603050405020304" pitchFamily="18" charset="0"/>
                <a:cs typeface="Times New Roman" panose="02020603050405020304" pitchFamily="18" charset="0"/>
              </a:rPr>
              <a:t>hypsometry map </a:t>
            </a:r>
            <a:r>
              <a:rPr lang="en-US" sz="1600" b="0" i="0" dirty="0">
                <a:solidFill>
                  <a:srgbClr val="333333"/>
                </a:solidFill>
                <a:effectLst/>
                <a:latin typeface="Times New Roman" panose="02020603050405020304" pitchFamily="18" charset="0"/>
                <a:cs typeface="Times New Roman" panose="02020603050405020304" pitchFamily="18" charset="0"/>
              </a:rPr>
              <a:t>of the studied </a:t>
            </a:r>
            <a:r>
              <a:rPr lang="ro-RO" sz="1600" b="0" i="0" dirty="0">
                <a:solidFill>
                  <a:srgbClr val="333333"/>
                </a:solidFill>
                <a:effectLst/>
                <a:latin typeface="Times New Roman" panose="02020603050405020304" pitchFamily="18" charset="0"/>
                <a:cs typeface="Times New Roman" panose="02020603050405020304" pitchFamily="18" charset="0"/>
              </a:rPr>
              <a:t>area</a:t>
            </a:r>
            <a:r>
              <a:rPr lang="en-US" sz="1600" b="0" i="0" dirty="0">
                <a:solidFill>
                  <a:srgbClr val="333333"/>
                </a:solidFill>
                <a:effectLst/>
                <a:latin typeface="Times New Roman" panose="02020603050405020304" pitchFamily="18" charset="0"/>
                <a:cs typeface="Times New Roman" panose="02020603050405020304" pitchFamily="18" charset="0"/>
              </a:rPr>
              <a:t> at the transition </a:t>
            </a:r>
            <a:r>
              <a:rPr lang="ro-RO" sz="1600" b="0" i="0" dirty="0">
                <a:solidFill>
                  <a:srgbClr val="333333"/>
                </a:solidFill>
                <a:effectLst/>
                <a:latin typeface="Times New Roman" panose="02020603050405020304" pitchFamily="18" charset="0"/>
                <a:cs typeface="Times New Roman" panose="02020603050405020304" pitchFamily="18" charset="0"/>
              </a:rPr>
              <a:t>from</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ro-RO" sz="1600" b="0" i="0" dirty="0">
                <a:solidFill>
                  <a:srgbClr val="333333"/>
                </a:solidFill>
                <a:effectLst/>
                <a:latin typeface="Times New Roman" panose="02020603050405020304" pitchFamily="18" charset="0"/>
                <a:cs typeface="Times New Roman" panose="02020603050405020304" pitchFamily="18" charset="0"/>
              </a:rPr>
              <a:t>the Carpathian Mountains to the Subcarpathian Hills to the Lowland area as seen in the swath profile</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78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E784E7F0-C555-2F00-74D8-498E42EAF08A}"/>
              </a:ext>
            </a:extLst>
          </p:cNvPr>
          <p:cNvSpPr/>
          <p:nvPr/>
        </p:nvSpPr>
        <p:spPr>
          <a:xfrm>
            <a:off x="80915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B3FDC39-CCA0-2410-2AFD-57BD57F90879}"/>
              </a:ext>
            </a:extLst>
          </p:cNvPr>
          <p:cNvSpPr/>
          <p:nvPr/>
        </p:nvSpPr>
        <p:spPr>
          <a:xfrm>
            <a:off x="2715383" y="554850"/>
            <a:ext cx="337352" cy="328474"/>
          </a:xfrm>
          <a:prstGeom prst="ellipse">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tăText 8">
            <a:extLst>
              <a:ext uri="{FF2B5EF4-FFF2-40B4-BE49-F238E27FC236}">
                <a16:creationId xmlns:a16="http://schemas.microsoft.com/office/drawing/2014/main" id="{74D41F56-1B6A-40B2-800A-8FDD086D42B6}"/>
              </a:ext>
            </a:extLst>
          </p:cNvPr>
          <p:cNvSpPr txBox="1"/>
          <p:nvPr/>
        </p:nvSpPr>
        <p:spPr>
          <a:xfrm>
            <a:off x="194745" y="129169"/>
            <a:ext cx="1566181" cy="369332"/>
          </a:xfrm>
          <a:prstGeom prst="rect">
            <a:avLst/>
          </a:prstGeom>
          <a:solidFill>
            <a:srgbClr val="A4C1E5"/>
          </a:solid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Introduction</a:t>
            </a:r>
          </a:p>
        </p:txBody>
      </p:sp>
      <p:sp>
        <p:nvSpPr>
          <p:cNvPr id="5" name="CasetăText 10">
            <a:extLst>
              <a:ext uri="{FF2B5EF4-FFF2-40B4-BE49-F238E27FC236}">
                <a16:creationId xmlns:a16="http://schemas.microsoft.com/office/drawing/2014/main" id="{35A74DBE-F88F-4A92-93EE-5BE01653A48A}"/>
              </a:ext>
            </a:extLst>
          </p:cNvPr>
          <p:cNvSpPr txBox="1"/>
          <p:nvPr/>
        </p:nvSpPr>
        <p:spPr>
          <a:xfrm>
            <a:off x="3974115" y="129169"/>
            <a:ext cx="24245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Materials and Methods</a:t>
            </a:r>
          </a:p>
        </p:txBody>
      </p:sp>
      <p:sp>
        <p:nvSpPr>
          <p:cNvPr id="6" name="CasetăText 11">
            <a:extLst>
              <a:ext uri="{FF2B5EF4-FFF2-40B4-BE49-F238E27FC236}">
                <a16:creationId xmlns:a16="http://schemas.microsoft.com/office/drawing/2014/main" id="{097D0F24-FF68-4B3D-B87D-5A9EFE02689B}"/>
              </a:ext>
            </a:extLst>
          </p:cNvPr>
          <p:cNvSpPr txBox="1"/>
          <p:nvPr/>
        </p:nvSpPr>
        <p:spPr>
          <a:xfrm>
            <a:off x="6718749" y="129169"/>
            <a:ext cx="15152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Results</a:t>
            </a:r>
          </a:p>
        </p:txBody>
      </p:sp>
      <p:sp>
        <p:nvSpPr>
          <p:cNvPr id="7" name="CasetăText 12">
            <a:extLst>
              <a:ext uri="{FF2B5EF4-FFF2-40B4-BE49-F238E27FC236}">
                <a16:creationId xmlns:a16="http://schemas.microsoft.com/office/drawing/2014/main" id="{8F507347-C2FF-4AD8-8A3E-F1730870DF2E}"/>
              </a:ext>
            </a:extLst>
          </p:cNvPr>
          <p:cNvSpPr txBox="1"/>
          <p:nvPr/>
        </p:nvSpPr>
        <p:spPr>
          <a:xfrm>
            <a:off x="8554083" y="134358"/>
            <a:ext cx="1611353"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Conclusion</a:t>
            </a:r>
            <a:r>
              <a:rPr lang="ro-RO" b="1" dirty="0">
                <a:latin typeface="Cambria Math" panose="02040503050406030204" pitchFamily="18" charset="0"/>
                <a:ea typeface="Cambria Math" panose="02040503050406030204" pitchFamily="18" charset="0"/>
              </a:rPr>
              <a:t>s</a:t>
            </a:r>
            <a:endParaRPr lang="en-US" b="1" dirty="0">
              <a:latin typeface="Cambria Math" panose="02040503050406030204" pitchFamily="18" charset="0"/>
              <a:ea typeface="Cambria Math" panose="02040503050406030204" pitchFamily="18" charset="0"/>
            </a:endParaRPr>
          </a:p>
        </p:txBody>
      </p:sp>
      <p:sp>
        <p:nvSpPr>
          <p:cNvPr id="10" name="Rectangle 9">
            <a:extLst>
              <a:ext uri="{FF2B5EF4-FFF2-40B4-BE49-F238E27FC236}">
                <a16:creationId xmlns:a16="http://schemas.microsoft.com/office/drawing/2014/main" id="{85E2CAA7-622B-4534-85AF-7FAD32E90347}"/>
              </a:ext>
            </a:extLst>
          </p:cNvPr>
          <p:cNvSpPr/>
          <p:nvPr/>
        </p:nvSpPr>
        <p:spPr>
          <a:xfrm>
            <a:off x="61955" y="66389"/>
            <a:ext cx="10207110" cy="8539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11C085C-9198-4F12-AA2F-75444ECD065D}"/>
              </a:ext>
            </a:extLst>
          </p:cNvPr>
          <p:cNvPicPr>
            <a:picLocks noChangeAspect="1"/>
          </p:cNvPicPr>
          <p:nvPr/>
        </p:nvPicPr>
        <p:blipFill rotWithShape="1">
          <a:blip r:embed="rId2">
            <a:extLst>
              <a:ext uri="{28A0092B-C50C-407E-A947-70E740481C1C}">
                <a14:useLocalDpi xmlns:a14="http://schemas.microsoft.com/office/drawing/2010/main" val="0"/>
              </a:ext>
            </a:extLst>
          </a:blip>
          <a:srcRect t="13731" b="13223"/>
          <a:stretch/>
        </p:blipFill>
        <p:spPr>
          <a:xfrm>
            <a:off x="10320896" y="66389"/>
            <a:ext cx="1820146" cy="874643"/>
          </a:xfrm>
          <a:prstGeom prst="rect">
            <a:avLst/>
          </a:prstGeom>
        </p:spPr>
      </p:pic>
      <p:sp>
        <p:nvSpPr>
          <p:cNvPr id="14" name="Oval 13">
            <a:extLst>
              <a:ext uri="{FF2B5EF4-FFF2-40B4-BE49-F238E27FC236}">
                <a16:creationId xmlns:a16="http://schemas.microsoft.com/office/drawing/2014/main" id="{33CD4002-58CB-45FC-9ECB-A96A3238985B}"/>
              </a:ext>
            </a:extLst>
          </p:cNvPr>
          <p:cNvSpPr/>
          <p:nvPr/>
        </p:nvSpPr>
        <p:spPr>
          <a:xfrm>
            <a:off x="500452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860EC0-DCE7-452D-9776-179C6EDC5FE1}"/>
              </a:ext>
            </a:extLst>
          </p:cNvPr>
          <p:cNvSpPr/>
          <p:nvPr/>
        </p:nvSpPr>
        <p:spPr>
          <a:xfrm>
            <a:off x="7350594"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F189DF-03BC-4364-AAD8-A967813F4585}"/>
              </a:ext>
            </a:extLst>
          </p:cNvPr>
          <p:cNvSpPr/>
          <p:nvPr/>
        </p:nvSpPr>
        <p:spPr>
          <a:xfrm>
            <a:off x="9231705"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4058E4-8727-34F0-F5D8-281AFDC5B38C}"/>
              </a:ext>
            </a:extLst>
          </p:cNvPr>
          <p:cNvSpPr txBox="1"/>
          <p:nvPr/>
        </p:nvSpPr>
        <p:spPr>
          <a:xfrm>
            <a:off x="49289" y="6457890"/>
            <a:ext cx="12025982" cy="400110"/>
          </a:xfrm>
          <a:prstGeom prst="rect">
            <a:avLst/>
          </a:prstGeom>
          <a:noFill/>
        </p:spPr>
        <p:txBody>
          <a:bodyPr wrap="square" rtlCol="0">
            <a:spAutoFit/>
          </a:bodyPr>
          <a:lstStyle/>
          <a:p>
            <a:r>
              <a:rPr lang="ro-RO" sz="1200" dirty="0">
                <a:latin typeface="Times New Roman" panose="02020603050405020304" pitchFamily="18" charset="0"/>
                <a:cs typeface="Times New Roman" panose="02020603050405020304" pitchFamily="18" charset="0"/>
              </a:rPr>
              <a:t>Necula N., Niculiță M., Vasiliniuc I.</a:t>
            </a:r>
            <a:r>
              <a:rPr lang="ro-RO" sz="1200" baseline="300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Geosites</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geomorphosites</a:t>
            </a:r>
            <a:r>
              <a:rPr lang="en-US" sz="1200" i="1" dirty="0">
                <a:latin typeface="Times New Roman" panose="02020603050405020304" pitchFamily="18" charset="0"/>
                <a:cs typeface="Times New Roman" panose="02020603050405020304" pitchFamily="18" charset="0"/>
              </a:rPr>
              <a:t>, and geodiversity in </a:t>
            </a:r>
            <a:r>
              <a:rPr lang="en-US" sz="1200" i="1" dirty="0" err="1">
                <a:latin typeface="Times New Roman" panose="02020603050405020304" pitchFamily="18" charset="0"/>
                <a:cs typeface="Times New Roman" panose="02020603050405020304" pitchFamily="18" charset="0"/>
              </a:rPr>
              <a:t>Putna</a:t>
            </a:r>
            <a:r>
              <a:rPr lang="en-US" sz="1200" i="1" dirty="0">
                <a:latin typeface="Times New Roman" panose="02020603050405020304" pitchFamily="18" charset="0"/>
                <a:cs typeface="Times New Roman" panose="02020603050405020304" pitchFamily="18" charset="0"/>
              </a:rPr>
              <a:t> Catchment, </a:t>
            </a:r>
            <a:r>
              <a:rPr lang="en-US" sz="1200" i="1" dirty="0" err="1">
                <a:latin typeface="Times New Roman" panose="02020603050405020304" pitchFamily="18" charset="0"/>
                <a:cs typeface="Times New Roman" panose="02020603050405020304" pitchFamily="18" charset="0"/>
              </a:rPr>
              <a:t>Vrancea</a:t>
            </a:r>
            <a:r>
              <a:rPr lang="en-US" sz="1200" i="1" dirty="0">
                <a:latin typeface="Times New Roman" panose="02020603050405020304" pitchFamily="18" charset="0"/>
                <a:cs typeface="Times New Roman" panose="02020603050405020304" pitchFamily="18" charset="0"/>
              </a:rPr>
              <a:t>, Romania</a:t>
            </a:r>
          </a:p>
          <a:p>
            <a:pPr algn="ctr"/>
            <a:endParaRPr lang="en-US" sz="1200" baseline="30000" dirty="0">
              <a:latin typeface="Times New Roman" panose="02020603050405020304" pitchFamily="18" charset="0"/>
              <a:cs typeface="Times New Roman" panose="02020603050405020304" pitchFamily="18" charset="0"/>
            </a:endParaRPr>
          </a:p>
        </p:txBody>
      </p:sp>
      <p:sp>
        <p:nvSpPr>
          <p:cNvPr id="19" name="CasetăText 13">
            <a:extLst>
              <a:ext uri="{FF2B5EF4-FFF2-40B4-BE49-F238E27FC236}">
                <a16:creationId xmlns:a16="http://schemas.microsoft.com/office/drawing/2014/main" id="{AC3AACDA-D522-0E08-328F-0C829D817E73}"/>
              </a:ext>
            </a:extLst>
          </p:cNvPr>
          <p:cNvSpPr txBox="1"/>
          <p:nvPr/>
        </p:nvSpPr>
        <p:spPr>
          <a:xfrm>
            <a:off x="2080985" y="129169"/>
            <a:ext cx="1573071" cy="369332"/>
          </a:xfrm>
          <a:prstGeom prst="rect">
            <a:avLst/>
          </a:prstGeom>
          <a:solidFill>
            <a:srgbClr val="FFC000"/>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o-RO" b="1" dirty="0">
                <a:latin typeface="Cambria Math" panose="02040503050406030204" pitchFamily="18" charset="0"/>
                <a:ea typeface="Cambria Math" panose="02040503050406030204" pitchFamily="18" charset="0"/>
              </a:rPr>
              <a:t>Study area</a:t>
            </a:r>
            <a:endParaRPr lang="en-US" b="1" dirty="0">
              <a:latin typeface="Cambria Math" panose="02040503050406030204" pitchFamily="18" charset="0"/>
              <a:ea typeface="Cambria Math" panose="02040503050406030204" pitchFamily="18" charset="0"/>
            </a:endParaRPr>
          </a:p>
        </p:txBody>
      </p:sp>
      <p:sp>
        <p:nvSpPr>
          <p:cNvPr id="9" name="TextBox 8">
            <a:extLst>
              <a:ext uri="{FF2B5EF4-FFF2-40B4-BE49-F238E27FC236}">
                <a16:creationId xmlns:a16="http://schemas.microsoft.com/office/drawing/2014/main" id="{BB569CA6-868B-9097-FF6B-3D272BD8A5D9}"/>
              </a:ext>
            </a:extLst>
          </p:cNvPr>
          <p:cNvSpPr txBox="1"/>
          <p:nvPr/>
        </p:nvSpPr>
        <p:spPr>
          <a:xfrm>
            <a:off x="414971" y="1213798"/>
            <a:ext cx="5304040" cy="2308324"/>
          </a:xfrm>
          <a:prstGeom prst="rect">
            <a:avLst/>
          </a:prstGeom>
          <a:noFill/>
        </p:spPr>
        <p:txBody>
          <a:bodyPr wrap="square" rtlCol="0">
            <a:spAutoFit/>
          </a:bodyPr>
          <a:lstStyle/>
          <a:p>
            <a:r>
              <a:rPr lang="ro-RO" b="1" dirty="0">
                <a:latin typeface="Times New Roman" panose="02020603050405020304" pitchFamily="18" charset="0"/>
                <a:cs typeface="Times New Roman" panose="02020603050405020304" pitchFamily="18" charset="0"/>
              </a:rPr>
              <a:t>Geology of the area</a:t>
            </a:r>
          </a:p>
          <a:p>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The area was affected by the Miocene deformations of the alpine orogeny during which the nappe system was overlaid over the foreland deposits.</a:t>
            </a:r>
          </a:p>
          <a:p>
            <a:r>
              <a:rPr lang="ro-RO" dirty="0">
                <a:latin typeface="Times New Roman" panose="02020603050405020304" pitchFamily="18" charset="0"/>
                <a:cs typeface="Times New Roman" panose="02020603050405020304" pitchFamily="18" charset="0"/>
              </a:rPr>
              <a:t>It consists of sedimentary layers made of various types of sandstones, mudstones, and clays which were shaped by the erosional processes.</a:t>
            </a:r>
            <a:endParaRPr lang="en-US"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BB0E496-66E3-71A5-98F2-744EBDF7DB6B}"/>
              </a:ext>
            </a:extLst>
          </p:cNvPr>
          <p:cNvSpPr txBox="1"/>
          <p:nvPr/>
        </p:nvSpPr>
        <p:spPr>
          <a:xfrm>
            <a:off x="6398690" y="6074715"/>
            <a:ext cx="5243188" cy="338554"/>
          </a:xfrm>
          <a:prstGeom prst="rect">
            <a:avLst/>
          </a:prstGeom>
          <a:noFill/>
        </p:spPr>
        <p:txBody>
          <a:bodyPr wrap="square">
            <a:spAutoFit/>
          </a:bodyPr>
          <a:lstStyle/>
          <a:p>
            <a:pPr algn="ctr"/>
            <a:r>
              <a:rPr lang="ro-RO" sz="1600" b="0" i="0" dirty="0">
                <a:solidFill>
                  <a:srgbClr val="333333"/>
                </a:solidFill>
                <a:effectLst/>
                <a:latin typeface="Times New Roman" panose="02020603050405020304" pitchFamily="18" charset="0"/>
                <a:cs typeface="Times New Roman" panose="02020603050405020304" pitchFamily="18" charset="0"/>
              </a:rPr>
              <a:t>Tectonic sketch of Romania (after Săndulescu, 1984)</a:t>
            </a:r>
            <a:endParaRPr lang="en-US" sz="1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6187D81-7862-91E7-7566-56EE4F5C7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690" y="1015248"/>
            <a:ext cx="5243188" cy="5091352"/>
          </a:xfrm>
          <a:prstGeom prst="rect">
            <a:avLst/>
          </a:prstGeom>
        </p:spPr>
      </p:pic>
      <p:sp>
        <p:nvSpPr>
          <p:cNvPr id="8" name="Oval 7">
            <a:extLst>
              <a:ext uri="{FF2B5EF4-FFF2-40B4-BE49-F238E27FC236}">
                <a16:creationId xmlns:a16="http://schemas.microsoft.com/office/drawing/2014/main" id="{685F81B8-1AC8-7AD0-93B3-F34B40EF677B}"/>
              </a:ext>
            </a:extLst>
          </p:cNvPr>
          <p:cNvSpPr/>
          <p:nvPr/>
        </p:nvSpPr>
        <p:spPr>
          <a:xfrm>
            <a:off x="9761220" y="2777178"/>
            <a:ext cx="559676" cy="6148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39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A03E1889-DAEA-EBBF-B936-E05796DAFC3D}"/>
              </a:ext>
            </a:extLst>
          </p:cNvPr>
          <p:cNvSpPr/>
          <p:nvPr/>
        </p:nvSpPr>
        <p:spPr>
          <a:xfrm>
            <a:off x="2715383" y="553452"/>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0C6372D-4390-4230-82AD-A6F3253B69AE}"/>
              </a:ext>
            </a:extLst>
          </p:cNvPr>
          <p:cNvPicPr>
            <a:picLocks noChangeAspect="1"/>
          </p:cNvPicPr>
          <p:nvPr/>
        </p:nvPicPr>
        <p:blipFill rotWithShape="1">
          <a:blip r:embed="rId2">
            <a:extLst>
              <a:ext uri="{28A0092B-C50C-407E-A947-70E740481C1C}">
                <a14:useLocalDpi xmlns:a14="http://schemas.microsoft.com/office/drawing/2010/main" val="0"/>
              </a:ext>
            </a:extLst>
          </a:blip>
          <a:srcRect t="13731" b="13223"/>
          <a:stretch/>
        </p:blipFill>
        <p:spPr>
          <a:xfrm>
            <a:off x="10320896" y="66389"/>
            <a:ext cx="1820146" cy="874643"/>
          </a:xfrm>
          <a:prstGeom prst="rect">
            <a:avLst/>
          </a:prstGeom>
        </p:spPr>
      </p:pic>
      <p:sp>
        <p:nvSpPr>
          <p:cNvPr id="22" name="Oval 21">
            <a:extLst>
              <a:ext uri="{FF2B5EF4-FFF2-40B4-BE49-F238E27FC236}">
                <a16:creationId xmlns:a16="http://schemas.microsoft.com/office/drawing/2014/main" id="{369CECB3-B14A-894D-4B35-B44E17FF31EC}"/>
              </a:ext>
            </a:extLst>
          </p:cNvPr>
          <p:cNvSpPr/>
          <p:nvPr/>
        </p:nvSpPr>
        <p:spPr>
          <a:xfrm>
            <a:off x="80915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tăText 8">
            <a:extLst>
              <a:ext uri="{FF2B5EF4-FFF2-40B4-BE49-F238E27FC236}">
                <a16:creationId xmlns:a16="http://schemas.microsoft.com/office/drawing/2014/main" id="{1845B28E-2A9E-3074-DF4B-FA17E2482EA0}"/>
              </a:ext>
            </a:extLst>
          </p:cNvPr>
          <p:cNvSpPr txBox="1"/>
          <p:nvPr/>
        </p:nvSpPr>
        <p:spPr>
          <a:xfrm>
            <a:off x="194745" y="129169"/>
            <a:ext cx="1566181" cy="369332"/>
          </a:xfrm>
          <a:prstGeom prst="rect">
            <a:avLst/>
          </a:prstGeom>
          <a:solidFill>
            <a:srgbClr val="A4C1E5"/>
          </a:solid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Introduction</a:t>
            </a:r>
          </a:p>
        </p:txBody>
      </p:sp>
      <p:sp>
        <p:nvSpPr>
          <p:cNvPr id="25" name="CasetăText 10">
            <a:extLst>
              <a:ext uri="{FF2B5EF4-FFF2-40B4-BE49-F238E27FC236}">
                <a16:creationId xmlns:a16="http://schemas.microsoft.com/office/drawing/2014/main" id="{BD720DC2-1E52-02C6-43BD-CB6AC7B65458}"/>
              </a:ext>
            </a:extLst>
          </p:cNvPr>
          <p:cNvSpPr txBox="1"/>
          <p:nvPr/>
        </p:nvSpPr>
        <p:spPr>
          <a:xfrm>
            <a:off x="3974115" y="129169"/>
            <a:ext cx="2424575" cy="369332"/>
          </a:xfrm>
          <a:prstGeom prst="rect">
            <a:avLst/>
          </a:prstGeom>
          <a:solidFill>
            <a:srgbClr val="FFC000"/>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Materials and Methods</a:t>
            </a:r>
          </a:p>
        </p:txBody>
      </p:sp>
      <p:sp>
        <p:nvSpPr>
          <p:cNvPr id="26" name="CasetăText 11">
            <a:extLst>
              <a:ext uri="{FF2B5EF4-FFF2-40B4-BE49-F238E27FC236}">
                <a16:creationId xmlns:a16="http://schemas.microsoft.com/office/drawing/2014/main" id="{C4654082-30CF-8C21-B898-2752ACB187E2}"/>
              </a:ext>
            </a:extLst>
          </p:cNvPr>
          <p:cNvSpPr txBox="1"/>
          <p:nvPr/>
        </p:nvSpPr>
        <p:spPr>
          <a:xfrm>
            <a:off x="6718749" y="129169"/>
            <a:ext cx="1515275"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Results</a:t>
            </a:r>
          </a:p>
        </p:txBody>
      </p:sp>
      <p:sp>
        <p:nvSpPr>
          <p:cNvPr id="27" name="CasetăText 12">
            <a:extLst>
              <a:ext uri="{FF2B5EF4-FFF2-40B4-BE49-F238E27FC236}">
                <a16:creationId xmlns:a16="http://schemas.microsoft.com/office/drawing/2014/main" id="{3B1F1CFE-65D2-5825-9A91-FEEB963EC510}"/>
              </a:ext>
            </a:extLst>
          </p:cNvPr>
          <p:cNvSpPr txBox="1"/>
          <p:nvPr/>
        </p:nvSpPr>
        <p:spPr>
          <a:xfrm>
            <a:off x="8554083" y="134358"/>
            <a:ext cx="1611353"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Conclusion</a:t>
            </a:r>
            <a:r>
              <a:rPr lang="ro-RO" b="1" dirty="0">
                <a:latin typeface="Cambria Math" panose="02040503050406030204" pitchFamily="18" charset="0"/>
                <a:ea typeface="Cambria Math" panose="02040503050406030204" pitchFamily="18" charset="0"/>
              </a:rPr>
              <a:t>s</a:t>
            </a:r>
            <a:endParaRPr lang="en-US" b="1" dirty="0">
              <a:latin typeface="Cambria Math" panose="02040503050406030204" pitchFamily="18" charset="0"/>
              <a:ea typeface="Cambria Math" panose="02040503050406030204" pitchFamily="18" charset="0"/>
            </a:endParaRPr>
          </a:p>
        </p:txBody>
      </p:sp>
      <p:sp>
        <p:nvSpPr>
          <p:cNvPr id="28" name="Rectangle 27">
            <a:extLst>
              <a:ext uri="{FF2B5EF4-FFF2-40B4-BE49-F238E27FC236}">
                <a16:creationId xmlns:a16="http://schemas.microsoft.com/office/drawing/2014/main" id="{2B2DE957-38C5-76DB-0E90-9A6807646224}"/>
              </a:ext>
            </a:extLst>
          </p:cNvPr>
          <p:cNvSpPr/>
          <p:nvPr/>
        </p:nvSpPr>
        <p:spPr>
          <a:xfrm>
            <a:off x="61955" y="66389"/>
            <a:ext cx="10207110" cy="8539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466CA0-57A6-7547-541D-4D8036B6007A}"/>
              </a:ext>
            </a:extLst>
          </p:cNvPr>
          <p:cNvSpPr/>
          <p:nvPr/>
        </p:nvSpPr>
        <p:spPr>
          <a:xfrm>
            <a:off x="500452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8708E14-154B-CF18-FBC3-4FF481C5DCDD}"/>
              </a:ext>
            </a:extLst>
          </p:cNvPr>
          <p:cNvSpPr/>
          <p:nvPr/>
        </p:nvSpPr>
        <p:spPr>
          <a:xfrm>
            <a:off x="7350594"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25C51A4-4A24-6ECA-92D0-5E28611AE69E}"/>
              </a:ext>
            </a:extLst>
          </p:cNvPr>
          <p:cNvSpPr/>
          <p:nvPr/>
        </p:nvSpPr>
        <p:spPr>
          <a:xfrm>
            <a:off x="9231705"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setăText 13">
            <a:extLst>
              <a:ext uri="{FF2B5EF4-FFF2-40B4-BE49-F238E27FC236}">
                <a16:creationId xmlns:a16="http://schemas.microsoft.com/office/drawing/2014/main" id="{83B8934D-02B1-6FF8-597E-FEB0C2BCA295}"/>
              </a:ext>
            </a:extLst>
          </p:cNvPr>
          <p:cNvSpPr txBox="1"/>
          <p:nvPr/>
        </p:nvSpPr>
        <p:spPr>
          <a:xfrm>
            <a:off x="2080985" y="129169"/>
            <a:ext cx="1573071" cy="369332"/>
          </a:xfrm>
          <a:prstGeom prst="rect">
            <a:avLst/>
          </a:prstGeom>
          <a:solidFill>
            <a:srgbClr val="A2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o-RO" b="1" dirty="0">
                <a:latin typeface="Cambria Math" panose="02040503050406030204" pitchFamily="18" charset="0"/>
                <a:ea typeface="Cambria Math" panose="02040503050406030204" pitchFamily="18" charset="0"/>
              </a:rPr>
              <a:t>Study area</a:t>
            </a:r>
            <a:endParaRPr lang="en-US" b="1" dirty="0">
              <a:latin typeface="Cambria Math" panose="02040503050406030204" pitchFamily="18" charset="0"/>
              <a:ea typeface="Cambria Math" panose="02040503050406030204" pitchFamily="18" charset="0"/>
            </a:endParaRPr>
          </a:p>
        </p:txBody>
      </p:sp>
      <p:sp>
        <p:nvSpPr>
          <p:cNvPr id="33" name="Oval 32">
            <a:extLst>
              <a:ext uri="{FF2B5EF4-FFF2-40B4-BE49-F238E27FC236}">
                <a16:creationId xmlns:a16="http://schemas.microsoft.com/office/drawing/2014/main" id="{D29841BF-C9E7-30DC-3DDB-277B73C00FF8}"/>
              </a:ext>
            </a:extLst>
          </p:cNvPr>
          <p:cNvSpPr/>
          <p:nvPr/>
        </p:nvSpPr>
        <p:spPr>
          <a:xfrm>
            <a:off x="5017726" y="545205"/>
            <a:ext cx="337352" cy="328474"/>
          </a:xfrm>
          <a:prstGeom prst="ellipse">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e 36">
            <a:extLst>
              <a:ext uri="{FF2B5EF4-FFF2-40B4-BE49-F238E27FC236}">
                <a16:creationId xmlns:a16="http://schemas.microsoft.com/office/drawing/2014/main" id="{59A9B2BC-F918-8C89-21D5-42A46A1BDB58}"/>
              </a:ext>
            </a:extLst>
          </p:cNvPr>
          <p:cNvGraphicFramePr>
            <a:graphicFrameLocks noGrp="1"/>
          </p:cNvGraphicFramePr>
          <p:nvPr>
            <p:extLst>
              <p:ext uri="{D42A27DB-BD31-4B8C-83A1-F6EECF244321}">
                <p14:modId xmlns:p14="http://schemas.microsoft.com/office/powerpoint/2010/main" val="3413822524"/>
              </p:ext>
            </p:extLst>
          </p:nvPr>
        </p:nvGraphicFramePr>
        <p:xfrm>
          <a:off x="2080985" y="1208871"/>
          <a:ext cx="3423534" cy="4817629"/>
        </p:xfrm>
        <a:graphic>
          <a:graphicData uri="http://schemas.openxmlformats.org/drawingml/2006/table">
            <a:tbl>
              <a:tblPr firstRow="1" firstCol="1" bandRow="1">
                <a:tableStyleId>{5940675A-B579-460E-94D1-54222C63F5DA}</a:tableStyleId>
              </a:tblPr>
              <a:tblGrid>
                <a:gridCol w="389961">
                  <a:extLst>
                    <a:ext uri="{9D8B030D-6E8A-4147-A177-3AD203B41FA5}">
                      <a16:colId xmlns:a16="http://schemas.microsoft.com/office/drawing/2014/main" val="3374973149"/>
                    </a:ext>
                  </a:extLst>
                </a:gridCol>
                <a:gridCol w="715695">
                  <a:extLst>
                    <a:ext uri="{9D8B030D-6E8A-4147-A177-3AD203B41FA5}">
                      <a16:colId xmlns:a16="http://schemas.microsoft.com/office/drawing/2014/main" val="1716798166"/>
                    </a:ext>
                  </a:extLst>
                </a:gridCol>
                <a:gridCol w="2317878">
                  <a:extLst>
                    <a:ext uri="{9D8B030D-6E8A-4147-A177-3AD203B41FA5}">
                      <a16:colId xmlns:a16="http://schemas.microsoft.com/office/drawing/2014/main" val="786943499"/>
                    </a:ext>
                  </a:extLst>
                </a:gridCol>
              </a:tblGrid>
              <a:tr h="166068">
                <a:tc>
                  <a:txBody>
                    <a:bodyPr/>
                    <a:lstStyle/>
                    <a:p>
                      <a:pPr marL="71755" marR="71755" algn="ctr">
                        <a:lnSpc>
                          <a:spcPct val="107000"/>
                        </a:lnSpc>
                        <a:spcBef>
                          <a:spcPts val="0"/>
                        </a:spcBef>
                        <a:spcAft>
                          <a:spcPts val="0"/>
                        </a:spcAft>
                      </a:pPr>
                      <a:r>
                        <a:rPr lang="ro-RO" sz="800" dirty="0">
                          <a:effectLst/>
                          <a:latin typeface="Times New Roman" panose="02020603050405020304" pitchFamily="18" charset="0"/>
                          <a:cs typeface="Times New Roman" panose="02020603050405020304" pitchFamily="18" charset="0"/>
                        </a:rPr>
                        <a:t>No.</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Criteria</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a:txBody>
                    <a:bodyPr/>
                    <a:lstStyle/>
                    <a:p>
                      <a:pPr marL="0" marR="0" algn="l">
                        <a:lnSpc>
                          <a:spcPct val="107000"/>
                        </a:lnSpc>
                        <a:spcBef>
                          <a:spcPts val="0"/>
                        </a:spcBef>
                        <a:spcAft>
                          <a:spcPts val="0"/>
                        </a:spcAft>
                      </a:pPr>
                      <a:r>
                        <a:rPr lang="en-US" sz="800" dirty="0" err="1">
                          <a:effectLst/>
                          <a:latin typeface="Times New Roman" panose="02020603050405020304" pitchFamily="18" charset="0"/>
                          <a:cs typeface="Times New Roman" panose="02020603050405020304" pitchFamily="18" charset="0"/>
                        </a:rPr>
                        <a:t>Subcriteria</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258002901"/>
                  </a:ext>
                </a:extLst>
              </a:tr>
              <a:tr h="273270">
                <a:tc>
                  <a:txBody>
                    <a:bodyPr/>
                    <a:lstStyle/>
                    <a:p>
                      <a:pPr marL="0" marR="0" algn="ctr">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1.</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a:txBody>
                    <a:bodyPr/>
                    <a:lstStyle/>
                    <a:p>
                      <a:pPr marL="0" marR="0" algn="ctr">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General data (GD)</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a:txBody>
                    <a:bodyPr/>
                    <a:lstStyle/>
                    <a:p>
                      <a:pPr marL="0" marR="0" algn="l">
                        <a:lnSpc>
                          <a:spcPct val="107000"/>
                        </a:lnSpc>
                        <a:spcBef>
                          <a:spcPts val="0"/>
                        </a:spcBef>
                        <a:spcAft>
                          <a:spcPts val="0"/>
                        </a:spcAft>
                      </a:pPr>
                      <a:r>
                        <a:rPr lang="ro-RO" sz="800" dirty="0">
                          <a:effectLst/>
                          <a:latin typeface="Times New Roman" panose="02020603050405020304" pitchFamily="18" charset="0"/>
                          <a:cs typeface="Times New Roman" panose="02020603050405020304" pitchFamily="18" charset="0"/>
                        </a:rPr>
                        <a:t>Our Sites</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589447872"/>
                  </a:ext>
                </a:extLst>
              </a:tr>
              <a:tr h="100440">
                <a:tc rowSpan="3">
                  <a:txBody>
                    <a:bodyPr/>
                    <a:lstStyle/>
                    <a:p>
                      <a:pPr marL="0" marR="0" algn="ctr">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2.</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rowSpan="3">
                  <a:txBody>
                    <a:bodyPr/>
                    <a:lstStyle/>
                    <a:p>
                      <a:pPr marL="71755" marR="71755"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Descriptive data (DD)</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Size/Surface (SS) </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723982804"/>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Relief/Elevation amplitude (REA)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478446041"/>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Type (TYPE)</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678210071"/>
                  </a:ext>
                </a:extLst>
              </a:tr>
              <a:tr h="100440">
                <a:tc rowSpan="9">
                  <a:txBody>
                    <a:bodyPr/>
                    <a:lstStyle/>
                    <a:p>
                      <a:pPr marL="0" marR="0" algn="ctr">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3.</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rowSpan="9">
                  <a:txBody>
                    <a:bodyPr/>
                    <a:lstStyle/>
                    <a:p>
                      <a:pPr marL="71755" marR="71755" algn="ctr">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Scientific value (SV)</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vert="vert270" anchor="ct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Degree of preservation/conservation (C)</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510082404"/>
                  </a:ext>
                </a:extLst>
              </a:tr>
              <a:tr h="208127">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Degree of knowledge (K)</a:t>
                      </a:r>
                    </a:p>
                  </a:txBody>
                  <a:tcPr marL="44765" marR="44765" marT="0" marB="0" anchor="ctr"/>
                </a:tc>
                <a:extLst>
                  <a:ext uri="{0D108BD9-81ED-4DB2-BD59-A6C34878D82A}">
                    <a16:rowId xmlns:a16="http://schemas.microsoft.com/office/drawing/2014/main" val="1707864785"/>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Integrity (INT)</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478960415"/>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Representation (REP)</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24605077"/>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Abundance/Rarity (RAR)</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126278290"/>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Naturalness (NAT)</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192782216"/>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Paleogeographic value (PALEO)</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785211275"/>
                  </a:ext>
                </a:extLst>
              </a:tr>
              <a:tr h="233393">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Other associated processes with heritage values (P)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430052330"/>
                  </a:ext>
                </a:extLst>
              </a:tr>
              <a:tr h="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Diversity of elements (DIV)</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1346377"/>
                  </a:ext>
                </a:extLst>
              </a:tr>
              <a:tr h="100440">
                <a:tc rowSpan="3">
                  <a:txBody>
                    <a:bodyPr/>
                    <a:lstStyle/>
                    <a:p>
                      <a:pPr marL="0" marR="0" algn="ctr">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4.</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rowSpan="3">
                  <a:txBody>
                    <a:bodyPr/>
                    <a:lstStyle/>
                    <a:p>
                      <a:pPr marL="71755" marR="71755"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Additional values</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vert="vert270" anchor="ct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Ecological value (ECOL)</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535559449"/>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Protected site (PS)</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1092319919"/>
                  </a:ext>
                </a:extLst>
              </a:tr>
              <a:tr h="163058">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View point locations/observation conditions (VP)</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334458682"/>
                  </a:ext>
                </a:extLst>
              </a:tr>
              <a:tr h="100440">
                <a:tc rowSpan="3">
                  <a:txBody>
                    <a:bodyPr/>
                    <a:lstStyle/>
                    <a:p>
                      <a:pPr marL="0" marR="0" algn="ctr">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5.</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rowSpan="3">
                  <a:txBody>
                    <a:bodyPr/>
                    <a:lstStyle/>
                    <a:p>
                      <a:pPr marL="71755" marR="71755"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Aesthetic value (AEST)</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vert="vert270" anchor="ct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Structure (STR)</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781532421"/>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Colour contrasts (CC)</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1090873410"/>
                  </a:ext>
                </a:extLst>
              </a:tr>
              <a:tr h="245399">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Landscape interest (IP)</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361243881"/>
                  </a:ext>
                </a:extLst>
              </a:tr>
              <a:tr h="100440">
                <a:tc rowSpan="4">
                  <a:txBody>
                    <a:bodyPr/>
                    <a:lstStyle/>
                    <a:p>
                      <a:pPr marL="0" marR="0" algn="ctr">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6.</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rowSpan="4">
                  <a:txBody>
                    <a:bodyPr/>
                    <a:lstStyle/>
                    <a:p>
                      <a:pPr marL="71755" marR="71755"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Cultural value (CULT)</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vert="vert270" anchor="ct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Religious importance (RELI)</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714980854"/>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Historical importance (HIST)</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453090700"/>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Artistic/literary importance (ART)</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184121917"/>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Geohistorical importance (GEOHIST)</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1816587100"/>
                  </a:ext>
                </a:extLst>
              </a:tr>
              <a:tr h="100440">
                <a:tc rowSpan="4">
                  <a:txBody>
                    <a:bodyPr/>
                    <a:lstStyle/>
                    <a:p>
                      <a:pPr marL="0" marR="0" algn="ctr">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7.</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rowSpan="4">
                  <a:txBody>
                    <a:bodyPr/>
                    <a:lstStyle/>
                    <a:p>
                      <a:pPr marL="71755" marR="71755"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Economic value (ECO)</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vert="vert270" anchor="ct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Accessibility (AC)</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1779404758"/>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Recreational interest (IR)</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685127182"/>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Economic significance (EC)</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278579240"/>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Global value</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2183733391"/>
                  </a:ext>
                </a:extLst>
              </a:tr>
              <a:tr h="100440">
                <a:tc rowSpan="7">
                  <a:txBody>
                    <a:bodyPr/>
                    <a:lstStyle/>
                    <a:p>
                      <a:pPr marL="0" marR="0" algn="ctr">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 8.</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tc rowSpan="7">
                  <a:txBody>
                    <a:bodyPr/>
                    <a:lstStyle/>
                    <a:p>
                      <a:pPr marL="71755" marR="71755" algn="ctr">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Synthesis (SYNTH)</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vert="vert270" anchor="ct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Environmental services (SA)</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940486923"/>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Educational value/interest (ID)</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727195664"/>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Threats (T)</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013965234"/>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Fragility/Vulnerability (FV)</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42546205"/>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Related with human issues (H)</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88096581"/>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a:effectLst/>
                          <a:latin typeface="Times New Roman" panose="02020603050405020304" pitchFamily="18" charset="0"/>
                          <a:cs typeface="Times New Roman" panose="02020603050405020304" pitchFamily="18" charset="0"/>
                        </a:rPr>
                        <a:t>Management measures (MM)</a:t>
                      </a:r>
                      <a:endParaRPr lang="en-US"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1052153396"/>
                  </a:ext>
                </a:extLst>
              </a:tr>
              <a:tr h="100440">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800" dirty="0">
                          <a:effectLst/>
                          <a:latin typeface="Times New Roman" panose="02020603050405020304" pitchFamily="18" charset="0"/>
                          <a:cs typeface="Times New Roman" panose="02020603050405020304" pitchFamily="18" charset="0"/>
                        </a:rPr>
                        <a:t>Present use (PU)</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765" marR="44765" marT="0" marB="0" anchor="ctr"/>
                </a:tc>
                <a:extLst>
                  <a:ext uri="{0D108BD9-81ED-4DB2-BD59-A6C34878D82A}">
                    <a16:rowId xmlns:a16="http://schemas.microsoft.com/office/drawing/2014/main" val="3988266053"/>
                  </a:ext>
                </a:extLst>
              </a:tr>
            </a:tbl>
          </a:graphicData>
        </a:graphic>
      </p:graphicFrame>
      <p:graphicFrame>
        <p:nvGraphicFramePr>
          <p:cNvPr id="43" name="Table 4">
            <a:extLst>
              <a:ext uri="{FF2B5EF4-FFF2-40B4-BE49-F238E27FC236}">
                <a16:creationId xmlns:a16="http://schemas.microsoft.com/office/drawing/2014/main" id="{A86E62F5-9C48-430B-0320-8D4E20381C7D}"/>
              </a:ext>
            </a:extLst>
          </p:cNvPr>
          <p:cNvGraphicFramePr>
            <a:graphicFrameLocks noGrp="1"/>
          </p:cNvGraphicFramePr>
          <p:nvPr>
            <p:extLst>
              <p:ext uri="{D42A27DB-BD31-4B8C-83A1-F6EECF244321}">
                <p14:modId xmlns:p14="http://schemas.microsoft.com/office/powerpoint/2010/main" val="3550705903"/>
              </p:ext>
            </p:extLst>
          </p:nvPr>
        </p:nvGraphicFramePr>
        <p:xfrm>
          <a:off x="5586226" y="1208871"/>
          <a:ext cx="6357048" cy="5613220"/>
        </p:xfrm>
        <a:graphic>
          <a:graphicData uri="http://schemas.openxmlformats.org/drawingml/2006/table">
            <a:tbl>
              <a:tblPr firstRow="1" bandRow="1">
                <a:tableStyleId>{5940675A-B579-460E-94D1-54222C63F5DA}</a:tableStyleId>
              </a:tblPr>
              <a:tblGrid>
                <a:gridCol w="527737">
                  <a:extLst>
                    <a:ext uri="{9D8B030D-6E8A-4147-A177-3AD203B41FA5}">
                      <a16:colId xmlns:a16="http://schemas.microsoft.com/office/drawing/2014/main" val="1972646224"/>
                    </a:ext>
                  </a:extLst>
                </a:gridCol>
                <a:gridCol w="401942">
                  <a:extLst>
                    <a:ext uri="{9D8B030D-6E8A-4147-A177-3AD203B41FA5}">
                      <a16:colId xmlns:a16="http://schemas.microsoft.com/office/drawing/2014/main" val="944080249"/>
                    </a:ext>
                  </a:extLst>
                </a:gridCol>
                <a:gridCol w="649686">
                  <a:extLst>
                    <a:ext uri="{9D8B030D-6E8A-4147-A177-3AD203B41FA5}">
                      <a16:colId xmlns:a16="http://schemas.microsoft.com/office/drawing/2014/main" val="3022300883"/>
                    </a:ext>
                  </a:extLst>
                </a:gridCol>
                <a:gridCol w="462234">
                  <a:extLst>
                    <a:ext uri="{9D8B030D-6E8A-4147-A177-3AD203B41FA5}">
                      <a16:colId xmlns:a16="http://schemas.microsoft.com/office/drawing/2014/main" val="1130189770"/>
                    </a:ext>
                  </a:extLst>
                </a:gridCol>
                <a:gridCol w="882869">
                  <a:extLst>
                    <a:ext uri="{9D8B030D-6E8A-4147-A177-3AD203B41FA5}">
                      <a16:colId xmlns:a16="http://schemas.microsoft.com/office/drawing/2014/main" val="1605911179"/>
                    </a:ext>
                  </a:extLst>
                </a:gridCol>
                <a:gridCol w="892709">
                  <a:extLst>
                    <a:ext uri="{9D8B030D-6E8A-4147-A177-3AD203B41FA5}">
                      <a16:colId xmlns:a16="http://schemas.microsoft.com/office/drawing/2014/main" val="684878265"/>
                    </a:ext>
                  </a:extLst>
                </a:gridCol>
                <a:gridCol w="921578">
                  <a:extLst>
                    <a:ext uri="{9D8B030D-6E8A-4147-A177-3AD203B41FA5}">
                      <a16:colId xmlns:a16="http://schemas.microsoft.com/office/drawing/2014/main" val="2346634785"/>
                    </a:ext>
                  </a:extLst>
                </a:gridCol>
                <a:gridCol w="850210">
                  <a:extLst>
                    <a:ext uri="{9D8B030D-6E8A-4147-A177-3AD203B41FA5}">
                      <a16:colId xmlns:a16="http://schemas.microsoft.com/office/drawing/2014/main" val="4209054239"/>
                    </a:ext>
                  </a:extLst>
                </a:gridCol>
                <a:gridCol w="768083">
                  <a:extLst>
                    <a:ext uri="{9D8B030D-6E8A-4147-A177-3AD203B41FA5}">
                      <a16:colId xmlns:a16="http://schemas.microsoft.com/office/drawing/2014/main" val="719617550"/>
                    </a:ext>
                  </a:extLst>
                </a:gridCol>
              </a:tblGrid>
              <a:tr h="168907">
                <a:tc rowSpan="2">
                  <a:txBody>
                    <a:bodyPr/>
                    <a:lstStyle/>
                    <a:p>
                      <a:pPr algn="ctr"/>
                      <a:r>
                        <a:rPr lang="ro-RO" sz="700" dirty="0">
                          <a:latin typeface="Times New Roman" panose="02020603050405020304" pitchFamily="18" charset="0"/>
                          <a:cs typeface="Times New Roman" panose="02020603050405020304" pitchFamily="18" charset="0"/>
                        </a:rPr>
                        <a:t>Criterion no.</a:t>
                      </a:r>
                      <a:endParaRPr lang="en-US" sz="700" dirty="0">
                        <a:latin typeface="Times New Roman" panose="02020603050405020304" pitchFamily="18" charset="0"/>
                        <a:cs typeface="Times New Roman" panose="02020603050405020304" pitchFamily="18" charset="0"/>
                      </a:endParaRPr>
                    </a:p>
                  </a:txBody>
                  <a:tcPr anchor="ctr"/>
                </a:tc>
                <a:tc rowSpan="2">
                  <a:txBody>
                    <a:bodyPr/>
                    <a:lstStyle/>
                    <a:p>
                      <a:pPr algn="ctr"/>
                      <a:r>
                        <a:rPr lang="ro-RO" sz="700" dirty="0">
                          <a:latin typeface="Times New Roman" panose="02020603050405020304" pitchFamily="18" charset="0"/>
                          <a:cs typeface="Times New Roman" panose="02020603050405020304" pitchFamily="18" charset="0"/>
                        </a:rPr>
                        <a:t>Label</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700" dirty="0">
                          <a:latin typeface="Times New Roman" panose="02020603050405020304" pitchFamily="18" charset="0"/>
                          <a:cs typeface="Times New Roman" panose="02020603050405020304" pitchFamily="18" charset="0"/>
                        </a:rPr>
                        <a:t>Subcriterion no.</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Label</a:t>
                      </a:r>
                      <a:endParaRPr lang="en-US" sz="7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o-RO" sz="700" dirty="0">
                          <a:latin typeface="Times New Roman" panose="02020603050405020304" pitchFamily="18" charset="0"/>
                          <a:cs typeface="Times New Roman" panose="02020603050405020304" pitchFamily="18" charset="0"/>
                        </a:rPr>
                        <a:t>Score</a:t>
                      </a:r>
                      <a:endParaRPr lang="en-US" sz="700" dirty="0">
                        <a:latin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tc hMerge="1">
                  <a:txBody>
                    <a:bodyPr/>
                    <a:lstStyle/>
                    <a:p>
                      <a:endParaRPr lang="en-US" sz="900" dirty="0">
                        <a:latin typeface="Times New Roman" panose="02020603050405020304" pitchFamily="18" charset="0"/>
                        <a:cs typeface="Times New Roman" panose="02020603050405020304" pitchFamily="18" charset="0"/>
                      </a:endParaRPr>
                    </a:p>
                  </a:txBody>
                  <a:tcPr/>
                </a:tc>
                <a:tc hMerge="1">
                  <a:txBody>
                    <a:bodyPr/>
                    <a:lstStyle/>
                    <a:p>
                      <a:endParaRPr lang="en-US" sz="900" dirty="0">
                        <a:latin typeface="Times New Roman" panose="02020603050405020304" pitchFamily="18" charset="0"/>
                        <a:cs typeface="Times New Roman" panose="02020603050405020304" pitchFamily="18" charset="0"/>
                      </a:endParaRPr>
                    </a:p>
                  </a:txBody>
                  <a:tcPr/>
                </a:tc>
                <a:tc hMerge="1">
                  <a:txBody>
                    <a:bodyPr/>
                    <a:lstStyle/>
                    <a:p>
                      <a:endParaRPr lang="en-US" sz="9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02476897"/>
                  </a:ext>
                </a:extLst>
              </a:tr>
              <a:tr h="168907">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900" dirty="0">
                        <a:latin typeface="Times New Roman" panose="02020603050405020304" pitchFamily="18" charset="0"/>
                        <a:cs typeface="Times New Roman" panose="02020603050405020304" pitchFamily="18" charset="0"/>
                      </a:endParaRPr>
                    </a:p>
                  </a:txBody>
                  <a:tcPr/>
                </a:tc>
                <a:tc>
                  <a:txBody>
                    <a:bodyPr/>
                    <a:lstStyle/>
                    <a:p>
                      <a:pPr algn="ctr"/>
                      <a:endParaRPr lang="en-US" sz="900" dirty="0">
                        <a:latin typeface="Times New Roman" panose="02020603050405020304" pitchFamily="18" charset="0"/>
                        <a:cs typeface="Times New Roman" panose="02020603050405020304" pitchFamily="18" charset="0"/>
                      </a:endParaRPr>
                    </a:p>
                  </a:txBody>
                  <a:tcPr/>
                </a:tc>
                <a:tc>
                  <a:txBody>
                    <a:bodyPr/>
                    <a:lstStyle/>
                    <a:p>
                      <a:pPr algn="ctr"/>
                      <a:r>
                        <a:rPr lang="ro-RO" sz="700" dirty="0">
                          <a:latin typeface="Times New Roman" panose="02020603050405020304" pitchFamily="18" charset="0"/>
                          <a:cs typeface="Times New Roman" panose="02020603050405020304" pitchFamily="18" charset="0"/>
                        </a:rPr>
                        <a:t>0</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0.25</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0.5</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a:latin typeface="Times New Roman" panose="02020603050405020304" pitchFamily="18" charset="0"/>
                          <a:cs typeface="Times New Roman" panose="02020603050405020304" pitchFamily="18" charset="0"/>
                        </a:rPr>
                        <a:t>0.75</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1</a:t>
                      </a:r>
                      <a:endParaRPr lang="en-US" sz="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43220743"/>
                  </a:ext>
                </a:extLst>
              </a:tr>
              <a:tr h="168907">
                <a:tc rowSpan="3">
                  <a:txBody>
                    <a:bodyPr/>
                    <a:lstStyle/>
                    <a:p>
                      <a:pPr algn="ctr"/>
                      <a:r>
                        <a:rPr lang="ro-RO" sz="700" dirty="0">
                          <a:latin typeface="Times New Roman" panose="02020603050405020304" pitchFamily="18" charset="0"/>
                          <a:cs typeface="Times New Roman" panose="02020603050405020304" pitchFamily="18" charset="0"/>
                        </a:rPr>
                        <a:t>2</a:t>
                      </a:r>
                      <a:endParaRPr lang="en-US" sz="700" dirty="0">
                        <a:latin typeface="Times New Roman" panose="02020603050405020304" pitchFamily="18" charset="0"/>
                        <a:cs typeface="Times New Roman" panose="02020603050405020304" pitchFamily="18" charset="0"/>
                      </a:endParaRPr>
                    </a:p>
                  </a:txBody>
                  <a:tcPr anchor="ctr"/>
                </a:tc>
                <a:tc rowSpan="3">
                  <a:txBody>
                    <a:bodyPr/>
                    <a:lstStyle/>
                    <a:p>
                      <a:pPr algn="ctr"/>
                      <a:r>
                        <a:rPr lang="ro-RO" sz="700" dirty="0">
                          <a:latin typeface="Times New Roman" panose="02020603050405020304" pitchFamily="18" charset="0"/>
                          <a:cs typeface="Times New Roman" panose="02020603050405020304" pitchFamily="18" charset="0"/>
                        </a:rPr>
                        <a:t>DD</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a:latin typeface="Times New Roman" panose="02020603050405020304" pitchFamily="18" charset="0"/>
                          <a:cs typeface="Times New Roman" panose="02020603050405020304" pitchFamily="18" charset="0"/>
                        </a:rPr>
                        <a:t>2.1</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a:latin typeface="Times New Roman" panose="02020603050405020304" pitchFamily="18" charset="0"/>
                          <a:cs typeface="Times New Roman" panose="02020603050405020304" pitchFamily="18" charset="0"/>
                        </a:rPr>
                        <a:t>SS*</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a:latin typeface="Times New Roman" panose="02020603050405020304" pitchFamily="18" charset="0"/>
                          <a:cs typeface="Times New Roman" panose="02020603050405020304" pitchFamily="18" charset="0"/>
                        </a:rPr>
                        <a:t>spot</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&lt;=102</a:t>
                      </a:r>
                      <a:endParaRPr lang="en-US" sz="7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102-104</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104-106</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&gt;106</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6811652"/>
                  </a:ext>
                </a:extLst>
              </a:tr>
              <a:tr h="259856">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rowSpan="2">
                  <a:txBody>
                    <a:bodyPr/>
                    <a:lstStyle/>
                    <a:p>
                      <a:pPr algn="ctr"/>
                      <a:r>
                        <a:rPr lang="ro-RO" sz="700" dirty="0">
                          <a:latin typeface="Times New Roman" panose="02020603050405020304" pitchFamily="18" charset="0"/>
                          <a:cs typeface="Times New Roman" panose="02020603050405020304" pitchFamily="18" charset="0"/>
                        </a:rPr>
                        <a:t>2.2</a:t>
                      </a:r>
                      <a:endParaRPr lang="en-US" sz="700" dirty="0">
                        <a:latin typeface="Times New Roman" panose="02020603050405020304" pitchFamily="18" charset="0"/>
                        <a:cs typeface="Times New Roman" panose="02020603050405020304" pitchFamily="18" charset="0"/>
                      </a:endParaRPr>
                    </a:p>
                  </a:txBody>
                  <a:tcPr anchor="ctr"/>
                </a:tc>
                <a:tc rowSpan="2">
                  <a:txBody>
                    <a:bodyPr/>
                    <a:lstStyle/>
                    <a:p>
                      <a:pPr algn="ctr"/>
                      <a:r>
                        <a:rPr lang="ro-RO" sz="700" dirty="0">
                          <a:latin typeface="Times New Roman" panose="02020603050405020304" pitchFamily="18" charset="0"/>
                          <a:cs typeface="Times New Roman" panose="02020603050405020304" pitchFamily="18" charset="0"/>
                        </a:rPr>
                        <a:t>REA**</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flat</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&lt;=10</a:t>
                      </a:r>
                      <a:endParaRPr lang="en-US" sz="700" dirty="0">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10-50</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50-100</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&gt;100</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06844"/>
                  </a:ext>
                </a:extLst>
              </a:tr>
              <a:tr h="0">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gridSpan="5">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tc hMerge="1">
                  <a:txBody>
                    <a:bodyPr/>
                    <a:lstStyle/>
                    <a:p>
                      <a:pPr algn="ctr"/>
                      <a:endParaRPr lang="en-US" sz="9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9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en-US" sz="9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57674242"/>
                  </a:ext>
                </a:extLst>
              </a:tr>
              <a:tr h="686028">
                <a:tc rowSpan="9">
                  <a:txBody>
                    <a:bodyPr/>
                    <a:lstStyle/>
                    <a:p>
                      <a:pPr algn="ctr"/>
                      <a:r>
                        <a:rPr lang="ro-RO" sz="700" dirty="0">
                          <a:latin typeface="Times New Roman" panose="02020603050405020304" pitchFamily="18" charset="0"/>
                          <a:cs typeface="Times New Roman" panose="02020603050405020304" pitchFamily="18" charset="0"/>
                        </a:rPr>
                        <a:t>3</a:t>
                      </a:r>
                      <a:endParaRPr lang="en-US" sz="700" dirty="0">
                        <a:latin typeface="Times New Roman" panose="02020603050405020304" pitchFamily="18" charset="0"/>
                        <a:cs typeface="Times New Roman" panose="02020603050405020304" pitchFamily="18" charset="0"/>
                      </a:endParaRPr>
                    </a:p>
                  </a:txBody>
                  <a:tcPr anchor="ctr"/>
                </a:tc>
                <a:tc rowSpan="9">
                  <a:txBody>
                    <a:bodyPr/>
                    <a:lstStyle/>
                    <a:p>
                      <a:pPr algn="ctr"/>
                      <a:r>
                        <a:rPr lang="ro-RO" sz="700" dirty="0">
                          <a:latin typeface="Times New Roman" panose="02020603050405020304" pitchFamily="18" charset="0"/>
                          <a:cs typeface="Times New Roman" panose="02020603050405020304" pitchFamily="18" charset="0"/>
                        </a:rPr>
                        <a:t>SV</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3.1</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en-US" sz="700" dirty="0">
                          <a:latin typeface="Times New Roman" panose="02020603050405020304" pitchFamily="18" charset="0"/>
                          <a:cs typeface="Times New Roman" panose="02020603050405020304" pitchFamily="18" charset="0"/>
                        </a:rPr>
                        <a:t>C</a:t>
                      </a:r>
                    </a:p>
                  </a:txBody>
                  <a:tcPr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completely destroyed</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intense degradation; loss of the site’s character</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medium degradation, without loss of the site's character</a:t>
                      </a:r>
                      <a:r>
                        <a:rPr lang="ro-RO"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absence of protective measures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partially affected, but main character of the site remains</a:t>
                      </a:r>
                      <a:r>
                        <a:rPr lang="ro-RO"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absence of protective measures</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well preserved; no degradation observed/presence of protective measures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3378942"/>
                  </a:ext>
                </a:extLst>
              </a:tr>
              <a:tr h="390970">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3.2</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K</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publication</a:t>
                      </a:r>
                      <a:endParaRPr lang="en-US"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newspapers, booklets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regional studies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articles in national scientific journals</a:t>
                      </a:r>
                      <a:endParaRPr lang="en-US"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articles in international scientific journals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0863392"/>
                  </a:ext>
                </a:extLst>
              </a:tr>
              <a:tr h="623655">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3.3</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INT</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en-US" sz="700" dirty="0">
                          <a:latin typeface="Times New Roman" panose="02020603050405020304" pitchFamily="18" charset="0"/>
                          <a:cs typeface="Times New Roman" panose="02020603050405020304" pitchFamily="18" charset="0"/>
                        </a:rPr>
                        <a:t>highly damaged as a result of human activities</a:t>
                      </a:r>
                    </a:p>
                  </a:txBody>
                  <a:tcPr anchor="ctr"/>
                </a:tc>
                <a:tc>
                  <a:txBody>
                    <a:bodyPr/>
                    <a:lstStyle/>
                    <a:p>
                      <a:pPr algn="ctr"/>
                      <a:r>
                        <a:rPr lang="en-US" sz="700">
                          <a:latin typeface="Times New Roman" panose="02020603050405020304" pitchFamily="18" charset="0"/>
                          <a:cs typeface="Times New Roman" panose="02020603050405020304" pitchFamily="18" charset="0"/>
                        </a:rPr>
                        <a:t>damaged as a result of natural processes</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en-US" sz="700">
                          <a:latin typeface="Times New Roman" panose="02020603050405020304" pitchFamily="18" charset="0"/>
                          <a:cs typeface="Times New Roman" panose="02020603050405020304" pitchFamily="18" charset="0"/>
                        </a:rPr>
                        <a:t>damaged but preserving essential geomorphological features</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en-US" sz="700" dirty="0">
                          <a:latin typeface="Times New Roman" panose="02020603050405020304" pitchFamily="18" charset="0"/>
                          <a:cs typeface="Times New Roman" panose="02020603050405020304" pitchFamily="18" charset="0"/>
                        </a:rPr>
                        <a:t>slightly damaged but still maintaining the essential geomorphological features</a:t>
                      </a:r>
                    </a:p>
                  </a:txBody>
                  <a:tcPr anchor="ctr"/>
                </a:tc>
                <a:tc>
                  <a:txBody>
                    <a:bodyPr/>
                    <a:lstStyle/>
                    <a:p>
                      <a:pPr algn="ctr"/>
                      <a:r>
                        <a:rPr lang="en-US" sz="700">
                          <a:latin typeface="Times New Roman" panose="02020603050405020304" pitchFamily="18" charset="0"/>
                          <a:cs typeface="Times New Roman" panose="02020603050405020304" pitchFamily="18" charset="0"/>
                        </a:rPr>
                        <a:t>no visible damage</a:t>
                      </a:r>
                      <a:endParaRPr lang="en-US" sz="7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28354799"/>
                  </a:ext>
                </a:extLst>
              </a:tr>
              <a:tr h="579263">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3.4</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REP</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degraded forms and/or deposits whose use for interpretation of past processes is difficult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fossil forms and/or deposits whose use for interpretation of past processes is difficult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fossil features and/or deposits which can be used to reconstruct past processes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erosion/deposition features of old/present processes clearly defined</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 active process clearly visible/interpretable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8443832"/>
                  </a:ext>
                </a:extLst>
              </a:tr>
              <a:tr h="287250">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3.5</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RAR</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one of the most important occurrences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one of the most important 5 occurrences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one of the most important 3 occurrences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the most important from the occurrences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the only occurrence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3168616"/>
                  </a:ext>
                </a:extLst>
              </a:tr>
              <a:tr h="287250">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3.6</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NAT</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urban centers on the site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&gt;4 urban centers in a radius of 500 m</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urban centers in a radius of 500 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or 2 urbane centers in a radius of 50</a:t>
                      </a:r>
                      <a:r>
                        <a:rPr lang="ro-RO"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urban centers in a radius of 500 m</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9121850"/>
                  </a:ext>
                </a:extLst>
              </a:tr>
              <a:tr h="384587">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3.7</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PALEO</a:t>
                      </a:r>
                      <a:endParaRPr lang="en-US" sz="700" dirty="0">
                        <a:latin typeface="Times New Roman" panose="02020603050405020304" pitchFamily="18" charset="0"/>
                        <a:cs typeface="Times New Roman" panose="02020603050405020304" pitchFamily="18" charset="0"/>
                      </a:endParaRPr>
                    </a:p>
                  </a:txBody>
                  <a:tcPr vert="vert27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site is active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site has only one paleogeomorphological value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site has at least two paleogeographic values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site has at least three paleogeographic values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site has complex paleogeographic value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96853693"/>
                  </a:ext>
                </a:extLst>
              </a:tr>
              <a:tr h="481925">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3.8</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P</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other geologic associated process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geological features but without relation with geomorphology</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geological features with relation to geomorphology</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occurrence of other geosites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complex structure of multiple </a:t>
                      </a:r>
                      <a:r>
                        <a:rPr lang="en-US" sz="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geosites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5077515"/>
                  </a:ext>
                </a:extLst>
              </a:tr>
              <a:tr h="268731">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vMerge="1">
                  <a:txBody>
                    <a:bodyPr/>
                    <a:lstStyle/>
                    <a:p>
                      <a:pPr algn="ct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3.9</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algn="ctr"/>
                      <a:r>
                        <a:rPr lang="ro-RO" sz="700" dirty="0">
                          <a:latin typeface="Times New Roman" panose="02020603050405020304" pitchFamily="18" charset="0"/>
                          <a:cs typeface="Times New Roman" panose="02020603050405020304" pitchFamily="18" charset="0"/>
                        </a:rPr>
                        <a:t>DIV</a:t>
                      </a:r>
                      <a:endParaRPr lang="en-US" sz="7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only one element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another element present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another 2 elements present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another 3 element present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more than 3 element present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6532306"/>
                  </a:ext>
                </a:extLst>
              </a:tr>
            </a:tbl>
          </a:graphicData>
        </a:graphic>
      </p:graphicFrame>
      <p:sp>
        <p:nvSpPr>
          <p:cNvPr id="45" name="TextBox 44">
            <a:extLst>
              <a:ext uri="{FF2B5EF4-FFF2-40B4-BE49-F238E27FC236}">
                <a16:creationId xmlns:a16="http://schemas.microsoft.com/office/drawing/2014/main" id="{E478BFC7-ACD7-2B53-3BC6-D42BB87CE243}"/>
              </a:ext>
            </a:extLst>
          </p:cNvPr>
          <p:cNvSpPr txBox="1"/>
          <p:nvPr/>
        </p:nvSpPr>
        <p:spPr>
          <a:xfrm>
            <a:off x="61956" y="1208871"/>
            <a:ext cx="1937322" cy="4616648"/>
          </a:xfrm>
          <a:prstGeom prst="rect">
            <a:avLst/>
          </a:prstGeom>
          <a:noFill/>
        </p:spPr>
        <p:txBody>
          <a:bodyPr wrap="square" rtlCol="0">
            <a:spAutoFit/>
          </a:bodyPr>
          <a:lstStyle/>
          <a:p>
            <a:r>
              <a:rPr lang="ro-RO" sz="1200" b="1" dirty="0">
                <a:latin typeface="Times New Roman" panose="02020603050405020304" pitchFamily="18" charset="0"/>
                <a:cs typeface="Times New Roman" panose="02020603050405020304" pitchFamily="18" charset="0"/>
              </a:rPr>
              <a:t>Investigated Sites</a:t>
            </a:r>
          </a:p>
          <a:p>
            <a:endParaRPr lang="ro-RO" sz="1200" b="1" dirty="0">
              <a:latin typeface="Times New Roman" panose="02020603050405020304" pitchFamily="18" charset="0"/>
              <a:cs typeface="Times New Roman" panose="02020603050405020304" pitchFamily="18" charset="0"/>
            </a:endParaRPr>
          </a:p>
          <a:p>
            <a:r>
              <a:rPr lang="ro-RO" sz="1000" dirty="0">
                <a:latin typeface="Times New Roman" panose="02020603050405020304" pitchFamily="18" charset="0"/>
                <a:cs typeface="Times New Roman" panose="02020603050405020304" pitchFamily="18" charset="0"/>
              </a:rPr>
              <a:t>1. Căldările Zăbalei - Zârna Mică</a:t>
            </a:r>
          </a:p>
          <a:p>
            <a:r>
              <a:rPr lang="ro-RO" sz="1000" dirty="0">
                <a:latin typeface="Times New Roman" panose="02020603050405020304" pitchFamily="18" charset="0"/>
                <a:cs typeface="Times New Roman" panose="02020603050405020304" pitchFamily="18" charset="0"/>
              </a:rPr>
              <a:t>2. Cascada Mișina</a:t>
            </a:r>
          </a:p>
          <a:p>
            <a:r>
              <a:rPr lang="ro-RO" sz="1000" dirty="0">
                <a:latin typeface="Times New Roman" panose="02020603050405020304" pitchFamily="18" charset="0"/>
                <a:cs typeface="Times New Roman" panose="02020603050405020304" pitchFamily="18" charset="0"/>
              </a:rPr>
              <a:t>3. </a:t>
            </a:r>
            <a:r>
              <a:rPr lang="ro-RO" sz="1000" dirty="0">
                <a:solidFill>
                  <a:srgbClr val="00B050"/>
                </a:solidFill>
                <a:latin typeface="Times New Roman" panose="02020603050405020304" pitchFamily="18" charset="0"/>
                <a:cs typeface="Times New Roman" panose="02020603050405020304" pitchFamily="18" charset="0"/>
              </a:rPr>
              <a:t>Cascada Putnei</a:t>
            </a:r>
          </a:p>
          <a:p>
            <a:r>
              <a:rPr lang="ro-RO" sz="1000" dirty="0">
                <a:latin typeface="Times New Roman" panose="02020603050405020304" pitchFamily="18" charset="0"/>
                <a:cs typeface="Times New Roman" panose="02020603050405020304" pitchFamily="18" charset="0"/>
              </a:rPr>
              <a:t>4. Focul Viu de la Andreiașu de Jos</a:t>
            </a:r>
          </a:p>
          <a:p>
            <a:r>
              <a:rPr lang="ro-RO" sz="1000" dirty="0">
                <a:latin typeface="Times New Roman" panose="02020603050405020304" pitchFamily="18" charset="0"/>
                <a:cs typeface="Times New Roman" panose="02020603050405020304" pitchFamily="18" charset="0"/>
              </a:rPr>
              <a:t>5. </a:t>
            </a:r>
            <a:r>
              <a:rPr lang="ro-RO" sz="1000" dirty="0">
                <a:solidFill>
                  <a:srgbClr val="00B050"/>
                </a:solidFill>
                <a:latin typeface="Times New Roman" panose="02020603050405020304" pitchFamily="18" charset="0"/>
                <a:cs typeface="Times New Roman" panose="02020603050405020304" pitchFamily="18" charset="0"/>
              </a:rPr>
              <a:t>Groapa cu Pini</a:t>
            </a:r>
          </a:p>
          <a:p>
            <a:r>
              <a:rPr lang="ro-RO" sz="1000" dirty="0">
                <a:latin typeface="Times New Roman" panose="02020603050405020304" pitchFamily="18" charset="0"/>
                <a:cs typeface="Times New Roman" panose="02020603050405020304" pitchFamily="18" charset="0"/>
              </a:rPr>
              <a:t>6. </a:t>
            </a:r>
            <a:r>
              <a:rPr lang="ro-RO" sz="1000" dirty="0">
                <a:solidFill>
                  <a:srgbClr val="00B050"/>
                </a:solidFill>
                <a:latin typeface="Times New Roman" panose="02020603050405020304" pitchFamily="18" charset="0"/>
                <a:cs typeface="Times New Roman" panose="02020603050405020304" pitchFamily="18" charset="0"/>
              </a:rPr>
              <a:t>Lacul Negru - Cheile Nărujei I</a:t>
            </a:r>
          </a:p>
          <a:p>
            <a:r>
              <a:rPr lang="ro-RO" sz="1000" dirty="0">
                <a:latin typeface="Times New Roman" panose="02020603050405020304" pitchFamily="18" charset="0"/>
                <a:cs typeface="Times New Roman" panose="02020603050405020304" pitchFamily="18" charset="0"/>
              </a:rPr>
              <a:t>7. Lunca Siretului</a:t>
            </a:r>
          </a:p>
          <a:p>
            <a:r>
              <a:rPr lang="ro-RO" sz="1000" dirty="0">
                <a:latin typeface="Times New Roman" panose="02020603050405020304" pitchFamily="18" charset="0"/>
                <a:cs typeface="Times New Roman" panose="02020603050405020304" pitchFamily="18" charset="0"/>
              </a:rPr>
              <a:t>8. </a:t>
            </a:r>
            <a:r>
              <a:rPr lang="ro-RO" sz="1000" dirty="0">
                <a:solidFill>
                  <a:srgbClr val="00B050"/>
                </a:solidFill>
                <a:latin typeface="Times New Roman" panose="02020603050405020304" pitchFamily="18" charset="0"/>
                <a:cs typeface="Times New Roman" panose="02020603050405020304" pitchFamily="18" charset="0"/>
              </a:rPr>
              <a:t>Muntele Goru</a:t>
            </a:r>
          </a:p>
          <a:p>
            <a:r>
              <a:rPr lang="ro-RO" sz="1000" dirty="0">
                <a:latin typeface="Times New Roman" panose="02020603050405020304" pitchFamily="18" charset="0"/>
                <a:cs typeface="Times New Roman" panose="02020603050405020304" pitchFamily="18" charset="0"/>
              </a:rPr>
              <a:t>9. Pădurea Cenaru</a:t>
            </a:r>
          </a:p>
          <a:p>
            <a:r>
              <a:rPr lang="ro-RO" sz="1000" dirty="0">
                <a:latin typeface="Times New Roman" panose="02020603050405020304" pitchFamily="18" charset="0"/>
                <a:cs typeface="Times New Roman" panose="02020603050405020304" pitchFamily="18" charset="0"/>
              </a:rPr>
              <a:t>10. </a:t>
            </a:r>
            <a:r>
              <a:rPr lang="ro-RO" sz="1000" dirty="0">
                <a:solidFill>
                  <a:srgbClr val="00B050"/>
                </a:solidFill>
                <a:latin typeface="Times New Roman" panose="02020603050405020304" pitchFamily="18" charset="0"/>
                <a:cs typeface="Times New Roman" panose="02020603050405020304" pitchFamily="18" charset="0"/>
              </a:rPr>
              <a:t>Pădurea Lepșa - Zboina</a:t>
            </a:r>
          </a:p>
          <a:p>
            <a:r>
              <a:rPr lang="ro-RO" sz="1000" dirty="0">
                <a:latin typeface="Times New Roman" panose="02020603050405020304" pitchFamily="18" charset="0"/>
                <a:cs typeface="Times New Roman" panose="02020603050405020304" pitchFamily="18" charset="0"/>
              </a:rPr>
              <a:t>11. Pădurea Merișor - Cotul Zătuanului</a:t>
            </a:r>
          </a:p>
          <a:p>
            <a:r>
              <a:rPr lang="ro-RO" sz="1000" dirty="0">
                <a:latin typeface="Times New Roman" panose="02020603050405020304" pitchFamily="18" charset="0"/>
                <a:cs typeface="Times New Roman" panose="02020603050405020304" pitchFamily="18" charset="0"/>
              </a:rPr>
              <a:t>12. Pădurea Reghiu - Scruntaru</a:t>
            </a:r>
          </a:p>
          <a:p>
            <a:r>
              <a:rPr lang="ro-RO" sz="1000" dirty="0">
                <a:latin typeface="Times New Roman" panose="02020603050405020304" pitchFamily="18" charset="0"/>
                <a:cs typeface="Times New Roman" panose="02020603050405020304" pitchFamily="18" charset="0"/>
              </a:rPr>
              <a:t>13. Pădurea Schitu - Dălhăuți</a:t>
            </a:r>
          </a:p>
          <a:p>
            <a:r>
              <a:rPr lang="ro-RO" sz="1000" dirty="0">
                <a:latin typeface="Times New Roman" panose="02020603050405020304" pitchFamily="18" charset="0"/>
                <a:cs typeface="Times New Roman" panose="02020603050405020304" pitchFamily="18" charset="0"/>
              </a:rPr>
              <a:t>14. </a:t>
            </a:r>
            <a:r>
              <a:rPr lang="ro-RO" sz="1000" dirty="0">
                <a:solidFill>
                  <a:srgbClr val="00B050"/>
                </a:solidFill>
                <a:latin typeface="Times New Roman" panose="02020603050405020304" pitchFamily="18" charset="0"/>
                <a:cs typeface="Times New Roman" panose="02020603050405020304" pitchFamily="18" charset="0"/>
              </a:rPr>
              <a:t>Pădurea Verdele - Cheile Nărujei II</a:t>
            </a:r>
          </a:p>
          <a:p>
            <a:r>
              <a:rPr lang="ro-RO" sz="1000" dirty="0">
                <a:latin typeface="Times New Roman" panose="02020603050405020304" pitchFamily="18" charset="0"/>
                <a:cs typeface="Times New Roman" panose="02020603050405020304" pitchFamily="18" charset="0"/>
              </a:rPr>
              <a:t>15. Pârâul Bozu</a:t>
            </a:r>
          </a:p>
          <a:p>
            <a:r>
              <a:rPr lang="ro-RO" sz="1000" dirty="0">
                <a:latin typeface="Times New Roman" panose="02020603050405020304" pitchFamily="18" charset="0"/>
                <a:cs typeface="Times New Roman" panose="02020603050405020304" pitchFamily="18" charset="0"/>
              </a:rPr>
              <a:t>16. Poiana Muntioru</a:t>
            </a:r>
          </a:p>
          <a:p>
            <a:r>
              <a:rPr lang="ro-RO" sz="1000" dirty="0">
                <a:latin typeface="Times New Roman" panose="02020603050405020304" pitchFamily="18" charset="0"/>
                <a:cs typeface="Times New Roman" panose="02020603050405020304" pitchFamily="18" charset="0"/>
              </a:rPr>
              <a:t>17. Râpa Roșie - Dealul Morii</a:t>
            </a:r>
          </a:p>
          <a:p>
            <a:r>
              <a:rPr lang="ro-RO" sz="1000" dirty="0">
                <a:latin typeface="Times New Roman" panose="02020603050405020304" pitchFamily="18" charset="0"/>
                <a:cs typeface="Times New Roman" panose="02020603050405020304" pitchFamily="18" charset="0"/>
              </a:rPr>
              <a:t>18. Rezervația Algheanu</a:t>
            </a:r>
          </a:p>
          <a:p>
            <a:r>
              <a:rPr lang="ro-RO" sz="1000" dirty="0">
                <a:latin typeface="Times New Roman" panose="02020603050405020304" pitchFamily="18" charset="0"/>
                <a:cs typeface="Times New Roman" panose="02020603050405020304" pitchFamily="18" charset="0"/>
              </a:rPr>
              <a:t>19. </a:t>
            </a:r>
            <a:r>
              <a:rPr lang="ro-RO" sz="1000" dirty="0">
                <a:solidFill>
                  <a:srgbClr val="00B050"/>
                </a:solidFill>
                <a:latin typeface="Times New Roman" panose="02020603050405020304" pitchFamily="18" charset="0"/>
                <a:cs typeface="Times New Roman" panose="02020603050405020304" pitchFamily="18" charset="0"/>
              </a:rPr>
              <a:t>Strâmtura - Coza</a:t>
            </a:r>
          </a:p>
          <a:p>
            <a:r>
              <a:rPr lang="ro-RO" sz="1000" dirty="0">
                <a:latin typeface="Times New Roman" panose="02020603050405020304" pitchFamily="18" charset="0"/>
                <a:cs typeface="Times New Roman" panose="02020603050405020304" pitchFamily="18" charset="0"/>
              </a:rPr>
              <a:t>20. </a:t>
            </a:r>
            <a:r>
              <a:rPr lang="ro-RO" sz="1000" dirty="0">
                <a:solidFill>
                  <a:srgbClr val="00B050"/>
                </a:solidFill>
                <a:latin typeface="Times New Roman" panose="02020603050405020304" pitchFamily="18" charset="0"/>
                <a:cs typeface="Times New Roman" panose="02020603050405020304" pitchFamily="18" charset="0"/>
              </a:rPr>
              <a:t>Valea Tișiței</a:t>
            </a:r>
          </a:p>
          <a:p>
            <a:endParaRPr lang="ro-RO" sz="1000" dirty="0">
              <a:solidFill>
                <a:srgbClr val="00B050"/>
              </a:solidFill>
              <a:latin typeface="Times New Roman" panose="02020603050405020304" pitchFamily="18" charset="0"/>
              <a:cs typeface="Times New Roman" panose="02020603050405020304" pitchFamily="18" charset="0"/>
            </a:endParaRPr>
          </a:p>
          <a:p>
            <a:r>
              <a:rPr lang="ro-RO" sz="1050" b="1" dirty="0">
                <a:solidFill>
                  <a:srgbClr val="00B050"/>
                </a:solidFill>
                <a:latin typeface="Times New Roman" panose="02020603050405020304" pitchFamily="18" charset="0"/>
                <a:cs typeface="Times New Roman" panose="02020603050405020304" pitchFamily="18" charset="0"/>
              </a:rPr>
              <a:t>Putna Vrancea Natural Park</a:t>
            </a:r>
          </a:p>
          <a:p>
            <a:endParaRPr lang="ro-RO"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151EB57B-4FA5-E7E2-6A13-5650E7D6555A}"/>
              </a:ext>
            </a:extLst>
          </p:cNvPr>
          <p:cNvSpPr txBox="1"/>
          <p:nvPr/>
        </p:nvSpPr>
        <p:spPr>
          <a:xfrm>
            <a:off x="2151993" y="6145280"/>
            <a:ext cx="3352526" cy="646331"/>
          </a:xfrm>
          <a:prstGeom prst="rect">
            <a:avLst/>
          </a:prstGeom>
          <a:noFill/>
        </p:spPr>
        <p:txBody>
          <a:bodyPr wrap="square" rtlCol="0">
            <a:spAutoFit/>
          </a:bodyPr>
          <a:lstStyle/>
          <a:p>
            <a:r>
              <a:rPr lang="ro-RO" sz="1200" dirty="0">
                <a:latin typeface="Times New Roman" panose="02020603050405020304" pitchFamily="18" charset="0"/>
                <a:cs typeface="Times New Roman" panose="02020603050405020304" pitchFamily="18" charset="0"/>
              </a:rPr>
              <a:t>Principal criteria, subcriteria, and the scale used for the indirect evaluation of the analyzed sites based on Niculiță and Mărgărint (2018) approach</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744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62DB4129-B528-DE5A-A9DB-92124E595805}"/>
              </a:ext>
            </a:extLst>
          </p:cNvPr>
          <p:cNvSpPr/>
          <p:nvPr/>
        </p:nvSpPr>
        <p:spPr>
          <a:xfrm>
            <a:off x="7350594" y="536379"/>
            <a:ext cx="337352" cy="328474"/>
          </a:xfrm>
          <a:prstGeom prst="ellipse">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060FC4E-71BB-4BE0-8F43-35BA34A9311E}"/>
              </a:ext>
            </a:extLst>
          </p:cNvPr>
          <p:cNvPicPr>
            <a:picLocks noChangeAspect="1"/>
          </p:cNvPicPr>
          <p:nvPr/>
        </p:nvPicPr>
        <p:blipFill rotWithShape="1">
          <a:blip r:embed="rId2">
            <a:extLst>
              <a:ext uri="{28A0092B-C50C-407E-A947-70E740481C1C}">
                <a14:useLocalDpi xmlns:a14="http://schemas.microsoft.com/office/drawing/2010/main" val="0"/>
              </a:ext>
            </a:extLst>
          </a:blip>
          <a:srcRect t="13731" b="13223"/>
          <a:stretch/>
        </p:blipFill>
        <p:spPr>
          <a:xfrm>
            <a:off x="10320896" y="66389"/>
            <a:ext cx="1820146" cy="874643"/>
          </a:xfrm>
          <a:prstGeom prst="rect">
            <a:avLst/>
          </a:prstGeom>
        </p:spPr>
      </p:pic>
      <p:sp>
        <p:nvSpPr>
          <p:cNvPr id="18" name="Oval 17">
            <a:extLst>
              <a:ext uri="{FF2B5EF4-FFF2-40B4-BE49-F238E27FC236}">
                <a16:creationId xmlns:a16="http://schemas.microsoft.com/office/drawing/2014/main" id="{36A2ECCC-617B-5B76-F971-78D9C7743488}"/>
              </a:ext>
            </a:extLst>
          </p:cNvPr>
          <p:cNvSpPr/>
          <p:nvPr/>
        </p:nvSpPr>
        <p:spPr>
          <a:xfrm>
            <a:off x="2715383" y="553452"/>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8FBC955-3EBF-7DCA-83DF-8A7D7EDC6F2A}"/>
              </a:ext>
            </a:extLst>
          </p:cNvPr>
          <p:cNvSpPr/>
          <p:nvPr/>
        </p:nvSpPr>
        <p:spPr>
          <a:xfrm>
            <a:off x="80915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tăText 8">
            <a:extLst>
              <a:ext uri="{FF2B5EF4-FFF2-40B4-BE49-F238E27FC236}">
                <a16:creationId xmlns:a16="http://schemas.microsoft.com/office/drawing/2014/main" id="{5B2E6D33-4E61-647D-55C7-6075B3D0B134}"/>
              </a:ext>
            </a:extLst>
          </p:cNvPr>
          <p:cNvSpPr txBox="1"/>
          <p:nvPr/>
        </p:nvSpPr>
        <p:spPr>
          <a:xfrm>
            <a:off x="194745" y="129169"/>
            <a:ext cx="1566181" cy="369332"/>
          </a:xfrm>
          <a:prstGeom prst="rect">
            <a:avLst/>
          </a:prstGeom>
          <a:solidFill>
            <a:srgbClr val="A4C1E5"/>
          </a:solid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Introduction</a:t>
            </a:r>
          </a:p>
        </p:txBody>
      </p:sp>
      <p:sp>
        <p:nvSpPr>
          <p:cNvPr id="21" name="CasetăText 10">
            <a:extLst>
              <a:ext uri="{FF2B5EF4-FFF2-40B4-BE49-F238E27FC236}">
                <a16:creationId xmlns:a16="http://schemas.microsoft.com/office/drawing/2014/main" id="{1242CCDD-DA97-069C-1094-4DD40E9EE335}"/>
              </a:ext>
            </a:extLst>
          </p:cNvPr>
          <p:cNvSpPr txBox="1"/>
          <p:nvPr/>
        </p:nvSpPr>
        <p:spPr>
          <a:xfrm>
            <a:off x="3974115" y="129169"/>
            <a:ext cx="2424575" cy="369332"/>
          </a:xfrm>
          <a:prstGeom prst="rect">
            <a:avLst/>
          </a:prstGeom>
          <a:solidFill>
            <a:srgbClr val="A1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Materials and Methods</a:t>
            </a:r>
          </a:p>
        </p:txBody>
      </p:sp>
      <p:sp>
        <p:nvSpPr>
          <p:cNvPr id="22" name="CasetăText 11">
            <a:extLst>
              <a:ext uri="{FF2B5EF4-FFF2-40B4-BE49-F238E27FC236}">
                <a16:creationId xmlns:a16="http://schemas.microsoft.com/office/drawing/2014/main" id="{533EE50B-97DB-475D-E595-5BEAF901F02C}"/>
              </a:ext>
            </a:extLst>
          </p:cNvPr>
          <p:cNvSpPr txBox="1"/>
          <p:nvPr/>
        </p:nvSpPr>
        <p:spPr>
          <a:xfrm>
            <a:off x="6718749" y="129169"/>
            <a:ext cx="1515275" cy="369332"/>
          </a:xfrm>
          <a:prstGeom prst="rect">
            <a:avLst/>
          </a:prstGeom>
          <a:solidFill>
            <a:srgbClr val="FFC000"/>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Results</a:t>
            </a:r>
          </a:p>
        </p:txBody>
      </p:sp>
      <p:sp>
        <p:nvSpPr>
          <p:cNvPr id="23" name="CasetăText 12">
            <a:extLst>
              <a:ext uri="{FF2B5EF4-FFF2-40B4-BE49-F238E27FC236}">
                <a16:creationId xmlns:a16="http://schemas.microsoft.com/office/drawing/2014/main" id="{1FA57C7C-A1F2-EB60-211E-79E99A3AF4A7}"/>
              </a:ext>
            </a:extLst>
          </p:cNvPr>
          <p:cNvSpPr txBox="1"/>
          <p:nvPr/>
        </p:nvSpPr>
        <p:spPr>
          <a:xfrm>
            <a:off x="8554083" y="134358"/>
            <a:ext cx="1611353" cy="369332"/>
          </a:xfrm>
          <a:prstGeom prst="rect">
            <a:avLst/>
          </a:prstGeom>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Conclusion</a:t>
            </a:r>
            <a:r>
              <a:rPr lang="ro-RO" b="1" dirty="0">
                <a:latin typeface="Cambria Math" panose="02040503050406030204" pitchFamily="18" charset="0"/>
                <a:ea typeface="Cambria Math" panose="02040503050406030204" pitchFamily="18" charset="0"/>
              </a:rPr>
              <a:t>s</a:t>
            </a:r>
            <a:endParaRPr lang="en-US" b="1" dirty="0">
              <a:latin typeface="Cambria Math" panose="02040503050406030204" pitchFamily="18" charset="0"/>
              <a:ea typeface="Cambria Math" panose="02040503050406030204" pitchFamily="18" charset="0"/>
            </a:endParaRPr>
          </a:p>
        </p:txBody>
      </p:sp>
      <p:sp>
        <p:nvSpPr>
          <p:cNvPr id="24" name="Rectangle 23">
            <a:extLst>
              <a:ext uri="{FF2B5EF4-FFF2-40B4-BE49-F238E27FC236}">
                <a16:creationId xmlns:a16="http://schemas.microsoft.com/office/drawing/2014/main" id="{6AB85F72-B2FC-C37D-3B36-E704252C5866}"/>
              </a:ext>
            </a:extLst>
          </p:cNvPr>
          <p:cNvSpPr/>
          <p:nvPr/>
        </p:nvSpPr>
        <p:spPr>
          <a:xfrm>
            <a:off x="61955" y="66389"/>
            <a:ext cx="10207110" cy="8539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C010BD4-FED4-1670-25E8-63AAC3B2354C}"/>
              </a:ext>
            </a:extLst>
          </p:cNvPr>
          <p:cNvSpPr/>
          <p:nvPr/>
        </p:nvSpPr>
        <p:spPr>
          <a:xfrm>
            <a:off x="500452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CFEA593-2471-8B62-1706-18FBE774FC4D}"/>
              </a:ext>
            </a:extLst>
          </p:cNvPr>
          <p:cNvSpPr/>
          <p:nvPr/>
        </p:nvSpPr>
        <p:spPr>
          <a:xfrm>
            <a:off x="5017726" y="545205"/>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099B8FB-9D7E-619F-33FB-D60BFC9862DB}"/>
              </a:ext>
            </a:extLst>
          </p:cNvPr>
          <p:cNvSpPr/>
          <p:nvPr/>
        </p:nvSpPr>
        <p:spPr>
          <a:xfrm>
            <a:off x="9231705"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tăText 13">
            <a:extLst>
              <a:ext uri="{FF2B5EF4-FFF2-40B4-BE49-F238E27FC236}">
                <a16:creationId xmlns:a16="http://schemas.microsoft.com/office/drawing/2014/main" id="{476F27E8-1687-E8DC-2EB8-A9D39A28DC2D}"/>
              </a:ext>
            </a:extLst>
          </p:cNvPr>
          <p:cNvSpPr txBox="1"/>
          <p:nvPr/>
        </p:nvSpPr>
        <p:spPr>
          <a:xfrm>
            <a:off x="2080985" y="129169"/>
            <a:ext cx="1573071" cy="369332"/>
          </a:xfrm>
          <a:prstGeom prst="rect">
            <a:avLst/>
          </a:prstGeom>
          <a:solidFill>
            <a:srgbClr val="A2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o-RO" b="1" dirty="0">
                <a:latin typeface="Cambria Math" panose="02040503050406030204" pitchFamily="18" charset="0"/>
                <a:ea typeface="Cambria Math" panose="02040503050406030204" pitchFamily="18" charset="0"/>
              </a:rPr>
              <a:t>Study area</a:t>
            </a:r>
            <a:endParaRPr lang="en-US" b="1" dirty="0">
              <a:latin typeface="Cambria Math" panose="02040503050406030204" pitchFamily="18" charset="0"/>
              <a:ea typeface="Cambria Math" panose="02040503050406030204" pitchFamily="18" charset="0"/>
            </a:endParaRPr>
          </a:p>
        </p:txBody>
      </p:sp>
      <p:graphicFrame>
        <p:nvGraphicFramePr>
          <p:cNvPr id="31" name="Table 30">
            <a:extLst>
              <a:ext uri="{FF2B5EF4-FFF2-40B4-BE49-F238E27FC236}">
                <a16:creationId xmlns:a16="http://schemas.microsoft.com/office/drawing/2014/main" id="{4AEF68FF-6493-28A3-B278-DB01467FB2D2}"/>
              </a:ext>
            </a:extLst>
          </p:cNvPr>
          <p:cNvGraphicFramePr>
            <a:graphicFrameLocks noGrp="1"/>
          </p:cNvGraphicFramePr>
          <p:nvPr>
            <p:extLst>
              <p:ext uri="{D42A27DB-BD31-4B8C-83A1-F6EECF244321}">
                <p14:modId xmlns:p14="http://schemas.microsoft.com/office/powerpoint/2010/main" val="2566139438"/>
              </p:ext>
            </p:extLst>
          </p:nvPr>
        </p:nvGraphicFramePr>
        <p:xfrm>
          <a:off x="2080985" y="2151003"/>
          <a:ext cx="8103722" cy="4232910"/>
        </p:xfrm>
        <a:graphic>
          <a:graphicData uri="http://schemas.openxmlformats.org/drawingml/2006/table">
            <a:tbl>
              <a:tblPr>
                <a:tableStyleId>{616DA210-FB5B-4158-B5E0-FEB733F419BA}</a:tableStyleId>
              </a:tblPr>
              <a:tblGrid>
                <a:gridCol w="377674">
                  <a:extLst>
                    <a:ext uri="{9D8B030D-6E8A-4147-A177-3AD203B41FA5}">
                      <a16:colId xmlns:a16="http://schemas.microsoft.com/office/drawing/2014/main" val="3884295741"/>
                    </a:ext>
                  </a:extLst>
                </a:gridCol>
                <a:gridCol w="2217208">
                  <a:extLst>
                    <a:ext uri="{9D8B030D-6E8A-4147-A177-3AD203B41FA5}">
                      <a16:colId xmlns:a16="http://schemas.microsoft.com/office/drawing/2014/main" val="3774502605"/>
                    </a:ext>
                  </a:extLst>
                </a:gridCol>
                <a:gridCol w="459070">
                  <a:extLst>
                    <a:ext uri="{9D8B030D-6E8A-4147-A177-3AD203B41FA5}">
                      <a16:colId xmlns:a16="http://schemas.microsoft.com/office/drawing/2014/main" val="3387727033"/>
                    </a:ext>
                  </a:extLst>
                </a:gridCol>
                <a:gridCol w="459070">
                  <a:extLst>
                    <a:ext uri="{9D8B030D-6E8A-4147-A177-3AD203B41FA5}">
                      <a16:colId xmlns:a16="http://schemas.microsoft.com/office/drawing/2014/main" val="506905720"/>
                    </a:ext>
                  </a:extLst>
                </a:gridCol>
                <a:gridCol w="459070">
                  <a:extLst>
                    <a:ext uri="{9D8B030D-6E8A-4147-A177-3AD203B41FA5}">
                      <a16:colId xmlns:a16="http://schemas.microsoft.com/office/drawing/2014/main" val="2553595369"/>
                    </a:ext>
                  </a:extLst>
                </a:gridCol>
                <a:gridCol w="459070">
                  <a:extLst>
                    <a:ext uri="{9D8B030D-6E8A-4147-A177-3AD203B41FA5}">
                      <a16:colId xmlns:a16="http://schemas.microsoft.com/office/drawing/2014/main" val="4117646044"/>
                    </a:ext>
                  </a:extLst>
                </a:gridCol>
                <a:gridCol w="459070">
                  <a:extLst>
                    <a:ext uri="{9D8B030D-6E8A-4147-A177-3AD203B41FA5}">
                      <a16:colId xmlns:a16="http://schemas.microsoft.com/office/drawing/2014/main" val="1506503678"/>
                    </a:ext>
                  </a:extLst>
                </a:gridCol>
                <a:gridCol w="459070">
                  <a:extLst>
                    <a:ext uri="{9D8B030D-6E8A-4147-A177-3AD203B41FA5}">
                      <a16:colId xmlns:a16="http://schemas.microsoft.com/office/drawing/2014/main" val="2299223933"/>
                    </a:ext>
                  </a:extLst>
                </a:gridCol>
                <a:gridCol w="459070">
                  <a:extLst>
                    <a:ext uri="{9D8B030D-6E8A-4147-A177-3AD203B41FA5}">
                      <a16:colId xmlns:a16="http://schemas.microsoft.com/office/drawing/2014/main" val="4263555613"/>
                    </a:ext>
                  </a:extLst>
                </a:gridCol>
                <a:gridCol w="459070">
                  <a:extLst>
                    <a:ext uri="{9D8B030D-6E8A-4147-A177-3AD203B41FA5}">
                      <a16:colId xmlns:a16="http://schemas.microsoft.com/office/drawing/2014/main" val="360789072"/>
                    </a:ext>
                  </a:extLst>
                </a:gridCol>
                <a:gridCol w="459070">
                  <a:extLst>
                    <a:ext uri="{9D8B030D-6E8A-4147-A177-3AD203B41FA5}">
                      <a16:colId xmlns:a16="http://schemas.microsoft.com/office/drawing/2014/main" val="1628999863"/>
                    </a:ext>
                  </a:extLst>
                </a:gridCol>
                <a:gridCol w="459070">
                  <a:extLst>
                    <a:ext uri="{9D8B030D-6E8A-4147-A177-3AD203B41FA5}">
                      <a16:colId xmlns:a16="http://schemas.microsoft.com/office/drawing/2014/main" val="1362164160"/>
                    </a:ext>
                  </a:extLst>
                </a:gridCol>
                <a:gridCol w="459070">
                  <a:extLst>
                    <a:ext uri="{9D8B030D-6E8A-4147-A177-3AD203B41FA5}">
                      <a16:colId xmlns:a16="http://schemas.microsoft.com/office/drawing/2014/main" val="1159560760"/>
                    </a:ext>
                  </a:extLst>
                </a:gridCol>
                <a:gridCol w="459070">
                  <a:extLst>
                    <a:ext uri="{9D8B030D-6E8A-4147-A177-3AD203B41FA5}">
                      <a16:colId xmlns:a16="http://schemas.microsoft.com/office/drawing/2014/main" val="813792016"/>
                    </a:ext>
                  </a:extLst>
                </a:gridCol>
              </a:tblGrid>
              <a:tr h="188666">
                <a:tc rowSpan="2">
                  <a:txBody>
                    <a:bodyPr/>
                    <a:lstStyle/>
                    <a:p>
                      <a:pPr algn="ctr" fontAlgn="b"/>
                      <a:r>
                        <a:rPr lang="ro-RO" sz="1200" b="0" i="0" u="none" strike="noStrike" dirty="0">
                          <a:solidFill>
                            <a:srgbClr val="000000"/>
                          </a:solidFill>
                          <a:effectLst/>
                          <a:latin typeface="Times New Roman" panose="02020603050405020304" pitchFamily="18" charset="0"/>
                          <a:cs typeface="Times New Roman" panose="02020603050405020304" pitchFamily="18" charset="0"/>
                        </a:rPr>
                        <a:t>No.</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rowSpan="2">
                  <a:txBody>
                    <a:bodyPr/>
                    <a:lstStyle/>
                    <a:p>
                      <a:pPr algn="ctr" fontAlgn="ctr"/>
                      <a:r>
                        <a:rPr lang="en-US" sz="1200" u="none" strike="noStrike" dirty="0">
                          <a:effectLst/>
                        </a:rPr>
                        <a:t>Name</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gridSpan="5">
                  <a:txBody>
                    <a:bodyPr/>
                    <a:lstStyle/>
                    <a:p>
                      <a:pPr algn="ctr" fontAlgn="ctr"/>
                      <a:r>
                        <a:rPr lang="en-US" sz="1200" u="none" strike="noStrike">
                          <a:effectLst/>
                        </a:rPr>
                        <a:t>Scientific value</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a:effectLst/>
                        </a:rPr>
                        <a:t>Additional value</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ctr"/>
                      <a:r>
                        <a:rPr lang="en-US" sz="1200" u="none" strike="noStrike">
                          <a:effectLst/>
                        </a:rPr>
                        <a:t>Aesthetic value</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tc rowSpan="2">
                  <a:txBody>
                    <a:bodyPr/>
                    <a:lstStyle/>
                    <a:p>
                      <a:pPr algn="ctr" fontAlgn="ctr"/>
                      <a:r>
                        <a:rPr lang="en-US" sz="1200" u="none" strike="noStrike">
                          <a:effectLst/>
                        </a:rPr>
                        <a:t>TOTAL</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88413283"/>
                  </a:ext>
                </a:extLst>
              </a:tr>
              <a:tr h="190500">
                <a:tc vMerge="1">
                  <a:txBody>
                    <a:bodyPr/>
                    <a:lstStyle/>
                    <a:p>
                      <a:pPr algn="l" fontAlgn="b"/>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vMerge="1">
                  <a:txBody>
                    <a:bodyPr/>
                    <a:lstStyle/>
                    <a:p>
                      <a:endParaRPr lang="en-US"/>
                    </a:p>
                  </a:txBody>
                  <a:tcPr/>
                </a:tc>
                <a:tc>
                  <a:txBody>
                    <a:bodyPr/>
                    <a:lstStyle/>
                    <a:p>
                      <a:pPr algn="ctr" fontAlgn="ctr"/>
                      <a:r>
                        <a:rPr lang="en-US" sz="1200" u="none" strike="noStrike">
                          <a:effectLst/>
                        </a:rPr>
                        <a:t>INT</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REP</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RAR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PALEO</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Total</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Ecol</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PS</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Total</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CC</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STR</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u="none" strike="noStrike">
                          <a:effectLst/>
                        </a:rPr>
                        <a:t>Total</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vMerge="1">
                  <a:txBody>
                    <a:bodyPr/>
                    <a:lstStyle/>
                    <a:p>
                      <a:endParaRPr lang="en-US"/>
                    </a:p>
                  </a:txBody>
                  <a:tcPr/>
                </a:tc>
                <a:extLst>
                  <a:ext uri="{0D108BD9-81ED-4DB2-BD59-A6C34878D82A}">
                    <a16:rowId xmlns:a16="http://schemas.microsoft.com/office/drawing/2014/main" val="3702361029"/>
                  </a:ext>
                </a:extLst>
              </a:tr>
              <a:tr h="190500">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Căldările Zăbalei - Zârna Mică</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0.8125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0.3542</a:t>
                      </a:r>
                    </a:p>
                  </a:txBody>
                  <a:tcPr marL="9525" marR="9525" marT="9525" marB="0" anchor="b"/>
                </a:tc>
                <a:extLst>
                  <a:ext uri="{0D108BD9-81ED-4DB2-BD59-A6C34878D82A}">
                    <a16:rowId xmlns:a16="http://schemas.microsoft.com/office/drawing/2014/main" val="2054688907"/>
                  </a:ext>
                </a:extLst>
              </a:tr>
              <a:tr h="190500">
                <a:tc>
                  <a:txBody>
                    <a:bodyPr/>
                    <a:lstStyle/>
                    <a:p>
                      <a:pPr algn="r" fontAlgn="b"/>
                      <a:r>
                        <a:rPr lang="en-US" sz="1200" u="none" strike="noStrike">
                          <a:effectLst/>
                        </a:rPr>
                        <a:t>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Cascada Mișina</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0.8125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0.3542</a:t>
                      </a:r>
                    </a:p>
                  </a:txBody>
                  <a:tcPr marL="9525" marR="9525" marT="9525" marB="0" anchor="b"/>
                </a:tc>
                <a:extLst>
                  <a:ext uri="{0D108BD9-81ED-4DB2-BD59-A6C34878D82A}">
                    <a16:rowId xmlns:a16="http://schemas.microsoft.com/office/drawing/2014/main" val="3827077124"/>
                  </a:ext>
                </a:extLst>
              </a:tr>
              <a:tr h="190500">
                <a:tc>
                  <a:txBody>
                    <a:bodyPr/>
                    <a:lstStyle/>
                    <a:p>
                      <a:pPr algn="r" fontAlgn="b"/>
                      <a:r>
                        <a:rPr lang="en-US" sz="1200" u="none" strike="noStrike">
                          <a:effectLst/>
                        </a:rPr>
                        <a:t>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dirty="0" err="1">
                          <a:effectLst/>
                        </a:rPr>
                        <a:t>Cascada</a:t>
                      </a:r>
                      <a:r>
                        <a:rPr lang="en-US" sz="1200" u="none" strike="noStrike" dirty="0">
                          <a:effectLst/>
                        </a:rPr>
                        <a:t> </a:t>
                      </a:r>
                      <a:r>
                        <a:rPr lang="en-US" sz="1200" u="none" strike="noStrike" dirty="0" err="1">
                          <a:effectLst/>
                        </a:rPr>
                        <a:t>Putnei</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0.8125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0.625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0.5208</a:t>
                      </a:r>
                    </a:p>
                  </a:txBody>
                  <a:tcPr marL="9525" marR="9525" marT="9525" marB="0" anchor="b"/>
                </a:tc>
                <a:extLst>
                  <a:ext uri="{0D108BD9-81ED-4DB2-BD59-A6C34878D82A}">
                    <a16:rowId xmlns:a16="http://schemas.microsoft.com/office/drawing/2014/main" val="3784795112"/>
                  </a:ext>
                </a:extLst>
              </a:tr>
              <a:tr h="190500">
                <a:tc>
                  <a:txBody>
                    <a:bodyPr/>
                    <a:lstStyle/>
                    <a:p>
                      <a:pPr algn="r" fontAlgn="b"/>
                      <a:r>
                        <a:rPr lang="en-US" sz="1200" u="none" strike="noStrike">
                          <a:effectLst/>
                        </a:rPr>
                        <a:t>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Focul Viu de la Andreiașu de Jos</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0.75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0.125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0.2917</a:t>
                      </a:r>
                    </a:p>
                  </a:txBody>
                  <a:tcPr marL="9525" marR="9525" marT="9525" marB="0" anchor="b"/>
                </a:tc>
                <a:extLst>
                  <a:ext uri="{0D108BD9-81ED-4DB2-BD59-A6C34878D82A}">
                    <a16:rowId xmlns:a16="http://schemas.microsoft.com/office/drawing/2014/main" val="189431066"/>
                  </a:ext>
                </a:extLst>
              </a:tr>
              <a:tr h="190500">
                <a:tc>
                  <a:txBody>
                    <a:bodyPr/>
                    <a:lstStyle/>
                    <a:p>
                      <a:pPr algn="r" fontAlgn="b"/>
                      <a:r>
                        <a:rPr lang="en-US" sz="1200" u="none" strike="noStrike">
                          <a:effectLst/>
                        </a:rPr>
                        <a:t>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Groapa cu Pini</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0.75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0.625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0.5417</a:t>
                      </a:r>
                    </a:p>
                  </a:txBody>
                  <a:tcPr marL="9525" marR="9525" marT="9525" marB="0" anchor="b"/>
                </a:tc>
                <a:extLst>
                  <a:ext uri="{0D108BD9-81ED-4DB2-BD59-A6C34878D82A}">
                    <a16:rowId xmlns:a16="http://schemas.microsoft.com/office/drawing/2014/main" val="512619073"/>
                  </a:ext>
                </a:extLst>
              </a:tr>
              <a:tr h="190500">
                <a:tc>
                  <a:txBody>
                    <a:bodyPr/>
                    <a:lstStyle/>
                    <a:p>
                      <a:pPr algn="r" fontAlgn="b"/>
                      <a:r>
                        <a:rPr lang="en-US" sz="1200" u="none" strike="noStrike">
                          <a:effectLst/>
                        </a:rPr>
                        <a:t>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pt-BR" sz="1200" u="none" strike="noStrike">
                          <a:effectLst/>
                        </a:rPr>
                        <a:t>Lacul Negru - Cheile Nărujei I</a:t>
                      </a:r>
                      <a:endParaRPr lang="pt-B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0.625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0.625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0.25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0.5</a:t>
                      </a:r>
                    </a:p>
                  </a:txBody>
                  <a:tcPr marL="9525" marR="9525" marT="9525" marB="0" anchor="b"/>
                </a:tc>
                <a:extLst>
                  <a:ext uri="{0D108BD9-81ED-4DB2-BD59-A6C34878D82A}">
                    <a16:rowId xmlns:a16="http://schemas.microsoft.com/office/drawing/2014/main" val="396389927"/>
                  </a:ext>
                </a:extLst>
              </a:tr>
              <a:tr h="190500">
                <a:tc>
                  <a:txBody>
                    <a:bodyPr/>
                    <a:lstStyle/>
                    <a:p>
                      <a:pPr algn="r" fontAlgn="b"/>
                      <a:r>
                        <a:rPr lang="en-US" sz="1200" u="none" strike="noStrike">
                          <a:effectLst/>
                        </a:rPr>
                        <a:t>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Lunca Siretului</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0.625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0.2917</a:t>
                      </a:r>
                    </a:p>
                  </a:txBody>
                  <a:tcPr marL="9525" marR="9525" marT="9525" marB="0" anchor="b"/>
                </a:tc>
                <a:extLst>
                  <a:ext uri="{0D108BD9-81ED-4DB2-BD59-A6C34878D82A}">
                    <a16:rowId xmlns:a16="http://schemas.microsoft.com/office/drawing/2014/main" val="2805059317"/>
                  </a:ext>
                </a:extLst>
              </a:tr>
              <a:tr h="190500">
                <a:tc>
                  <a:txBody>
                    <a:bodyPr/>
                    <a:lstStyle/>
                    <a:p>
                      <a:pPr algn="r" fontAlgn="b"/>
                      <a:r>
                        <a:rPr lang="en-US" sz="1200" u="none" strike="noStrike">
                          <a:effectLst/>
                        </a:rPr>
                        <a:t>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dirty="0" err="1">
                          <a:effectLst/>
                        </a:rPr>
                        <a:t>Muntele</a:t>
                      </a:r>
                      <a:r>
                        <a:rPr lang="en-US" sz="1200" u="none" strike="noStrike" dirty="0">
                          <a:effectLst/>
                        </a:rPr>
                        <a:t> </a:t>
                      </a:r>
                      <a:r>
                        <a:rPr lang="en-US" sz="1200" u="none" strike="noStrike" dirty="0" err="1">
                          <a:effectLst/>
                        </a:rPr>
                        <a:t>Goru</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0.5625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0.625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0.75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0.625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0.6042</a:t>
                      </a:r>
                    </a:p>
                  </a:txBody>
                  <a:tcPr marL="9525" marR="9525" marT="9525" marB="0" anchor="b"/>
                </a:tc>
                <a:extLst>
                  <a:ext uri="{0D108BD9-81ED-4DB2-BD59-A6C34878D82A}">
                    <a16:rowId xmlns:a16="http://schemas.microsoft.com/office/drawing/2014/main" val="1952540956"/>
                  </a:ext>
                </a:extLst>
              </a:tr>
              <a:tr h="190500">
                <a:tc>
                  <a:txBody>
                    <a:bodyPr/>
                    <a:lstStyle/>
                    <a:p>
                      <a:pPr algn="r" fontAlgn="b"/>
                      <a:r>
                        <a:rPr lang="en-US" sz="1200" u="none" strike="noStrike">
                          <a:effectLst/>
                        </a:rPr>
                        <a:t>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Pădurea Cenaru</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0.25</a:t>
                      </a:r>
                    </a:p>
                  </a:txBody>
                  <a:tcPr marL="9525" marR="9525" marT="9525" marB="0" anchor="b"/>
                </a:tc>
                <a:extLst>
                  <a:ext uri="{0D108BD9-81ED-4DB2-BD59-A6C34878D82A}">
                    <a16:rowId xmlns:a16="http://schemas.microsoft.com/office/drawing/2014/main" val="126403401"/>
                  </a:ext>
                </a:extLst>
              </a:tr>
              <a:tr h="190500">
                <a:tc>
                  <a:txBody>
                    <a:bodyPr/>
                    <a:lstStyle/>
                    <a:p>
                      <a:pPr algn="r" fontAlgn="b"/>
                      <a:r>
                        <a:rPr lang="en-US" sz="1200" u="none" strike="noStrike">
                          <a:effectLst/>
                        </a:rPr>
                        <a:t>10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Pădurea Lepșa - Zboina</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0.625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0.125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0.4167</a:t>
                      </a:r>
                    </a:p>
                  </a:txBody>
                  <a:tcPr marL="9525" marR="9525" marT="9525" marB="0" anchor="b"/>
                </a:tc>
                <a:extLst>
                  <a:ext uri="{0D108BD9-81ED-4DB2-BD59-A6C34878D82A}">
                    <a16:rowId xmlns:a16="http://schemas.microsoft.com/office/drawing/2014/main" val="4002022587"/>
                  </a:ext>
                </a:extLst>
              </a:tr>
              <a:tr h="190500">
                <a:tc>
                  <a:txBody>
                    <a:bodyPr/>
                    <a:lstStyle/>
                    <a:p>
                      <a:pPr algn="r" fontAlgn="b"/>
                      <a:r>
                        <a:rPr lang="en-US" sz="1200" u="none" strike="noStrike">
                          <a:effectLst/>
                        </a:rPr>
                        <a:t>11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Pădurea Merișor - Cotul Zătuanului</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0.125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0.25</a:t>
                      </a:r>
                    </a:p>
                  </a:txBody>
                  <a:tcPr marL="9525" marR="9525" marT="9525" marB="0" anchor="b"/>
                </a:tc>
                <a:extLst>
                  <a:ext uri="{0D108BD9-81ED-4DB2-BD59-A6C34878D82A}">
                    <a16:rowId xmlns:a16="http://schemas.microsoft.com/office/drawing/2014/main" val="2318149575"/>
                  </a:ext>
                </a:extLst>
              </a:tr>
              <a:tr h="190500">
                <a:tc>
                  <a:txBody>
                    <a:bodyPr/>
                    <a:lstStyle/>
                    <a:p>
                      <a:pPr algn="r" fontAlgn="b"/>
                      <a:r>
                        <a:rPr lang="en-US" sz="1200" u="none" strike="noStrike">
                          <a:effectLst/>
                        </a:rPr>
                        <a:t>12</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Pădurea Reghiu - Scruntaru</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dirty="0">
                          <a:effectLst/>
                        </a:rPr>
                        <a:t>0.5</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0.25</a:t>
                      </a:r>
                    </a:p>
                  </a:txBody>
                  <a:tcPr marL="9525" marR="9525" marT="9525" marB="0" anchor="b"/>
                </a:tc>
                <a:extLst>
                  <a:ext uri="{0D108BD9-81ED-4DB2-BD59-A6C34878D82A}">
                    <a16:rowId xmlns:a16="http://schemas.microsoft.com/office/drawing/2014/main" val="889609649"/>
                  </a:ext>
                </a:extLst>
              </a:tr>
              <a:tr h="190500">
                <a:tc>
                  <a:txBody>
                    <a:bodyPr/>
                    <a:lstStyle/>
                    <a:p>
                      <a:pPr algn="r" fontAlgn="b"/>
                      <a:r>
                        <a:rPr lang="en-US" sz="1200" u="none" strike="noStrike">
                          <a:effectLst/>
                        </a:rPr>
                        <a:t>13</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Pădurea Schitu - Dălhăuți</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a:effectLst/>
                        </a:rPr>
                        <a:t>0.125</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0.25</a:t>
                      </a:r>
                    </a:p>
                  </a:txBody>
                  <a:tcPr marL="9525" marR="9525" marT="9525" marB="0" anchor="b"/>
                </a:tc>
                <a:extLst>
                  <a:ext uri="{0D108BD9-81ED-4DB2-BD59-A6C34878D82A}">
                    <a16:rowId xmlns:a16="http://schemas.microsoft.com/office/drawing/2014/main" val="2813937095"/>
                  </a:ext>
                </a:extLst>
              </a:tr>
              <a:tr h="190500">
                <a:tc>
                  <a:txBody>
                    <a:bodyPr/>
                    <a:lstStyle/>
                    <a:p>
                      <a:pPr algn="r" fontAlgn="b"/>
                      <a:r>
                        <a:rPr lang="en-US" sz="1200" u="none" strike="noStrike">
                          <a:effectLst/>
                        </a:rPr>
                        <a:t>14</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Pădurea Verdele - Cheile Nărujei II</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0.625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0.4167</a:t>
                      </a:r>
                    </a:p>
                  </a:txBody>
                  <a:tcPr marL="9525" marR="9525" marT="9525" marB="0" anchor="b"/>
                </a:tc>
                <a:extLst>
                  <a:ext uri="{0D108BD9-81ED-4DB2-BD59-A6C34878D82A}">
                    <a16:rowId xmlns:a16="http://schemas.microsoft.com/office/drawing/2014/main" val="3178183570"/>
                  </a:ext>
                </a:extLst>
              </a:tr>
              <a:tr h="190500">
                <a:tc>
                  <a:txBody>
                    <a:bodyPr/>
                    <a:lstStyle/>
                    <a:p>
                      <a:pPr algn="r" fontAlgn="b"/>
                      <a:r>
                        <a:rPr lang="en-US" sz="1200" u="none" strike="noStrike">
                          <a:effectLst/>
                        </a:rPr>
                        <a:t>15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Pârâul Bozu</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0.625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0.3333</a:t>
                      </a:r>
                    </a:p>
                  </a:txBody>
                  <a:tcPr marL="9525" marR="9525" marT="9525" marB="0" anchor="b"/>
                </a:tc>
                <a:extLst>
                  <a:ext uri="{0D108BD9-81ED-4DB2-BD59-A6C34878D82A}">
                    <a16:rowId xmlns:a16="http://schemas.microsoft.com/office/drawing/2014/main" val="3555448249"/>
                  </a:ext>
                </a:extLst>
              </a:tr>
              <a:tr h="190500">
                <a:tc>
                  <a:txBody>
                    <a:bodyPr/>
                    <a:lstStyle/>
                    <a:p>
                      <a:pPr algn="r" fontAlgn="b"/>
                      <a:r>
                        <a:rPr lang="en-US" sz="1200" u="none" strike="noStrike">
                          <a:effectLst/>
                        </a:rPr>
                        <a:t>16</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Poiana Muntioru</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0.75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0.5625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0.2292</a:t>
                      </a:r>
                    </a:p>
                  </a:txBody>
                  <a:tcPr marL="9525" marR="9525" marT="9525" marB="0" anchor="b"/>
                </a:tc>
                <a:extLst>
                  <a:ext uri="{0D108BD9-81ED-4DB2-BD59-A6C34878D82A}">
                    <a16:rowId xmlns:a16="http://schemas.microsoft.com/office/drawing/2014/main" val="3590060504"/>
                  </a:ext>
                </a:extLst>
              </a:tr>
              <a:tr h="190500">
                <a:tc>
                  <a:txBody>
                    <a:bodyPr/>
                    <a:lstStyle/>
                    <a:p>
                      <a:pPr algn="r" fontAlgn="b"/>
                      <a:r>
                        <a:rPr lang="en-US" sz="1200" u="none" strike="noStrike">
                          <a:effectLst/>
                        </a:rPr>
                        <a:t>17</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Râpa Roșie - Dealul Morii</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0.8125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0.75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0.375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0.375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0.5208</a:t>
                      </a:r>
                    </a:p>
                  </a:txBody>
                  <a:tcPr marL="9525" marR="9525" marT="9525" marB="0" anchor="b"/>
                </a:tc>
                <a:extLst>
                  <a:ext uri="{0D108BD9-81ED-4DB2-BD59-A6C34878D82A}">
                    <a16:rowId xmlns:a16="http://schemas.microsoft.com/office/drawing/2014/main" val="2566518804"/>
                  </a:ext>
                </a:extLst>
              </a:tr>
              <a:tr h="190500">
                <a:tc>
                  <a:txBody>
                    <a:bodyPr/>
                    <a:lstStyle/>
                    <a:p>
                      <a:pPr algn="r" fontAlgn="b"/>
                      <a:r>
                        <a:rPr lang="en-US" sz="1200" u="none" strike="noStrike">
                          <a:effectLst/>
                        </a:rPr>
                        <a:t>18</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Rezervația Algheanu</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0.75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0.5625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0.3958</a:t>
                      </a:r>
                    </a:p>
                  </a:txBody>
                  <a:tcPr marL="9525" marR="9525" marT="9525" marB="0" anchor="b"/>
                </a:tc>
                <a:extLst>
                  <a:ext uri="{0D108BD9-81ED-4DB2-BD59-A6C34878D82A}">
                    <a16:rowId xmlns:a16="http://schemas.microsoft.com/office/drawing/2014/main" val="3617800148"/>
                  </a:ext>
                </a:extLst>
              </a:tr>
              <a:tr h="190500">
                <a:tc>
                  <a:txBody>
                    <a:bodyPr/>
                    <a:lstStyle/>
                    <a:p>
                      <a:pPr algn="r" fontAlgn="b"/>
                      <a:r>
                        <a:rPr lang="en-US" sz="1200" u="none" strike="noStrike">
                          <a:effectLst/>
                        </a:rPr>
                        <a:t>19</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a:effectLst/>
                        </a:rPr>
                        <a:t>Strâmtura - Coza</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0.8125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a:solidFill>
                            <a:srgbClr val="000000"/>
                          </a:solidFill>
                          <a:effectLst/>
                          <a:latin typeface="Calibri" panose="020F0502020204030204" pitchFamily="34" charset="0"/>
                        </a:rPr>
                        <a:t>0.7708</a:t>
                      </a:r>
                    </a:p>
                  </a:txBody>
                  <a:tcPr marL="9525" marR="9525" marT="9525" marB="0" anchor="b"/>
                </a:tc>
                <a:extLst>
                  <a:ext uri="{0D108BD9-81ED-4DB2-BD59-A6C34878D82A}">
                    <a16:rowId xmlns:a16="http://schemas.microsoft.com/office/drawing/2014/main" val="3921515740"/>
                  </a:ext>
                </a:extLst>
              </a:tr>
              <a:tr h="190500">
                <a:tc>
                  <a:txBody>
                    <a:bodyPr/>
                    <a:lstStyle/>
                    <a:p>
                      <a:pPr algn="r" fontAlgn="b"/>
                      <a:r>
                        <a:rPr lang="en-US" sz="1200" u="none" strike="noStrike">
                          <a:effectLst/>
                        </a:rPr>
                        <a:t>20</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200" u="none" strike="noStrike" dirty="0" err="1">
                          <a:effectLst/>
                        </a:rPr>
                        <a:t>Valea</a:t>
                      </a:r>
                      <a:r>
                        <a:rPr lang="en-US" sz="1200" u="none" strike="noStrike" dirty="0">
                          <a:effectLst/>
                        </a:rPr>
                        <a:t> </a:t>
                      </a:r>
                      <a:r>
                        <a:rPr lang="en-US" sz="1200" u="none" strike="noStrike" dirty="0" err="1">
                          <a:effectLst/>
                        </a:rPr>
                        <a:t>Tișiței</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0.875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1</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0.75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u="none" strike="noStrike">
                          <a:effectLst/>
                        </a:rPr>
                        <a:t>0.25</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200" b="1" u="none" strike="noStrike" dirty="0">
                          <a:effectLst/>
                        </a:rPr>
                        <a:t>0.375</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b="1" i="0" u="none" strike="noStrike" dirty="0">
                          <a:solidFill>
                            <a:srgbClr val="000000"/>
                          </a:solidFill>
                          <a:effectLst/>
                          <a:latin typeface="Calibri" panose="020F0502020204030204" pitchFamily="34" charset="0"/>
                        </a:rPr>
                        <a:t>0.6667</a:t>
                      </a:r>
                    </a:p>
                  </a:txBody>
                  <a:tcPr marL="9525" marR="9525" marT="9525" marB="0" anchor="b"/>
                </a:tc>
                <a:extLst>
                  <a:ext uri="{0D108BD9-81ED-4DB2-BD59-A6C34878D82A}">
                    <a16:rowId xmlns:a16="http://schemas.microsoft.com/office/drawing/2014/main" val="1256439777"/>
                  </a:ext>
                </a:extLst>
              </a:tr>
            </a:tbl>
          </a:graphicData>
        </a:graphic>
      </p:graphicFrame>
      <p:sp>
        <p:nvSpPr>
          <p:cNvPr id="32" name="TextBox 31">
            <a:extLst>
              <a:ext uri="{FF2B5EF4-FFF2-40B4-BE49-F238E27FC236}">
                <a16:creationId xmlns:a16="http://schemas.microsoft.com/office/drawing/2014/main" id="{3559A9CD-5012-4D12-E8C4-74BCB159A7D9}"/>
              </a:ext>
            </a:extLst>
          </p:cNvPr>
          <p:cNvSpPr txBox="1"/>
          <p:nvPr/>
        </p:nvSpPr>
        <p:spPr>
          <a:xfrm>
            <a:off x="559676" y="1161841"/>
            <a:ext cx="2624959" cy="369332"/>
          </a:xfrm>
          <a:prstGeom prst="rect">
            <a:avLst/>
          </a:prstGeom>
          <a:noFill/>
        </p:spPr>
        <p:txBody>
          <a:bodyPr wrap="square" rtlCol="0">
            <a:spAutoFit/>
          </a:bodyPr>
          <a:lstStyle/>
          <a:p>
            <a:r>
              <a:rPr lang="ro-RO" dirty="0">
                <a:latin typeface="Times New Roman" panose="02020603050405020304" pitchFamily="18" charset="0"/>
                <a:cs typeface="Times New Roman" panose="02020603050405020304" pitchFamily="18" charset="0"/>
              </a:rPr>
              <a:t>Preliminary results</a:t>
            </a:r>
            <a:endParaRPr lang="en-US"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CF0A691F-15E6-6238-6039-8C05934320D0}"/>
              </a:ext>
            </a:extLst>
          </p:cNvPr>
          <p:cNvSpPr txBox="1"/>
          <p:nvPr/>
        </p:nvSpPr>
        <p:spPr>
          <a:xfrm>
            <a:off x="2080985" y="1729120"/>
            <a:ext cx="8188080" cy="307777"/>
          </a:xfrm>
          <a:prstGeom prst="rect">
            <a:avLst/>
          </a:prstGeom>
          <a:noFill/>
        </p:spPr>
        <p:txBody>
          <a:bodyPr wrap="square" rtlCol="0">
            <a:spAutoFit/>
          </a:bodyPr>
          <a:lstStyle/>
          <a:p>
            <a:r>
              <a:rPr lang="en-US" sz="1400" dirty="0">
                <a:effectLst/>
                <a:latin typeface="Times New Roman" panose="02020603050405020304" pitchFamily="18" charset="0"/>
                <a:ea typeface="Calibri" panose="020F0502020204030204" pitchFamily="34" charset="0"/>
              </a:rPr>
              <a:t>Results of the indirect evaluation for </a:t>
            </a:r>
            <a:r>
              <a:rPr lang="ro-RO" sz="1400" dirty="0">
                <a:effectLst/>
                <a:latin typeface="Times New Roman" panose="02020603050405020304" pitchFamily="18" charset="0"/>
                <a:ea typeface="Calibri" panose="020F0502020204030204" pitchFamily="34" charset="0"/>
              </a:rPr>
              <a:t>some</a:t>
            </a:r>
            <a:r>
              <a:rPr lang="en-US" sz="1400" dirty="0">
                <a:effectLst/>
                <a:latin typeface="Times New Roman" panose="02020603050405020304" pitchFamily="18" charset="0"/>
                <a:ea typeface="Calibri" panose="020F0502020204030204" pitchFamily="34" charset="0"/>
              </a:rPr>
              <a:t> scientific value </a:t>
            </a:r>
            <a:r>
              <a:rPr lang="ro-RO" sz="1400" dirty="0">
                <a:effectLst/>
                <a:latin typeface="Times New Roman" panose="02020603050405020304" pitchFamily="18" charset="0"/>
                <a:ea typeface="Calibri" panose="020F0502020204030204" pitchFamily="34" charset="0"/>
              </a:rPr>
              <a:t>sub</a:t>
            </a:r>
            <a:r>
              <a:rPr lang="en-US" sz="1400" dirty="0">
                <a:effectLst/>
                <a:latin typeface="Times New Roman" panose="02020603050405020304" pitchFamily="18" charset="0"/>
                <a:ea typeface="Calibri" panose="020F0502020204030204" pitchFamily="34" charset="0"/>
              </a:rPr>
              <a:t>criteria</a:t>
            </a:r>
            <a:r>
              <a:rPr lang="ro-RO" sz="1400" dirty="0">
                <a:latin typeface="Times New Roman" panose="02020603050405020304" pitchFamily="18" charset="0"/>
                <a:ea typeface="Calibri" panose="020F0502020204030204" pitchFamily="34" charset="0"/>
              </a:rPr>
              <a:t>, additional value and aesthetic value</a:t>
            </a:r>
            <a:endParaRPr lang="en-US" sz="1400" dirty="0"/>
          </a:p>
        </p:txBody>
      </p:sp>
    </p:spTree>
    <p:extLst>
      <p:ext uri="{BB962C8B-B14F-4D97-AF65-F5344CB8AC3E}">
        <p14:creationId xmlns:p14="http://schemas.microsoft.com/office/powerpoint/2010/main" val="133570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6771542B-B6FB-5D8C-3506-81E3614610C6}"/>
              </a:ext>
            </a:extLst>
          </p:cNvPr>
          <p:cNvSpPr/>
          <p:nvPr/>
        </p:nvSpPr>
        <p:spPr>
          <a:xfrm>
            <a:off x="7350594" y="545563"/>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9A37227-6388-230C-126A-53C0B03723C6}"/>
              </a:ext>
            </a:extLst>
          </p:cNvPr>
          <p:cNvSpPr/>
          <p:nvPr/>
        </p:nvSpPr>
        <p:spPr>
          <a:xfrm>
            <a:off x="9226293" y="554953"/>
            <a:ext cx="337352" cy="328474"/>
          </a:xfrm>
          <a:prstGeom prst="ellipse">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060FC4E-71BB-4BE0-8F43-35BA34A9311E}"/>
              </a:ext>
            </a:extLst>
          </p:cNvPr>
          <p:cNvPicPr>
            <a:picLocks noChangeAspect="1"/>
          </p:cNvPicPr>
          <p:nvPr/>
        </p:nvPicPr>
        <p:blipFill rotWithShape="1">
          <a:blip r:embed="rId2">
            <a:extLst>
              <a:ext uri="{28A0092B-C50C-407E-A947-70E740481C1C}">
                <a14:useLocalDpi xmlns:a14="http://schemas.microsoft.com/office/drawing/2010/main" val="0"/>
              </a:ext>
            </a:extLst>
          </a:blip>
          <a:srcRect t="13731" b="13223"/>
          <a:stretch/>
        </p:blipFill>
        <p:spPr>
          <a:xfrm>
            <a:off x="10320896" y="66389"/>
            <a:ext cx="1820146" cy="874643"/>
          </a:xfrm>
          <a:prstGeom prst="rect">
            <a:avLst/>
          </a:prstGeom>
        </p:spPr>
      </p:pic>
      <p:sp>
        <p:nvSpPr>
          <p:cNvPr id="15" name="Oval 14">
            <a:extLst>
              <a:ext uri="{FF2B5EF4-FFF2-40B4-BE49-F238E27FC236}">
                <a16:creationId xmlns:a16="http://schemas.microsoft.com/office/drawing/2014/main" id="{EBDAA85E-CFD8-C1AD-B20D-B3BE4DE2A7D0}"/>
              </a:ext>
            </a:extLst>
          </p:cNvPr>
          <p:cNvSpPr/>
          <p:nvPr/>
        </p:nvSpPr>
        <p:spPr>
          <a:xfrm>
            <a:off x="2715383" y="553452"/>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34D4ED-6385-7C54-4BF6-1A072EAADC6E}"/>
              </a:ext>
            </a:extLst>
          </p:cNvPr>
          <p:cNvSpPr/>
          <p:nvPr/>
        </p:nvSpPr>
        <p:spPr>
          <a:xfrm>
            <a:off x="80915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tăText 8">
            <a:extLst>
              <a:ext uri="{FF2B5EF4-FFF2-40B4-BE49-F238E27FC236}">
                <a16:creationId xmlns:a16="http://schemas.microsoft.com/office/drawing/2014/main" id="{01E2B202-C5A0-8DE2-4CB1-DAB9806208CE}"/>
              </a:ext>
            </a:extLst>
          </p:cNvPr>
          <p:cNvSpPr txBox="1"/>
          <p:nvPr/>
        </p:nvSpPr>
        <p:spPr>
          <a:xfrm>
            <a:off x="194745" y="129169"/>
            <a:ext cx="1566181" cy="369332"/>
          </a:xfrm>
          <a:prstGeom prst="rect">
            <a:avLst/>
          </a:prstGeom>
          <a:solidFill>
            <a:srgbClr val="A4C1E5"/>
          </a:solidFill>
          <a:ln w="381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Introduction</a:t>
            </a:r>
          </a:p>
        </p:txBody>
      </p:sp>
      <p:sp>
        <p:nvSpPr>
          <p:cNvPr id="18" name="CasetăText 10">
            <a:extLst>
              <a:ext uri="{FF2B5EF4-FFF2-40B4-BE49-F238E27FC236}">
                <a16:creationId xmlns:a16="http://schemas.microsoft.com/office/drawing/2014/main" id="{BD39F81A-0B74-FD56-600E-C47E4D18E1D7}"/>
              </a:ext>
            </a:extLst>
          </p:cNvPr>
          <p:cNvSpPr txBox="1"/>
          <p:nvPr/>
        </p:nvSpPr>
        <p:spPr>
          <a:xfrm>
            <a:off x="3974115" y="129169"/>
            <a:ext cx="2424575" cy="369332"/>
          </a:xfrm>
          <a:prstGeom prst="rect">
            <a:avLst/>
          </a:prstGeom>
          <a:solidFill>
            <a:srgbClr val="A1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Materials and Methods</a:t>
            </a:r>
          </a:p>
        </p:txBody>
      </p:sp>
      <p:sp>
        <p:nvSpPr>
          <p:cNvPr id="19" name="CasetăText 11">
            <a:extLst>
              <a:ext uri="{FF2B5EF4-FFF2-40B4-BE49-F238E27FC236}">
                <a16:creationId xmlns:a16="http://schemas.microsoft.com/office/drawing/2014/main" id="{C19C1FC5-6DA8-AB16-1511-55CEB18434EA}"/>
              </a:ext>
            </a:extLst>
          </p:cNvPr>
          <p:cNvSpPr txBox="1"/>
          <p:nvPr/>
        </p:nvSpPr>
        <p:spPr>
          <a:xfrm>
            <a:off x="6718749" y="129169"/>
            <a:ext cx="1515275" cy="369332"/>
          </a:xfrm>
          <a:prstGeom prst="rect">
            <a:avLst/>
          </a:prstGeom>
          <a:solidFill>
            <a:srgbClr val="A1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Results</a:t>
            </a:r>
          </a:p>
        </p:txBody>
      </p:sp>
      <p:sp>
        <p:nvSpPr>
          <p:cNvPr id="20" name="CasetăText 12">
            <a:extLst>
              <a:ext uri="{FF2B5EF4-FFF2-40B4-BE49-F238E27FC236}">
                <a16:creationId xmlns:a16="http://schemas.microsoft.com/office/drawing/2014/main" id="{19A8FEDC-7B0F-E888-110B-D3C776D171FB}"/>
              </a:ext>
            </a:extLst>
          </p:cNvPr>
          <p:cNvSpPr txBox="1"/>
          <p:nvPr/>
        </p:nvSpPr>
        <p:spPr>
          <a:xfrm>
            <a:off x="8554083" y="134358"/>
            <a:ext cx="1611353" cy="369332"/>
          </a:xfrm>
          <a:prstGeom prst="rect">
            <a:avLst/>
          </a:prstGeom>
          <a:solidFill>
            <a:srgbClr val="FFC000"/>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latin typeface="Cambria Math" panose="02040503050406030204" pitchFamily="18" charset="0"/>
                <a:ea typeface="Cambria Math" panose="02040503050406030204" pitchFamily="18" charset="0"/>
              </a:rPr>
              <a:t>Conclusion</a:t>
            </a:r>
            <a:r>
              <a:rPr lang="ro-RO" b="1" dirty="0">
                <a:latin typeface="Cambria Math" panose="02040503050406030204" pitchFamily="18" charset="0"/>
                <a:ea typeface="Cambria Math" panose="02040503050406030204" pitchFamily="18" charset="0"/>
              </a:rPr>
              <a:t>s</a:t>
            </a:r>
            <a:endParaRPr lang="en-US" b="1" dirty="0">
              <a:latin typeface="Cambria Math" panose="02040503050406030204" pitchFamily="18" charset="0"/>
              <a:ea typeface="Cambria Math" panose="02040503050406030204" pitchFamily="18" charset="0"/>
            </a:endParaRPr>
          </a:p>
        </p:txBody>
      </p:sp>
      <p:sp>
        <p:nvSpPr>
          <p:cNvPr id="21" name="Rectangle 20">
            <a:extLst>
              <a:ext uri="{FF2B5EF4-FFF2-40B4-BE49-F238E27FC236}">
                <a16:creationId xmlns:a16="http://schemas.microsoft.com/office/drawing/2014/main" id="{BEC98E9C-7E72-793C-7AE0-3F2F1E7917E0}"/>
              </a:ext>
            </a:extLst>
          </p:cNvPr>
          <p:cNvSpPr/>
          <p:nvPr/>
        </p:nvSpPr>
        <p:spPr>
          <a:xfrm>
            <a:off x="61955" y="66389"/>
            <a:ext cx="10207110" cy="853995"/>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552DD4A-532D-9C8C-7AF8-3ED1D4B93401}"/>
              </a:ext>
            </a:extLst>
          </p:cNvPr>
          <p:cNvSpPr/>
          <p:nvPr/>
        </p:nvSpPr>
        <p:spPr>
          <a:xfrm>
            <a:off x="5004529" y="554850"/>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90F14D3-B1EA-33A0-4148-68A9C908472C}"/>
              </a:ext>
            </a:extLst>
          </p:cNvPr>
          <p:cNvSpPr/>
          <p:nvPr/>
        </p:nvSpPr>
        <p:spPr>
          <a:xfrm>
            <a:off x="5017726" y="545205"/>
            <a:ext cx="337352" cy="3284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setăText 13">
            <a:extLst>
              <a:ext uri="{FF2B5EF4-FFF2-40B4-BE49-F238E27FC236}">
                <a16:creationId xmlns:a16="http://schemas.microsoft.com/office/drawing/2014/main" id="{80F393E1-C260-5F9E-FD04-709CEE4C5A34}"/>
              </a:ext>
            </a:extLst>
          </p:cNvPr>
          <p:cNvSpPr txBox="1"/>
          <p:nvPr/>
        </p:nvSpPr>
        <p:spPr>
          <a:xfrm>
            <a:off x="2080985" y="129169"/>
            <a:ext cx="1573071" cy="369332"/>
          </a:xfrm>
          <a:prstGeom prst="rect">
            <a:avLst/>
          </a:prstGeom>
          <a:solidFill>
            <a:srgbClr val="A2C0E5"/>
          </a:solidFill>
          <a:ln w="28575"/>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o-RO" b="1" dirty="0">
                <a:latin typeface="Cambria Math" panose="02040503050406030204" pitchFamily="18" charset="0"/>
                <a:ea typeface="Cambria Math" panose="02040503050406030204" pitchFamily="18" charset="0"/>
              </a:rPr>
              <a:t>Study area</a:t>
            </a:r>
            <a:endParaRPr lang="en-US" b="1" dirty="0">
              <a:latin typeface="Cambria Math" panose="02040503050406030204" pitchFamily="18" charset="0"/>
              <a:ea typeface="Cambria Math" panose="02040503050406030204" pitchFamily="18" charset="0"/>
            </a:endParaRPr>
          </a:p>
        </p:txBody>
      </p:sp>
      <p:sp>
        <p:nvSpPr>
          <p:cNvPr id="27" name="TextBox 26">
            <a:extLst>
              <a:ext uri="{FF2B5EF4-FFF2-40B4-BE49-F238E27FC236}">
                <a16:creationId xmlns:a16="http://schemas.microsoft.com/office/drawing/2014/main" id="{E3058AC6-46BC-1001-C5D6-4ECF6B6A1F82}"/>
              </a:ext>
            </a:extLst>
          </p:cNvPr>
          <p:cNvSpPr txBox="1"/>
          <p:nvPr/>
        </p:nvSpPr>
        <p:spPr>
          <a:xfrm>
            <a:off x="968644" y="1222478"/>
            <a:ext cx="9196792" cy="4849404"/>
          </a:xfrm>
          <a:prstGeom prst="rect">
            <a:avLst/>
          </a:prstGeom>
          <a:noFill/>
        </p:spPr>
        <p:txBody>
          <a:bodyPr wrap="square" rtlCol="0">
            <a:spAutoFit/>
          </a:bodyPr>
          <a:lstStyle/>
          <a:p>
            <a:pPr>
              <a:lnSpc>
                <a:spcPct val="150000"/>
              </a:lnSpc>
            </a:pPr>
            <a:r>
              <a:rPr lang="ro-RO" sz="1600" dirty="0">
                <a:effectLst/>
                <a:latin typeface="Times New Roman" panose="02020603050405020304" pitchFamily="18" charset="0"/>
                <a:ea typeface="Calibri" panose="020F0502020204030204" pitchFamily="34" charset="0"/>
              </a:rPr>
              <a:t>	</a:t>
            </a:r>
            <a:r>
              <a:rPr lang="en-US" sz="1600" dirty="0">
                <a:effectLst/>
                <a:latin typeface="Times New Roman" panose="02020603050405020304" pitchFamily="18" charset="0"/>
                <a:ea typeface="Calibri" panose="020F0502020204030204" pitchFamily="34" charset="0"/>
              </a:rPr>
              <a:t>Geodiversity is an important aspect of any landscape, </a:t>
            </a:r>
            <a:r>
              <a:rPr lang="ro-RO" sz="1600" dirty="0">
                <a:latin typeface="Times New Roman" panose="02020603050405020304" pitchFamily="18" charset="0"/>
                <a:ea typeface="Calibri" panose="020F0502020204030204" pitchFamily="34" charset="0"/>
              </a:rPr>
              <a:t>including the Putna catchment, a rich area in geological and geomorphological sites despite its size. A significant number of geosites and geomorphosites reside in the quaternary evolution of the area and its position within the country, at the contact of the Carpathian Mountains with the Subcarpathian Hills and further, the Romanian Plain. </a:t>
            </a:r>
          </a:p>
          <a:p>
            <a:pPr>
              <a:lnSpc>
                <a:spcPct val="150000"/>
              </a:lnSpc>
            </a:pPr>
            <a:r>
              <a:rPr lang="ro-RO" sz="1600" dirty="0">
                <a:latin typeface="Times New Roman" panose="02020603050405020304" pitchFamily="18" charset="0"/>
                <a:ea typeface="Calibri" panose="020F0502020204030204" pitchFamily="34" charset="0"/>
              </a:rPr>
              <a:t>	The high variety of the geoheritage sites and their association with </a:t>
            </a:r>
            <a:r>
              <a:rPr lang="ro-RO" sz="1600" dirty="0">
                <a:latin typeface="Times New Roman" panose="02020603050405020304" pitchFamily="18" charset="0"/>
                <a:cs typeface="Times New Roman" panose="02020603050405020304" pitchFamily="18" charset="0"/>
              </a:rPr>
              <a:t>the flora and fauna surrounding them, greatly contribute to the biodiversity of the Putna catchment, making it o one of the most impressive and diverse </a:t>
            </a:r>
            <a:r>
              <a:rPr lang="en-US" sz="1600" dirty="0">
                <a:latin typeface="Times New Roman" panose="02020603050405020304" pitchFamily="18" charset="0"/>
                <a:cs typeface="Times New Roman" panose="02020603050405020304" pitchFamily="18" charset="0"/>
              </a:rPr>
              <a:t>areas within Romania</a:t>
            </a:r>
            <a:r>
              <a:rPr lang="ro-RO" sz="1600" dirty="0">
                <a:latin typeface="Times New Roman" panose="02020603050405020304" pitchFamily="18" charset="0"/>
                <a:cs typeface="Times New Roman" panose="02020603050405020304" pitchFamily="18" charset="0"/>
              </a:rPr>
              <a:t>. One good example of this aspect is the Valea Tișiței site which, besides its wonderful landscapes, the site is also home to carnivore animals including wolves and bears, which are protected by law. </a:t>
            </a:r>
            <a:r>
              <a:rPr lang="ro-RO" sz="1600" dirty="0">
                <a:latin typeface="Times New Roman" panose="02020603050405020304" pitchFamily="18" charset="0"/>
                <a:ea typeface="Calibri" panose="020F0502020204030204" pitchFamily="34" charset="0"/>
              </a:rPr>
              <a:t>To all of this, the sounding name of the Vrancea region adds up to the heritage richness that these places have to offer. </a:t>
            </a:r>
          </a:p>
          <a:p>
            <a:pPr>
              <a:lnSpc>
                <a:spcPct val="150000"/>
              </a:lnSpc>
            </a:pPr>
            <a:r>
              <a:rPr lang="ro-RO" sz="1600" dirty="0">
                <a:latin typeface="Times New Roman" panose="02020603050405020304" pitchFamily="18" charset="0"/>
                <a:cs typeface="Times New Roman" panose="02020603050405020304" pitchFamily="18" charset="0"/>
              </a:rPr>
              <a:t>	T</a:t>
            </a:r>
            <a:r>
              <a:rPr lang="en-US" sz="1600" dirty="0">
                <a:latin typeface="Times New Roman" panose="02020603050405020304" pitchFamily="18" charset="0"/>
                <a:cs typeface="Times New Roman" panose="02020603050405020304" pitchFamily="18" charset="0"/>
              </a:rPr>
              <a:t>he actual status of these sites require</a:t>
            </a:r>
            <a:r>
              <a:rPr lang="ro-RO" sz="1600" dirty="0">
                <a:latin typeface="Times New Roman" panose="02020603050405020304" pitchFamily="18" charset="0"/>
                <a:cs typeface="Times New Roman" panose="02020603050405020304" pitchFamily="18" charset="0"/>
              </a:rPr>
              <a:t>s</a:t>
            </a:r>
            <a:r>
              <a:rPr lang="en-US" sz="1600" dirty="0">
                <a:latin typeface="Times New Roman" panose="02020603050405020304" pitchFamily="18" charset="0"/>
                <a:cs typeface="Times New Roman" panose="02020603050405020304" pitchFamily="18" charset="0"/>
              </a:rPr>
              <a:t> further study regarding the possibilities of protection, planning</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and inclusion in national touristic networks</a:t>
            </a:r>
            <a:r>
              <a:rPr lang="ro-RO" sz="1600" dirty="0">
                <a:latin typeface="Times New Roman" panose="02020603050405020304" pitchFamily="18" charset="0"/>
                <a:cs typeface="Times New Roman" panose="02020603050405020304" pitchFamily="18" charset="0"/>
              </a:rPr>
              <a:t>. Moreover, as this study is just at the beginning, we planned for July to go to the area in order to properly assess their real geoheritage value.</a:t>
            </a:r>
          </a:p>
        </p:txBody>
      </p:sp>
    </p:spTree>
    <p:extLst>
      <p:ext uri="{BB962C8B-B14F-4D97-AF65-F5344CB8AC3E}">
        <p14:creationId xmlns:p14="http://schemas.microsoft.com/office/powerpoint/2010/main" val="76813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5475</TotalTime>
  <Words>2094</Words>
  <Application>Microsoft Office PowerPoint</Application>
  <PresentationFormat>Widescreen</PresentationFormat>
  <Paragraphs>552</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Cambria Math</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Georgiana Vaculisteanu</dc:creator>
  <cp:lastModifiedBy>User</cp:lastModifiedBy>
  <cp:revision>40</cp:revision>
  <dcterms:created xsi:type="dcterms:W3CDTF">2022-05-18T05:53:37Z</dcterms:created>
  <dcterms:modified xsi:type="dcterms:W3CDTF">2022-05-23T14:52:53Z</dcterms:modified>
</cp:coreProperties>
</file>