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71" r:id="rId5"/>
    <p:sldId id="272" r:id="rId6"/>
    <p:sldId id="269" r:id="rId7"/>
    <p:sldId id="276" r:id="rId8"/>
    <p:sldId id="263" r:id="rId9"/>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03"/>
    <a:srgbClr val="13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5399"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ey egozi" userId="072d4dac2d4afead" providerId="LiveId" clId="{E4A6ED1C-0AD5-4091-BCC3-6E76AC599F5A}"/>
    <pc:docChg chg="modSld">
      <pc:chgData name="roey egozi" userId="072d4dac2d4afead" providerId="LiveId" clId="{E4A6ED1C-0AD5-4091-BCC3-6E76AC599F5A}" dt="2022-05-23T19:31:20.767" v="24" actId="20577"/>
      <pc:docMkLst>
        <pc:docMk/>
      </pc:docMkLst>
      <pc:sldChg chg="modSp mod">
        <pc:chgData name="roey egozi" userId="072d4dac2d4afead" providerId="LiveId" clId="{E4A6ED1C-0AD5-4091-BCC3-6E76AC599F5A}" dt="2022-05-23T19:22:32.119" v="23" actId="20577"/>
        <pc:sldMkLst>
          <pc:docMk/>
          <pc:sldMk cId="2856179996" sldId="263"/>
        </pc:sldMkLst>
        <pc:spChg chg="mod">
          <ac:chgData name="roey egozi" userId="072d4dac2d4afead" providerId="LiveId" clId="{E4A6ED1C-0AD5-4091-BCC3-6E76AC599F5A}" dt="2022-05-23T19:22:32.119" v="23" actId="20577"/>
          <ac:spMkLst>
            <pc:docMk/>
            <pc:sldMk cId="2856179996" sldId="263"/>
            <ac:spMk id="2" creationId="{00000000-0000-0000-0000-000000000000}"/>
          </ac:spMkLst>
        </pc:spChg>
      </pc:sldChg>
      <pc:sldChg chg="modSp mod">
        <pc:chgData name="roey egozi" userId="072d4dac2d4afead" providerId="LiveId" clId="{E4A6ED1C-0AD5-4091-BCC3-6E76AC599F5A}" dt="2022-05-23T19:31:20.767" v="24" actId="20577"/>
        <pc:sldMkLst>
          <pc:docMk/>
          <pc:sldMk cId="1892149716" sldId="276"/>
        </pc:sldMkLst>
        <pc:spChg chg="mod">
          <ac:chgData name="roey egozi" userId="072d4dac2d4afead" providerId="LiveId" clId="{E4A6ED1C-0AD5-4091-BCC3-6E76AC599F5A}" dt="2022-05-23T19:31:20.767" v="24" actId="20577"/>
          <ac:spMkLst>
            <pc:docMk/>
            <pc:sldMk cId="1892149716" sldId="27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A65F10C-7677-43B8-BA42-38E9D945DEA3}" type="datetimeFigureOut">
              <a:rPr lang="he-IL" smtClean="0"/>
              <a:t>כ"ב/אייר/תשפ"ב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92C7056-3DB1-4DF2-AB2E-43319F6D3341}" type="slidenum">
              <a:rPr lang="he-IL" smtClean="0"/>
              <a:t>‹#›</a:t>
            </a:fld>
            <a:endParaRPr lang="he-IL"/>
          </a:p>
        </p:txBody>
      </p:sp>
    </p:spTree>
    <p:extLst>
      <p:ext uri="{BB962C8B-B14F-4D97-AF65-F5344CB8AC3E}">
        <p14:creationId xmlns:p14="http://schemas.microsoft.com/office/powerpoint/2010/main" val="241864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189691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21808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241095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124615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17873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415961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242697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25632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301968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364313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80663B-2E55-4081-96C3-3122DC622F92}" type="datetimeFigureOut">
              <a:rPr lang="he-IL" smtClean="0"/>
              <a:t>כ"ב/אייר/תשפ"ב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EA3C5AC-0A75-4FA6-8FF6-1C94A669DCFA}" type="slidenum">
              <a:rPr lang="he-IL" smtClean="0"/>
              <a:t>‹#›</a:t>
            </a:fld>
            <a:endParaRPr lang="he-IL"/>
          </a:p>
        </p:txBody>
      </p:sp>
    </p:spTree>
    <p:extLst>
      <p:ext uri="{BB962C8B-B14F-4D97-AF65-F5344CB8AC3E}">
        <p14:creationId xmlns:p14="http://schemas.microsoft.com/office/powerpoint/2010/main" val="75634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0663B-2E55-4081-96C3-3122DC622F92}" type="datetimeFigureOut">
              <a:rPr lang="he-IL" smtClean="0"/>
              <a:t>כ"ב/אייר/תשפ"ב</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3C5AC-0A75-4FA6-8FF6-1C94A669DCFA}" type="slidenum">
              <a:rPr lang="he-IL" smtClean="0"/>
              <a:t>‹#›</a:t>
            </a:fld>
            <a:endParaRPr lang="he-IL"/>
          </a:p>
        </p:txBody>
      </p:sp>
    </p:spTree>
    <p:extLst>
      <p:ext uri="{BB962C8B-B14F-4D97-AF65-F5344CB8AC3E}">
        <p14:creationId xmlns:p14="http://schemas.microsoft.com/office/powerpoint/2010/main" val="418395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6694"/>
          <a:stretch/>
        </p:blipFill>
        <p:spPr>
          <a:xfrm>
            <a:off x="515787" y="1337846"/>
            <a:ext cx="10587016" cy="4700875"/>
          </a:xfrm>
          <a:prstGeom prst="rect">
            <a:avLst/>
          </a:prstGeom>
        </p:spPr>
      </p:pic>
      <p:sp>
        <p:nvSpPr>
          <p:cNvPr id="9" name="Oval 8"/>
          <p:cNvSpPr/>
          <p:nvPr/>
        </p:nvSpPr>
        <p:spPr>
          <a:xfrm>
            <a:off x="5774835" y="4817477"/>
            <a:ext cx="1153739" cy="619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p:cNvSpPr/>
          <p:nvPr/>
        </p:nvSpPr>
        <p:spPr>
          <a:xfrm>
            <a:off x="2102511" y="1254447"/>
            <a:ext cx="7413568" cy="400110"/>
          </a:xfrm>
          <a:prstGeom prst="rect">
            <a:avLst/>
          </a:prstGeom>
        </p:spPr>
        <p:txBody>
          <a:bodyPr wrap="none">
            <a:spAutoFit/>
          </a:bodyPr>
          <a:lstStyle/>
          <a:p>
            <a:r>
              <a:rPr lang="en-US" sz="2000" b="1" i="0" dirty="0">
                <a:effectLst/>
                <a:latin typeface="Open Sans" panose="020B0606030504020204" pitchFamily="34" charset="0"/>
              </a:rPr>
              <a:t>SSS2.3 - Soil Erosion, Land Degradation and Conservation</a:t>
            </a:r>
            <a:endParaRPr lang="he-IL" sz="2000" dirty="0"/>
          </a:p>
        </p:txBody>
      </p:sp>
      <p:pic>
        <p:nvPicPr>
          <p:cNvPr id="14" name="Picture 13"/>
          <p:cNvPicPr>
            <a:picLocks noChangeAspect="1"/>
          </p:cNvPicPr>
          <p:nvPr/>
        </p:nvPicPr>
        <p:blipFill>
          <a:blip r:embed="rId3"/>
          <a:stretch>
            <a:fillRect/>
          </a:stretch>
        </p:blipFill>
        <p:spPr>
          <a:xfrm>
            <a:off x="0" y="1377"/>
            <a:ext cx="634624" cy="888475"/>
          </a:xfrm>
          <a:prstGeom prst="rect">
            <a:avLst/>
          </a:prstGeom>
        </p:spPr>
      </p:pic>
      <p:pic>
        <p:nvPicPr>
          <p:cNvPr id="16" name="Picture 15"/>
          <p:cNvPicPr>
            <a:picLocks noChangeAspect="1"/>
          </p:cNvPicPr>
          <p:nvPr/>
        </p:nvPicPr>
        <p:blipFill rotWithShape="1">
          <a:blip r:embed="rId4"/>
          <a:srcRect t="16287" r="53031" b="69992"/>
          <a:stretch/>
        </p:blipFill>
        <p:spPr>
          <a:xfrm>
            <a:off x="607554" y="6429"/>
            <a:ext cx="11529979" cy="947331"/>
          </a:xfrm>
          <a:prstGeom prst="rect">
            <a:avLst/>
          </a:prstGeom>
        </p:spPr>
      </p:pic>
      <p:sp>
        <p:nvSpPr>
          <p:cNvPr id="17" name="Rectangle 16"/>
          <p:cNvSpPr/>
          <p:nvPr/>
        </p:nvSpPr>
        <p:spPr>
          <a:xfrm>
            <a:off x="5044542" y="822346"/>
            <a:ext cx="7092991" cy="232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9152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05" y="0"/>
            <a:ext cx="10515600" cy="1325563"/>
          </a:xfrm>
        </p:spPr>
        <p:txBody>
          <a:bodyPr/>
          <a:lstStyle/>
          <a:p>
            <a:r>
              <a:rPr lang="en-US" dirty="0"/>
              <a:t>From soil erosion </a:t>
            </a:r>
            <a:r>
              <a:rPr lang="en-US" dirty="0">
                <a:sym typeface="Wingdings" panose="05000000000000000000" pitchFamily="2" charset="2"/>
              </a:rPr>
              <a:t> to soil conservation </a:t>
            </a:r>
            <a:endParaRPr lang="he-IL"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684" t="5841" r="6603" b="57173"/>
          <a:stretch/>
        </p:blipFill>
        <p:spPr>
          <a:xfrm>
            <a:off x="343670" y="1258069"/>
            <a:ext cx="4651780" cy="5498674"/>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108" t="5906" r="18308" b="54631"/>
          <a:stretch/>
        </p:blipFill>
        <p:spPr>
          <a:xfrm>
            <a:off x="5275940" y="1325574"/>
            <a:ext cx="6519696" cy="5394347"/>
          </a:xfrm>
          <a:prstGeom prst="rect">
            <a:avLst/>
          </a:prstGeom>
        </p:spPr>
      </p:pic>
      <p:sp>
        <p:nvSpPr>
          <p:cNvPr id="8" name="Rectangle 7"/>
          <p:cNvSpPr/>
          <p:nvPr/>
        </p:nvSpPr>
        <p:spPr>
          <a:xfrm>
            <a:off x="7217009" y="2258384"/>
            <a:ext cx="840757" cy="405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7407254" y="3838635"/>
            <a:ext cx="1121385" cy="405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6796512" y="4130134"/>
            <a:ext cx="840757" cy="405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p:cNvSpPr/>
          <p:nvPr/>
        </p:nvSpPr>
        <p:spPr>
          <a:xfrm>
            <a:off x="7552499" y="2832465"/>
            <a:ext cx="50526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3" name="Rectangle 12"/>
          <p:cNvSpPr/>
          <p:nvPr/>
        </p:nvSpPr>
        <p:spPr>
          <a:xfrm>
            <a:off x="9569302" y="4720856"/>
            <a:ext cx="517451" cy="432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4698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05" y="0"/>
            <a:ext cx="10515600" cy="1325563"/>
          </a:xfrm>
        </p:spPr>
        <p:txBody>
          <a:bodyPr/>
          <a:lstStyle/>
          <a:p>
            <a:r>
              <a:rPr lang="en-US" dirty="0"/>
              <a:t>From soil erosion </a:t>
            </a:r>
            <a:r>
              <a:rPr lang="en-US" dirty="0">
                <a:sym typeface="Wingdings" panose="05000000000000000000" pitchFamily="2" charset="2"/>
              </a:rPr>
              <a:t> to soil conservation </a:t>
            </a:r>
            <a:endParaRPr lang="he-IL"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684" t="5841" r="6603" b="57173"/>
          <a:stretch/>
        </p:blipFill>
        <p:spPr>
          <a:xfrm>
            <a:off x="343670" y="1258069"/>
            <a:ext cx="4651780" cy="5498674"/>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108" t="5906" r="18308" b="54631"/>
          <a:stretch/>
        </p:blipFill>
        <p:spPr>
          <a:xfrm>
            <a:off x="5275940" y="1325574"/>
            <a:ext cx="6519696" cy="5394347"/>
          </a:xfrm>
          <a:prstGeom prst="rect">
            <a:avLst/>
          </a:prstGeom>
        </p:spPr>
      </p:pic>
    </p:spTree>
    <p:extLst>
      <p:ext uri="{BB962C8B-B14F-4D97-AF65-F5344CB8AC3E}">
        <p14:creationId xmlns:p14="http://schemas.microsoft.com/office/powerpoint/2010/main" val="203718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0" y="1451233"/>
            <a:ext cx="7620000" cy="5362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7526" y="263919"/>
            <a:ext cx="4572000" cy="17240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6161" y="554597"/>
            <a:ext cx="4580182" cy="3099545"/>
          </a:xfrm>
          <a:prstGeom prst="rect">
            <a:avLst/>
          </a:prstGeom>
        </p:spPr>
      </p:pic>
      <p:sp>
        <p:nvSpPr>
          <p:cNvPr id="6" name="TextBox 5"/>
          <p:cNvSpPr txBox="1"/>
          <p:nvPr/>
        </p:nvSpPr>
        <p:spPr>
          <a:xfrm>
            <a:off x="2566252" y="2378669"/>
            <a:ext cx="1083031" cy="646331"/>
          </a:xfrm>
          <a:prstGeom prst="rect">
            <a:avLst/>
          </a:prstGeom>
          <a:noFill/>
        </p:spPr>
        <p:txBody>
          <a:bodyPr wrap="square" rtlCol="1">
            <a:spAutoFit/>
          </a:bodyPr>
          <a:lstStyle/>
          <a:p>
            <a:r>
              <a:rPr lang="en-US" dirty="0"/>
              <a:t>Stream data</a:t>
            </a:r>
            <a:endParaRPr lang="he-IL" dirty="0"/>
          </a:p>
        </p:txBody>
      </p:sp>
      <p:sp>
        <p:nvSpPr>
          <p:cNvPr id="7" name="TextBox 6"/>
          <p:cNvSpPr txBox="1"/>
          <p:nvPr/>
        </p:nvSpPr>
        <p:spPr>
          <a:xfrm>
            <a:off x="3600918" y="2284431"/>
            <a:ext cx="1255425" cy="646331"/>
          </a:xfrm>
          <a:prstGeom prst="rect">
            <a:avLst/>
          </a:prstGeom>
          <a:noFill/>
        </p:spPr>
        <p:txBody>
          <a:bodyPr wrap="square" rtlCol="1">
            <a:spAutoFit/>
          </a:bodyPr>
          <a:lstStyle/>
          <a:p>
            <a:r>
              <a:rPr lang="en-US" dirty="0"/>
              <a:t>Reservoir data</a:t>
            </a:r>
            <a:endParaRPr lang="he-IL" dirty="0"/>
          </a:p>
        </p:txBody>
      </p:sp>
      <p:sp>
        <p:nvSpPr>
          <p:cNvPr id="8" name="TextBox 7"/>
          <p:cNvSpPr txBox="1"/>
          <p:nvPr/>
        </p:nvSpPr>
        <p:spPr>
          <a:xfrm>
            <a:off x="0" y="3859755"/>
            <a:ext cx="5069966" cy="369332"/>
          </a:xfrm>
          <a:prstGeom prst="rect">
            <a:avLst/>
          </a:prstGeom>
          <a:noFill/>
        </p:spPr>
        <p:txBody>
          <a:bodyPr wrap="square" rtlCol="1">
            <a:spAutoFit/>
          </a:bodyPr>
          <a:lstStyle/>
          <a:p>
            <a:r>
              <a:rPr lang="en-US" dirty="0"/>
              <a:t>(After </a:t>
            </a:r>
            <a:r>
              <a:rPr lang="en-US" dirty="0" err="1"/>
              <a:t>Langbein</a:t>
            </a:r>
            <a:r>
              <a:rPr lang="en-US" dirty="0"/>
              <a:t> &amp; </a:t>
            </a:r>
            <a:r>
              <a:rPr lang="en-US" dirty="0" err="1"/>
              <a:t>Schumm</a:t>
            </a:r>
            <a:r>
              <a:rPr lang="en-US" dirty="0"/>
              <a:t>, 1958)</a:t>
            </a:r>
          </a:p>
        </p:txBody>
      </p:sp>
      <p:sp>
        <p:nvSpPr>
          <p:cNvPr id="9" name="Rectangle 8"/>
          <p:cNvSpPr/>
          <p:nvPr/>
        </p:nvSpPr>
        <p:spPr>
          <a:xfrm>
            <a:off x="4023349" y="3950183"/>
            <a:ext cx="3569299" cy="26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46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798" t="35246" r="15996" b="10594"/>
          <a:stretch/>
        </p:blipFill>
        <p:spPr>
          <a:xfrm>
            <a:off x="361506" y="304799"/>
            <a:ext cx="5838979" cy="6181061"/>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549" t="7599" r="18792" b="57673"/>
          <a:stretch/>
        </p:blipFill>
        <p:spPr>
          <a:xfrm>
            <a:off x="6478772" y="304799"/>
            <a:ext cx="5436782" cy="3954025"/>
          </a:xfrm>
          <a:prstGeom prst="rect">
            <a:avLst/>
          </a:prstGeom>
        </p:spPr>
      </p:pic>
    </p:spTree>
    <p:extLst>
      <p:ext uri="{BB962C8B-B14F-4D97-AF65-F5344CB8AC3E}">
        <p14:creationId xmlns:p14="http://schemas.microsoft.com/office/powerpoint/2010/main" val="51828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934" t="5532" r="15067" b="38241"/>
          <a:stretch/>
        </p:blipFill>
        <p:spPr>
          <a:xfrm>
            <a:off x="5812465" y="236908"/>
            <a:ext cx="5936824" cy="635754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602" r="18773" b="29799"/>
          <a:stretch/>
        </p:blipFill>
        <p:spPr>
          <a:xfrm>
            <a:off x="297712" y="-318975"/>
            <a:ext cx="4831068" cy="6996221"/>
          </a:xfrm>
          <a:prstGeom prst="rect">
            <a:avLst/>
          </a:prstGeom>
        </p:spPr>
      </p:pic>
      <p:cxnSp>
        <p:nvCxnSpPr>
          <p:cNvPr id="10" name="Straight Connector 9"/>
          <p:cNvCxnSpPr/>
          <p:nvPr/>
        </p:nvCxnSpPr>
        <p:spPr>
          <a:xfrm>
            <a:off x="838200" y="5592726"/>
            <a:ext cx="1834116" cy="70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879130" y="3576084"/>
            <a:ext cx="2431140" cy="106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a:off x="898796" y="1524002"/>
            <a:ext cx="2092498" cy="10632"/>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p:nvPr/>
        </p:nvCxnSpPr>
        <p:spPr>
          <a:xfrm flipV="1">
            <a:off x="2672316" y="3869974"/>
            <a:ext cx="0" cy="517728"/>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p:nvPr/>
        </p:nvCxnSpPr>
        <p:spPr>
          <a:xfrm flipV="1">
            <a:off x="2713246" y="1630326"/>
            <a:ext cx="0" cy="713027"/>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flipV="1">
            <a:off x="2672316" y="5599814"/>
            <a:ext cx="0" cy="713027"/>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9910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58" y="2576697"/>
            <a:ext cx="10515600" cy="1325563"/>
          </a:xfrm>
        </p:spPr>
        <p:txBody>
          <a:bodyPr>
            <a:normAutofit fontScale="90000"/>
          </a:bodyPr>
          <a:lstStyle/>
          <a:p>
            <a:r>
              <a:rPr lang="en-US" dirty="0"/>
              <a:t>Take home message:</a:t>
            </a:r>
            <a:br>
              <a:rPr lang="en-US" dirty="0"/>
            </a:br>
            <a:br>
              <a:rPr lang="en-US" dirty="0"/>
            </a:br>
            <a:r>
              <a:rPr lang="en-US" sz="4000" dirty="0"/>
              <a:t>Land management practices and highly erodible land features as unpaved roads, cultivation of riparian zones, and breaching of diversion terraces blur the efficiency of land management conservation of cultivated catchments. </a:t>
            </a:r>
            <a:br>
              <a:rPr lang="en-US" sz="4000" dirty="0"/>
            </a:br>
            <a:br>
              <a:rPr lang="en-US" sz="4000" dirty="0"/>
            </a:br>
            <a:r>
              <a:rPr lang="en-US" sz="4000"/>
              <a:t>Soil </a:t>
            </a:r>
            <a:r>
              <a:rPr lang="en-US" sz="4000" dirty="0"/>
              <a:t>conservation programs should not be planned and implemented merely on a field scale but must consider the complex nature of cultivated catchments</a:t>
            </a:r>
            <a:endParaRPr lang="he-IL" sz="4000" dirty="0"/>
          </a:p>
        </p:txBody>
      </p:sp>
    </p:spTree>
    <p:extLst>
      <p:ext uri="{BB962C8B-B14F-4D97-AF65-F5344CB8AC3E}">
        <p14:creationId xmlns:p14="http://schemas.microsoft.com/office/powerpoint/2010/main" val="189214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962" y="739476"/>
            <a:ext cx="7665515" cy="1325563"/>
          </a:xfrm>
        </p:spPr>
        <p:txBody>
          <a:bodyPr>
            <a:normAutofit fontScale="90000"/>
          </a:bodyPr>
          <a:lstStyle/>
          <a:p>
            <a:r>
              <a:rPr lang="en-US" dirty="0">
                <a:sym typeface="Wingdings" panose="05000000000000000000" pitchFamily="2" charset="2"/>
              </a:rPr>
              <a:t> </a:t>
            </a:r>
            <a:r>
              <a:rPr lang="en-US" dirty="0"/>
              <a:t>Thank you for your attention </a:t>
            </a:r>
            <a:br>
              <a:rPr lang="en-US" dirty="0"/>
            </a:br>
            <a:br>
              <a:rPr lang="en-US" dirty="0"/>
            </a:br>
            <a:r>
              <a:rPr lang="en-US" dirty="0">
                <a:sym typeface="Wingdings" panose="05000000000000000000" pitchFamily="2" charset="2"/>
              </a:rPr>
              <a:t>Any Questions </a:t>
            </a:r>
            <a:r>
              <a:rPr lang="en-US" b="1" dirty="0">
                <a:sym typeface="Wingdings" panose="05000000000000000000" pitchFamily="2" charset="2"/>
              </a:rPr>
              <a:t>?</a:t>
            </a:r>
            <a:endParaRPr lang="he-IL"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00188" y="1500188"/>
            <a:ext cx="6858002" cy="3857626"/>
          </a:xfrm>
        </p:spPr>
      </p:pic>
      <p:sp>
        <p:nvSpPr>
          <p:cNvPr id="6" name="Title 1"/>
          <p:cNvSpPr txBox="1">
            <a:spLocks/>
          </p:cNvSpPr>
          <p:nvPr/>
        </p:nvSpPr>
        <p:spPr>
          <a:xfrm>
            <a:off x="4166962" y="3248451"/>
            <a:ext cx="76655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a:p>
            <a:r>
              <a:rPr lang="en-US" dirty="0"/>
              <a:t>The research was funded by</a:t>
            </a:r>
          </a:p>
          <a:p>
            <a:endParaRPr lang="en-US" sz="1800" dirty="0"/>
          </a:p>
          <a:p>
            <a:endParaRPr lang="he-IL" dirty="0"/>
          </a:p>
        </p:txBody>
      </p:sp>
      <p:grpSp>
        <p:nvGrpSpPr>
          <p:cNvPr id="7" name="Group 6"/>
          <p:cNvGrpSpPr/>
          <p:nvPr/>
        </p:nvGrpSpPr>
        <p:grpSpPr>
          <a:xfrm>
            <a:off x="4577849" y="4439006"/>
            <a:ext cx="6718493" cy="1558776"/>
            <a:chOff x="3134813" y="1132199"/>
            <a:chExt cx="6355907" cy="1295400"/>
          </a:xfrm>
        </p:grpSpPr>
        <p:pic>
          <p:nvPicPr>
            <p:cNvPr id="9" name="Picture 1"/>
            <p:cNvPicPr>
              <a:picLocks noChangeAspect="1" noChangeArrowheads="1"/>
            </p:cNvPicPr>
            <p:nvPr/>
          </p:nvPicPr>
          <p:blipFill>
            <a:blip r:embed="rId3" cstate="print"/>
            <a:srcRect/>
            <a:stretch>
              <a:fillRect/>
            </a:stretch>
          </p:blipFill>
          <p:spPr bwMode="auto">
            <a:xfrm>
              <a:off x="3134813" y="1295400"/>
              <a:ext cx="3299745" cy="1028523"/>
            </a:xfrm>
            <a:prstGeom prst="rect">
              <a:avLst/>
            </a:prstGeom>
            <a:noFill/>
            <a:ln w="9525">
              <a:noFill/>
              <a:miter lim="800000"/>
              <a:headEnd/>
              <a:tailEnd/>
            </a:ln>
          </p:spPr>
        </p:pic>
        <p:pic>
          <p:nvPicPr>
            <p:cNvPr id="10" name="Picture 3" descr="תוצאת תמונה עבור רשות ניקוז ירדן דרומי"/>
            <p:cNvPicPr>
              <a:picLocks noChangeAspect="1" noChangeArrowheads="1"/>
            </p:cNvPicPr>
            <p:nvPr/>
          </p:nvPicPr>
          <p:blipFill>
            <a:blip r:embed="rId4" cstate="print"/>
            <a:srcRect/>
            <a:stretch>
              <a:fillRect/>
            </a:stretch>
          </p:blipFill>
          <p:spPr bwMode="auto">
            <a:xfrm>
              <a:off x="7128520" y="1132199"/>
              <a:ext cx="2362200" cy="1295400"/>
            </a:xfrm>
            <a:prstGeom prst="rect">
              <a:avLst/>
            </a:prstGeom>
            <a:noFill/>
          </p:spPr>
        </p:pic>
      </p:grpSp>
    </p:spTree>
    <p:extLst>
      <p:ext uri="{BB962C8B-B14F-4D97-AF65-F5344CB8AC3E}">
        <p14:creationId xmlns:p14="http://schemas.microsoft.com/office/powerpoint/2010/main" val="2856179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117</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PowerPoint Presentation</vt:lpstr>
      <vt:lpstr>From soil erosion  to soil conservation </vt:lpstr>
      <vt:lpstr>From soil erosion  to soil conservation </vt:lpstr>
      <vt:lpstr>PowerPoint Presentation</vt:lpstr>
      <vt:lpstr>PowerPoint Presentation</vt:lpstr>
      <vt:lpstr>PowerPoint Presentation</vt:lpstr>
      <vt:lpstr>Take home message:  Land management practices and highly erodible land features as unpaved roads, cultivation of riparian zones, and breaching of diversion terraces blur the efficiency of land management conservation of cultivated catchments.   Soil conservation programs should not be planned and implemented merely on a field scale but must consider the complex nature of cultivated catchments</vt:lpstr>
      <vt:lpstr> Thank you for your attention   Any Questions ?</vt:lpstr>
    </vt:vector>
  </TitlesOfParts>
  <Company>Volcani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fuzzy effect of soil conservation practices on runoff and sediment yield from agricultural lands at the catchment scale</dc:title>
  <dc:creator>Roey Egozi</dc:creator>
  <cp:lastModifiedBy>roey egozi</cp:lastModifiedBy>
  <cp:revision>18</cp:revision>
  <dcterms:created xsi:type="dcterms:W3CDTF">2022-05-22T19:49:39Z</dcterms:created>
  <dcterms:modified xsi:type="dcterms:W3CDTF">2022-05-23T19:31:29Z</dcterms:modified>
</cp:coreProperties>
</file>