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93" r:id="rId3"/>
    <p:sldId id="295" r:id="rId4"/>
    <p:sldId id="330" r:id="rId5"/>
    <p:sldId id="331" r:id="rId6"/>
    <p:sldId id="335" r:id="rId7"/>
    <p:sldId id="332" r:id="rId8"/>
    <p:sldId id="333" r:id="rId9"/>
    <p:sldId id="334" r:id="rId10"/>
    <p:sldId id="33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 silvestro" initials="ss" lastIdx="1" clrIdx="0">
    <p:extLst>
      <p:ext uri="{19B8F6BF-5375-455C-9EA6-DF929625EA0E}">
        <p15:presenceInfo xmlns:p15="http://schemas.microsoft.com/office/powerpoint/2012/main" userId="06887c5ec83534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C3300"/>
    <a:srgbClr val="FF9900"/>
    <a:srgbClr val="FF9933"/>
    <a:srgbClr val="FF6600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92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AVORI\R_works\Oxia\New_plots_paper\PBRs_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 Premr Pro" panose="02020402060506020403" pitchFamily="18" charset="0"/>
                <a:ea typeface="Verdana" panose="020B0604030504040204" pitchFamily="34" charset="0"/>
                <a:cs typeface="+mn-cs"/>
              </a:defRPr>
            </a:pPr>
            <a:r>
              <a:rPr lang="it-IT" baseline="0">
                <a:latin typeface="Garamond Premr Pro" panose="02020402060506020403" pitchFamily="18" charset="0"/>
                <a:ea typeface="Verdana" panose="020B0604030504040204" pitchFamily="34" charset="0"/>
              </a:rPr>
              <a:t>PBR orientation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ramond Premr Pro" panose="02020402060506020403" pitchFamily="18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Sheet1!$C$2:$C$9</c:f>
                <c:numCache>
                  <c:formatCode>General</c:formatCode>
                  <c:ptCount val="8"/>
                  <c:pt idx="0">
                    <c:v>9.61</c:v>
                  </c:pt>
                  <c:pt idx="1">
                    <c:v>10.199999999999999</c:v>
                  </c:pt>
                  <c:pt idx="2">
                    <c:v>9.06</c:v>
                  </c:pt>
                  <c:pt idx="3">
                    <c:v>10.01</c:v>
                  </c:pt>
                  <c:pt idx="4">
                    <c:v>8.2100000000000009</c:v>
                  </c:pt>
                  <c:pt idx="5">
                    <c:v>9.86</c:v>
                  </c:pt>
                  <c:pt idx="6">
                    <c:v>9.81</c:v>
                  </c:pt>
                  <c:pt idx="7">
                    <c:v>12.21</c:v>
                  </c:pt>
                </c:numCache>
              </c:numRef>
            </c:plus>
            <c:minus>
              <c:numRef>
                <c:f>Sheet1!$C$2:$C$9</c:f>
                <c:numCache>
                  <c:formatCode>General</c:formatCode>
                  <c:ptCount val="8"/>
                  <c:pt idx="0">
                    <c:v>9.61</c:v>
                  </c:pt>
                  <c:pt idx="1">
                    <c:v>10.199999999999999</c:v>
                  </c:pt>
                  <c:pt idx="2">
                    <c:v>9.06</c:v>
                  </c:pt>
                  <c:pt idx="3">
                    <c:v>10.01</c:v>
                  </c:pt>
                  <c:pt idx="4">
                    <c:v>8.2100000000000009</c:v>
                  </c:pt>
                  <c:pt idx="5">
                    <c:v>9.86</c:v>
                  </c:pt>
                  <c:pt idx="6">
                    <c:v>9.81</c:v>
                  </c:pt>
                  <c:pt idx="7">
                    <c:v>12.21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Sheet1!$A$2:$A$9</c:f>
              <c:numCache>
                <c:formatCode>0.00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Sheet1!$B$2:$B$9</c:f>
              <c:numCache>
                <c:formatCode>0.00</c:formatCode>
                <c:ptCount val="8"/>
                <c:pt idx="0">
                  <c:v>99.5</c:v>
                </c:pt>
                <c:pt idx="1">
                  <c:v>95.6</c:v>
                </c:pt>
                <c:pt idx="2">
                  <c:v>96.4</c:v>
                </c:pt>
                <c:pt idx="3">
                  <c:v>92.5</c:v>
                </c:pt>
                <c:pt idx="4">
                  <c:v>95.7</c:v>
                </c:pt>
                <c:pt idx="5">
                  <c:v>94.7</c:v>
                </c:pt>
                <c:pt idx="6">
                  <c:v>94.6</c:v>
                </c:pt>
                <c:pt idx="7">
                  <c:v>91.4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BA-4BBA-B265-6FF5858D4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83264"/>
        <c:axId val="13383680"/>
      </c:scatterChart>
      <c:valAx>
        <c:axId val="1338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it-IT" dirty="0">
                    <a:latin typeface="Verdana" panose="020B0604030504040204" pitchFamily="34" charset="0"/>
                    <a:ea typeface="Verdana" panose="020B0604030504040204" pitchFamily="34" charset="0"/>
                  </a:rPr>
                  <a:t>Area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3383680"/>
        <c:crosses val="autoZero"/>
        <c:crossBetween val="midCat"/>
      </c:valAx>
      <c:valAx>
        <c:axId val="13383680"/>
        <c:scaling>
          <c:orientation val="minMax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 Premr Pro" panose="02020402060506020403" pitchFamily="18" charset="0"/>
                    <a:ea typeface="Verdana" panose="020B0604030504040204" pitchFamily="34" charset="0"/>
                    <a:cs typeface="+mn-cs"/>
                  </a:defRPr>
                </a:pPr>
                <a:r>
                  <a:rPr lang="it-IT" sz="1200" baseline="0">
                    <a:latin typeface="Garamond Premr Pro" panose="02020402060506020403" pitchFamily="18" charset="0"/>
                    <a:ea typeface="Verdana" panose="020B0604030504040204" pitchFamily="34" charset="0"/>
                  </a:rPr>
                  <a:t>Circ. Mean (°)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 Premr Pro" panose="02020402060506020403" pitchFamily="18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 Premr Pro" panose="02020402060506020403" pitchFamily="18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3383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17812-9B72-40CE-A4FB-625E3B7963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C57D9-B6A1-4964-8E19-A2A65EC77CE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0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89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78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36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69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20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9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5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8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68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81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25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C3141-CAD1-4BDE-8B61-2F0E3EB76663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B6EF8-369B-4B48-96E5-5140376AEC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03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simone.silvestro@inaf.i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chart" Target="../charts/chart1.xml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519"/>
            <a:ext cx="12191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FFC000"/>
              </a:solidFill>
              <a:latin typeface="Garamond Premr Pro" panose="02020402060506020403" pitchFamily="18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AEOLIAN BEDFORMS IN THE </a:t>
            </a:r>
            <a:r>
              <a:rPr lang="it-IT" sz="2000" b="1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ESA </a:t>
            </a:r>
            <a:r>
              <a:rPr lang="it-IT" sz="20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EXOMARS </a:t>
            </a:r>
            <a:r>
              <a:rPr lang="it-IT" sz="2000" b="1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20</a:t>
            </a:r>
            <a:r>
              <a:rPr lang="it-IT" sz="2000" b="1" dirty="0" smtClean="0">
                <a:solidFill>
                  <a:srgbClr val="FF0000"/>
                </a:solidFill>
                <a:latin typeface="Garamond Premr Pro" panose="02020402060506020403" pitchFamily="18" charset="0"/>
              </a:rPr>
              <a:t>??</a:t>
            </a:r>
            <a:endParaRPr lang="it-IT" sz="2000" b="1" dirty="0">
              <a:solidFill>
                <a:srgbClr val="FF0000"/>
              </a:solidFill>
              <a:latin typeface="Garamond Premr Pro" panose="02020402060506020403" pitchFamily="18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 LANDING </a:t>
            </a:r>
            <a:r>
              <a:rPr lang="it-IT" sz="2000" b="1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SITE: A REGIONAL PERSPECTIVE</a:t>
            </a:r>
            <a:endParaRPr lang="it-IT" sz="2000" b="1" dirty="0">
              <a:solidFill>
                <a:srgbClr val="FFC000"/>
              </a:solidFill>
              <a:latin typeface="Garamond Premr Pro" panose="020204020605060204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S. Silvestro</a:t>
            </a:r>
            <a:r>
              <a:rPr lang="it-IT" sz="1600" b="1" baseline="30000" dirty="0">
                <a:solidFill>
                  <a:srgbClr val="FFC000"/>
                </a:solidFill>
                <a:latin typeface="Garamond Premr Pro" panose="02020402060506020403" pitchFamily="18" charset="0"/>
              </a:rPr>
              <a:t>1,2</a:t>
            </a:r>
            <a:r>
              <a:rPr lang="it-IT" sz="16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(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  <a:hlinkClick r:id="rId2"/>
              </a:rPr>
              <a:t>simone.silvestro@inaf.it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), </a:t>
            </a:r>
          </a:p>
          <a:p>
            <a:pPr algn="ctr"/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D.A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Vaz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3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M.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Chojnacki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4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A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Pacifici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5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F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Salese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6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M.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Pajola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7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C.I. Popa</a:t>
            </a:r>
            <a:r>
              <a:rPr lang="it-IT" sz="1600" baseline="30000" dirty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, G. Franzese</a:t>
            </a:r>
            <a:r>
              <a:rPr lang="it-IT" sz="1600" baseline="30000" dirty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, G.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Mongelluzzo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C. 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Porto</a:t>
            </a:r>
            <a:r>
              <a:rPr lang="it-IT" sz="1600" baseline="30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F.Cozzolino</a:t>
            </a:r>
            <a:r>
              <a:rPr lang="it-IT" sz="1600" baseline="30000" dirty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 and F. Esposito</a:t>
            </a:r>
            <a:r>
              <a:rPr lang="it-IT" sz="1600" baseline="30000" dirty="0">
                <a:solidFill>
                  <a:srgbClr val="FFC000"/>
                </a:solidFill>
                <a:latin typeface="Garamond Premr Pro" panose="02020402060506020403" pitchFamily="18" charset="0"/>
              </a:rPr>
              <a:t>1</a:t>
            </a:r>
            <a:r>
              <a:rPr lang="it-IT" sz="1600" dirty="0">
                <a:solidFill>
                  <a:srgbClr val="FFC000"/>
                </a:solidFill>
                <a:latin typeface="Garamond Premr Pro" panose="02020402060506020403" pitchFamily="18" charset="0"/>
              </a:rPr>
              <a:t>, </a:t>
            </a:r>
          </a:p>
          <a:p>
            <a:pPr algn="ctr"/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(1) INAF Osservatorio Astronomico di Capodimonte, Napoli, Italy  (2) SETI Institute, Mountain View, CA, USA. (3) Centre for Earth and Space </a:t>
            </a:r>
            <a:r>
              <a:rPr lang="it-IT" sz="1000" dirty="0" err="1">
                <a:solidFill>
                  <a:srgbClr val="FFC000"/>
                </a:solidFill>
                <a:latin typeface="Garamond Premr Pro" panose="02020402060506020403" pitchFamily="18" charset="0"/>
              </a:rPr>
              <a:t>Research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 of the </a:t>
            </a:r>
            <a:r>
              <a:rPr lang="it-IT" sz="1000" dirty="0" err="1">
                <a:solidFill>
                  <a:srgbClr val="FFC000"/>
                </a:solidFill>
                <a:latin typeface="Garamond Premr Pro" panose="02020402060506020403" pitchFamily="18" charset="0"/>
              </a:rPr>
              <a:t>University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 of Coimbra, Coimbra, Portugal (4) </a:t>
            </a:r>
            <a:r>
              <a:rPr lang="en-US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Planetary Science Institute, Lakewood, CO, USA </a:t>
            </a:r>
            <a:r>
              <a:rPr lang="it-IT" sz="1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(5) 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IRSPS, Università Gabriele D’Annunzio, Pescara, </a:t>
            </a:r>
            <a:r>
              <a:rPr lang="it-IT" sz="1000" dirty="0" err="1">
                <a:solidFill>
                  <a:srgbClr val="FFC000"/>
                </a:solidFill>
                <a:latin typeface="Garamond Premr Pro" panose="02020402060506020403" pitchFamily="18" charset="0"/>
              </a:rPr>
              <a:t>Italy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 </a:t>
            </a:r>
            <a:r>
              <a:rPr lang="it-IT" sz="1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(6) 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Faculty of Geosciences, Utrecht University, Utrecht, The Netherlands </a:t>
            </a:r>
            <a:r>
              <a:rPr lang="it-IT" sz="1000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(7) </a:t>
            </a:r>
            <a:r>
              <a:rPr lang="it-IT" sz="1000" dirty="0">
                <a:solidFill>
                  <a:srgbClr val="FFC000"/>
                </a:solidFill>
                <a:latin typeface="Garamond Premr Pro" panose="02020402060506020403" pitchFamily="18" charset="0"/>
              </a:rPr>
              <a:t>INAF Osservatorio Astronomico di Padova, </a:t>
            </a:r>
            <a:r>
              <a:rPr lang="it-IT" sz="1000" dirty="0" err="1" smtClean="0">
                <a:solidFill>
                  <a:srgbClr val="FFC000"/>
                </a:solidFill>
                <a:latin typeface="Garamond Premr Pro" panose="02020402060506020403" pitchFamily="18" charset="0"/>
              </a:rPr>
              <a:t>Italy</a:t>
            </a:r>
            <a:endParaRPr lang="it-IT" sz="1000" dirty="0">
              <a:solidFill>
                <a:srgbClr val="FFC000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8" y="3273255"/>
            <a:ext cx="5428203" cy="2714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19" y="3273255"/>
            <a:ext cx="3350937" cy="271329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11501" y="3911858"/>
            <a:ext cx="336884" cy="2935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490472" y="1945274"/>
            <a:ext cx="11151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Aim:</a:t>
            </a:r>
          </a:p>
          <a:p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1) provide age constraints for the formation of periodic bedrock ridges (PBRs) in </a:t>
            </a:r>
            <a:r>
              <a:rPr lang="en-US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Oxia</a:t>
            </a: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Planum</a:t>
            </a:r>
          </a:p>
          <a:p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2) </a:t>
            </a:r>
            <a:r>
              <a:rPr lang="en-US" dirty="0">
                <a:solidFill>
                  <a:schemeClr val="bg1"/>
                </a:solidFill>
                <a:latin typeface="Garamond Premr Pro" panose="02020402060506020403" pitchFamily="18" charset="0"/>
              </a:rPr>
              <a:t>check for a major climatic control on aeolian landforms formation</a:t>
            </a:r>
          </a:p>
          <a:p>
            <a:endParaRPr lang="en-US" dirty="0" smtClean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257" y="65315"/>
            <a:ext cx="117304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C000"/>
                </a:solidFill>
                <a:latin typeface="Garamond Premr Pro" panose="02020402060506020403" pitchFamily="18" charset="0"/>
              </a:rPr>
              <a:t>Conclusions</a:t>
            </a:r>
          </a:p>
          <a:p>
            <a:endParaRPr lang="it-IT" sz="2000" b="1" dirty="0" smtClean="0">
              <a:solidFill>
                <a:srgbClr val="FFC000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Complex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hystory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erosion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deposition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Oxia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Planum and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its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surroundings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Oyama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craters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)</a:t>
            </a:r>
          </a:p>
          <a:p>
            <a:pPr marL="457200" indent="-457200">
              <a:buAutoNum type="arabicParenR"/>
            </a:pPr>
            <a:endParaRPr lang="it-IT" sz="2000" dirty="0" smtClean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give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relative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age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constraints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for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formation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periodic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aramond Premr Pro" panose="02020402060506020403" pitchFamily="18" charset="0"/>
              </a:rPr>
              <a:t>bedrock</a:t>
            </a:r>
            <a:r>
              <a:rPr lang="it-IT" sz="2000" dirty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aramond Premr Pro" panose="02020402060506020403" pitchFamily="18" charset="0"/>
              </a:rPr>
              <a:t>ridges</a:t>
            </a:r>
            <a:r>
              <a:rPr lang="it-IT" sz="2000" dirty="0">
                <a:solidFill>
                  <a:schemeClr val="bg1"/>
                </a:solidFill>
                <a:latin typeface="Garamond Premr Pro" panose="02020402060506020403" pitchFamily="18" charset="0"/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PBRs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)</a:t>
            </a:r>
            <a:r>
              <a:rPr lang="it-IT" sz="2000" baseline="30000" dirty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in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Oxia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Planum</a:t>
            </a:r>
          </a:p>
          <a:p>
            <a:pPr marL="457200" indent="-457200">
              <a:buAutoNum type="arabicParenR"/>
            </a:pPr>
            <a:endParaRPr lang="it-IT" sz="20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Winds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formed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PBRs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were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blowing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regionally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as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suggested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by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presence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PBRs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Oyama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craters</a:t>
            </a:r>
            <a:endParaRPr lang="it-IT" sz="2000" dirty="0" smtClean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endParaRPr lang="it-IT" sz="20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highlight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 major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change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wind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regime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, in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Amazonian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epoch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, led to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formation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TARs</a:t>
            </a:r>
            <a:endParaRPr lang="it-IT" sz="2000" dirty="0" smtClean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endParaRPr lang="it-IT" sz="20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457200" indent="-457200">
              <a:buAutoNum type="arabicParenR"/>
            </a:pP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Dunes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in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Oyama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are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migrating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toward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south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with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similar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fluxes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. Dune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fluxes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at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the dune scale are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topographically</a:t>
            </a:r>
            <a:r>
              <a:rPr lang="it-IT" sz="20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controlled</a:t>
            </a:r>
            <a:endParaRPr lang="it-IT" sz="20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endParaRPr lang="it-IT" sz="2800" b="1" dirty="0" smtClean="0">
              <a:solidFill>
                <a:srgbClr val="FFC000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" y="115716"/>
            <a:ext cx="5384406" cy="43449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5" y="3445930"/>
            <a:ext cx="3983621" cy="32134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6" y="115716"/>
            <a:ext cx="3994963" cy="3222554"/>
          </a:xfrm>
          <a:prstGeom prst="rect">
            <a:avLst/>
          </a:prstGeom>
        </p:spPr>
      </p:pic>
      <p:graphicFrame>
        <p:nvGraphicFramePr>
          <p:cNvPr id="6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694928"/>
              </p:ext>
            </p:extLst>
          </p:nvPr>
        </p:nvGraphicFramePr>
        <p:xfrm>
          <a:off x="519636" y="4460677"/>
          <a:ext cx="4334455" cy="251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feld 28">
            <a:extLst>
              <a:ext uri="{FF2B5EF4-FFF2-40B4-BE49-F238E27FC236}">
                <a16:creationId xmlns:a16="http://schemas.microsoft.com/office/drawing/2014/main" id="{B80BA656-3562-4731-9C17-0FDDDD3A95C8}"/>
              </a:ext>
            </a:extLst>
          </p:cNvPr>
          <p:cNvSpPr txBox="1"/>
          <p:nvPr/>
        </p:nvSpPr>
        <p:spPr>
          <a:xfrm>
            <a:off x="9755842" y="56368"/>
            <a:ext cx="2436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Periodic bedrock ridges (PBRs)</a:t>
            </a:r>
          </a:p>
          <a:p>
            <a:endParaRPr lang="en-GB" sz="2400" b="1" dirty="0">
              <a:solidFill>
                <a:schemeClr val="bg1"/>
              </a:solidFill>
              <a:latin typeface="Garamond Premr Pro" panose="02020402060506020403" pitchFamily="18" charset="0"/>
              <a:cs typeface="Segoe UI" panose="020B0502040204020203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Erosive landforms seeded by megaripples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" y="120562"/>
            <a:ext cx="5384406" cy="43417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48" y="115716"/>
            <a:ext cx="3983621" cy="32134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48" y="3436781"/>
            <a:ext cx="3983621" cy="3213405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47" y="115716"/>
            <a:ext cx="3979435" cy="19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9" y="499533"/>
            <a:ext cx="10058400" cy="6113929"/>
          </a:xfrm>
          <a:prstGeom prst="rect">
            <a:avLst/>
          </a:prstGeom>
        </p:spPr>
      </p:pic>
      <p:sp>
        <p:nvSpPr>
          <p:cNvPr id="4" name="Textfeld 28">
            <a:extLst>
              <a:ext uri="{FF2B5EF4-FFF2-40B4-BE49-F238E27FC236}">
                <a16:creationId xmlns:a16="http://schemas.microsoft.com/office/drawing/2014/main" id="{B80BA656-3562-4731-9C17-0FDDDD3A95C8}"/>
              </a:ext>
            </a:extLst>
          </p:cNvPr>
          <p:cNvSpPr txBox="1"/>
          <p:nvPr/>
        </p:nvSpPr>
        <p:spPr>
          <a:xfrm>
            <a:off x="0" y="0"/>
            <a:ext cx="592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Periodic bedrock ridges (PBRs)</a:t>
            </a:r>
            <a:endParaRPr lang="en-GB" sz="2400" b="1" dirty="0">
              <a:solidFill>
                <a:schemeClr val="bg1"/>
              </a:solidFill>
              <a:latin typeface="Garamond Premr Pro" panose="02020402060506020403" pitchFamily="18" charset="0"/>
              <a:cs typeface="Segoe UI" panose="020B0502040204020203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42903" y="470383"/>
            <a:ext cx="31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42903" y="3486997"/>
            <a:ext cx="31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3990" y="452465"/>
            <a:ext cx="31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8" y="499533"/>
            <a:ext cx="7637703" cy="618021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10166008" y="412121"/>
            <a:ext cx="2025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Relative age: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PBRs older than pristine-looking impact craters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PBRs younger than old eroded craters</a:t>
            </a:r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41" y="562648"/>
            <a:ext cx="5928547" cy="4797212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6039362" y="5456181"/>
            <a:ext cx="183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PBR-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megaripples</a:t>
            </a:r>
            <a:endParaRPr lang="it-IT" sz="16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0" name="Gruppo 129"/>
          <p:cNvGrpSpPr/>
          <p:nvPr/>
        </p:nvGrpSpPr>
        <p:grpSpPr>
          <a:xfrm>
            <a:off x="86786" y="5540061"/>
            <a:ext cx="1656826" cy="727179"/>
            <a:chOff x="9316126" y="5001990"/>
            <a:chExt cx="1656826" cy="72717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6126" y="5001990"/>
              <a:ext cx="1605105" cy="694634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9361076" y="5421392"/>
              <a:ext cx="1611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Crater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formation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Gruppo 130"/>
          <p:cNvGrpSpPr/>
          <p:nvPr/>
        </p:nvGrpSpPr>
        <p:grpSpPr>
          <a:xfrm>
            <a:off x="2017685" y="5542917"/>
            <a:ext cx="1605104" cy="696395"/>
            <a:chOff x="9316128" y="4146054"/>
            <a:chExt cx="1605104" cy="696395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6128" y="4146054"/>
              <a:ext cx="1605104" cy="694443"/>
            </a:xfrm>
            <a:prstGeom prst="rect">
              <a:avLst/>
            </a:prstGeom>
          </p:spPr>
        </p:pic>
        <p:sp>
          <p:nvSpPr>
            <p:cNvPr id="49" name="CasellaDiTesto 48"/>
            <p:cNvSpPr txBox="1"/>
            <p:nvPr/>
          </p:nvSpPr>
          <p:spPr>
            <a:xfrm>
              <a:off x="9382321" y="4534672"/>
              <a:ext cx="1538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Adru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deposition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Gruppo 131"/>
          <p:cNvGrpSpPr/>
          <p:nvPr/>
        </p:nvGrpSpPr>
        <p:grpSpPr>
          <a:xfrm>
            <a:off x="3896862" y="5540061"/>
            <a:ext cx="1605104" cy="734780"/>
            <a:chOff x="7898999" y="5942127"/>
            <a:chExt cx="1605104" cy="734780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999" y="5942127"/>
              <a:ext cx="1605104" cy="694443"/>
            </a:xfrm>
            <a:prstGeom prst="rect">
              <a:avLst/>
            </a:prstGeom>
          </p:spPr>
        </p:pic>
        <p:sp>
          <p:nvSpPr>
            <p:cNvPr id="50" name="CasellaDiTesto 49"/>
            <p:cNvSpPr txBox="1"/>
            <p:nvPr/>
          </p:nvSpPr>
          <p:spPr>
            <a:xfrm>
              <a:off x="8016980" y="6369130"/>
              <a:ext cx="1438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Crater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eorsion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Gruppo 127"/>
          <p:cNvGrpSpPr/>
          <p:nvPr/>
        </p:nvGrpSpPr>
        <p:grpSpPr>
          <a:xfrm>
            <a:off x="6177681" y="648034"/>
            <a:ext cx="5281889" cy="4463454"/>
            <a:chOff x="3321493" y="1017343"/>
            <a:chExt cx="5281889" cy="4463454"/>
          </a:xfrm>
        </p:grpSpPr>
        <p:cxnSp>
          <p:nvCxnSpPr>
            <p:cNvPr id="44" name="Connettore diritto 43"/>
            <p:cNvCxnSpPr/>
            <p:nvPr/>
          </p:nvCxnSpPr>
          <p:spPr>
            <a:xfrm>
              <a:off x="4677878" y="2526632"/>
              <a:ext cx="1390850" cy="13956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/>
            <p:cNvCxnSpPr/>
            <p:nvPr/>
          </p:nvCxnSpPr>
          <p:spPr>
            <a:xfrm>
              <a:off x="5784783" y="2778888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/>
            <p:cNvCxnSpPr/>
            <p:nvPr/>
          </p:nvCxnSpPr>
          <p:spPr>
            <a:xfrm>
              <a:off x="6299735" y="2679213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/>
            <p:cNvCxnSpPr/>
            <p:nvPr/>
          </p:nvCxnSpPr>
          <p:spPr>
            <a:xfrm>
              <a:off x="6299735" y="2918454"/>
              <a:ext cx="466825" cy="138503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/>
            <p:cNvCxnSpPr/>
            <p:nvPr/>
          </p:nvCxnSpPr>
          <p:spPr>
            <a:xfrm>
              <a:off x="3960796" y="4260873"/>
              <a:ext cx="948769" cy="69783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/>
            <p:cNvCxnSpPr/>
            <p:nvPr/>
          </p:nvCxnSpPr>
          <p:spPr>
            <a:xfrm flipV="1">
              <a:off x="4965671" y="4146054"/>
              <a:ext cx="342765" cy="101381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/>
            <p:cNvCxnSpPr/>
            <p:nvPr/>
          </p:nvCxnSpPr>
          <p:spPr>
            <a:xfrm>
              <a:off x="5050960" y="4400531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/>
            <p:cNvCxnSpPr/>
            <p:nvPr/>
          </p:nvCxnSpPr>
          <p:spPr>
            <a:xfrm>
              <a:off x="5508308" y="3098769"/>
              <a:ext cx="1024839" cy="8419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66"/>
            <p:cNvCxnSpPr/>
            <p:nvPr/>
          </p:nvCxnSpPr>
          <p:spPr>
            <a:xfrm>
              <a:off x="5784783" y="1765271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/>
            <p:cNvCxnSpPr/>
            <p:nvPr/>
          </p:nvCxnSpPr>
          <p:spPr>
            <a:xfrm>
              <a:off x="5763251" y="1981556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diritto 68"/>
            <p:cNvCxnSpPr/>
            <p:nvPr/>
          </p:nvCxnSpPr>
          <p:spPr>
            <a:xfrm>
              <a:off x="4485373" y="1765271"/>
              <a:ext cx="823063" cy="4994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/>
            <p:cNvCxnSpPr/>
            <p:nvPr/>
          </p:nvCxnSpPr>
          <p:spPr>
            <a:xfrm>
              <a:off x="3779431" y="1728759"/>
              <a:ext cx="705942" cy="124873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/>
            <p:cNvCxnSpPr/>
            <p:nvPr/>
          </p:nvCxnSpPr>
          <p:spPr>
            <a:xfrm flipV="1">
              <a:off x="4230303" y="1992380"/>
              <a:ext cx="992844" cy="16052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/>
            <p:cNvCxnSpPr/>
            <p:nvPr/>
          </p:nvCxnSpPr>
          <p:spPr>
            <a:xfrm>
              <a:off x="4276586" y="3106354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diritto 75"/>
            <p:cNvCxnSpPr/>
            <p:nvPr/>
          </p:nvCxnSpPr>
          <p:spPr>
            <a:xfrm>
              <a:off x="3891946" y="3219491"/>
              <a:ext cx="899592" cy="73558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/>
            <p:cNvCxnSpPr/>
            <p:nvPr/>
          </p:nvCxnSpPr>
          <p:spPr>
            <a:xfrm>
              <a:off x="4534062" y="3742069"/>
              <a:ext cx="774374" cy="64951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/>
            <p:cNvCxnSpPr/>
            <p:nvPr/>
          </p:nvCxnSpPr>
          <p:spPr>
            <a:xfrm>
              <a:off x="3816417" y="3506007"/>
              <a:ext cx="1408938" cy="97100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diritto 81"/>
            <p:cNvCxnSpPr/>
            <p:nvPr/>
          </p:nvCxnSpPr>
          <p:spPr>
            <a:xfrm>
              <a:off x="3590223" y="3790996"/>
              <a:ext cx="1291059" cy="21335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diritto 83"/>
            <p:cNvCxnSpPr/>
            <p:nvPr/>
          </p:nvCxnSpPr>
          <p:spPr>
            <a:xfrm>
              <a:off x="7960093" y="1448602"/>
              <a:ext cx="643289" cy="34354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diritto 85"/>
            <p:cNvCxnSpPr/>
            <p:nvPr/>
          </p:nvCxnSpPr>
          <p:spPr>
            <a:xfrm>
              <a:off x="7921592" y="1838296"/>
              <a:ext cx="525220" cy="103158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diritto 88"/>
            <p:cNvCxnSpPr/>
            <p:nvPr/>
          </p:nvCxnSpPr>
          <p:spPr>
            <a:xfrm>
              <a:off x="7503946" y="1940398"/>
              <a:ext cx="670885" cy="22375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diritto 90"/>
            <p:cNvCxnSpPr/>
            <p:nvPr/>
          </p:nvCxnSpPr>
          <p:spPr>
            <a:xfrm>
              <a:off x="7359670" y="2118348"/>
              <a:ext cx="661405" cy="171948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diritto 92"/>
            <p:cNvCxnSpPr/>
            <p:nvPr/>
          </p:nvCxnSpPr>
          <p:spPr>
            <a:xfrm>
              <a:off x="7298688" y="2299728"/>
              <a:ext cx="661405" cy="171948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diritto 93"/>
            <p:cNvCxnSpPr/>
            <p:nvPr/>
          </p:nvCxnSpPr>
          <p:spPr>
            <a:xfrm>
              <a:off x="7257448" y="2521819"/>
              <a:ext cx="664144" cy="15630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diritto 95"/>
            <p:cNvCxnSpPr/>
            <p:nvPr/>
          </p:nvCxnSpPr>
          <p:spPr>
            <a:xfrm>
              <a:off x="7257448" y="2792326"/>
              <a:ext cx="657608" cy="10926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diritto 97"/>
            <p:cNvCxnSpPr/>
            <p:nvPr/>
          </p:nvCxnSpPr>
          <p:spPr>
            <a:xfrm>
              <a:off x="6932018" y="3098769"/>
              <a:ext cx="907370" cy="117132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diritto 99"/>
            <p:cNvCxnSpPr/>
            <p:nvPr/>
          </p:nvCxnSpPr>
          <p:spPr>
            <a:xfrm flipV="1">
              <a:off x="7170821" y="3531316"/>
              <a:ext cx="869116" cy="5058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diritto 101"/>
            <p:cNvCxnSpPr/>
            <p:nvPr/>
          </p:nvCxnSpPr>
          <p:spPr>
            <a:xfrm flipV="1">
              <a:off x="7237809" y="3727491"/>
              <a:ext cx="869116" cy="5058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diritto 102"/>
            <p:cNvCxnSpPr/>
            <p:nvPr/>
          </p:nvCxnSpPr>
          <p:spPr>
            <a:xfrm flipV="1">
              <a:off x="7586252" y="3870905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diritto 104"/>
            <p:cNvCxnSpPr/>
            <p:nvPr/>
          </p:nvCxnSpPr>
          <p:spPr>
            <a:xfrm flipV="1">
              <a:off x="7516025" y="4025066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diritto 105"/>
            <p:cNvCxnSpPr/>
            <p:nvPr/>
          </p:nvCxnSpPr>
          <p:spPr>
            <a:xfrm flipV="1">
              <a:off x="7839388" y="4265525"/>
              <a:ext cx="323480" cy="65131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diritto 107"/>
            <p:cNvCxnSpPr/>
            <p:nvPr/>
          </p:nvCxnSpPr>
          <p:spPr>
            <a:xfrm>
              <a:off x="7877028" y="4400531"/>
              <a:ext cx="404709" cy="33910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diritto 109"/>
            <p:cNvCxnSpPr/>
            <p:nvPr/>
          </p:nvCxnSpPr>
          <p:spPr>
            <a:xfrm flipV="1">
              <a:off x="7493018" y="4644533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diritto 110"/>
            <p:cNvCxnSpPr/>
            <p:nvPr/>
          </p:nvCxnSpPr>
          <p:spPr>
            <a:xfrm flipV="1">
              <a:off x="7581316" y="4796470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diritto 111"/>
            <p:cNvCxnSpPr/>
            <p:nvPr/>
          </p:nvCxnSpPr>
          <p:spPr>
            <a:xfrm flipV="1">
              <a:off x="7783794" y="5074880"/>
              <a:ext cx="403137" cy="1973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diritto 113"/>
            <p:cNvCxnSpPr/>
            <p:nvPr/>
          </p:nvCxnSpPr>
          <p:spPr>
            <a:xfrm flipV="1">
              <a:off x="7690372" y="5232426"/>
              <a:ext cx="403137" cy="1973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diritto 114"/>
            <p:cNvCxnSpPr/>
            <p:nvPr/>
          </p:nvCxnSpPr>
          <p:spPr>
            <a:xfrm>
              <a:off x="6814687" y="5001990"/>
              <a:ext cx="445295" cy="72890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diritto 116"/>
            <p:cNvCxnSpPr/>
            <p:nvPr/>
          </p:nvCxnSpPr>
          <p:spPr>
            <a:xfrm>
              <a:off x="4652089" y="1525348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diritto 117"/>
            <p:cNvCxnSpPr/>
            <p:nvPr/>
          </p:nvCxnSpPr>
          <p:spPr>
            <a:xfrm flipV="1">
              <a:off x="5565912" y="1449780"/>
              <a:ext cx="817131" cy="1186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diritto 119"/>
            <p:cNvCxnSpPr/>
            <p:nvPr/>
          </p:nvCxnSpPr>
          <p:spPr>
            <a:xfrm>
              <a:off x="3321493" y="1542705"/>
              <a:ext cx="823063" cy="49945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diritto 120"/>
            <p:cNvCxnSpPr/>
            <p:nvPr/>
          </p:nvCxnSpPr>
          <p:spPr>
            <a:xfrm>
              <a:off x="3638349" y="1017343"/>
              <a:ext cx="964145" cy="228579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diritto 122"/>
            <p:cNvCxnSpPr/>
            <p:nvPr/>
          </p:nvCxnSpPr>
          <p:spPr>
            <a:xfrm>
              <a:off x="7440328" y="5452280"/>
              <a:ext cx="666597" cy="28517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diritto 124"/>
            <p:cNvCxnSpPr/>
            <p:nvPr/>
          </p:nvCxnSpPr>
          <p:spPr>
            <a:xfrm>
              <a:off x="6907955" y="5384947"/>
              <a:ext cx="445295" cy="72890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diritto 125"/>
            <p:cNvCxnSpPr/>
            <p:nvPr/>
          </p:nvCxnSpPr>
          <p:spPr>
            <a:xfrm flipV="1">
              <a:off x="6299735" y="2382607"/>
              <a:ext cx="737599" cy="136666"/>
            </a:xfrm>
            <a:prstGeom prst="line">
              <a:avLst/>
            </a:prstGeom>
            <a:ln w="38100">
              <a:solidFill>
                <a:srgbClr val="FF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Immagine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" y="551884"/>
            <a:ext cx="5943756" cy="4813079"/>
          </a:xfrm>
          <a:prstGeom prst="rect">
            <a:avLst/>
          </a:prstGeom>
        </p:spPr>
      </p:pic>
      <p:sp>
        <p:nvSpPr>
          <p:cNvPr id="97" name="Textfeld 3">
            <a:extLst>
              <a:ext uri="{FF2B5EF4-FFF2-40B4-BE49-F238E27FC236}">
                <a16:creationId xmlns:a16="http://schemas.microsoft.com/office/drawing/2014/main" id="{97E476EC-91EB-45BB-B790-CFAC732CAEDF}"/>
              </a:ext>
            </a:extLst>
          </p:cNvPr>
          <p:cNvSpPr txBox="1"/>
          <p:nvPr/>
        </p:nvSpPr>
        <p:spPr>
          <a:xfrm>
            <a:off x="93308" y="5088940"/>
            <a:ext cx="3766821" cy="2769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 err="1" smtClean="0"/>
              <a:t>Adru</a:t>
            </a:r>
            <a:r>
              <a:rPr lang="de-DE" sz="1200" dirty="0" smtClean="0"/>
              <a:t>: </a:t>
            </a:r>
            <a:r>
              <a:rPr lang="de-DE" sz="1200" dirty="0" err="1" smtClean="0"/>
              <a:t>Amazonian</a:t>
            </a:r>
            <a:r>
              <a:rPr lang="de-DE" sz="1200" dirty="0" smtClean="0"/>
              <a:t> </a:t>
            </a:r>
            <a:r>
              <a:rPr lang="de-DE" sz="1200" dirty="0" err="1" smtClean="0"/>
              <a:t>dark</a:t>
            </a:r>
            <a:r>
              <a:rPr lang="de-DE" sz="1200" dirty="0" smtClean="0"/>
              <a:t> </a:t>
            </a:r>
            <a:r>
              <a:rPr lang="de-DE" sz="1200" dirty="0" err="1" smtClean="0"/>
              <a:t>resistant</a:t>
            </a:r>
            <a:r>
              <a:rPr lang="de-DE" sz="1200" dirty="0" smtClean="0"/>
              <a:t> </a:t>
            </a:r>
            <a:r>
              <a:rPr lang="de-DE" sz="1200" dirty="0" err="1" smtClean="0"/>
              <a:t>unit</a:t>
            </a:r>
            <a:r>
              <a:rPr lang="de-DE" sz="1200" dirty="0" smtClean="0"/>
              <a:t> (</a:t>
            </a:r>
            <a:r>
              <a:rPr lang="de-DE" sz="1200" dirty="0" err="1" smtClean="0"/>
              <a:t>Quantin</a:t>
            </a:r>
            <a:r>
              <a:rPr lang="de-DE" sz="1200" dirty="0" smtClean="0"/>
              <a:t> et al., 2021)</a:t>
            </a:r>
            <a:endParaRPr lang="de-DE" sz="1200" dirty="0"/>
          </a:p>
        </p:txBody>
      </p:sp>
      <p:grpSp>
        <p:nvGrpSpPr>
          <p:cNvPr id="141" name="Gruppo 140"/>
          <p:cNvGrpSpPr/>
          <p:nvPr/>
        </p:nvGrpSpPr>
        <p:grpSpPr>
          <a:xfrm>
            <a:off x="2381117" y="6313222"/>
            <a:ext cx="8730575" cy="461665"/>
            <a:chOff x="2381117" y="6313222"/>
            <a:chExt cx="8730575" cy="461665"/>
          </a:xfrm>
        </p:grpSpPr>
        <p:sp>
          <p:nvSpPr>
            <p:cNvPr id="137" name="Pfeil: nach unten 1">
              <a:extLst>
                <a:ext uri="{FF2B5EF4-FFF2-40B4-BE49-F238E27FC236}">
                  <a16:creationId xmlns:a16="http://schemas.microsoft.com/office/drawing/2014/main" id="{CC9D715B-2556-4440-AD71-1BFB8FF7E19C}"/>
                </a:ext>
              </a:extLst>
            </p:cNvPr>
            <p:cNvSpPr/>
            <p:nvPr/>
          </p:nvSpPr>
          <p:spPr>
            <a:xfrm rot="16200000">
              <a:off x="6212222" y="3590042"/>
              <a:ext cx="271344" cy="5929102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38" name="Textfeld 14">
              <a:extLst>
                <a:ext uri="{FF2B5EF4-FFF2-40B4-BE49-F238E27FC236}">
                  <a16:creationId xmlns:a16="http://schemas.microsoft.com/office/drawing/2014/main" id="{80987AA8-55BE-4D84-B3A3-702FEC57F2AC}"/>
                </a:ext>
              </a:extLst>
            </p:cNvPr>
            <p:cNvSpPr txBox="1"/>
            <p:nvPr/>
          </p:nvSpPr>
          <p:spPr>
            <a:xfrm>
              <a:off x="2381117" y="6313222"/>
              <a:ext cx="108065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Early </a:t>
              </a:r>
              <a:r>
                <a:rPr lang="de-DE" sz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Amazonian</a:t>
              </a:r>
              <a:endParaRPr lang="de-DE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CasellaDiTesto 138"/>
            <p:cNvSpPr txBox="1"/>
            <p:nvPr/>
          </p:nvSpPr>
          <p:spPr>
            <a:xfrm>
              <a:off x="9443093" y="6369249"/>
              <a:ext cx="16685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Increasing</a:t>
              </a:r>
              <a:r>
                <a:rPr lang="it-IT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time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Textfeld 28">
            <a:extLst>
              <a:ext uri="{FF2B5EF4-FFF2-40B4-BE49-F238E27FC236}">
                <a16:creationId xmlns:a16="http://schemas.microsoft.com/office/drawing/2014/main" id="{B80BA656-3562-4731-9C17-0FDDDD3A95C8}"/>
              </a:ext>
            </a:extLst>
          </p:cNvPr>
          <p:cNvSpPr txBox="1"/>
          <p:nvPr/>
        </p:nvSpPr>
        <p:spPr>
          <a:xfrm>
            <a:off x="0" y="0"/>
            <a:ext cx="592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Periodic bedrock ridges (PBRs)</a:t>
            </a:r>
            <a:endParaRPr lang="en-GB" sz="2400" b="1" dirty="0">
              <a:solidFill>
                <a:schemeClr val="bg1"/>
              </a:solidFill>
              <a:latin typeface="Garamond Premr Pro" panose="02020402060506020403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43" y="562259"/>
            <a:ext cx="5931291" cy="4799432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42" y="566199"/>
            <a:ext cx="5928547" cy="4797212"/>
          </a:xfrm>
          <a:prstGeom prst="rect">
            <a:avLst/>
          </a:prstGeom>
        </p:spPr>
      </p:pic>
      <p:sp>
        <p:nvSpPr>
          <p:cNvPr id="45" name="Rectangle 3"/>
          <p:cNvSpPr/>
          <p:nvPr/>
        </p:nvSpPr>
        <p:spPr>
          <a:xfrm>
            <a:off x="10518" y="0"/>
            <a:ext cx="121920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 of </a:t>
            </a:r>
            <a:r>
              <a:rPr lang="it-IT" sz="2400" b="1" dirty="0" err="1" smtClean="0">
                <a:solidFill>
                  <a:schemeClr val="bg1"/>
                </a:solidFill>
                <a:latin typeface="Garamond Premr Pro" panose="020204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Ridges</a:t>
            </a:r>
            <a:r>
              <a:rPr lang="it-IT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2400" b="1" dirty="0" err="1" smtClean="0">
                <a:solidFill>
                  <a:schemeClr val="bg1"/>
                </a:solidFill>
                <a:latin typeface="Garamond Premr Pro" panose="020204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PBRs</a:t>
            </a:r>
            <a:r>
              <a:rPr lang="it-IT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8" name="Gruppo 127"/>
          <p:cNvGrpSpPr/>
          <p:nvPr/>
        </p:nvGrpSpPr>
        <p:grpSpPr>
          <a:xfrm>
            <a:off x="6175382" y="651585"/>
            <a:ext cx="5281889" cy="4463454"/>
            <a:chOff x="3321493" y="1017343"/>
            <a:chExt cx="5281889" cy="4463454"/>
          </a:xfrm>
        </p:grpSpPr>
        <p:cxnSp>
          <p:nvCxnSpPr>
            <p:cNvPr id="44" name="Connettore diritto 43"/>
            <p:cNvCxnSpPr/>
            <p:nvPr/>
          </p:nvCxnSpPr>
          <p:spPr>
            <a:xfrm>
              <a:off x="4677878" y="2526632"/>
              <a:ext cx="1390850" cy="13956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/>
            <p:cNvCxnSpPr/>
            <p:nvPr/>
          </p:nvCxnSpPr>
          <p:spPr>
            <a:xfrm>
              <a:off x="5784783" y="2778888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/>
            <p:cNvCxnSpPr/>
            <p:nvPr/>
          </p:nvCxnSpPr>
          <p:spPr>
            <a:xfrm>
              <a:off x="6299735" y="2679213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/>
            <p:cNvCxnSpPr/>
            <p:nvPr/>
          </p:nvCxnSpPr>
          <p:spPr>
            <a:xfrm>
              <a:off x="6299735" y="2918454"/>
              <a:ext cx="466825" cy="138503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/>
            <p:cNvCxnSpPr/>
            <p:nvPr/>
          </p:nvCxnSpPr>
          <p:spPr>
            <a:xfrm>
              <a:off x="3960796" y="4260873"/>
              <a:ext cx="948769" cy="69783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/>
            <p:cNvCxnSpPr/>
            <p:nvPr/>
          </p:nvCxnSpPr>
          <p:spPr>
            <a:xfrm flipV="1">
              <a:off x="4965671" y="4146054"/>
              <a:ext cx="342765" cy="101381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/>
            <p:cNvCxnSpPr/>
            <p:nvPr/>
          </p:nvCxnSpPr>
          <p:spPr>
            <a:xfrm>
              <a:off x="5050960" y="4400531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/>
            <p:cNvCxnSpPr/>
            <p:nvPr/>
          </p:nvCxnSpPr>
          <p:spPr>
            <a:xfrm>
              <a:off x="5508308" y="3098769"/>
              <a:ext cx="1024839" cy="8419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66"/>
            <p:cNvCxnSpPr/>
            <p:nvPr/>
          </p:nvCxnSpPr>
          <p:spPr>
            <a:xfrm>
              <a:off x="5784783" y="1765271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/>
            <p:cNvCxnSpPr/>
            <p:nvPr/>
          </p:nvCxnSpPr>
          <p:spPr>
            <a:xfrm>
              <a:off x="5763251" y="1981556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diritto 68"/>
            <p:cNvCxnSpPr/>
            <p:nvPr/>
          </p:nvCxnSpPr>
          <p:spPr>
            <a:xfrm>
              <a:off x="4485373" y="1765271"/>
              <a:ext cx="823063" cy="4994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/>
            <p:cNvCxnSpPr/>
            <p:nvPr/>
          </p:nvCxnSpPr>
          <p:spPr>
            <a:xfrm>
              <a:off x="3779431" y="1728759"/>
              <a:ext cx="705942" cy="124873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/>
            <p:cNvCxnSpPr/>
            <p:nvPr/>
          </p:nvCxnSpPr>
          <p:spPr>
            <a:xfrm flipV="1">
              <a:off x="4230303" y="1992380"/>
              <a:ext cx="992844" cy="16052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/>
            <p:cNvCxnSpPr/>
            <p:nvPr/>
          </p:nvCxnSpPr>
          <p:spPr>
            <a:xfrm>
              <a:off x="4276586" y="3106354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diritto 75"/>
            <p:cNvCxnSpPr/>
            <p:nvPr/>
          </p:nvCxnSpPr>
          <p:spPr>
            <a:xfrm>
              <a:off x="3891946" y="3219491"/>
              <a:ext cx="899592" cy="73558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/>
            <p:cNvCxnSpPr/>
            <p:nvPr/>
          </p:nvCxnSpPr>
          <p:spPr>
            <a:xfrm>
              <a:off x="4534062" y="3742069"/>
              <a:ext cx="774374" cy="64951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/>
            <p:cNvCxnSpPr/>
            <p:nvPr/>
          </p:nvCxnSpPr>
          <p:spPr>
            <a:xfrm>
              <a:off x="3816417" y="3506007"/>
              <a:ext cx="1408938" cy="97100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diritto 81"/>
            <p:cNvCxnSpPr/>
            <p:nvPr/>
          </p:nvCxnSpPr>
          <p:spPr>
            <a:xfrm>
              <a:off x="3590223" y="3790996"/>
              <a:ext cx="1291059" cy="21335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diritto 83"/>
            <p:cNvCxnSpPr/>
            <p:nvPr/>
          </p:nvCxnSpPr>
          <p:spPr>
            <a:xfrm>
              <a:off x="7960093" y="1448602"/>
              <a:ext cx="643289" cy="34354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diritto 85"/>
            <p:cNvCxnSpPr/>
            <p:nvPr/>
          </p:nvCxnSpPr>
          <p:spPr>
            <a:xfrm>
              <a:off x="7921592" y="1838296"/>
              <a:ext cx="525220" cy="103158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diritto 88"/>
            <p:cNvCxnSpPr/>
            <p:nvPr/>
          </p:nvCxnSpPr>
          <p:spPr>
            <a:xfrm>
              <a:off x="7503946" y="1940398"/>
              <a:ext cx="670885" cy="22375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diritto 90"/>
            <p:cNvCxnSpPr/>
            <p:nvPr/>
          </p:nvCxnSpPr>
          <p:spPr>
            <a:xfrm>
              <a:off x="7359670" y="2118348"/>
              <a:ext cx="661405" cy="171948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diritto 92"/>
            <p:cNvCxnSpPr/>
            <p:nvPr/>
          </p:nvCxnSpPr>
          <p:spPr>
            <a:xfrm>
              <a:off x="7298688" y="2299728"/>
              <a:ext cx="661405" cy="171948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diritto 93"/>
            <p:cNvCxnSpPr/>
            <p:nvPr/>
          </p:nvCxnSpPr>
          <p:spPr>
            <a:xfrm>
              <a:off x="7257448" y="2521819"/>
              <a:ext cx="664144" cy="15630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diritto 95"/>
            <p:cNvCxnSpPr/>
            <p:nvPr/>
          </p:nvCxnSpPr>
          <p:spPr>
            <a:xfrm>
              <a:off x="7257448" y="2792326"/>
              <a:ext cx="657608" cy="10926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diritto 97"/>
            <p:cNvCxnSpPr/>
            <p:nvPr/>
          </p:nvCxnSpPr>
          <p:spPr>
            <a:xfrm>
              <a:off x="6932018" y="3098769"/>
              <a:ext cx="907370" cy="117132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diritto 99"/>
            <p:cNvCxnSpPr/>
            <p:nvPr/>
          </p:nvCxnSpPr>
          <p:spPr>
            <a:xfrm flipV="1">
              <a:off x="7170821" y="3531316"/>
              <a:ext cx="869116" cy="5058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diritto 101"/>
            <p:cNvCxnSpPr/>
            <p:nvPr/>
          </p:nvCxnSpPr>
          <p:spPr>
            <a:xfrm flipV="1">
              <a:off x="7237809" y="3727491"/>
              <a:ext cx="869116" cy="5058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diritto 102"/>
            <p:cNvCxnSpPr/>
            <p:nvPr/>
          </p:nvCxnSpPr>
          <p:spPr>
            <a:xfrm flipV="1">
              <a:off x="7586252" y="3870905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diritto 104"/>
            <p:cNvCxnSpPr/>
            <p:nvPr/>
          </p:nvCxnSpPr>
          <p:spPr>
            <a:xfrm flipV="1">
              <a:off x="7516025" y="4025066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diritto 105"/>
            <p:cNvCxnSpPr/>
            <p:nvPr/>
          </p:nvCxnSpPr>
          <p:spPr>
            <a:xfrm flipV="1">
              <a:off x="7839388" y="4265525"/>
              <a:ext cx="323480" cy="65131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diritto 107"/>
            <p:cNvCxnSpPr/>
            <p:nvPr/>
          </p:nvCxnSpPr>
          <p:spPr>
            <a:xfrm>
              <a:off x="7877028" y="4400531"/>
              <a:ext cx="404709" cy="33910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diritto 109"/>
            <p:cNvCxnSpPr/>
            <p:nvPr/>
          </p:nvCxnSpPr>
          <p:spPr>
            <a:xfrm flipV="1">
              <a:off x="7493018" y="4644533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diritto 110"/>
            <p:cNvCxnSpPr/>
            <p:nvPr/>
          </p:nvCxnSpPr>
          <p:spPr>
            <a:xfrm flipV="1">
              <a:off x="7581316" y="4796470"/>
              <a:ext cx="581552" cy="88054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diritto 111"/>
            <p:cNvCxnSpPr/>
            <p:nvPr/>
          </p:nvCxnSpPr>
          <p:spPr>
            <a:xfrm flipV="1">
              <a:off x="7783794" y="5074880"/>
              <a:ext cx="403137" cy="1973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diritto 113"/>
            <p:cNvCxnSpPr/>
            <p:nvPr/>
          </p:nvCxnSpPr>
          <p:spPr>
            <a:xfrm flipV="1">
              <a:off x="7690372" y="5232426"/>
              <a:ext cx="403137" cy="1973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diritto 114"/>
            <p:cNvCxnSpPr/>
            <p:nvPr/>
          </p:nvCxnSpPr>
          <p:spPr>
            <a:xfrm>
              <a:off x="6814687" y="5001990"/>
              <a:ext cx="445295" cy="72890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diritto 116"/>
            <p:cNvCxnSpPr/>
            <p:nvPr/>
          </p:nvCxnSpPr>
          <p:spPr>
            <a:xfrm>
              <a:off x="4652089" y="1525348"/>
              <a:ext cx="514952" cy="2687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diritto 117"/>
            <p:cNvCxnSpPr/>
            <p:nvPr/>
          </p:nvCxnSpPr>
          <p:spPr>
            <a:xfrm flipV="1">
              <a:off x="5565912" y="1449780"/>
              <a:ext cx="817131" cy="1186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diritto 119"/>
            <p:cNvCxnSpPr/>
            <p:nvPr/>
          </p:nvCxnSpPr>
          <p:spPr>
            <a:xfrm>
              <a:off x="3321493" y="1542705"/>
              <a:ext cx="823063" cy="49945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diritto 120"/>
            <p:cNvCxnSpPr/>
            <p:nvPr/>
          </p:nvCxnSpPr>
          <p:spPr>
            <a:xfrm>
              <a:off x="3638349" y="1017343"/>
              <a:ext cx="964145" cy="228579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diritto 122"/>
            <p:cNvCxnSpPr/>
            <p:nvPr/>
          </p:nvCxnSpPr>
          <p:spPr>
            <a:xfrm>
              <a:off x="7440328" y="5452280"/>
              <a:ext cx="666597" cy="28517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diritto 124"/>
            <p:cNvCxnSpPr/>
            <p:nvPr/>
          </p:nvCxnSpPr>
          <p:spPr>
            <a:xfrm>
              <a:off x="6907955" y="5384947"/>
              <a:ext cx="445295" cy="72890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diritto 125"/>
            <p:cNvCxnSpPr/>
            <p:nvPr/>
          </p:nvCxnSpPr>
          <p:spPr>
            <a:xfrm flipV="1">
              <a:off x="6299735" y="2382607"/>
              <a:ext cx="737599" cy="136666"/>
            </a:xfrm>
            <a:prstGeom prst="line">
              <a:avLst/>
            </a:prstGeom>
            <a:ln w="381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ttangolo 65"/>
          <p:cNvSpPr/>
          <p:nvPr/>
        </p:nvSpPr>
        <p:spPr>
          <a:xfrm>
            <a:off x="7984853" y="5478730"/>
            <a:ext cx="1796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PBRs</a:t>
            </a:r>
            <a:endParaRPr lang="it-IT" sz="16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386477" y="808496"/>
            <a:ext cx="4034555" cy="3543831"/>
            <a:chOff x="3532588" y="1174254"/>
            <a:chExt cx="4034555" cy="3543831"/>
          </a:xfrm>
        </p:grpSpPr>
        <p:cxnSp>
          <p:nvCxnSpPr>
            <p:cNvPr id="127" name="Connettore diritto 126"/>
            <p:cNvCxnSpPr/>
            <p:nvPr/>
          </p:nvCxnSpPr>
          <p:spPr>
            <a:xfrm flipH="1">
              <a:off x="7208844" y="4611535"/>
              <a:ext cx="358299" cy="612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3" name="Connettore diritto 132"/>
            <p:cNvCxnSpPr/>
            <p:nvPr/>
          </p:nvCxnSpPr>
          <p:spPr>
            <a:xfrm flipH="1">
              <a:off x="6884034" y="4286098"/>
              <a:ext cx="358299" cy="612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Connettore diritto 133"/>
            <p:cNvCxnSpPr/>
            <p:nvPr/>
          </p:nvCxnSpPr>
          <p:spPr>
            <a:xfrm flipH="1">
              <a:off x="7207445" y="3116394"/>
              <a:ext cx="232273" cy="1564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5" name="Connettore diritto 134"/>
            <p:cNvCxnSpPr/>
            <p:nvPr/>
          </p:nvCxnSpPr>
          <p:spPr>
            <a:xfrm flipH="1">
              <a:off x="6750975" y="3420134"/>
              <a:ext cx="358299" cy="612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Connettore diritto 135"/>
            <p:cNvCxnSpPr/>
            <p:nvPr/>
          </p:nvCxnSpPr>
          <p:spPr>
            <a:xfrm flipH="1">
              <a:off x="6947301" y="3209579"/>
              <a:ext cx="253565" cy="1681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Connettore diritto 136"/>
            <p:cNvCxnSpPr/>
            <p:nvPr/>
          </p:nvCxnSpPr>
          <p:spPr>
            <a:xfrm flipH="1">
              <a:off x="7047667" y="2781258"/>
              <a:ext cx="358299" cy="612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Connettore diritto 137"/>
            <p:cNvCxnSpPr/>
            <p:nvPr/>
          </p:nvCxnSpPr>
          <p:spPr>
            <a:xfrm flipH="1">
              <a:off x="5360407" y="1737171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Connettore diritto 138"/>
            <p:cNvCxnSpPr/>
            <p:nvPr/>
          </p:nvCxnSpPr>
          <p:spPr>
            <a:xfrm flipH="1">
              <a:off x="5317589" y="1648085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Connettore diritto 139"/>
            <p:cNvCxnSpPr/>
            <p:nvPr/>
          </p:nvCxnSpPr>
          <p:spPr>
            <a:xfrm flipH="1">
              <a:off x="5235387" y="1588152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Connettore diritto 140"/>
            <p:cNvCxnSpPr/>
            <p:nvPr/>
          </p:nvCxnSpPr>
          <p:spPr>
            <a:xfrm flipH="1">
              <a:off x="6248778" y="1309581"/>
              <a:ext cx="472771" cy="658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Connettore diritto 141"/>
            <p:cNvCxnSpPr/>
            <p:nvPr/>
          </p:nvCxnSpPr>
          <p:spPr>
            <a:xfrm flipH="1">
              <a:off x="7093559" y="3905919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Connettore diritto 142"/>
            <p:cNvCxnSpPr/>
            <p:nvPr/>
          </p:nvCxnSpPr>
          <p:spPr>
            <a:xfrm flipH="1">
              <a:off x="6721549" y="3728932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Connettore diritto 143"/>
            <p:cNvCxnSpPr/>
            <p:nvPr/>
          </p:nvCxnSpPr>
          <p:spPr>
            <a:xfrm flipH="1">
              <a:off x="4472373" y="4547793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Connettore diritto 144"/>
            <p:cNvCxnSpPr/>
            <p:nvPr/>
          </p:nvCxnSpPr>
          <p:spPr>
            <a:xfrm flipH="1">
              <a:off x="4165773" y="4092896"/>
              <a:ext cx="445024" cy="1521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Connettore diritto 145"/>
            <p:cNvCxnSpPr/>
            <p:nvPr/>
          </p:nvCxnSpPr>
          <p:spPr>
            <a:xfrm flipH="1">
              <a:off x="3638349" y="3905919"/>
              <a:ext cx="442764" cy="148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Connettore diritto 146"/>
            <p:cNvCxnSpPr/>
            <p:nvPr/>
          </p:nvCxnSpPr>
          <p:spPr>
            <a:xfrm flipH="1">
              <a:off x="3532588" y="4095493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Connettore diritto 147"/>
            <p:cNvCxnSpPr/>
            <p:nvPr/>
          </p:nvCxnSpPr>
          <p:spPr>
            <a:xfrm flipH="1">
              <a:off x="4560598" y="3760124"/>
              <a:ext cx="422384" cy="1298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Connettore diritto 148"/>
            <p:cNvCxnSpPr/>
            <p:nvPr/>
          </p:nvCxnSpPr>
          <p:spPr>
            <a:xfrm flipH="1">
              <a:off x="6551497" y="2449644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Connettore diritto 149"/>
            <p:cNvCxnSpPr/>
            <p:nvPr/>
          </p:nvCxnSpPr>
          <p:spPr>
            <a:xfrm flipH="1">
              <a:off x="7055075" y="2813083"/>
              <a:ext cx="466771" cy="1003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Connettore diritto 150"/>
            <p:cNvCxnSpPr/>
            <p:nvPr/>
          </p:nvCxnSpPr>
          <p:spPr>
            <a:xfrm flipH="1">
              <a:off x="7084018" y="2913427"/>
              <a:ext cx="411008" cy="79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Connettore diritto 151"/>
            <p:cNvCxnSpPr/>
            <p:nvPr/>
          </p:nvCxnSpPr>
          <p:spPr>
            <a:xfrm flipH="1">
              <a:off x="7028708" y="2427319"/>
              <a:ext cx="411010" cy="170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Connettore diritto 152"/>
            <p:cNvCxnSpPr/>
            <p:nvPr/>
          </p:nvCxnSpPr>
          <p:spPr>
            <a:xfrm flipH="1">
              <a:off x="4867374" y="2349001"/>
              <a:ext cx="422384" cy="1298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Connettore diritto 153"/>
            <p:cNvCxnSpPr/>
            <p:nvPr/>
          </p:nvCxnSpPr>
          <p:spPr>
            <a:xfrm flipH="1">
              <a:off x="4637616" y="2352140"/>
              <a:ext cx="422384" cy="1298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Connettore diritto 154"/>
            <p:cNvCxnSpPr/>
            <p:nvPr/>
          </p:nvCxnSpPr>
          <p:spPr>
            <a:xfrm flipH="1">
              <a:off x="6186547" y="1174254"/>
              <a:ext cx="451460" cy="1731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Connettore diritto 155"/>
            <p:cNvCxnSpPr/>
            <p:nvPr/>
          </p:nvCxnSpPr>
          <p:spPr>
            <a:xfrm flipH="1">
              <a:off x="5934717" y="1193260"/>
              <a:ext cx="324282" cy="2403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Connettore diritto 156"/>
            <p:cNvCxnSpPr/>
            <p:nvPr/>
          </p:nvCxnSpPr>
          <p:spPr>
            <a:xfrm flipH="1">
              <a:off x="6724145" y="3231092"/>
              <a:ext cx="323522" cy="929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Rettangolo 14"/>
          <p:cNvSpPr/>
          <p:nvPr/>
        </p:nvSpPr>
        <p:spPr>
          <a:xfrm>
            <a:off x="9942222" y="5494056"/>
            <a:ext cx="2123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it-IT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TARs</a:t>
            </a:r>
            <a:r>
              <a:rPr lang="it-IT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(megaripples) </a:t>
            </a:r>
          </a:p>
          <a:p>
            <a:pPr algn="ctr"/>
            <a:r>
              <a:rPr lang="it-IT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9" name="Immagine 1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" y="551884"/>
            <a:ext cx="5943756" cy="4813079"/>
          </a:xfrm>
          <a:prstGeom prst="rect">
            <a:avLst/>
          </a:prstGeom>
        </p:spPr>
      </p:pic>
      <p:sp>
        <p:nvSpPr>
          <p:cNvPr id="160" name="Textfeld 3">
            <a:extLst>
              <a:ext uri="{FF2B5EF4-FFF2-40B4-BE49-F238E27FC236}">
                <a16:creationId xmlns:a16="http://schemas.microsoft.com/office/drawing/2014/main" id="{97E476EC-91EB-45BB-B790-CFAC732CAEDF}"/>
              </a:ext>
            </a:extLst>
          </p:cNvPr>
          <p:cNvSpPr txBox="1"/>
          <p:nvPr/>
        </p:nvSpPr>
        <p:spPr>
          <a:xfrm>
            <a:off x="93308" y="5088940"/>
            <a:ext cx="3766821" cy="2769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 err="1" smtClean="0"/>
              <a:t>Adru</a:t>
            </a:r>
            <a:r>
              <a:rPr lang="de-DE" sz="1200" dirty="0" smtClean="0"/>
              <a:t>: </a:t>
            </a:r>
            <a:r>
              <a:rPr lang="de-DE" sz="1200" dirty="0" err="1" smtClean="0"/>
              <a:t>Amazonian</a:t>
            </a:r>
            <a:r>
              <a:rPr lang="de-DE" sz="1200" dirty="0" smtClean="0"/>
              <a:t> </a:t>
            </a:r>
            <a:r>
              <a:rPr lang="de-DE" sz="1200" dirty="0" err="1" smtClean="0"/>
              <a:t>dark</a:t>
            </a:r>
            <a:r>
              <a:rPr lang="de-DE" sz="1200" dirty="0" smtClean="0"/>
              <a:t> </a:t>
            </a:r>
            <a:r>
              <a:rPr lang="de-DE" sz="1200" dirty="0" err="1" smtClean="0"/>
              <a:t>resistant</a:t>
            </a:r>
            <a:r>
              <a:rPr lang="de-DE" sz="1200" dirty="0" smtClean="0"/>
              <a:t> </a:t>
            </a:r>
            <a:r>
              <a:rPr lang="de-DE" sz="1200" dirty="0" err="1" smtClean="0"/>
              <a:t>unit</a:t>
            </a:r>
            <a:r>
              <a:rPr lang="de-DE" sz="1200" dirty="0" smtClean="0"/>
              <a:t> (</a:t>
            </a:r>
            <a:r>
              <a:rPr lang="de-DE" sz="1200" dirty="0" err="1" smtClean="0"/>
              <a:t>Quantin</a:t>
            </a:r>
            <a:r>
              <a:rPr lang="de-DE" sz="1200" dirty="0" smtClean="0"/>
              <a:t> et al., 2021)</a:t>
            </a:r>
            <a:endParaRPr lang="de-DE" sz="1200" dirty="0"/>
          </a:p>
        </p:txBody>
      </p:sp>
      <p:sp>
        <p:nvSpPr>
          <p:cNvPr id="161" name="CasellaDiTesto 160"/>
          <p:cNvSpPr txBox="1"/>
          <p:nvPr/>
        </p:nvSpPr>
        <p:spPr>
          <a:xfrm>
            <a:off x="6039362" y="5456181"/>
            <a:ext cx="183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PBR-</a:t>
            </a:r>
            <a:r>
              <a:rPr lang="it-IT" sz="16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r>
              <a:rPr lang="it-IT" sz="16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megaripples</a:t>
            </a:r>
            <a:endParaRPr lang="it-IT" sz="16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2" name="Gruppo 161"/>
          <p:cNvGrpSpPr/>
          <p:nvPr/>
        </p:nvGrpSpPr>
        <p:grpSpPr>
          <a:xfrm>
            <a:off x="86786" y="5540061"/>
            <a:ext cx="1656826" cy="727179"/>
            <a:chOff x="9316126" y="5001990"/>
            <a:chExt cx="1656826" cy="727179"/>
          </a:xfrm>
        </p:grpSpPr>
        <p:pic>
          <p:nvPicPr>
            <p:cNvPr id="163" name="Immagine 1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6126" y="5001990"/>
              <a:ext cx="1605105" cy="694634"/>
            </a:xfrm>
            <a:prstGeom prst="rect">
              <a:avLst/>
            </a:prstGeom>
          </p:spPr>
        </p:pic>
        <p:sp>
          <p:nvSpPr>
            <p:cNvPr id="164" name="CasellaDiTesto 163"/>
            <p:cNvSpPr txBox="1"/>
            <p:nvPr/>
          </p:nvSpPr>
          <p:spPr>
            <a:xfrm>
              <a:off x="9361076" y="5421392"/>
              <a:ext cx="1611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Crater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formation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Gruppo 164"/>
          <p:cNvGrpSpPr/>
          <p:nvPr/>
        </p:nvGrpSpPr>
        <p:grpSpPr>
          <a:xfrm>
            <a:off x="2017685" y="5542917"/>
            <a:ext cx="1605104" cy="696395"/>
            <a:chOff x="9316128" y="4146054"/>
            <a:chExt cx="1605104" cy="696395"/>
          </a:xfrm>
        </p:grpSpPr>
        <p:pic>
          <p:nvPicPr>
            <p:cNvPr id="166" name="Immagine 1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6128" y="4146054"/>
              <a:ext cx="1605104" cy="694443"/>
            </a:xfrm>
            <a:prstGeom prst="rect">
              <a:avLst/>
            </a:prstGeom>
          </p:spPr>
        </p:pic>
        <p:sp>
          <p:nvSpPr>
            <p:cNvPr id="167" name="CasellaDiTesto 166"/>
            <p:cNvSpPr txBox="1"/>
            <p:nvPr/>
          </p:nvSpPr>
          <p:spPr>
            <a:xfrm>
              <a:off x="9382321" y="4534672"/>
              <a:ext cx="1538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Adru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deposition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Gruppo 167"/>
          <p:cNvGrpSpPr/>
          <p:nvPr/>
        </p:nvGrpSpPr>
        <p:grpSpPr>
          <a:xfrm>
            <a:off x="3896862" y="5540061"/>
            <a:ext cx="1605104" cy="734780"/>
            <a:chOff x="7898999" y="5942127"/>
            <a:chExt cx="1605104" cy="734780"/>
          </a:xfrm>
        </p:grpSpPr>
        <p:pic>
          <p:nvPicPr>
            <p:cNvPr id="169" name="Immagine 1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999" y="5942127"/>
              <a:ext cx="1605104" cy="694443"/>
            </a:xfrm>
            <a:prstGeom prst="rect">
              <a:avLst/>
            </a:prstGeom>
          </p:spPr>
        </p:pic>
        <p:sp>
          <p:nvSpPr>
            <p:cNvPr id="170" name="CasellaDiTesto 169"/>
            <p:cNvSpPr txBox="1"/>
            <p:nvPr/>
          </p:nvSpPr>
          <p:spPr>
            <a:xfrm>
              <a:off x="8016980" y="6369130"/>
              <a:ext cx="1438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Crater</a:t>
              </a:r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eorsion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5" name="Gruppo 174"/>
          <p:cNvGrpSpPr/>
          <p:nvPr/>
        </p:nvGrpSpPr>
        <p:grpSpPr>
          <a:xfrm>
            <a:off x="2381117" y="6313222"/>
            <a:ext cx="8730575" cy="461665"/>
            <a:chOff x="2381117" y="6313222"/>
            <a:chExt cx="8730575" cy="461665"/>
          </a:xfrm>
        </p:grpSpPr>
        <p:sp>
          <p:nvSpPr>
            <p:cNvPr id="176" name="Pfeil: nach unten 1">
              <a:extLst>
                <a:ext uri="{FF2B5EF4-FFF2-40B4-BE49-F238E27FC236}">
                  <a16:creationId xmlns:a16="http://schemas.microsoft.com/office/drawing/2014/main" id="{CC9D715B-2556-4440-AD71-1BFB8FF7E19C}"/>
                </a:ext>
              </a:extLst>
            </p:cNvPr>
            <p:cNvSpPr/>
            <p:nvPr/>
          </p:nvSpPr>
          <p:spPr>
            <a:xfrm rot="16200000">
              <a:off x="6212222" y="3590042"/>
              <a:ext cx="271344" cy="5929102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7" name="Textfeld 14">
              <a:extLst>
                <a:ext uri="{FF2B5EF4-FFF2-40B4-BE49-F238E27FC236}">
                  <a16:creationId xmlns:a16="http://schemas.microsoft.com/office/drawing/2014/main" id="{80987AA8-55BE-4D84-B3A3-702FEC57F2AC}"/>
                </a:ext>
              </a:extLst>
            </p:cNvPr>
            <p:cNvSpPr txBox="1"/>
            <p:nvPr/>
          </p:nvSpPr>
          <p:spPr>
            <a:xfrm>
              <a:off x="2381117" y="6313222"/>
              <a:ext cx="108065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Early </a:t>
              </a:r>
              <a:r>
                <a:rPr lang="de-DE" sz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Amazonian</a:t>
              </a:r>
              <a:endParaRPr lang="de-DE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CasellaDiTesto 177"/>
            <p:cNvSpPr txBox="1"/>
            <p:nvPr/>
          </p:nvSpPr>
          <p:spPr>
            <a:xfrm>
              <a:off x="9443093" y="6369249"/>
              <a:ext cx="16685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Increasing</a:t>
              </a:r>
              <a:r>
                <a:rPr lang="it-IT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time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3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" y="452864"/>
            <a:ext cx="4479786" cy="31670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69" y="446828"/>
            <a:ext cx="4488324" cy="31730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69" y="3657299"/>
            <a:ext cx="4481432" cy="3168173"/>
          </a:xfrm>
          <a:prstGeom prst="rect">
            <a:avLst/>
          </a:prstGeom>
        </p:spPr>
      </p:pic>
      <p:sp>
        <p:nvSpPr>
          <p:cNvPr id="8" name="Textfeld 28">
            <a:extLst>
              <a:ext uri="{FF2B5EF4-FFF2-40B4-BE49-F238E27FC236}">
                <a16:creationId xmlns:a16="http://schemas.microsoft.com/office/drawing/2014/main" id="{B80BA656-3562-4731-9C17-0FDDDD3A95C8}"/>
              </a:ext>
            </a:extLst>
          </p:cNvPr>
          <p:cNvSpPr txBox="1"/>
          <p:nvPr/>
        </p:nvSpPr>
        <p:spPr>
          <a:xfrm>
            <a:off x="0" y="0"/>
            <a:ext cx="11847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Periodic bedrock ridges (PBRs</a:t>
            </a:r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) and TARs in McLaughlin and </a:t>
            </a:r>
            <a:r>
              <a:rPr lang="en-GB" sz="2400" b="1" dirty="0" err="1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Oyama</a:t>
            </a:r>
            <a:r>
              <a:rPr lang="en-GB" sz="2400" b="1" dirty="0" smtClean="0">
                <a:solidFill>
                  <a:schemeClr val="bg1"/>
                </a:solidFill>
                <a:latin typeface="Garamond Premr Pro" panose="02020402060506020403" pitchFamily="18" charset="0"/>
                <a:cs typeface="Segoe UI" panose="020B0502040204020203" pitchFamily="34" charset="0"/>
              </a:rPr>
              <a:t> crater</a:t>
            </a:r>
            <a:endParaRPr lang="en-GB" sz="2400" b="1" dirty="0">
              <a:solidFill>
                <a:schemeClr val="bg1"/>
              </a:solidFill>
              <a:latin typeface="Garamond Premr Pro" panose="02020402060506020403" pitchFamily="18" charset="0"/>
              <a:cs typeface="Segoe UI" panose="020B0502040204020203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675158" y="363071"/>
            <a:ext cx="2172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 and </a:t>
            </a:r>
            <a:r>
              <a:rPr lang="en-US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Oyama</a:t>
            </a: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craters show ~EW-oriented rocky ridges that can be interpreted as PBRs too!</a:t>
            </a:r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2" name="Stella a 5 punte 1"/>
          <p:cNvSpPr/>
          <p:nvPr/>
        </p:nvSpPr>
        <p:spPr>
          <a:xfrm rot="20155538">
            <a:off x="2241437" y="2037231"/>
            <a:ext cx="323282" cy="265063"/>
          </a:xfrm>
          <a:prstGeom prst="star5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ella a 5 punte 9"/>
          <p:cNvSpPr/>
          <p:nvPr/>
        </p:nvSpPr>
        <p:spPr>
          <a:xfrm rot="20155538">
            <a:off x="6353441" y="2617470"/>
            <a:ext cx="323282" cy="265063"/>
          </a:xfrm>
          <a:prstGeom prst="star5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3390220" y="474136"/>
            <a:ext cx="1195754" cy="338554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aramond Premr Pro" panose="02020402060506020403" pitchFamily="18" charset="0"/>
              </a:rPr>
              <a:t>McLaughlin</a:t>
            </a:r>
            <a:endParaRPr lang="en-US" sz="1600" b="1" dirty="0">
              <a:latin typeface="Garamond Premr Pro" panose="02020402060506020403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554970" y="449295"/>
            <a:ext cx="860783" cy="338554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Garamond Premr Pro" panose="02020402060506020403" pitchFamily="18" charset="0"/>
              </a:rPr>
              <a:t>Oyama</a:t>
            </a:r>
            <a:endParaRPr lang="en-US" sz="1600" b="1" dirty="0">
              <a:latin typeface="Garamond Premr Pro" panose="020204020605060204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3663130"/>
            <a:ext cx="4473184" cy="316234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201434" y="4651131"/>
            <a:ext cx="1117662" cy="9451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802545" y="5134708"/>
            <a:ext cx="552660" cy="5426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9675157" y="2233739"/>
            <a:ext cx="2172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aramond Premr Pro" panose="02020402060506020403" pitchFamily="18" charset="0"/>
              </a:rPr>
              <a:t>Superposed by younger TARs (megaripples)!</a:t>
            </a:r>
            <a:endParaRPr lang="en-US" dirty="0">
              <a:solidFill>
                <a:srgbClr val="FF0000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675156" y="3427806"/>
            <a:ext cx="217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Garamond Premr Pro" panose="02020402060506020403" pitchFamily="18" charset="0"/>
              </a:rPr>
              <a:t>And dunes…</a:t>
            </a:r>
            <a:endParaRPr lang="en-US" dirty="0">
              <a:solidFill>
                <a:srgbClr val="FFC000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86866" y="577349"/>
            <a:ext cx="380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Similar dune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Garamond Premr Pro" panose="020204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Topographic controls on dune deposition and fluxes</a:t>
            </a:r>
            <a:endParaRPr lang="en-US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" y="197382"/>
            <a:ext cx="4479786" cy="31670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32" y="197382"/>
            <a:ext cx="2238936" cy="31670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32" y="3480363"/>
            <a:ext cx="2238936" cy="31670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86" y="3469269"/>
            <a:ext cx="3512201" cy="31891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21016973">
            <a:off x="1951074" y="2172814"/>
            <a:ext cx="136133" cy="3705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" y="3495838"/>
            <a:ext cx="4488324" cy="317304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 rot="21016973">
            <a:off x="1589668" y="5717203"/>
            <a:ext cx="136133" cy="3705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3386288" y="197382"/>
            <a:ext cx="1195754" cy="338554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aramond Premr Pro" panose="02020402060506020403" pitchFamily="18" charset="0"/>
              </a:rPr>
              <a:t>McLaughlin</a:t>
            </a:r>
            <a:endParaRPr lang="en-US" sz="1600" b="1" dirty="0">
              <a:latin typeface="Garamond Premr Pro" panose="02020402060506020403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740330" y="3495838"/>
            <a:ext cx="860783" cy="338554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Garamond Premr Pro" panose="02020402060506020403" pitchFamily="18" charset="0"/>
              </a:rPr>
              <a:t>Oyama</a:t>
            </a:r>
            <a:endParaRPr lang="en-US" sz="1600" b="1" dirty="0">
              <a:latin typeface="Garamond Premr Pro" panose="02020402060506020403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386865" y="48695"/>
            <a:ext cx="380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Dunes</a:t>
            </a:r>
            <a:endParaRPr lang="en-US" sz="24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49420" y="6427053"/>
            <a:ext cx="1366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2013-2019, DT 5.7 </a:t>
            </a:r>
            <a:r>
              <a:rPr lang="en-US" sz="1100" dirty="0" err="1">
                <a:solidFill>
                  <a:schemeClr val="bg1"/>
                </a:solidFill>
                <a:latin typeface="Garamond Premr Pro" panose="02020402060506020403" pitchFamily="18" charset="0"/>
              </a:rPr>
              <a:t>yr</a:t>
            </a:r>
            <a:endParaRPr lang="en-US" sz="11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51093" y="3172802"/>
            <a:ext cx="1366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2008-2019, DT 7.6 </a:t>
            </a:r>
            <a:r>
              <a:rPr lang="en-US" sz="1100" dirty="0" err="1">
                <a:solidFill>
                  <a:schemeClr val="bg1"/>
                </a:solidFill>
                <a:latin typeface="Garamond Premr Pro" panose="02020402060506020403" pitchFamily="18" charset="0"/>
              </a:rPr>
              <a:t>yr</a:t>
            </a:r>
            <a:endParaRPr lang="en-US" sz="11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78" y="75462"/>
            <a:ext cx="2238936" cy="316701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21143359">
            <a:off x="10566909" y="325668"/>
            <a:ext cx="788976" cy="7712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9700752" y="3257544"/>
            <a:ext cx="2377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Topographic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effect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on dune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crest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fluxes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crater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: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wind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and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sediment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funneling</a:t>
            </a:r>
            <a:endParaRPr lang="it-IT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65201" y="0"/>
            <a:ext cx="107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Dunes</a:t>
            </a:r>
            <a:endParaRPr lang="en-US" sz="24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696377" y="1568844"/>
            <a:ext cx="2377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Topographic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effect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on dune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crest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fluxes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McLaughlin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crater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: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low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flux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dunes</a:t>
            </a:r>
            <a:r>
              <a:rPr lang="it-IT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 inside </a:t>
            </a:r>
            <a:r>
              <a:rPr lang="it-IT" dirty="0" err="1" smtClean="0">
                <a:solidFill>
                  <a:schemeClr val="bg1"/>
                </a:solidFill>
                <a:latin typeface="Garamond Premr Pro" panose="02020402060506020403" pitchFamily="18" charset="0"/>
              </a:rPr>
              <a:t>trough</a:t>
            </a:r>
            <a:endParaRPr lang="it-IT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65201" y="0"/>
            <a:ext cx="107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 Premr Pro" panose="02020402060506020403" pitchFamily="18" charset="0"/>
              </a:rPr>
              <a:t>Dunes</a:t>
            </a:r>
            <a:endParaRPr lang="en-US" sz="2400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7699</TotalTime>
  <Words>524</Words>
  <Application>Microsoft Office PowerPoint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Garamond Premr Pro</vt:lpstr>
      <vt:lpstr>Segoe UI</vt:lpstr>
      <vt:lpstr>Times New Roman</vt:lpstr>
      <vt:lpstr>Verdana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Simonez</dc:creator>
  <cp:lastModifiedBy>simone silvestro</cp:lastModifiedBy>
  <cp:revision>388</cp:revision>
  <dcterms:created xsi:type="dcterms:W3CDTF">2020-05-02T06:44:20Z</dcterms:created>
  <dcterms:modified xsi:type="dcterms:W3CDTF">2022-05-24T16:39:13Z</dcterms:modified>
</cp:coreProperties>
</file>