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>
  <p:sldMasterIdLst>
    <p:sldMasterId id="2147483661" r:id="rId1"/>
  </p:sldMasterIdLst>
  <p:notesMasterIdLst>
    <p:notesMasterId r:id="rId11"/>
  </p:notesMasterIdLst>
  <p:handoutMasterIdLst>
    <p:handoutMasterId r:id="rId12"/>
  </p:handoutMasterIdLst>
  <p:sldIdLst>
    <p:sldId id="362" r:id="rId2"/>
    <p:sldId id="382" r:id="rId3"/>
    <p:sldId id="381" r:id="rId4"/>
    <p:sldId id="379" r:id="rId5"/>
    <p:sldId id="396" r:id="rId6"/>
    <p:sldId id="378" r:id="rId7"/>
    <p:sldId id="383" r:id="rId8"/>
    <p:sldId id="380" r:id="rId9"/>
    <p:sldId id="384" r:id="rId10"/>
  </p:sldIdLst>
  <p:sldSz cx="9144000" cy="5715000" type="screen16x10"/>
  <p:notesSz cx="7559675" cy="10691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79FF"/>
    <a:srgbClr val="CF67F7"/>
    <a:srgbClr val="0A61E9"/>
    <a:srgbClr val="A800F6"/>
    <a:srgbClr val="67861E"/>
    <a:srgbClr val="FFE117"/>
    <a:srgbClr val="CCFFCC"/>
    <a:srgbClr val="FFCCFF"/>
    <a:srgbClr val="73DEFF"/>
    <a:srgbClr val="9A9A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Estilo claro 1 - Énfasis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09" autoAdjust="0"/>
    <p:restoredTop sz="92020" autoAdjust="0"/>
  </p:normalViewPr>
  <p:slideViewPr>
    <p:cSldViewPr snapToGrid="0">
      <p:cViewPr varScale="1">
        <p:scale>
          <a:sx n="63" d="100"/>
          <a:sy n="63" d="100"/>
        </p:scale>
        <p:origin x="53" y="696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4281488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0433AF-8F53-A94C-8D38-99811AB4D61C}" type="datetimeFigureOut">
              <a:rPr lang="es-ES" smtClean="0"/>
              <a:t>21/05/2022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4281488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F3C5EF-9878-E345-94D8-80CE4415926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1791620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42C5EE-4555-423A-B610-F23CC56F7F7A}" type="datetimeFigureOut">
              <a:rPr lang="de-DE" smtClean="0"/>
              <a:t>21.05.2022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893763" y="1336675"/>
            <a:ext cx="5772150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488C07-3A85-47EC-89D8-B9786D9F521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938576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488C07-3A85-47EC-89D8-B9786D9F5218}" type="slidenum">
              <a:rPr lang="de-DE" smtClean="0"/>
              <a:t>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73350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488C07-3A85-47EC-89D8-B9786D9F5218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73350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488C07-3A85-47EC-89D8-B9786D9F5218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73350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488C07-3A85-47EC-89D8-B9786D9F5218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73350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488C07-3A85-47EC-89D8-B9786D9F5218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30536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488C07-3A85-47EC-89D8-B9786D9F5218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73350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488C07-3A85-47EC-89D8-B9786D9F5218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73350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488C07-3A85-47EC-89D8-B9786D9F5218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73350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488C07-3A85-47EC-89D8-B9786D9F5218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7335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28560" y="304200"/>
            <a:ext cx="7886520" cy="7477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de-DE" sz="141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628560" y="1206360"/>
            <a:ext cx="7886520" cy="1938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628560" y="3329280"/>
            <a:ext cx="7886520" cy="1938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28560" y="304200"/>
            <a:ext cx="7886520" cy="7477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de-DE" sz="141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628560" y="1206360"/>
            <a:ext cx="3848400" cy="1938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669920" y="1206360"/>
            <a:ext cx="3848400" cy="1938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628560" y="3329280"/>
            <a:ext cx="3848400" cy="1938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4669920" y="3329280"/>
            <a:ext cx="3848400" cy="1938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628560" y="304200"/>
            <a:ext cx="7886520" cy="7477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de-DE" sz="141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628560" y="1206360"/>
            <a:ext cx="2539080" cy="1938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3295080" y="1206360"/>
            <a:ext cx="2539080" cy="1938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5961240" y="1206360"/>
            <a:ext cx="2539080" cy="1938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628560" y="3329280"/>
            <a:ext cx="2539080" cy="1938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3295080" y="3329280"/>
            <a:ext cx="2539080" cy="1938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5961240" y="3329280"/>
            <a:ext cx="2539080" cy="1938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28560" y="304200"/>
            <a:ext cx="7886520" cy="7477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de-DE" sz="141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628560" y="1206360"/>
            <a:ext cx="7886520" cy="40636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28560" y="304200"/>
            <a:ext cx="7886520" cy="7477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de-DE" sz="141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628560" y="1206360"/>
            <a:ext cx="7886520" cy="4063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628560" y="304200"/>
            <a:ext cx="7886520" cy="7477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de-DE" sz="141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628560" y="1206360"/>
            <a:ext cx="3848400" cy="4063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669920" y="1206360"/>
            <a:ext cx="3848400" cy="4063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28560" y="304200"/>
            <a:ext cx="7886520" cy="7477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de-DE" sz="141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628560" y="304200"/>
            <a:ext cx="7886520" cy="3467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28560" y="304200"/>
            <a:ext cx="7886520" cy="7477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de-DE" sz="141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628560" y="1206360"/>
            <a:ext cx="3848400" cy="1938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69920" y="1206360"/>
            <a:ext cx="3848400" cy="4063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628560" y="3329280"/>
            <a:ext cx="3848400" cy="1938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28560" y="304200"/>
            <a:ext cx="7886520" cy="7477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de-DE" sz="141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628560" y="1206360"/>
            <a:ext cx="3848400" cy="4063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69920" y="1206360"/>
            <a:ext cx="3848400" cy="1938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669920" y="3329280"/>
            <a:ext cx="3848400" cy="1938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628560" y="304200"/>
            <a:ext cx="7886520" cy="7477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de-DE" sz="141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628560" y="1206360"/>
            <a:ext cx="3848400" cy="1938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69920" y="1206360"/>
            <a:ext cx="3848400" cy="1938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628560" y="3329280"/>
            <a:ext cx="7886520" cy="1938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628560" y="304200"/>
            <a:ext cx="7886520" cy="74772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de-DE" sz="2800" b="1" strike="noStrike" spc="-1">
                <a:solidFill>
                  <a:srgbClr val="FE9902"/>
                </a:solidFill>
                <a:latin typeface="Calibri"/>
              </a:rPr>
              <a:t>Click to edit Master title style</a:t>
            </a: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628560" y="1206360"/>
            <a:ext cx="7886520" cy="406368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E9902"/>
              </a:buClr>
              <a:buFont typeface="Wingdings" charset="2"/>
              <a:buChar char=""/>
            </a:pPr>
            <a:r>
              <a:rPr lang="de-DE" sz="2000" b="0" strike="noStrike" spc="-1">
                <a:solidFill>
                  <a:srgbClr val="000000"/>
                </a:solidFill>
                <a:latin typeface="Calibri"/>
              </a:rPr>
              <a:t>Edit Master text styles</a:t>
            </a:r>
          </a:p>
          <a:p>
            <a:pPr marL="685800" lvl="1" indent="-228240">
              <a:lnSpc>
                <a:spcPct val="90000"/>
              </a:lnSpc>
              <a:spcBef>
                <a:spcPts val="499"/>
              </a:spcBef>
              <a:buClr>
                <a:srgbClr val="FE9902"/>
              </a:buClr>
              <a:buFont typeface="Wingdings" charset="2"/>
              <a:buChar char=""/>
            </a:pPr>
            <a:r>
              <a:rPr lang="de-DE" sz="1800" b="0" strike="noStrike" spc="-1">
                <a:solidFill>
                  <a:srgbClr val="000000"/>
                </a:solidFill>
                <a:latin typeface="Calibri"/>
              </a:rPr>
              <a:t>Second level</a:t>
            </a:r>
          </a:p>
          <a:p>
            <a:pPr marL="1143000" lvl="2" indent="-228240">
              <a:lnSpc>
                <a:spcPct val="90000"/>
              </a:lnSpc>
              <a:spcBef>
                <a:spcPts val="499"/>
              </a:spcBef>
              <a:buClr>
                <a:srgbClr val="FE9902"/>
              </a:buClr>
              <a:buFont typeface="Wingdings" charset="2"/>
              <a:buChar char=""/>
            </a:pPr>
            <a:r>
              <a:rPr lang="de-DE" sz="1600" b="0" strike="noStrike" spc="-1">
                <a:solidFill>
                  <a:srgbClr val="000000"/>
                </a:solidFill>
                <a:latin typeface="Calibri"/>
              </a:rPr>
              <a:t>Third level</a:t>
            </a:r>
          </a:p>
          <a:p>
            <a:pPr marL="1600200" lvl="3" indent="-228240">
              <a:lnSpc>
                <a:spcPct val="90000"/>
              </a:lnSpc>
              <a:spcBef>
                <a:spcPts val="499"/>
              </a:spcBef>
              <a:buClr>
                <a:srgbClr val="FE9902"/>
              </a:buClr>
              <a:buFont typeface="Wingdings" charset="2"/>
              <a:buChar char=""/>
            </a:pPr>
            <a:r>
              <a:rPr lang="de-DE" sz="1400" b="0" strike="noStrike" spc="-1">
                <a:solidFill>
                  <a:srgbClr val="000000"/>
                </a:solidFill>
                <a:latin typeface="Calibri"/>
              </a:rPr>
              <a:t>Fourth level</a:t>
            </a:r>
          </a:p>
          <a:p>
            <a:pPr marL="2057400" lvl="4" indent="-228240">
              <a:lnSpc>
                <a:spcPct val="90000"/>
              </a:lnSpc>
              <a:spcBef>
                <a:spcPts val="499"/>
              </a:spcBef>
              <a:buClr>
                <a:srgbClr val="FE9902"/>
              </a:buClr>
              <a:buFont typeface="Wingdings" charset="2"/>
              <a:buChar char=""/>
            </a:pPr>
            <a:r>
              <a:rPr lang="de-DE" sz="1400" b="0" strike="noStrike" spc="-1">
                <a:solidFill>
                  <a:srgbClr val="000000"/>
                </a:solidFill>
                <a:latin typeface="Calibri"/>
              </a:rPr>
              <a:t>Fifth level</a:t>
            </a:r>
          </a:p>
        </p:txBody>
      </p:sp>
      <p:sp>
        <p:nvSpPr>
          <p:cNvPr id="44" name="PlaceHolder 3"/>
          <p:cNvSpPr>
            <a:spLocks noGrp="1"/>
          </p:cNvSpPr>
          <p:nvPr>
            <p:ph type="sldNum"/>
          </p:nvPr>
        </p:nvSpPr>
        <p:spPr>
          <a:xfrm>
            <a:off x="7678800" y="5424840"/>
            <a:ext cx="835920" cy="17604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75057E72-9A8C-493A-845A-9FB53CF8397B}" type="slidenum">
              <a:rPr lang="de-DE" sz="1000" b="0" strike="noStrike" spc="-1">
                <a:solidFill>
                  <a:srgbClr val="9A9A9A"/>
                </a:solidFill>
                <a:latin typeface="Calibri"/>
              </a:rPr>
              <a:t>‹#›</a:t>
            </a:fld>
            <a:endParaRPr lang="de-DE" sz="1000" b="0" strike="noStrike" spc="-1">
              <a:latin typeface="Times New Roman"/>
            </a:endParaRPr>
          </a:p>
        </p:txBody>
      </p:sp>
      <p:sp>
        <p:nvSpPr>
          <p:cNvPr id="45" name="PlaceHolder 4"/>
          <p:cNvSpPr>
            <a:spLocks noGrp="1"/>
          </p:cNvSpPr>
          <p:nvPr>
            <p:ph type="ftr"/>
          </p:nvPr>
        </p:nvSpPr>
        <p:spPr>
          <a:xfrm>
            <a:off x="628560" y="5424840"/>
            <a:ext cx="6939720" cy="17604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endParaRPr lang="de-DE" sz="10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9.pn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gif"/><Relationship Id="rId4" Type="http://schemas.openxmlformats.org/officeDocument/2006/relationships/image" Target="../media/image12.png"/><Relationship Id="rId9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doi.org/10.5334/jors.253" TargetMode="External"/><Relationship Id="rId3" Type="http://schemas.openxmlformats.org/officeDocument/2006/relationships/image" Target="../media/image33.png"/><Relationship Id="rId7" Type="http://schemas.openxmlformats.org/officeDocument/2006/relationships/hyperlink" Target="https://github.com/FREVA-CLINT/Freva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-regiklim.dkrz.de/" TargetMode="External"/><Relationship Id="rId5" Type="http://schemas.openxmlformats.org/officeDocument/2006/relationships/hyperlink" Target="https://www.xces.dkrz.de/" TargetMode="External"/><Relationship Id="rId4" Type="http://schemas.openxmlformats.org/officeDocument/2006/relationships/hyperlink" Target="https://freva.met.fu-berlin.de/" TargetMode="External"/><Relationship Id="rId9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/>
          <p:cNvGrpSpPr/>
          <p:nvPr/>
        </p:nvGrpSpPr>
        <p:grpSpPr>
          <a:xfrm>
            <a:off x="423216" y="4958285"/>
            <a:ext cx="5775860" cy="869602"/>
            <a:chOff x="403406" y="4958285"/>
            <a:chExt cx="5775860" cy="869602"/>
          </a:xfrm>
        </p:grpSpPr>
        <p:pic>
          <p:nvPicPr>
            <p:cNvPr id="17" name="Imagen 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3406" y="4958285"/>
              <a:ext cx="1404471" cy="869602"/>
            </a:xfrm>
            <a:prstGeom prst="rect">
              <a:avLst/>
            </a:prstGeom>
          </p:spPr>
        </p:pic>
        <p:pic>
          <p:nvPicPr>
            <p:cNvPr id="2" name="Imagen 1" descr="2000px-Fub-logo.svg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1314" y="5100974"/>
              <a:ext cx="1784576" cy="472913"/>
            </a:xfrm>
            <a:prstGeom prst="rect">
              <a:avLst/>
            </a:prstGeom>
          </p:spPr>
        </p:pic>
        <p:pic>
          <p:nvPicPr>
            <p:cNvPr id="3" name="Imagen 2" descr="fona_logo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9461" y="5153742"/>
              <a:ext cx="1030124" cy="462479"/>
            </a:xfrm>
            <a:prstGeom prst="rect">
              <a:avLst/>
            </a:prstGeom>
          </p:spPr>
        </p:pic>
        <p:pic>
          <p:nvPicPr>
            <p:cNvPr id="4" name="Imagen 3" descr="dkrz-logo_blue-01.pn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0946" y="5109882"/>
              <a:ext cx="1548320" cy="492228"/>
            </a:xfrm>
            <a:prstGeom prst="rect">
              <a:avLst/>
            </a:prstGeom>
          </p:spPr>
        </p:pic>
      </p:grpSp>
      <p:sp>
        <p:nvSpPr>
          <p:cNvPr id="9" name="TextShape 1"/>
          <p:cNvSpPr txBox="1"/>
          <p:nvPr/>
        </p:nvSpPr>
        <p:spPr>
          <a:xfrm>
            <a:off x="606303" y="940412"/>
            <a:ext cx="7907694" cy="1452813"/>
          </a:xfrm>
          <a:prstGeom prst="rect">
            <a:avLst/>
          </a:prstGeom>
          <a:noFill/>
          <a:ln>
            <a:noFill/>
          </a:ln>
        </p:spPr>
        <p:txBody>
          <a:bodyPr rIns="0" anchor="b">
            <a:noAutofit/>
          </a:bodyPr>
          <a:lstStyle/>
          <a:p>
            <a:pPr>
              <a:lnSpc>
                <a:spcPct val="90000"/>
              </a:lnSpc>
            </a:pPr>
            <a:r>
              <a:rPr lang="en-US" sz="2600" b="1" spc="-1" dirty="0" smtClean="0">
                <a:latin typeface="Calibri"/>
              </a:rPr>
              <a:t>	    , </a:t>
            </a:r>
            <a:r>
              <a:rPr lang="en-US" sz="2600" b="1" spc="-1" dirty="0">
                <a:latin typeface="Calibri"/>
              </a:rPr>
              <a:t>a software framework for </a:t>
            </a:r>
            <a:r>
              <a:rPr lang="en-US" sz="2600" b="1" spc="-1" dirty="0" smtClean="0">
                <a:latin typeface="Calibri"/>
              </a:rPr>
              <a:t>the  </a:t>
            </a:r>
          </a:p>
          <a:p>
            <a:pPr>
              <a:lnSpc>
                <a:spcPct val="90000"/>
              </a:lnSpc>
            </a:pPr>
            <a:r>
              <a:rPr lang="en-US" sz="2600" b="1" spc="-1" dirty="0" smtClean="0">
                <a:latin typeface="Calibri"/>
              </a:rPr>
              <a:t>Earth System community:</a:t>
            </a:r>
          </a:p>
          <a:p>
            <a:pPr>
              <a:lnSpc>
                <a:spcPct val="90000"/>
              </a:lnSpc>
            </a:pPr>
            <a:endParaRPr lang="en-US" sz="2600" b="1" spc="-1" dirty="0" smtClean="0">
              <a:latin typeface="Calibri"/>
            </a:endParaRPr>
          </a:p>
          <a:p>
            <a:pPr>
              <a:lnSpc>
                <a:spcPct val="90000"/>
              </a:lnSpc>
            </a:pPr>
            <a:r>
              <a:rPr lang="en-US" sz="2600" b="1" spc="-1" dirty="0">
                <a:latin typeface="Calibri"/>
              </a:rPr>
              <a:t>O</a:t>
            </a:r>
            <a:r>
              <a:rPr lang="en-US" sz="2600" b="1" spc="-1" dirty="0" smtClean="0">
                <a:latin typeface="Calibri"/>
              </a:rPr>
              <a:t>verview </a:t>
            </a:r>
            <a:r>
              <a:rPr lang="en-US" sz="2600" b="1" spc="-1" dirty="0">
                <a:latin typeface="Calibri"/>
              </a:rPr>
              <a:t>and </a:t>
            </a:r>
            <a:r>
              <a:rPr lang="en-US" sz="2600" b="1" spc="-1" dirty="0" smtClean="0">
                <a:latin typeface="Calibri"/>
              </a:rPr>
              <a:t>new features</a:t>
            </a:r>
            <a:endParaRPr lang="de-DE" sz="2600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4" name="Grafik 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82"/>
          <a:stretch/>
        </p:blipFill>
        <p:spPr>
          <a:xfrm>
            <a:off x="685444" y="877278"/>
            <a:ext cx="1184016" cy="344479"/>
          </a:xfrm>
          <a:prstGeom prst="rect">
            <a:avLst/>
          </a:prstGeom>
        </p:spPr>
      </p:pic>
      <p:sp>
        <p:nvSpPr>
          <p:cNvPr id="12" name="TextShape 2"/>
          <p:cNvSpPr txBox="1"/>
          <p:nvPr/>
        </p:nvSpPr>
        <p:spPr>
          <a:xfrm>
            <a:off x="6379881" y="5031563"/>
            <a:ext cx="2330824" cy="638614"/>
          </a:xfrm>
          <a:prstGeom prst="rect">
            <a:avLst/>
          </a:prstGeom>
          <a:noFill/>
          <a:ln>
            <a:noFill/>
          </a:ln>
        </p:spPr>
        <p:txBody>
          <a:bodyPr rIns="0">
            <a:noAutofit/>
          </a:bodyPr>
          <a:lstStyle/>
          <a:p>
            <a:pPr>
              <a:lnSpc>
                <a:spcPct val="80000"/>
              </a:lnSpc>
              <a:spcBef>
                <a:spcPts val="1001"/>
              </a:spcBef>
            </a:pPr>
            <a:r>
              <a:rPr lang="de-DE" sz="1600" spc="-1" dirty="0" smtClean="0">
                <a:solidFill>
                  <a:schemeClr val="bg1">
                    <a:lumMod val="65000"/>
                  </a:schemeClr>
                </a:solidFill>
                <a:latin typeface="Calibri"/>
              </a:rPr>
              <a:t>Talk @ EGU 2022: ESSI3.3</a:t>
            </a:r>
          </a:p>
          <a:p>
            <a:pPr>
              <a:lnSpc>
                <a:spcPct val="80000"/>
              </a:lnSpc>
              <a:spcBef>
                <a:spcPts val="1001"/>
              </a:spcBef>
            </a:pPr>
            <a:r>
              <a:rPr lang="de-DE" sz="1600" spc="-1" dirty="0" smtClean="0">
                <a:solidFill>
                  <a:schemeClr val="bg1">
                    <a:lumMod val="65000"/>
                  </a:schemeClr>
                </a:solidFill>
                <a:latin typeface="Calibri"/>
              </a:rPr>
              <a:t>Mon 23rd May 2022</a:t>
            </a:r>
            <a:endParaRPr lang="de-DE" sz="1600" spc="-1" dirty="0">
              <a:solidFill>
                <a:schemeClr val="bg1">
                  <a:lumMod val="65000"/>
                </a:schemeClr>
              </a:solidFill>
              <a:latin typeface="Calibri"/>
            </a:endParaRPr>
          </a:p>
        </p:txBody>
      </p:sp>
      <p:cxnSp>
        <p:nvCxnSpPr>
          <p:cNvPr id="7" name="Conector recto 6"/>
          <p:cNvCxnSpPr/>
          <p:nvPr/>
        </p:nvCxnSpPr>
        <p:spPr>
          <a:xfrm>
            <a:off x="6329478" y="5065059"/>
            <a:ext cx="0" cy="522941"/>
          </a:xfrm>
          <a:prstGeom prst="line">
            <a:avLst/>
          </a:prstGeom>
          <a:ln w="63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Shape 2"/>
          <p:cNvSpPr txBox="1"/>
          <p:nvPr/>
        </p:nvSpPr>
        <p:spPr>
          <a:xfrm>
            <a:off x="685444" y="2978590"/>
            <a:ext cx="7889756" cy="1545833"/>
          </a:xfrm>
          <a:prstGeom prst="rect">
            <a:avLst/>
          </a:prstGeom>
          <a:noFill/>
          <a:ln>
            <a:noFill/>
          </a:ln>
        </p:spPr>
        <p:txBody>
          <a:bodyPr rIns="0">
            <a:normAutofit/>
          </a:bodyPr>
          <a:lstStyle/>
          <a:p>
            <a:pPr algn="r">
              <a:lnSpc>
                <a:spcPct val="90000"/>
              </a:lnSpc>
              <a:spcBef>
                <a:spcPts val="834"/>
              </a:spcBef>
            </a:pPr>
            <a:r>
              <a:rPr lang="de-DE" sz="1600" spc="-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Etor</a:t>
            </a:r>
            <a:r>
              <a:rPr lang="de-DE" sz="16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E. </a:t>
            </a:r>
            <a:r>
              <a:rPr lang="de-DE" sz="1600" spc="-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Lucio-Eceiza</a:t>
            </a:r>
            <a:r>
              <a:rPr lang="de-DE" sz="1600" spc="-1" baseline="30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1,2</a:t>
            </a:r>
            <a:r>
              <a:rPr lang="de-DE" sz="1600" spc="-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de-DE" sz="16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Christopher </a:t>
            </a:r>
            <a:r>
              <a:rPr lang="de-DE" sz="1600" spc="-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Kadow</a:t>
            </a:r>
            <a:r>
              <a:rPr lang="de-DE" sz="1600" spc="-1" baseline="30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de-DE" sz="1600" spc="-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de-DE" sz="16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Martin </a:t>
            </a:r>
            <a:r>
              <a:rPr lang="de-DE" sz="1600" spc="-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Bergemann</a:t>
            </a:r>
            <a:r>
              <a:rPr lang="de-DE" sz="1600" spc="-1" baseline="30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de-DE" sz="1600" spc="-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de-DE" sz="1600" spc="-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Mahesh</a:t>
            </a:r>
            <a:r>
              <a:rPr lang="de-DE" sz="16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600" spc="-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Ramadoss</a:t>
            </a:r>
            <a:r>
              <a:rPr lang="de-DE" sz="1600" spc="-1" baseline="30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1,2</a:t>
            </a:r>
            <a:r>
              <a:rPr lang="de-DE" sz="1600" spc="-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Brian Lewis</a:t>
            </a:r>
            <a:r>
              <a:rPr lang="de-DE" sz="1600" spc="-1" baseline="30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de-DE" sz="1600" spc="-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Andrej Fast</a:t>
            </a:r>
            <a:r>
              <a:rPr lang="de-DE" sz="1600" spc="-1" baseline="30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de-DE" sz="1600" spc="-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de-DE" sz="16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Jens </a:t>
            </a:r>
            <a:r>
              <a:rPr lang="de-DE" sz="1600" spc="-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Grieger</a:t>
            </a:r>
            <a:r>
              <a:rPr lang="de-DE" sz="1600" spc="-1" baseline="30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de-DE" sz="1600" spc="-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de-DE" sz="16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Andy </a:t>
            </a:r>
            <a:r>
              <a:rPr lang="de-DE" sz="1600" spc="-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Richling</a:t>
            </a:r>
            <a:r>
              <a:rPr lang="de-DE" sz="1600" spc="-1" baseline="30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de-DE" sz="1600" spc="-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de-DE" sz="16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Ingo </a:t>
            </a:r>
            <a:r>
              <a:rPr lang="de-DE" sz="1600" spc="-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Kirchner</a:t>
            </a:r>
            <a:r>
              <a:rPr lang="de-DE" sz="1600" spc="-1" baseline="30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de-DE" sz="1600" spc="-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de-DE" sz="16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Uwe </a:t>
            </a:r>
            <a:r>
              <a:rPr lang="de-DE" sz="1600" spc="-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Ulbrich</a:t>
            </a:r>
            <a:r>
              <a:rPr lang="de-DE" sz="1600" spc="-1" baseline="30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de-DE" sz="1600" spc="-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de-DE" sz="16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Hannes </a:t>
            </a:r>
            <a:r>
              <a:rPr lang="de-DE" sz="1600" spc="-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Thiemann</a:t>
            </a:r>
            <a:r>
              <a:rPr lang="de-DE" sz="1600" spc="-1" baseline="30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de-DE" sz="1600" spc="-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de-DE" sz="1600" spc="-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de-DE" sz="16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Thomas </a:t>
            </a:r>
            <a:r>
              <a:rPr lang="de-DE" sz="1600" spc="-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Ludwig</a:t>
            </a:r>
            <a:r>
              <a:rPr lang="de-DE" sz="1600" spc="-1" baseline="30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  <a:p>
            <a:pPr algn="r">
              <a:lnSpc>
                <a:spcPct val="90000"/>
              </a:lnSpc>
              <a:spcBef>
                <a:spcPts val="834"/>
              </a:spcBef>
            </a:pPr>
            <a:r>
              <a:rPr lang="de-DE" sz="1400" spc="-1" dirty="0" smtClean="0">
                <a:solidFill>
                  <a:srgbClr val="9A9A9A"/>
                </a:solidFill>
                <a:latin typeface="Calibri"/>
              </a:rPr>
              <a:t>Freie </a:t>
            </a:r>
            <a:r>
              <a:rPr lang="de-DE" sz="1400" spc="-1" dirty="0">
                <a:solidFill>
                  <a:srgbClr val="9A9A9A"/>
                </a:solidFill>
                <a:latin typeface="Calibri"/>
              </a:rPr>
              <a:t>Universität Berlin</a:t>
            </a:r>
            <a:r>
              <a:rPr lang="de-DE" sz="1400" spc="-1" baseline="30000" dirty="0">
                <a:solidFill>
                  <a:srgbClr val="9A9A9A"/>
                </a:solidFill>
                <a:latin typeface="Calibri"/>
              </a:rPr>
              <a:t>1</a:t>
            </a:r>
            <a:r>
              <a:rPr lang="de-DE" sz="1400" spc="-1" dirty="0" smtClean="0">
                <a:solidFill>
                  <a:srgbClr val="9A9A9A"/>
                </a:solidFill>
                <a:latin typeface="Calibri"/>
              </a:rPr>
              <a:t>, </a:t>
            </a:r>
            <a:r>
              <a:rPr lang="de-DE" sz="1400" spc="-1" dirty="0">
                <a:solidFill>
                  <a:srgbClr val="9A9A9A"/>
                </a:solidFill>
                <a:latin typeface="Calibri"/>
              </a:rPr>
              <a:t>Deutsches Klimarechenzentrum</a:t>
            </a:r>
            <a:r>
              <a:rPr lang="de-DE" sz="1400" spc="-1" baseline="30000" dirty="0">
                <a:solidFill>
                  <a:srgbClr val="9A9A9A"/>
                </a:solidFill>
                <a:latin typeface="Calibri"/>
              </a:rPr>
              <a:t>2</a:t>
            </a:r>
            <a:endParaRPr lang="de-DE" sz="1400" spc="-1" dirty="0">
              <a:latin typeface="Arial"/>
            </a:endParaRPr>
          </a:p>
          <a:p>
            <a:pPr algn="r">
              <a:lnSpc>
                <a:spcPct val="90000"/>
              </a:lnSpc>
              <a:spcBef>
                <a:spcPts val="834"/>
              </a:spcBef>
            </a:pPr>
            <a:r>
              <a:rPr lang="de-DE" sz="1400" spc="-1" dirty="0" smtClean="0">
                <a:solidFill>
                  <a:srgbClr val="9A9A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lucio-eceiza@dkrz.de</a:t>
            </a:r>
            <a:endParaRPr lang="de-DE" sz="1400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6826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Screen Shot 2021-12-15 at 19.07.43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780" y="508564"/>
            <a:ext cx="3682909" cy="2352088"/>
          </a:xfrm>
          <a:prstGeom prst="rect">
            <a:avLst/>
          </a:prstGeom>
        </p:spPr>
      </p:pic>
      <p:sp>
        <p:nvSpPr>
          <p:cNvPr id="20" name="Google Shape;180;gf7ad10a91b_3_308"/>
          <p:cNvSpPr txBox="1"/>
          <p:nvPr/>
        </p:nvSpPr>
        <p:spPr>
          <a:xfrm>
            <a:off x="234240" y="-7244"/>
            <a:ext cx="8675041" cy="7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>
              <a:lnSpc>
                <a:spcPct val="90000"/>
              </a:lnSpc>
            </a:pPr>
            <a:r>
              <a:rPr lang="de-DE" sz="2800" dirty="0" err="1" smtClean="0">
                <a:solidFill>
                  <a:srgbClr val="002060"/>
                </a:solidFill>
              </a:rPr>
              <a:t>What</a:t>
            </a:r>
            <a:r>
              <a:rPr lang="de-DE" sz="2800" dirty="0" smtClean="0">
                <a:solidFill>
                  <a:srgbClr val="002060"/>
                </a:solidFill>
              </a:rPr>
              <a:t> </a:t>
            </a:r>
            <a:r>
              <a:rPr lang="de-DE" sz="2800" dirty="0" err="1" smtClean="0">
                <a:solidFill>
                  <a:srgbClr val="002060"/>
                </a:solidFill>
              </a:rPr>
              <a:t>is</a:t>
            </a:r>
            <a:r>
              <a:rPr lang="de-DE" sz="2800" dirty="0" smtClean="0">
                <a:solidFill>
                  <a:srgbClr val="002060"/>
                </a:solidFill>
              </a:rPr>
              <a:t> </a:t>
            </a:r>
            <a:r>
              <a:rPr lang="de-DE" sz="2800" dirty="0" err="1" smtClean="0">
                <a:solidFill>
                  <a:srgbClr val="002060"/>
                </a:solidFill>
              </a:rPr>
              <a:t>freva</a:t>
            </a:r>
            <a:r>
              <a:rPr lang="de-DE" sz="2800" dirty="0" smtClean="0">
                <a:solidFill>
                  <a:srgbClr val="002060"/>
                </a:solidFill>
              </a:rPr>
              <a:t>?</a:t>
            </a:r>
            <a:endParaRPr sz="2800" dirty="0">
              <a:solidFill>
                <a:srgbClr val="002060"/>
              </a:solidFill>
            </a:endParaRPr>
          </a:p>
        </p:txBody>
      </p:sp>
      <p:grpSp>
        <p:nvGrpSpPr>
          <p:cNvPr id="21" name="Google Shape;160;gf18bcde864_2_88"/>
          <p:cNvGrpSpPr/>
          <p:nvPr/>
        </p:nvGrpSpPr>
        <p:grpSpPr>
          <a:xfrm>
            <a:off x="5205667" y="2806632"/>
            <a:ext cx="3113133" cy="2039455"/>
            <a:chOff x="1200150" y="2086925"/>
            <a:chExt cx="2990325" cy="1958995"/>
          </a:xfrm>
        </p:grpSpPr>
        <p:pic>
          <p:nvPicPr>
            <p:cNvPr id="22" name="Google Shape;161;gf18bcde864_2_88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311466" y="3548870"/>
              <a:ext cx="1785902" cy="49705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6" name="Google Shape;162;gf18bcde864_2_88"/>
            <p:cNvGrpSpPr/>
            <p:nvPr/>
          </p:nvGrpSpPr>
          <p:grpSpPr>
            <a:xfrm>
              <a:off x="1200150" y="2086925"/>
              <a:ext cx="2990325" cy="1750360"/>
              <a:chOff x="819150" y="2086925"/>
              <a:chExt cx="2990325" cy="1750360"/>
            </a:xfrm>
          </p:grpSpPr>
          <p:pic>
            <p:nvPicPr>
              <p:cNvPr id="27" name="Google Shape;163;gf18bcde864_2_88"/>
              <p:cNvPicPr preferRelativeResize="0"/>
              <p:nvPr/>
            </p:nvPicPr>
            <p:blipFill rotWithShape="1">
              <a:blip r:embed="rId5">
                <a:alphaModFix/>
              </a:blip>
              <a:srcRect l="6002" r="45512"/>
              <a:stretch/>
            </p:blipFill>
            <p:spPr>
              <a:xfrm>
                <a:off x="819150" y="2086925"/>
                <a:ext cx="1000125" cy="1147599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</p:pic>
          <p:pic>
            <p:nvPicPr>
              <p:cNvPr id="28" name="Google Shape;164;gf18bcde864_2_88"/>
              <p:cNvPicPr preferRelativeResize="0"/>
              <p:nvPr/>
            </p:nvPicPr>
            <p:blipFill>
              <a:blip r:embed="rId6">
                <a:alphaModFix/>
              </a:blip>
              <a:stretch>
                <a:fillRect/>
              </a:stretch>
            </p:blipFill>
            <p:spPr>
              <a:xfrm>
                <a:off x="1354750" y="2152135"/>
                <a:ext cx="1168300" cy="138111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9" name="Google Shape;165;gf18bcde864_2_88"/>
              <p:cNvPicPr preferRelativeResize="0"/>
              <p:nvPr/>
            </p:nvPicPr>
            <p:blipFill>
              <a:blip r:embed="rId7">
                <a:alphaModFix/>
              </a:blip>
              <a:stretch>
                <a:fillRect/>
              </a:stretch>
            </p:blipFill>
            <p:spPr>
              <a:xfrm>
                <a:off x="1964351" y="2280525"/>
                <a:ext cx="1168300" cy="138112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0" name="Google Shape;166;gf18bcde864_2_88"/>
              <p:cNvPicPr preferRelativeResize="0"/>
              <p:nvPr/>
            </p:nvPicPr>
            <p:blipFill>
              <a:blip r:embed="rId8">
                <a:alphaModFix/>
              </a:blip>
              <a:stretch>
                <a:fillRect/>
              </a:stretch>
            </p:blipFill>
            <p:spPr>
              <a:xfrm>
                <a:off x="2641175" y="2456150"/>
                <a:ext cx="1168300" cy="138113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17" name="TextShape 2"/>
          <p:cNvSpPr txBox="1"/>
          <p:nvPr/>
        </p:nvSpPr>
        <p:spPr>
          <a:xfrm>
            <a:off x="82573" y="947926"/>
            <a:ext cx="4824537" cy="4408613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285750" lvl="0" indent="-28575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002060"/>
              </a:buClr>
              <a:buSzPct val="95000"/>
              <a:buFont typeface="Wingdings" charset="2"/>
              <a:buChar char="§"/>
            </a:pPr>
            <a:r>
              <a:rPr lang="es-ES_tradnl" sz="1600" kern="0" dirty="0" smtClean="0">
                <a:solidFill>
                  <a:srgbClr val="000000"/>
                </a:solidFill>
                <a:latin typeface="Calibri"/>
                <a:cs typeface="Calibri"/>
              </a:rPr>
              <a:t>Software </a:t>
            </a:r>
            <a:r>
              <a:rPr lang="es-ES_tradnl" sz="1600" kern="0" dirty="0" err="1" smtClean="0">
                <a:solidFill>
                  <a:srgbClr val="000000"/>
                </a:solidFill>
                <a:latin typeface="Calibri"/>
                <a:cs typeface="Calibri"/>
              </a:rPr>
              <a:t>infraestructure</a:t>
            </a:r>
            <a:r>
              <a:rPr lang="es-ES_tradnl" sz="1600" kern="0" dirty="0" smtClean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s-ES_tradnl" sz="1600" kern="0" dirty="0" err="1" smtClean="0">
                <a:solidFill>
                  <a:srgbClr val="000000"/>
                </a:solidFill>
                <a:latin typeface="Calibri"/>
                <a:cs typeface="Calibri"/>
              </a:rPr>
              <a:t>for</a:t>
            </a:r>
            <a:r>
              <a:rPr lang="es-ES_tradnl" sz="1600" kern="0" dirty="0" smtClean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s-ES_tradnl" sz="1600" kern="0" dirty="0" err="1" smtClean="0">
                <a:solidFill>
                  <a:srgbClr val="000000"/>
                </a:solidFill>
                <a:latin typeface="Calibri"/>
                <a:cs typeface="Calibri"/>
              </a:rPr>
              <a:t>Earh</a:t>
            </a:r>
            <a:r>
              <a:rPr lang="es-ES_tradnl" sz="1600" kern="0" dirty="0" smtClean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s-ES_tradnl" sz="1600" kern="0" dirty="0" err="1" smtClean="0">
                <a:solidFill>
                  <a:srgbClr val="000000"/>
                </a:solidFill>
                <a:latin typeface="Calibri"/>
                <a:cs typeface="Calibri"/>
              </a:rPr>
              <a:t>system</a:t>
            </a:r>
            <a:r>
              <a:rPr lang="es-ES_tradnl" sz="1600" kern="0" dirty="0" smtClean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s-ES_tradnl" sz="1600" kern="0" dirty="0" err="1" smtClean="0">
                <a:solidFill>
                  <a:srgbClr val="000000"/>
                </a:solidFill>
                <a:latin typeface="Calibri"/>
                <a:cs typeface="Calibri"/>
              </a:rPr>
              <a:t>community</a:t>
            </a:r>
            <a:r>
              <a:rPr lang="es-ES_tradnl" sz="1600" kern="0" dirty="0" smtClean="0">
                <a:solidFill>
                  <a:srgbClr val="000000"/>
                </a:solidFill>
                <a:latin typeface="Calibri"/>
                <a:cs typeface="Calibri"/>
              </a:rPr>
              <a:t>.</a:t>
            </a:r>
          </a:p>
          <a:p>
            <a:pPr marL="285750" lvl="0" indent="-28575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002060"/>
              </a:buClr>
              <a:buSzPct val="95000"/>
              <a:buFont typeface="Wingdings" charset="2"/>
              <a:buChar char="§"/>
            </a:pPr>
            <a:r>
              <a:rPr lang="es-ES_tradnl" sz="1600" kern="0" dirty="0" err="1" smtClean="0">
                <a:solidFill>
                  <a:srgbClr val="000000"/>
                </a:solidFill>
                <a:latin typeface="Calibri"/>
                <a:cs typeface="Calibri"/>
              </a:rPr>
              <a:t>For</a:t>
            </a:r>
            <a:r>
              <a:rPr lang="es-ES_tradnl" sz="1600" kern="0" dirty="0" smtClean="0">
                <a:solidFill>
                  <a:srgbClr val="000000"/>
                </a:solidFill>
                <a:latin typeface="Calibri"/>
                <a:cs typeface="Calibri"/>
              </a:rPr>
              <a:t> Big Data </a:t>
            </a:r>
            <a:r>
              <a:rPr lang="es-ES_tradnl" sz="1600" kern="0" dirty="0" err="1" smtClean="0">
                <a:solidFill>
                  <a:srgbClr val="000000"/>
                </a:solidFill>
                <a:latin typeface="Calibri"/>
                <a:cs typeface="Calibri"/>
              </a:rPr>
              <a:t>Analysis</a:t>
            </a:r>
            <a:endParaRPr lang="es-ES_tradnl" sz="1600" kern="0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285750" lvl="0" indent="-28575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002060"/>
              </a:buClr>
              <a:buSzPct val="95000"/>
              <a:buFont typeface="Wingdings" charset="2"/>
              <a:buChar char="§"/>
            </a:pPr>
            <a:r>
              <a:rPr lang="es-ES_tradnl" sz="1600" kern="0" dirty="0" err="1" smtClean="0">
                <a:solidFill>
                  <a:srgbClr val="000000"/>
                </a:solidFill>
                <a:latin typeface="Calibri"/>
                <a:cs typeface="Calibri"/>
              </a:rPr>
              <a:t>For</a:t>
            </a:r>
            <a:r>
              <a:rPr lang="es-ES_tradnl" sz="1600" kern="0" dirty="0" smtClean="0">
                <a:solidFill>
                  <a:srgbClr val="000000"/>
                </a:solidFill>
                <a:latin typeface="Calibri"/>
                <a:cs typeface="Calibri"/>
              </a:rPr>
              <a:t> HPC </a:t>
            </a:r>
            <a:r>
              <a:rPr lang="es-ES_tradnl" sz="1600" kern="0" dirty="0" err="1" smtClean="0">
                <a:solidFill>
                  <a:srgbClr val="000000"/>
                </a:solidFill>
                <a:latin typeface="Calibri"/>
                <a:cs typeface="Calibri"/>
              </a:rPr>
              <a:t>environment</a:t>
            </a:r>
            <a:endParaRPr lang="es-ES_tradnl" sz="1600" kern="0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pPr marL="285750" lvl="0" indent="-28575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002060"/>
              </a:buClr>
              <a:buSzPct val="95000"/>
              <a:buFont typeface="Wingdings" charset="2"/>
              <a:buChar char="§"/>
            </a:pPr>
            <a:endParaRPr lang="es-ES_tradnl" sz="1600" kern="0" dirty="0">
              <a:solidFill>
                <a:srgbClr val="262626"/>
              </a:solidFill>
              <a:latin typeface="Calibri"/>
              <a:cs typeface="Calibri"/>
            </a:endParaRPr>
          </a:p>
          <a:p>
            <a:pPr marL="285750" lvl="0" indent="-28575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002060"/>
              </a:buClr>
              <a:buSzPct val="95000"/>
              <a:buFont typeface="Wingdings" charset="2"/>
              <a:buChar char="§"/>
            </a:pPr>
            <a:endParaRPr lang="es-ES_tradnl" sz="1600" kern="0" dirty="0">
              <a:solidFill>
                <a:srgbClr val="262626"/>
              </a:solidFill>
              <a:latin typeface="Calibri"/>
              <a:cs typeface="Calibri"/>
            </a:endParaRPr>
          </a:p>
          <a:p>
            <a:pPr marL="285750" lvl="0" indent="-28575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002060"/>
              </a:buClr>
              <a:buSzPct val="95000"/>
              <a:buFont typeface="Wingdings" charset="2"/>
              <a:buChar char="§"/>
            </a:pPr>
            <a:r>
              <a:rPr lang="es-ES_tradnl" sz="1600" kern="0" dirty="0" err="1" smtClean="0">
                <a:solidFill>
                  <a:srgbClr val="262626"/>
                </a:solidFill>
                <a:latin typeface="Calibri"/>
                <a:cs typeface="Calibri"/>
              </a:rPr>
              <a:t>Written</a:t>
            </a:r>
            <a:r>
              <a:rPr lang="es-ES_tradnl" sz="1600" kern="0" dirty="0" smtClean="0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lang="es-ES_tradnl" sz="1600" kern="0" dirty="0">
                <a:solidFill>
                  <a:srgbClr val="262626"/>
                </a:solidFill>
                <a:latin typeface="Calibri"/>
                <a:cs typeface="Calibri"/>
              </a:rPr>
              <a:t>in </a:t>
            </a:r>
            <a:r>
              <a:rPr lang="es-ES_tradnl" sz="1600" kern="0" dirty="0" err="1">
                <a:solidFill>
                  <a:srgbClr val="262626"/>
                </a:solidFill>
                <a:latin typeface="Calibri"/>
                <a:cs typeface="Calibri"/>
              </a:rPr>
              <a:t>python</a:t>
            </a:r>
            <a:r>
              <a:rPr lang="es-ES_tradnl" sz="1600" kern="0" dirty="0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lang="es-ES_tradnl" sz="1600" kern="0" dirty="0" smtClean="0">
                <a:solidFill>
                  <a:srgbClr val="262626"/>
                </a:solidFill>
                <a:latin typeface="Calibri"/>
                <a:cs typeface="Calibri"/>
              </a:rPr>
              <a:t>2.7</a:t>
            </a:r>
          </a:p>
          <a:p>
            <a:pPr marL="285750" lvl="0" indent="-28575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002060"/>
              </a:buClr>
              <a:buSzPct val="95000"/>
              <a:buFont typeface="Wingdings" charset="2"/>
              <a:buChar char="§"/>
            </a:pPr>
            <a:r>
              <a:rPr lang="es-ES_tradnl" sz="1600" kern="0" dirty="0" smtClean="0">
                <a:solidFill>
                  <a:srgbClr val="262626"/>
                </a:solidFill>
                <a:latin typeface="Calibri"/>
                <a:cs typeface="Calibri"/>
              </a:rPr>
              <a:t>Accesible </a:t>
            </a:r>
            <a:r>
              <a:rPr lang="es-ES_tradnl" sz="1600" kern="0" dirty="0" err="1" smtClean="0">
                <a:solidFill>
                  <a:srgbClr val="262626"/>
                </a:solidFill>
                <a:latin typeface="Calibri"/>
                <a:cs typeface="Calibri"/>
              </a:rPr>
              <a:t>via</a:t>
            </a:r>
            <a:r>
              <a:rPr lang="es-ES_tradnl" sz="1600" kern="0" dirty="0" smtClean="0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lang="es-ES_tradnl" sz="1600" kern="0" dirty="0" err="1" smtClean="0">
                <a:solidFill>
                  <a:srgbClr val="262626"/>
                </a:solidFill>
                <a:latin typeface="Calibri"/>
                <a:cs typeface="Calibri"/>
              </a:rPr>
              <a:t>shell</a:t>
            </a:r>
            <a:r>
              <a:rPr lang="es-ES_tradnl" sz="1600" kern="0" dirty="0" smtClean="0">
                <a:solidFill>
                  <a:srgbClr val="262626"/>
                </a:solidFill>
                <a:latin typeface="Calibri"/>
                <a:cs typeface="Calibri"/>
              </a:rPr>
              <a:t> and web</a:t>
            </a:r>
          </a:p>
          <a:p>
            <a:pPr marL="285750" lvl="0" indent="-28575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002060"/>
              </a:buClr>
              <a:buSzPct val="95000"/>
              <a:buFont typeface="Wingdings" charset="2"/>
              <a:buChar char="§"/>
            </a:pPr>
            <a:r>
              <a:rPr lang="es-ES_tradnl" sz="1600" kern="0" dirty="0" err="1" smtClean="0">
                <a:solidFill>
                  <a:srgbClr val="262626"/>
                </a:solidFill>
                <a:latin typeface="Calibri"/>
                <a:cs typeface="Calibri"/>
              </a:rPr>
              <a:t>Offers</a:t>
            </a:r>
            <a:r>
              <a:rPr lang="es-ES_tradnl" sz="1600" kern="0" dirty="0" smtClean="0">
                <a:solidFill>
                  <a:srgbClr val="262626"/>
                </a:solidFill>
                <a:latin typeface="Calibri"/>
                <a:cs typeface="Calibri"/>
              </a:rPr>
              <a:t>:</a:t>
            </a:r>
          </a:p>
          <a:p>
            <a:pPr marL="742950" lvl="1" indent="-28575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002060"/>
              </a:buClr>
              <a:buSzPct val="95000"/>
              <a:buFont typeface="Wingdings" charset="2"/>
              <a:buChar char="§"/>
            </a:pPr>
            <a:r>
              <a:rPr lang="es-ES_tradnl" sz="1600" kern="0" dirty="0" err="1" smtClean="0">
                <a:solidFill>
                  <a:srgbClr val="262626"/>
                </a:solidFill>
                <a:latin typeface="Calibri"/>
                <a:cs typeface="Calibri"/>
              </a:rPr>
              <a:t>Standardized</a:t>
            </a:r>
            <a:r>
              <a:rPr lang="es-ES_tradnl" sz="1600" kern="0" dirty="0" smtClean="0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lang="es-ES_tradnl" sz="1600" kern="0" dirty="0" err="1" smtClean="0">
                <a:solidFill>
                  <a:srgbClr val="262626"/>
                </a:solidFill>
                <a:latin typeface="Calibri"/>
                <a:cs typeface="Calibri"/>
              </a:rPr>
              <a:t>database</a:t>
            </a:r>
            <a:endParaRPr lang="es-ES_tradnl" sz="1600" kern="0" dirty="0" smtClean="0">
              <a:solidFill>
                <a:srgbClr val="262626"/>
              </a:solidFill>
              <a:latin typeface="Calibri"/>
              <a:cs typeface="Calibri"/>
            </a:endParaRPr>
          </a:p>
          <a:p>
            <a:pPr marL="742950" lvl="1" indent="-28575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002060"/>
              </a:buClr>
              <a:buSzPct val="95000"/>
              <a:buFont typeface="Wingdings" charset="2"/>
              <a:buChar char="§"/>
            </a:pPr>
            <a:r>
              <a:rPr lang="es-ES_tradnl" sz="1600" kern="0" dirty="0" smtClean="0">
                <a:solidFill>
                  <a:srgbClr val="262626"/>
                </a:solidFill>
                <a:latin typeface="Calibri"/>
                <a:cs typeface="Calibri"/>
              </a:rPr>
              <a:t>API </a:t>
            </a:r>
            <a:r>
              <a:rPr lang="es-ES_tradnl" sz="1600" kern="0" dirty="0" err="1" smtClean="0">
                <a:solidFill>
                  <a:srgbClr val="262626"/>
                </a:solidFill>
                <a:latin typeface="Calibri"/>
                <a:cs typeface="Calibri"/>
              </a:rPr>
              <a:t>for</a:t>
            </a:r>
            <a:r>
              <a:rPr lang="es-ES_tradnl" sz="1600" kern="0" dirty="0" smtClean="0">
                <a:solidFill>
                  <a:srgbClr val="262626"/>
                </a:solidFill>
                <a:latin typeface="Calibri"/>
                <a:cs typeface="Calibri"/>
              </a:rPr>
              <a:t> data </a:t>
            </a:r>
            <a:r>
              <a:rPr lang="es-ES_tradnl" sz="1600" kern="0" dirty="0" err="1" smtClean="0">
                <a:solidFill>
                  <a:srgbClr val="262626"/>
                </a:solidFill>
                <a:latin typeface="Calibri"/>
                <a:cs typeface="Calibri"/>
              </a:rPr>
              <a:t>evaluation</a:t>
            </a:r>
            <a:r>
              <a:rPr lang="es-ES_tradnl" sz="1600" kern="0" dirty="0" smtClean="0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lang="es-ES_tradnl" sz="1600" kern="0" dirty="0" err="1" smtClean="0">
                <a:solidFill>
                  <a:srgbClr val="262626"/>
                </a:solidFill>
                <a:latin typeface="Calibri"/>
                <a:cs typeface="Calibri"/>
              </a:rPr>
              <a:t>tools</a:t>
            </a:r>
            <a:r>
              <a:rPr lang="es-ES_tradnl" sz="1600" kern="0" dirty="0" smtClean="0">
                <a:solidFill>
                  <a:srgbClr val="262626"/>
                </a:solidFill>
                <a:latin typeface="Calibri"/>
                <a:cs typeface="Calibri"/>
              </a:rPr>
              <a:t> (</a:t>
            </a:r>
            <a:r>
              <a:rPr lang="es-ES_tradnl" sz="1600" kern="0" dirty="0" err="1" smtClean="0">
                <a:solidFill>
                  <a:srgbClr val="262626"/>
                </a:solidFill>
                <a:latin typeface="Calibri"/>
                <a:cs typeface="Calibri"/>
              </a:rPr>
              <a:t>plugins</a:t>
            </a:r>
            <a:r>
              <a:rPr lang="es-ES_tradnl" sz="1600" kern="0" dirty="0" smtClean="0">
                <a:solidFill>
                  <a:srgbClr val="262626"/>
                </a:solidFill>
                <a:latin typeface="Calibri"/>
                <a:cs typeface="Calibri"/>
              </a:rPr>
              <a:t>)</a:t>
            </a:r>
          </a:p>
          <a:p>
            <a:pPr marL="742950" lvl="1" indent="-28575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002060"/>
              </a:buClr>
              <a:buSzPct val="95000"/>
              <a:buFont typeface="Wingdings" charset="2"/>
              <a:buChar char="§"/>
            </a:pPr>
            <a:r>
              <a:rPr lang="es-ES_tradnl" sz="1600" kern="0" dirty="0" err="1" smtClean="0">
                <a:solidFill>
                  <a:srgbClr val="262626"/>
                </a:solidFill>
                <a:latin typeface="Calibri"/>
                <a:cs typeface="Calibri"/>
              </a:rPr>
              <a:t>History</a:t>
            </a:r>
            <a:r>
              <a:rPr lang="es-ES_tradnl" sz="1600" kern="0" dirty="0" smtClean="0">
                <a:solidFill>
                  <a:srgbClr val="262626"/>
                </a:solidFill>
                <a:latin typeface="Calibri"/>
                <a:cs typeface="Calibri"/>
              </a:rPr>
              <a:t> of </a:t>
            </a:r>
            <a:r>
              <a:rPr lang="es-ES_tradnl" sz="1600" kern="0" dirty="0" err="1" smtClean="0">
                <a:solidFill>
                  <a:srgbClr val="262626"/>
                </a:solidFill>
                <a:latin typeface="Calibri"/>
                <a:cs typeface="Calibri"/>
              </a:rPr>
              <a:t>evaluations</a:t>
            </a:r>
            <a:endParaRPr lang="es-ES_tradnl" sz="1600" kern="0" dirty="0" smtClean="0">
              <a:solidFill>
                <a:srgbClr val="262626"/>
              </a:solidFill>
              <a:latin typeface="Calibri"/>
              <a:cs typeface="Calibri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77065" y="5275563"/>
            <a:ext cx="8336838" cy="529992"/>
            <a:chOff x="177065" y="5275563"/>
            <a:chExt cx="8336838" cy="529992"/>
          </a:xfrm>
        </p:grpSpPr>
        <p:sp>
          <p:nvSpPr>
            <p:cNvPr id="18" name="TextShape 3"/>
            <p:cNvSpPr txBox="1"/>
            <p:nvPr/>
          </p:nvSpPr>
          <p:spPr>
            <a:xfrm>
              <a:off x="8159391" y="5424840"/>
              <a:ext cx="354512" cy="17604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Autofit/>
            </a:bodyPr>
            <a:lstStyle/>
            <a:p>
              <a:pPr algn="r">
                <a:lnSpc>
                  <a:spcPct val="100000"/>
                </a:lnSpc>
              </a:pPr>
              <a:fld id="{B1730AEB-92EF-46CC-B31F-6434842173FA}" type="slidenum">
                <a:rPr lang="de-DE" sz="1200" b="0" strike="noStrike" spc="-1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</a:rPr>
                <a:t>1</a:t>
              </a:fld>
              <a:endParaRPr lang="de-DE" sz="1200" b="0" strike="noStrike" spc="-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</a:endParaRPr>
            </a:p>
          </p:txBody>
        </p:sp>
        <p:sp>
          <p:nvSpPr>
            <p:cNvPr id="19" name="TextShape 4"/>
            <p:cNvSpPr txBox="1"/>
            <p:nvPr/>
          </p:nvSpPr>
          <p:spPr>
            <a:xfrm>
              <a:off x="657137" y="5380732"/>
              <a:ext cx="7446522" cy="424823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Autofit/>
            </a:bodyPr>
            <a:lstStyle/>
            <a:p>
              <a:pPr algn="r">
                <a:lnSpc>
                  <a:spcPct val="100000"/>
                </a:lnSpc>
              </a:pPr>
              <a:r>
                <a:rPr lang="de-DE" sz="1200" b="0" strike="noStrike" spc="-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Etor E. Lucio-</a:t>
              </a:r>
              <a:r>
                <a:rPr lang="de-DE" sz="1200" b="0" strike="noStrike" spc="-1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Eceiza</a:t>
              </a:r>
              <a:r>
                <a:rPr lang="de-DE" sz="1200" b="0" strike="noStrike" spc="-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 </a:t>
              </a:r>
              <a:r>
                <a:rPr lang="mr-IN" sz="1200" b="0" strike="noStrike" spc="-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–</a:t>
              </a:r>
              <a:r>
                <a:rPr lang="es-ES_tradnl" sz="1200" b="0" strike="noStrike" spc="-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 </a:t>
              </a:r>
              <a:r>
                <a:rPr lang="en-US" sz="1200" spc="-1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Freva</a:t>
              </a:r>
              <a:r>
                <a:rPr lang="en-US" sz="1200" spc="-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, a software framework for the Earth System </a:t>
              </a:r>
              <a:r>
                <a:rPr lang="en-US" sz="1200" spc="-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community: Overview </a:t>
              </a:r>
              <a:r>
                <a:rPr lang="en-US" sz="1200" spc="-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and </a:t>
              </a:r>
              <a:r>
                <a:rPr lang="en-US" sz="1200" spc="-1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and</a:t>
              </a:r>
              <a:r>
                <a:rPr lang="en-US" sz="1200" spc="-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 new </a:t>
              </a:r>
              <a:r>
                <a:rPr lang="en-US" sz="1200" spc="-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features</a:t>
              </a:r>
              <a:r>
                <a:rPr lang="de-DE" sz="1200" spc="-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 </a:t>
              </a:r>
              <a:r>
                <a:rPr lang="en-GB" sz="1200" spc="-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EGU </a:t>
              </a:r>
              <a:r>
                <a:rPr lang="en-US" sz="1200" spc="-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2022:</a:t>
              </a:r>
              <a:r>
                <a:rPr lang="fr-FR" sz="1200" spc="-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ESSI3.3 - 23.05.2022</a:t>
              </a:r>
              <a:endParaRPr lang="en-US" sz="1200" spc="-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endParaRPr>
            </a:p>
            <a:p>
              <a:pPr algn="r">
                <a:lnSpc>
                  <a:spcPct val="100000"/>
                </a:lnSpc>
              </a:pPr>
              <a:endParaRPr lang="de-DE" sz="1200" b="0" strike="noStrike" spc="-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endParaRPr>
            </a:p>
          </p:txBody>
        </p:sp>
        <p:pic>
          <p:nvPicPr>
            <p:cNvPr id="24" name="Picture 8" descr="https://cdn.egu.eu/static/2d00bd2f/logos/egu/egu_plain_blue/egu_plain_blue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065" y="5275563"/>
              <a:ext cx="449336" cy="3561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Group 11"/>
          <p:cNvGrpSpPr/>
          <p:nvPr/>
        </p:nvGrpSpPr>
        <p:grpSpPr>
          <a:xfrm>
            <a:off x="1308847" y="2630738"/>
            <a:ext cx="1748928" cy="462086"/>
            <a:chOff x="1308847" y="2630738"/>
            <a:chExt cx="1748928" cy="462086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1308847" y="3092824"/>
              <a:ext cx="1039906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Shape 2"/>
            <p:cNvSpPr txBox="1"/>
            <p:nvPr/>
          </p:nvSpPr>
          <p:spPr>
            <a:xfrm rot="357560">
              <a:off x="1845563" y="2630738"/>
              <a:ext cx="1212212" cy="386029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noAutofit/>
            </a:bodyPr>
            <a:lstStyle/>
            <a:p>
              <a:pPr lvl="0" eaLnBrk="0" fontAlgn="base" hangingPunct="0">
                <a:spcBef>
                  <a:spcPct val="40000"/>
                </a:spcBef>
                <a:spcAft>
                  <a:spcPct val="0"/>
                </a:spcAft>
                <a:buClr>
                  <a:srgbClr val="002060"/>
                </a:buClr>
                <a:buSzPct val="95000"/>
              </a:pPr>
              <a:r>
                <a:rPr lang="es-ES_tradnl" kern="0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</a:t>
              </a:r>
              <a:r>
                <a:rPr lang="es-ES_tradnl" kern="0" dirty="0" err="1" smtClean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ython</a:t>
              </a:r>
              <a:r>
                <a:rPr lang="es-ES_tradnl" kern="0" dirty="0" smtClean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3 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65013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3"/>
          <p:cNvGrpSpPr/>
          <p:nvPr/>
        </p:nvGrpSpPr>
        <p:grpSpPr>
          <a:xfrm>
            <a:off x="4198809" y="1295406"/>
            <a:ext cx="4716591" cy="1833015"/>
            <a:chOff x="4160709" y="1295406"/>
            <a:chExt cx="4716591" cy="1833015"/>
          </a:xfrm>
        </p:grpSpPr>
        <p:pic>
          <p:nvPicPr>
            <p:cNvPr id="3" name="Imagen 2" descr="Screen Shot 2021-12-15 at 19.40.59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07" t="8414" r="8683" b="70874"/>
            <a:stretch/>
          </p:blipFill>
          <p:spPr>
            <a:xfrm>
              <a:off x="4160709" y="1752105"/>
              <a:ext cx="4716591" cy="1376316"/>
            </a:xfrm>
            <a:prstGeom prst="rect">
              <a:avLst/>
            </a:prstGeom>
          </p:spPr>
        </p:pic>
        <p:sp>
          <p:nvSpPr>
            <p:cNvPr id="24" name="TextBox 7"/>
            <p:cNvSpPr txBox="1"/>
            <p:nvPr/>
          </p:nvSpPr>
          <p:spPr>
            <a:xfrm>
              <a:off x="8165604" y="1295406"/>
              <a:ext cx="678458" cy="307777"/>
            </a:xfrm>
            <a:prstGeom prst="rect">
              <a:avLst/>
            </a:prstGeom>
            <a:solidFill>
              <a:schemeClr val="bg1"/>
            </a:solidFill>
            <a:ln w="19050" cmpd="sng">
              <a:solidFill>
                <a:srgbClr val="FFC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dirty="0" smtClean="0"/>
                <a:t>web</a:t>
              </a:r>
              <a:endParaRPr lang="de-DE" sz="1400" dirty="0"/>
            </a:p>
          </p:txBody>
        </p:sp>
      </p:grpSp>
      <p:sp>
        <p:nvSpPr>
          <p:cNvPr id="20" name="Google Shape;180;gf7ad10a91b_3_308"/>
          <p:cNvSpPr txBox="1"/>
          <p:nvPr/>
        </p:nvSpPr>
        <p:spPr>
          <a:xfrm>
            <a:off x="43201" y="133403"/>
            <a:ext cx="6231550" cy="510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>
              <a:lnSpc>
                <a:spcPct val="90000"/>
              </a:lnSpc>
            </a:pPr>
            <a:r>
              <a:rPr lang="de-DE" sz="2800" dirty="0">
                <a:solidFill>
                  <a:srgbClr val="002060"/>
                </a:solidFill>
              </a:rPr>
              <a:t>U</a:t>
            </a:r>
            <a:r>
              <a:rPr lang="de-DE" sz="2800" dirty="0" smtClean="0">
                <a:solidFill>
                  <a:srgbClr val="002060"/>
                </a:solidFill>
              </a:rPr>
              <a:t>sability &amp; </a:t>
            </a:r>
            <a:r>
              <a:rPr lang="de-DE" sz="2800" dirty="0" err="1" smtClean="0">
                <a:solidFill>
                  <a:srgbClr val="002060"/>
                </a:solidFill>
              </a:rPr>
              <a:t>flexibility</a:t>
            </a:r>
            <a:endParaRPr sz="2800" dirty="0">
              <a:solidFill>
                <a:srgbClr val="002060"/>
              </a:solidFill>
            </a:endParaRPr>
          </a:p>
        </p:txBody>
      </p:sp>
      <p:sp>
        <p:nvSpPr>
          <p:cNvPr id="9" name="TextShape 2"/>
          <p:cNvSpPr txBox="1"/>
          <p:nvPr/>
        </p:nvSpPr>
        <p:spPr>
          <a:xfrm>
            <a:off x="67971" y="844942"/>
            <a:ext cx="2591722" cy="779911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285750" lvl="0" indent="-28575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002060"/>
              </a:buClr>
              <a:buSzPct val="95000"/>
              <a:buFont typeface="Wingdings" charset="2"/>
              <a:buChar char="§"/>
            </a:pPr>
            <a:r>
              <a:rPr lang="es-ES_tradnl" sz="1600" kern="0" dirty="0" err="1" smtClean="0">
                <a:solidFill>
                  <a:srgbClr val="000000"/>
                </a:solidFill>
                <a:latin typeface="Calibri"/>
                <a:cs typeface="Calibri"/>
              </a:rPr>
              <a:t>Hybrid</a:t>
            </a:r>
            <a:r>
              <a:rPr lang="es-ES_tradnl" sz="1600" kern="0" dirty="0" smtClean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s-ES_tradnl" sz="1600" kern="0" dirty="0" err="1" smtClean="0">
                <a:solidFill>
                  <a:srgbClr val="000000"/>
                </a:solidFill>
                <a:latin typeface="Calibri"/>
                <a:cs typeface="Calibri"/>
              </a:rPr>
              <a:t>access</a:t>
            </a:r>
            <a:endParaRPr lang="es-ES_tradnl" sz="1600" kern="0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285750" lvl="0" indent="-28575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002060"/>
              </a:buClr>
              <a:buSzPct val="95000"/>
              <a:buFont typeface="Wingdings" charset="2"/>
              <a:buChar char="§"/>
            </a:pPr>
            <a:r>
              <a:rPr lang="es-ES_tradnl" sz="1600" kern="0" dirty="0">
                <a:solidFill>
                  <a:srgbClr val="000000"/>
                </a:solidFill>
                <a:latin typeface="Calibri"/>
                <a:cs typeface="Calibri"/>
              </a:rPr>
              <a:t>S</a:t>
            </a:r>
            <a:r>
              <a:rPr lang="es-ES_tradnl" sz="1600" kern="0" dirty="0" smtClean="0">
                <a:solidFill>
                  <a:srgbClr val="000000"/>
                </a:solidFill>
                <a:latin typeface="Calibri"/>
                <a:cs typeface="Calibri"/>
              </a:rPr>
              <a:t>imilar </a:t>
            </a:r>
            <a:r>
              <a:rPr lang="es-ES_tradnl" sz="1600" kern="0" dirty="0" err="1" smtClean="0">
                <a:solidFill>
                  <a:srgbClr val="000000"/>
                </a:solidFill>
                <a:latin typeface="Calibri"/>
                <a:cs typeface="Calibri"/>
              </a:rPr>
              <a:t>features</a:t>
            </a:r>
            <a:endParaRPr lang="es-ES_tradnl" sz="1600" kern="0" dirty="0" smtClean="0">
              <a:solidFill>
                <a:srgbClr val="FF0000"/>
              </a:solidFill>
              <a:latin typeface="Calibri"/>
              <a:cs typeface="Calibri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925" y="133403"/>
            <a:ext cx="1535620" cy="579397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177065" y="5275563"/>
            <a:ext cx="8336838" cy="529992"/>
            <a:chOff x="177065" y="5275563"/>
            <a:chExt cx="8336838" cy="529992"/>
          </a:xfrm>
        </p:grpSpPr>
        <p:sp>
          <p:nvSpPr>
            <p:cNvPr id="30" name="TextShape 3"/>
            <p:cNvSpPr txBox="1"/>
            <p:nvPr/>
          </p:nvSpPr>
          <p:spPr>
            <a:xfrm>
              <a:off x="8159391" y="5424840"/>
              <a:ext cx="354512" cy="17604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Autofit/>
            </a:bodyPr>
            <a:lstStyle/>
            <a:p>
              <a:pPr algn="r">
                <a:lnSpc>
                  <a:spcPct val="100000"/>
                </a:lnSpc>
              </a:pPr>
              <a:fld id="{B1730AEB-92EF-46CC-B31F-6434842173FA}" type="slidenum">
                <a:rPr lang="de-DE" sz="1200" b="0" strike="noStrike" spc="-1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</a:rPr>
                <a:t>2</a:t>
              </a:fld>
              <a:endParaRPr lang="de-DE" sz="1200" b="0" strike="noStrike" spc="-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</a:endParaRPr>
            </a:p>
          </p:txBody>
        </p:sp>
        <p:sp>
          <p:nvSpPr>
            <p:cNvPr id="31" name="TextShape 4"/>
            <p:cNvSpPr txBox="1"/>
            <p:nvPr/>
          </p:nvSpPr>
          <p:spPr>
            <a:xfrm>
              <a:off x="657137" y="5380732"/>
              <a:ext cx="7446522" cy="424823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Autofit/>
            </a:bodyPr>
            <a:lstStyle/>
            <a:p>
              <a:pPr algn="r">
                <a:lnSpc>
                  <a:spcPct val="100000"/>
                </a:lnSpc>
              </a:pPr>
              <a:r>
                <a:rPr lang="de-DE" sz="1200" b="0" strike="noStrike" spc="-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Etor E. Lucio-</a:t>
              </a:r>
              <a:r>
                <a:rPr lang="de-DE" sz="1200" b="0" strike="noStrike" spc="-1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Eceiza</a:t>
              </a:r>
              <a:r>
                <a:rPr lang="de-DE" sz="1200" b="0" strike="noStrike" spc="-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 </a:t>
              </a:r>
              <a:r>
                <a:rPr lang="mr-IN" sz="1200" b="0" strike="noStrike" spc="-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–</a:t>
              </a:r>
              <a:r>
                <a:rPr lang="es-ES_tradnl" sz="1200" b="0" strike="noStrike" spc="-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 </a:t>
              </a:r>
              <a:r>
                <a:rPr lang="en-US" sz="1200" spc="-1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Freva</a:t>
              </a:r>
              <a:r>
                <a:rPr lang="en-US" sz="1200" spc="-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, a software framework for the Earth System </a:t>
              </a:r>
              <a:r>
                <a:rPr lang="en-US" sz="1200" spc="-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community: Overview </a:t>
              </a:r>
              <a:r>
                <a:rPr lang="en-US" sz="1200" spc="-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and </a:t>
              </a:r>
              <a:r>
                <a:rPr lang="en-US" sz="1200" spc="-1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and</a:t>
              </a:r>
              <a:r>
                <a:rPr lang="en-US" sz="1200" spc="-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 new </a:t>
              </a:r>
              <a:r>
                <a:rPr lang="en-US" sz="1200" spc="-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features</a:t>
              </a:r>
              <a:r>
                <a:rPr lang="de-DE" sz="1200" spc="-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 </a:t>
              </a:r>
              <a:r>
                <a:rPr lang="en-GB" sz="1200" spc="-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EGU </a:t>
              </a:r>
              <a:r>
                <a:rPr lang="en-US" sz="1200" spc="-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2022:</a:t>
              </a:r>
              <a:r>
                <a:rPr lang="fr-FR" sz="1200" spc="-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ESSI3.3 - 23.05.2022</a:t>
              </a:r>
              <a:endParaRPr lang="en-US" sz="1200" spc="-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endParaRPr>
            </a:p>
            <a:p>
              <a:pPr algn="r">
                <a:lnSpc>
                  <a:spcPct val="100000"/>
                </a:lnSpc>
              </a:pPr>
              <a:endParaRPr lang="de-DE" sz="1200" b="0" strike="noStrike" spc="-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endParaRPr>
            </a:p>
          </p:txBody>
        </p:sp>
        <p:pic>
          <p:nvPicPr>
            <p:cNvPr id="32" name="Picture 8" descr="https://cdn.egu.eu/static/2d00bd2f/logos/egu/egu_plain_blue/egu_plain_blue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065" y="5275563"/>
              <a:ext cx="449336" cy="3561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Group 9"/>
          <p:cNvGrpSpPr/>
          <p:nvPr/>
        </p:nvGrpSpPr>
        <p:grpSpPr>
          <a:xfrm>
            <a:off x="162356" y="1327958"/>
            <a:ext cx="4020022" cy="2897489"/>
            <a:chOff x="162356" y="1327958"/>
            <a:chExt cx="4020022" cy="2897489"/>
          </a:xfrm>
        </p:grpSpPr>
        <p:sp>
          <p:nvSpPr>
            <p:cNvPr id="11" name="Google Shape;200;gf7ad10a91b_3_120"/>
            <p:cNvSpPr/>
            <p:nvPr/>
          </p:nvSpPr>
          <p:spPr>
            <a:xfrm>
              <a:off x="162356" y="1883078"/>
              <a:ext cx="3906440" cy="2342369"/>
            </a:xfrm>
            <a:prstGeom prst="roundRect">
              <a:avLst>
                <a:gd name="adj" fmla="val 0"/>
              </a:avLst>
            </a:prstGeom>
            <a:solidFill>
              <a:srgbClr val="00206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TextBox 7"/>
            <p:cNvSpPr txBox="1"/>
            <p:nvPr/>
          </p:nvSpPr>
          <p:spPr>
            <a:xfrm>
              <a:off x="3368669" y="1327958"/>
              <a:ext cx="678458" cy="379617"/>
            </a:xfrm>
            <a:prstGeom prst="rect">
              <a:avLst/>
            </a:prstGeom>
            <a:solidFill>
              <a:schemeClr val="bg1"/>
            </a:solidFill>
            <a:ln w="19050" cmpd="sng">
              <a:solidFill>
                <a:srgbClr val="00206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dirty="0" err="1" smtClean="0"/>
                <a:t>shell</a:t>
              </a:r>
              <a:endParaRPr lang="de-DE" sz="1400" dirty="0"/>
            </a:p>
          </p:txBody>
        </p:sp>
        <p:sp>
          <p:nvSpPr>
            <p:cNvPr id="34" name="Google Shape;201;gf7ad10a91b_3_120"/>
            <p:cNvSpPr txBox="1"/>
            <p:nvPr/>
          </p:nvSpPr>
          <p:spPr>
            <a:xfrm>
              <a:off x="165110" y="1839107"/>
              <a:ext cx="4017268" cy="23009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800"/>
                </a:spcBef>
                <a:spcAft>
                  <a:spcPts val="0"/>
                </a:spcAft>
                <a:buNone/>
              </a:pPr>
              <a:r>
                <a:rPr lang="de-DE" sz="800" dirty="0" smtClean="0">
                  <a:solidFill>
                    <a:schemeClr val="lt1"/>
                  </a:solidFill>
                  <a:latin typeface="Cascadia Mono" panose="020B0609020000020004" pitchFamily="49" charset="0"/>
                  <a:ea typeface="Cascadia Mono" panose="020B0609020000020004" pitchFamily="49" charset="0"/>
                  <a:cs typeface="Cascadia Mono" panose="020B0609020000020004" pitchFamily="49" charset="0"/>
                  <a:sym typeface="Consolas"/>
                </a:rPr>
                <a:t>&gt; </a:t>
              </a:r>
              <a:r>
                <a:rPr lang="de-DE" sz="800" dirty="0" err="1">
                  <a:solidFill>
                    <a:schemeClr val="lt1"/>
                  </a:solidFill>
                  <a:latin typeface="Cascadia Mono" panose="020B0609020000020004" pitchFamily="49" charset="0"/>
                  <a:ea typeface="Cascadia Mono" panose="020B0609020000020004" pitchFamily="49" charset="0"/>
                  <a:cs typeface="Cascadia Mono" panose="020B0609020000020004" pitchFamily="49" charset="0"/>
                  <a:sym typeface="Consolas"/>
                </a:rPr>
                <a:t>ssh</a:t>
              </a:r>
              <a:r>
                <a:rPr lang="de-DE" sz="800" dirty="0">
                  <a:solidFill>
                    <a:schemeClr val="lt1"/>
                  </a:solidFill>
                  <a:latin typeface="Cascadia Mono" panose="020B0609020000020004" pitchFamily="49" charset="0"/>
                  <a:ea typeface="Cascadia Mono" panose="020B0609020000020004" pitchFamily="49" charset="0"/>
                  <a:cs typeface="Cascadia Mono" panose="020B0609020000020004" pitchFamily="49" charset="0"/>
                  <a:sym typeface="Consolas"/>
                </a:rPr>
                <a:t> &lt;</a:t>
              </a:r>
              <a:r>
                <a:rPr lang="de-DE" sz="800" dirty="0" err="1" smtClean="0">
                  <a:solidFill>
                    <a:schemeClr val="lt1"/>
                  </a:solidFill>
                  <a:latin typeface="Cascadia Mono" panose="020B0609020000020004" pitchFamily="49" charset="0"/>
                  <a:ea typeface="Cascadia Mono" panose="020B0609020000020004" pitchFamily="49" charset="0"/>
                  <a:cs typeface="Cascadia Mono" panose="020B0609020000020004" pitchFamily="49" charset="0"/>
                  <a:sym typeface="Consolas"/>
                </a:rPr>
                <a:t>user</a:t>
              </a:r>
              <a:r>
                <a:rPr lang="de-DE" sz="800" dirty="0" smtClean="0">
                  <a:solidFill>
                    <a:schemeClr val="lt1"/>
                  </a:solidFill>
                  <a:latin typeface="Cascadia Mono" panose="020B0609020000020004" pitchFamily="49" charset="0"/>
                  <a:ea typeface="Cascadia Mono" panose="020B0609020000020004" pitchFamily="49" charset="0"/>
                  <a:cs typeface="Cascadia Mono" panose="020B0609020000020004" pitchFamily="49" charset="0"/>
                  <a:sym typeface="Consolas"/>
                </a:rPr>
                <a:t>&gt;@</a:t>
              </a:r>
              <a:r>
                <a:rPr lang="en-GB" sz="800" dirty="0" err="1" smtClean="0">
                  <a:solidFill>
                    <a:schemeClr val="lt1"/>
                  </a:solidFill>
                  <a:latin typeface="Cascadia Mono" panose="020B0609020000020004" pitchFamily="49" charset="0"/>
                  <a:ea typeface="Cascadia Mono" panose="020B0609020000020004" pitchFamily="49" charset="0"/>
                  <a:cs typeface="Cascadia Mono" panose="020B0609020000020004" pitchFamily="49" charset="0"/>
                  <a:sym typeface="Consolas"/>
                </a:rPr>
                <a:t>hpc</a:t>
              </a:r>
              <a:endParaRPr sz="800" dirty="0">
                <a:solidFill>
                  <a:schemeClr val="lt1"/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  <a:sym typeface="Consolas"/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800"/>
                </a:spcBef>
                <a:spcAft>
                  <a:spcPts val="0"/>
                </a:spcAft>
                <a:buNone/>
              </a:pPr>
              <a:r>
                <a:rPr lang="de-DE" sz="800" dirty="0" err="1" smtClean="0">
                  <a:solidFill>
                    <a:srgbClr val="FFFF00"/>
                  </a:solidFill>
                  <a:latin typeface="Cascadia Mono" panose="020B0609020000020004" pitchFamily="49" charset="0"/>
                  <a:ea typeface="Cascadia Mono" panose="020B0609020000020004" pitchFamily="49" charset="0"/>
                  <a:cs typeface="Cascadia Mono" panose="020B0609020000020004" pitchFamily="49" charset="0"/>
                  <a:sym typeface="Consolas"/>
                </a:rPr>
                <a:t>user@hpc</a:t>
              </a:r>
              <a:r>
                <a:rPr lang="de-DE" sz="800" dirty="0" smtClean="0">
                  <a:solidFill>
                    <a:srgbClr val="FFFF00"/>
                  </a:solidFill>
                  <a:latin typeface="Cascadia Mono" panose="020B0609020000020004" pitchFamily="49" charset="0"/>
                  <a:ea typeface="Cascadia Mono" panose="020B0609020000020004" pitchFamily="49" charset="0"/>
                  <a:cs typeface="Cascadia Mono" panose="020B0609020000020004" pitchFamily="49" charset="0"/>
                  <a:sym typeface="Consolas"/>
                </a:rPr>
                <a:t> $</a:t>
              </a:r>
              <a:r>
                <a:rPr lang="de-DE" sz="800" dirty="0" smtClean="0">
                  <a:solidFill>
                    <a:schemeClr val="lt1"/>
                  </a:solidFill>
                  <a:latin typeface="Cascadia Mono" panose="020B0609020000020004" pitchFamily="49" charset="0"/>
                  <a:ea typeface="Cascadia Mono" panose="020B0609020000020004" pitchFamily="49" charset="0"/>
                  <a:cs typeface="Cascadia Mono" panose="020B0609020000020004" pitchFamily="49" charset="0"/>
                  <a:sym typeface="Consolas"/>
                </a:rPr>
                <a:t> </a:t>
              </a:r>
              <a:r>
                <a:rPr lang="de-DE" sz="800" dirty="0" err="1">
                  <a:solidFill>
                    <a:schemeClr val="lt1"/>
                  </a:solidFill>
                  <a:latin typeface="Cascadia Mono" panose="020B0609020000020004" pitchFamily="49" charset="0"/>
                  <a:ea typeface="Cascadia Mono" panose="020B0609020000020004" pitchFamily="49" charset="0"/>
                  <a:cs typeface="Cascadia Mono" panose="020B0609020000020004" pitchFamily="49" charset="0"/>
                  <a:sym typeface="Consolas"/>
                </a:rPr>
                <a:t>module</a:t>
              </a:r>
              <a:r>
                <a:rPr lang="de-DE" sz="800" dirty="0">
                  <a:solidFill>
                    <a:schemeClr val="lt1"/>
                  </a:solidFill>
                  <a:latin typeface="Cascadia Mono" panose="020B0609020000020004" pitchFamily="49" charset="0"/>
                  <a:ea typeface="Cascadia Mono" panose="020B0609020000020004" pitchFamily="49" charset="0"/>
                  <a:cs typeface="Cascadia Mono" panose="020B0609020000020004" pitchFamily="49" charset="0"/>
                  <a:sym typeface="Consolas"/>
                </a:rPr>
                <a:t> </a:t>
              </a:r>
              <a:r>
                <a:rPr lang="de-DE" sz="800" dirty="0" err="1">
                  <a:solidFill>
                    <a:schemeClr val="lt1"/>
                  </a:solidFill>
                  <a:latin typeface="Cascadia Mono" panose="020B0609020000020004" pitchFamily="49" charset="0"/>
                  <a:ea typeface="Cascadia Mono" panose="020B0609020000020004" pitchFamily="49" charset="0"/>
                  <a:cs typeface="Cascadia Mono" panose="020B0609020000020004" pitchFamily="49" charset="0"/>
                  <a:sym typeface="Consolas"/>
                </a:rPr>
                <a:t>load</a:t>
              </a:r>
              <a:r>
                <a:rPr lang="de-DE" sz="800" dirty="0">
                  <a:solidFill>
                    <a:schemeClr val="lt1"/>
                  </a:solidFill>
                  <a:latin typeface="Cascadia Mono" panose="020B0609020000020004" pitchFamily="49" charset="0"/>
                  <a:ea typeface="Cascadia Mono" panose="020B0609020000020004" pitchFamily="49" charset="0"/>
                  <a:cs typeface="Cascadia Mono" panose="020B0609020000020004" pitchFamily="49" charset="0"/>
                  <a:sym typeface="Consolas"/>
                </a:rPr>
                <a:t> </a:t>
              </a:r>
              <a:r>
                <a:rPr lang="de-DE" sz="800" dirty="0" err="1" smtClean="0">
                  <a:solidFill>
                    <a:schemeClr val="accent5">
                      <a:lumMod val="40000"/>
                      <a:lumOff val="60000"/>
                    </a:schemeClr>
                  </a:solidFill>
                  <a:latin typeface="Cascadia Mono" panose="020B0609020000020004" pitchFamily="49" charset="0"/>
                  <a:ea typeface="Cascadia Mono" panose="020B0609020000020004" pitchFamily="49" charset="0"/>
                  <a:cs typeface="Cascadia Mono" panose="020B0609020000020004" pitchFamily="49" charset="0"/>
                  <a:sym typeface="Consolas"/>
                </a:rPr>
                <a:t>freva</a:t>
              </a:r>
              <a:endParaRPr sz="800" dirty="0">
                <a:solidFill>
                  <a:schemeClr val="accent5">
                    <a:lumMod val="40000"/>
                    <a:lumOff val="60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  <a:sym typeface="Consolas"/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80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de-DE" sz="800" dirty="0" err="1">
                  <a:solidFill>
                    <a:schemeClr val="lt1"/>
                  </a:solidFill>
                  <a:latin typeface="Cascadia Mono" panose="020B0609020000020004" pitchFamily="49" charset="0"/>
                  <a:ea typeface="Cascadia Mono" panose="020B0609020000020004" pitchFamily="49" charset="0"/>
                  <a:cs typeface="Cascadia Mono" panose="020B0609020000020004" pitchFamily="49" charset="0"/>
                  <a:sym typeface="Consolas"/>
                </a:rPr>
                <a:t>Freva</a:t>
              </a:r>
              <a:endParaRPr sz="800" dirty="0">
                <a:solidFill>
                  <a:schemeClr val="lt1"/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  <a:sym typeface="Consolas"/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80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de-DE" sz="800" dirty="0" err="1">
                  <a:solidFill>
                    <a:schemeClr val="lt1"/>
                  </a:solidFill>
                  <a:latin typeface="Cascadia Mono" panose="020B0609020000020004" pitchFamily="49" charset="0"/>
                  <a:ea typeface="Cascadia Mono" panose="020B0609020000020004" pitchFamily="49" charset="0"/>
                  <a:cs typeface="Cascadia Mono" panose="020B0609020000020004" pitchFamily="49" charset="0"/>
                  <a:sym typeface="Consolas"/>
                </a:rPr>
                <a:t>Available</a:t>
              </a:r>
              <a:r>
                <a:rPr lang="de-DE" sz="800" dirty="0">
                  <a:solidFill>
                    <a:schemeClr val="lt1"/>
                  </a:solidFill>
                  <a:latin typeface="Cascadia Mono" panose="020B0609020000020004" pitchFamily="49" charset="0"/>
                  <a:ea typeface="Cascadia Mono" panose="020B0609020000020004" pitchFamily="49" charset="0"/>
                  <a:cs typeface="Cascadia Mono" panose="020B0609020000020004" pitchFamily="49" charset="0"/>
                  <a:sym typeface="Consolas"/>
                </a:rPr>
                <a:t> </a:t>
              </a:r>
              <a:r>
                <a:rPr lang="de-DE" sz="800" dirty="0" err="1">
                  <a:solidFill>
                    <a:schemeClr val="lt1"/>
                  </a:solidFill>
                  <a:latin typeface="Cascadia Mono" panose="020B0609020000020004" pitchFamily="49" charset="0"/>
                  <a:ea typeface="Cascadia Mono" panose="020B0609020000020004" pitchFamily="49" charset="0"/>
                  <a:cs typeface="Cascadia Mono" panose="020B0609020000020004" pitchFamily="49" charset="0"/>
                  <a:sym typeface="Consolas"/>
                </a:rPr>
                <a:t>commands</a:t>
              </a:r>
              <a:r>
                <a:rPr lang="de-DE" sz="800" dirty="0">
                  <a:solidFill>
                    <a:schemeClr val="lt1"/>
                  </a:solidFill>
                  <a:latin typeface="Cascadia Mono" panose="020B0609020000020004" pitchFamily="49" charset="0"/>
                  <a:ea typeface="Cascadia Mono" panose="020B0609020000020004" pitchFamily="49" charset="0"/>
                  <a:cs typeface="Cascadia Mono" panose="020B0609020000020004" pitchFamily="49" charset="0"/>
                  <a:sym typeface="Consolas"/>
                </a:rPr>
                <a:t>:</a:t>
              </a:r>
              <a:endParaRPr sz="800" dirty="0">
                <a:solidFill>
                  <a:schemeClr val="lt1"/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  <a:sym typeface="Consolas"/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80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de-DE" sz="800" dirty="0">
                  <a:solidFill>
                    <a:schemeClr val="lt1"/>
                  </a:solidFill>
                  <a:latin typeface="Cascadia Mono" panose="020B0609020000020004" pitchFamily="49" charset="0"/>
                  <a:ea typeface="Cascadia Mono" panose="020B0609020000020004" pitchFamily="49" charset="0"/>
                  <a:cs typeface="Cascadia Mono" panose="020B0609020000020004" pitchFamily="49" charset="0"/>
                  <a:sym typeface="Consolas"/>
                </a:rPr>
                <a:t>  </a:t>
              </a:r>
              <a:r>
                <a:rPr lang="de-DE" sz="800" dirty="0" err="1" smtClean="0">
                  <a:solidFill>
                    <a:schemeClr val="accent5">
                      <a:lumMod val="40000"/>
                      <a:lumOff val="60000"/>
                    </a:schemeClr>
                  </a:solidFill>
                  <a:latin typeface="Cascadia Mono" panose="020B0609020000020004" pitchFamily="49" charset="0"/>
                  <a:ea typeface="Cascadia Mono" panose="020B0609020000020004" pitchFamily="49" charset="0"/>
                  <a:cs typeface="Cascadia Mono" panose="020B0609020000020004" pitchFamily="49" charset="0"/>
                  <a:sym typeface="Consolas"/>
                </a:rPr>
                <a:t>plugin</a:t>
              </a:r>
              <a:r>
                <a:rPr lang="de-DE" sz="800" dirty="0" smtClean="0">
                  <a:solidFill>
                    <a:schemeClr val="lt1"/>
                  </a:solidFill>
                  <a:latin typeface="Cascadia Mono" panose="020B0609020000020004" pitchFamily="49" charset="0"/>
                  <a:ea typeface="Cascadia Mono" panose="020B0609020000020004" pitchFamily="49" charset="0"/>
                  <a:cs typeface="Cascadia Mono" panose="020B0609020000020004" pitchFamily="49" charset="0"/>
                  <a:sym typeface="Consolas"/>
                </a:rPr>
                <a:t>       </a:t>
              </a:r>
              <a:r>
                <a:rPr lang="de-DE" sz="800" dirty="0">
                  <a:solidFill>
                    <a:schemeClr val="lt1"/>
                  </a:solidFill>
                  <a:latin typeface="Cascadia Mono" panose="020B0609020000020004" pitchFamily="49" charset="0"/>
                  <a:ea typeface="Cascadia Mono" panose="020B0609020000020004" pitchFamily="49" charset="0"/>
                  <a:cs typeface="Cascadia Mono" panose="020B0609020000020004" pitchFamily="49" charset="0"/>
                  <a:sym typeface="Consolas"/>
                </a:rPr>
                <a:t>: </a:t>
              </a:r>
              <a:r>
                <a:rPr lang="de-DE" sz="800" dirty="0" err="1">
                  <a:solidFill>
                    <a:schemeClr val="lt1"/>
                  </a:solidFill>
                  <a:latin typeface="Cascadia Mono" panose="020B0609020000020004" pitchFamily="49" charset="0"/>
                  <a:ea typeface="Cascadia Mono" panose="020B0609020000020004" pitchFamily="49" charset="0"/>
                  <a:cs typeface="Cascadia Mono" panose="020B0609020000020004" pitchFamily="49" charset="0"/>
                  <a:sym typeface="Consolas"/>
                </a:rPr>
                <a:t>Applies</a:t>
              </a:r>
              <a:r>
                <a:rPr lang="de-DE" sz="800" dirty="0">
                  <a:solidFill>
                    <a:schemeClr val="lt1"/>
                  </a:solidFill>
                  <a:latin typeface="Cascadia Mono" panose="020B0609020000020004" pitchFamily="49" charset="0"/>
                  <a:ea typeface="Cascadia Mono" panose="020B0609020000020004" pitchFamily="49" charset="0"/>
                  <a:cs typeface="Cascadia Mono" panose="020B0609020000020004" pitchFamily="49" charset="0"/>
                  <a:sym typeface="Consolas"/>
                </a:rPr>
                <a:t> </a:t>
              </a:r>
              <a:r>
                <a:rPr lang="de-DE" sz="800" dirty="0" err="1">
                  <a:solidFill>
                    <a:schemeClr val="lt1"/>
                  </a:solidFill>
                  <a:latin typeface="Cascadia Mono" panose="020B0609020000020004" pitchFamily="49" charset="0"/>
                  <a:ea typeface="Cascadia Mono" panose="020B0609020000020004" pitchFamily="49" charset="0"/>
                  <a:cs typeface="Cascadia Mono" panose="020B0609020000020004" pitchFamily="49" charset="0"/>
                  <a:sym typeface="Consolas"/>
                </a:rPr>
                <a:t>some</a:t>
              </a:r>
              <a:r>
                <a:rPr lang="de-DE" sz="800" dirty="0">
                  <a:solidFill>
                    <a:schemeClr val="lt1"/>
                  </a:solidFill>
                  <a:latin typeface="Cascadia Mono" panose="020B0609020000020004" pitchFamily="49" charset="0"/>
                  <a:ea typeface="Cascadia Mono" panose="020B0609020000020004" pitchFamily="49" charset="0"/>
                  <a:cs typeface="Cascadia Mono" panose="020B0609020000020004" pitchFamily="49" charset="0"/>
                  <a:sym typeface="Consolas"/>
                </a:rPr>
                <a:t> </a:t>
              </a:r>
              <a:r>
                <a:rPr lang="de-DE" sz="800" dirty="0" err="1">
                  <a:solidFill>
                    <a:schemeClr val="lt1"/>
                  </a:solidFill>
                  <a:latin typeface="Cascadia Mono" panose="020B0609020000020004" pitchFamily="49" charset="0"/>
                  <a:ea typeface="Cascadia Mono" panose="020B0609020000020004" pitchFamily="49" charset="0"/>
                  <a:cs typeface="Cascadia Mono" panose="020B0609020000020004" pitchFamily="49" charset="0"/>
                  <a:sym typeface="Consolas"/>
                </a:rPr>
                <a:t>analysis</a:t>
              </a:r>
              <a:r>
                <a:rPr lang="de-DE" sz="800" dirty="0">
                  <a:solidFill>
                    <a:schemeClr val="lt1"/>
                  </a:solidFill>
                  <a:latin typeface="Cascadia Mono" panose="020B0609020000020004" pitchFamily="49" charset="0"/>
                  <a:ea typeface="Cascadia Mono" panose="020B0609020000020004" pitchFamily="49" charset="0"/>
                  <a:cs typeface="Cascadia Mono" panose="020B0609020000020004" pitchFamily="49" charset="0"/>
                  <a:sym typeface="Consolas"/>
                </a:rPr>
                <a:t> </a:t>
              </a:r>
              <a:r>
                <a:rPr lang="de-DE" sz="800" dirty="0" err="1">
                  <a:solidFill>
                    <a:schemeClr val="lt1"/>
                  </a:solidFill>
                  <a:latin typeface="Cascadia Mono" panose="020B0609020000020004" pitchFamily="49" charset="0"/>
                  <a:ea typeface="Cascadia Mono" panose="020B0609020000020004" pitchFamily="49" charset="0"/>
                  <a:cs typeface="Cascadia Mono" panose="020B0609020000020004" pitchFamily="49" charset="0"/>
                  <a:sym typeface="Consolas"/>
                </a:rPr>
                <a:t>to</a:t>
              </a:r>
              <a:r>
                <a:rPr lang="de-DE" sz="800" dirty="0">
                  <a:solidFill>
                    <a:schemeClr val="lt1"/>
                  </a:solidFill>
                  <a:latin typeface="Cascadia Mono" panose="020B0609020000020004" pitchFamily="49" charset="0"/>
                  <a:ea typeface="Cascadia Mono" panose="020B0609020000020004" pitchFamily="49" charset="0"/>
                  <a:cs typeface="Cascadia Mono" panose="020B0609020000020004" pitchFamily="49" charset="0"/>
                  <a:sym typeface="Consolas"/>
                </a:rPr>
                <a:t> </a:t>
              </a:r>
              <a:r>
                <a:rPr lang="de-DE" sz="800" dirty="0" err="1">
                  <a:solidFill>
                    <a:schemeClr val="lt1"/>
                  </a:solidFill>
                  <a:latin typeface="Cascadia Mono" panose="020B0609020000020004" pitchFamily="49" charset="0"/>
                  <a:ea typeface="Cascadia Mono" panose="020B0609020000020004" pitchFamily="49" charset="0"/>
                  <a:cs typeface="Cascadia Mono" panose="020B0609020000020004" pitchFamily="49" charset="0"/>
                  <a:sym typeface="Consolas"/>
                </a:rPr>
                <a:t>the</a:t>
              </a:r>
              <a:r>
                <a:rPr lang="de-DE" sz="800" dirty="0">
                  <a:solidFill>
                    <a:schemeClr val="lt1"/>
                  </a:solidFill>
                  <a:latin typeface="Cascadia Mono" panose="020B0609020000020004" pitchFamily="49" charset="0"/>
                  <a:ea typeface="Cascadia Mono" panose="020B0609020000020004" pitchFamily="49" charset="0"/>
                  <a:cs typeface="Cascadia Mono" panose="020B0609020000020004" pitchFamily="49" charset="0"/>
                  <a:sym typeface="Consolas"/>
                </a:rPr>
                <a:t> </a:t>
              </a:r>
              <a:r>
                <a:rPr lang="de-DE" sz="800" dirty="0" err="1">
                  <a:solidFill>
                    <a:schemeClr val="lt1"/>
                  </a:solidFill>
                  <a:latin typeface="Cascadia Mono" panose="020B0609020000020004" pitchFamily="49" charset="0"/>
                  <a:ea typeface="Cascadia Mono" panose="020B0609020000020004" pitchFamily="49" charset="0"/>
                  <a:cs typeface="Cascadia Mono" panose="020B0609020000020004" pitchFamily="49" charset="0"/>
                  <a:sym typeface="Consolas"/>
                </a:rPr>
                <a:t>given</a:t>
              </a:r>
              <a:r>
                <a:rPr lang="de-DE" sz="800" dirty="0">
                  <a:solidFill>
                    <a:schemeClr val="lt1"/>
                  </a:solidFill>
                  <a:latin typeface="Cascadia Mono" panose="020B0609020000020004" pitchFamily="49" charset="0"/>
                  <a:ea typeface="Cascadia Mono" panose="020B0609020000020004" pitchFamily="49" charset="0"/>
                  <a:cs typeface="Cascadia Mono" panose="020B0609020000020004" pitchFamily="49" charset="0"/>
                  <a:sym typeface="Consolas"/>
                </a:rPr>
                <a:t> </a:t>
              </a:r>
              <a:r>
                <a:rPr lang="de-DE" sz="800" dirty="0" err="1">
                  <a:solidFill>
                    <a:schemeClr val="lt1"/>
                  </a:solidFill>
                  <a:latin typeface="Cascadia Mono" panose="020B0609020000020004" pitchFamily="49" charset="0"/>
                  <a:ea typeface="Cascadia Mono" panose="020B0609020000020004" pitchFamily="49" charset="0"/>
                  <a:cs typeface="Cascadia Mono" panose="020B0609020000020004" pitchFamily="49" charset="0"/>
                  <a:sym typeface="Consolas"/>
                </a:rPr>
                <a:t>data</a:t>
              </a:r>
              <a:r>
                <a:rPr lang="de-DE" sz="800" dirty="0">
                  <a:solidFill>
                    <a:schemeClr val="lt1"/>
                  </a:solidFill>
                  <a:latin typeface="Cascadia Mono" panose="020B0609020000020004" pitchFamily="49" charset="0"/>
                  <a:ea typeface="Cascadia Mono" panose="020B0609020000020004" pitchFamily="49" charset="0"/>
                  <a:cs typeface="Cascadia Mono" panose="020B0609020000020004" pitchFamily="49" charset="0"/>
                  <a:sym typeface="Consolas"/>
                </a:rPr>
                <a:t>.</a:t>
              </a:r>
              <a:endParaRPr sz="800" dirty="0">
                <a:solidFill>
                  <a:schemeClr val="lt1"/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  <a:sym typeface="Consolas"/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80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de-DE" sz="800" dirty="0">
                  <a:solidFill>
                    <a:schemeClr val="lt1"/>
                  </a:solidFill>
                  <a:latin typeface="Cascadia Mono" panose="020B0609020000020004" pitchFamily="49" charset="0"/>
                  <a:ea typeface="Cascadia Mono" panose="020B0609020000020004" pitchFamily="49" charset="0"/>
                  <a:cs typeface="Cascadia Mono" panose="020B0609020000020004" pitchFamily="49" charset="0"/>
                  <a:sym typeface="Consolas"/>
                </a:rPr>
                <a:t>  </a:t>
              </a:r>
              <a:r>
                <a:rPr lang="de-DE" sz="800" dirty="0" err="1" smtClean="0">
                  <a:solidFill>
                    <a:schemeClr val="accent5">
                      <a:lumMod val="40000"/>
                      <a:lumOff val="60000"/>
                    </a:schemeClr>
                  </a:solidFill>
                  <a:latin typeface="Cascadia Mono" panose="020B0609020000020004" pitchFamily="49" charset="0"/>
                  <a:ea typeface="Cascadia Mono" panose="020B0609020000020004" pitchFamily="49" charset="0"/>
                  <a:cs typeface="Cascadia Mono" panose="020B0609020000020004" pitchFamily="49" charset="0"/>
                  <a:sym typeface="Consolas"/>
                </a:rPr>
                <a:t>history</a:t>
              </a:r>
              <a:r>
                <a:rPr lang="de-DE" sz="800" dirty="0" smtClean="0">
                  <a:solidFill>
                    <a:schemeClr val="lt1"/>
                  </a:solidFill>
                  <a:latin typeface="Cascadia Mono" panose="020B0609020000020004" pitchFamily="49" charset="0"/>
                  <a:ea typeface="Cascadia Mono" panose="020B0609020000020004" pitchFamily="49" charset="0"/>
                  <a:cs typeface="Cascadia Mono" panose="020B0609020000020004" pitchFamily="49" charset="0"/>
                  <a:sym typeface="Consolas"/>
                </a:rPr>
                <a:t>      </a:t>
              </a:r>
              <a:r>
                <a:rPr lang="de-DE" sz="800" dirty="0">
                  <a:solidFill>
                    <a:schemeClr val="lt1"/>
                  </a:solidFill>
                  <a:latin typeface="Cascadia Mono" panose="020B0609020000020004" pitchFamily="49" charset="0"/>
                  <a:ea typeface="Cascadia Mono" panose="020B0609020000020004" pitchFamily="49" charset="0"/>
                  <a:cs typeface="Cascadia Mono" panose="020B0609020000020004" pitchFamily="49" charset="0"/>
                  <a:sym typeface="Consolas"/>
                </a:rPr>
                <a:t>: </a:t>
              </a:r>
              <a:r>
                <a:rPr lang="de-DE" sz="800" dirty="0" err="1">
                  <a:solidFill>
                    <a:schemeClr val="lt1"/>
                  </a:solidFill>
                  <a:latin typeface="Cascadia Mono" panose="020B0609020000020004" pitchFamily="49" charset="0"/>
                  <a:ea typeface="Cascadia Mono" panose="020B0609020000020004" pitchFamily="49" charset="0"/>
                  <a:cs typeface="Cascadia Mono" panose="020B0609020000020004" pitchFamily="49" charset="0"/>
                  <a:sym typeface="Consolas"/>
                </a:rPr>
                <a:t>provides</a:t>
              </a:r>
              <a:r>
                <a:rPr lang="de-DE" sz="800" dirty="0">
                  <a:solidFill>
                    <a:schemeClr val="lt1"/>
                  </a:solidFill>
                  <a:latin typeface="Cascadia Mono" panose="020B0609020000020004" pitchFamily="49" charset="0"/>
                  <a:ea typeface="Cascadia Mono" panose="020B0609020000020004" pitchFamily="49" charset="0"/>
                  <a:cs typeface="Cascadia Mono" panose="020B0609020000020004" pitchFamily="49" charset="0"/>
                  <a:sym typeface="Consolas"/>
                </a:rPr>
                <a:t> </a:t>
              </a:r>
              <a:r>
                <a:rPr lang="de-DE" sz="800" dirty="0" err="1">
                  <a:solidFill>
                    <a:schemeClr val="lt1"/>
                  </a:solidFill>
                  <a:latin typeface="Cascadia Mono" panose="020B0609020000020004" pitchFamily="49" charset="0"/>
                  <a:ea typeface="Cascadia Mono" panose="020B0609020000020004" pitchFamily="49" charset="0"/>
                  <a:cs typeface="Cascadia Mono" panose="020B0609020000020004" pitchFamily="49" charset="0"/>
                  <a:sym typeface="Consolas"/>
                </a:rPr>
                <a:t>access</a:t>
              </a:r>
              <a:r>
                <a:rPr lang="de-DE" sz="800" dirty="0">
                  <a:solidFill>
                    <a:schemeClr val="lt1"/>
                  </a:solidFill>
                  <a:latin typeface="Cascadia Mono" panose="020B0609020000020004" pitchFamily="49" charset="0"/>
                  <a:ea typeface="Cascadia Mono" panose="020B0609020000020004" pitchFamily="49" charset="0"/>
                  <a:cs typeface="Cascadia Mono" panose="020B0609020000020004" pitchFamily="49" charset="0"/>
                  <a:sym typeface="Consolas"/>
                </a:rPr>
                <a:t> </a:t>
              </a:r>
              <a:r>
                <a:rPr lang="de-DE" sz="800" dirty="0" err="1">
                  <a:solidFill>
                    <a:schemeClr val="lt1"/>
                  </a:solidFill>
                  <a:latin typeface="Cascadia Mono" panose="020B0609020000020004" pitchFamily="49" charset="0"/>
                  <a:ea typeface="Cascadia Mono" panose="020B0609020000020004" pitchFamily="49" charset="0"/>
                  <a:cs typeface="Cascadia Mono" panose="020B0609020000020004" pitchFamily="49" charset="0"/>
                  <a:sym typeface="Consolas"/>
                </a:rPr>
                <a:t>to</a:t>
              </a:r>
              <a:r>
                <a:rPr lang="de-DE" sz="800" dirty="0">
                  <a:solidFill>
                    <a:schemeClr val="lt1"/>
                  </a:solidFill>
                  <a:latin typeface="Cascadia Mono" panose="020B0609020000020004" pitchFamily="49" charset="0"/>
                  <a:ea typeface="Cascadia Mono" panose="020B0609020000020004" pitchFamily="49" charset="0"/>
                  <a:cs typeface="Cascadia Mono" panose="020B0609020000020004" pitchFamily="49" charset="0"/>
                  <a:sym typeface="Consolas"/>
                </a:rPr>
                <a:t> </a:t>
              </a:r>
              <a:r>
                <a:rPr lang="de-DE" sz="800" dirty="0" err="1">
                  <a:solidFill>
                    <a:schemeClr val="lt1"/>
                  </a:solidFill>
                  <a:latin typeface="Cascadia Mono" panose="020B0609020000020004" pitchFamily="49" charset="0"/>
                  <a:ea typeface="Cascadia Mono" panose="020B0609020000020004" pitchFamily="49" charset="0"/>
                  <a:cs typeface="Cascadia Mono" panose="020B0609020000020004" pitchFamily="49" charset="0"/>
                  <a:sym typeface="Consolas"/>
                </a:rPr>
                <a:t>the</a:t>
              </a:r>
              <a:r>
                <a:rPr lang="de-DE" sz="800" dirty="0">
                  <a:solidFill>
                    <a:schemeClr val="lt1"/>
                  </a:solidFill>
                  <a:latin typeface="Cascadia Mono" panose="020B0609020000020004" pitchFamily="49" charset="0"/>
                  <a:ea typeface="Cascadia Mono" panose="020B0609020000020004" pitchFamily="49" charset="0"/>
                  <a:cs typeface="Cascadia Mono" panose="020B0609020000020004" pitchFamily="49" charset="0"/>
                  <a:sym typeface="Consolas"/>
                </a:rPr>
                <a:t> </a:t>
              </a:r>
              <a:r>
                <a:rPr lang="de-DE" sz="800" dirty="0" err="1">
                  <a:solidFill>
                    <a:schemeClr val="lt1"/>
                  </a:solidFill>
                  <a:latin typeface="Cascadia Mono" panose="020B0609020000020004" pitchFamily="49" charset="0"/>
                  <a:ea typeface="Cascadia Mono" panose="020B0609020000020004" pitchFamily="49" charset="0"/>
                  <a:cs typeface="Cascadia Mono" panose="020B0609020000020004" pitchFamily="49" charset="0"/>
                  <a:sym typeface="Consolas"/>
                </a:rPr>
                <a:t>configuration</a:t>
              </a:r>
              <a:r>
                <a:rPr lang="de-DE" sz="800" dirty="0">
                  <a:solidFill>
                    <a:schemeClr val="lt1"/>
                  </a:solidFill>
                  <a:latin typeface="Cascadia Mono" panose="020B0609020000020004" pitchFamily="49" charset="0"/>
                  <a:ea typeface="Cascadia Mono" panose="020B0609020000020004" pitchFamily="49" charset="0"/>
                  <a:cs typeface="Cascadia Mono" panose="020B0609020000020004" pitchFamily="49" charset="0"/>
                  <a:sym typeface="Consolas"/>
                </a:rPr>
                <a:t> </a:t>
              </a:r>
              <a:r>
                <a:rPr lang="de-DE" sz="800" dirty="0" err="1">
                  <a:solidFill>
                    <a:schemeClr val="lt1"/>
                  </a:solidFill>
                  <a:latin typeface="Cascadia Mono" panose="020B0609020000020004" pitchFamily="49" charset="0"/>
                  <a:ea typeface="Cascadia Mono" panose="020B0609020000020004" pitchFamily="49" charset="0"/>
                  <a:cs typeface="Cascadia Mono" panose="020B0609020000020004" pitchFamily="49" charset="0"/>
                  <a:sym typeface="Consolas"/>
                </a:rPr>
                <a:t>history</a:t>
              </a:r>
              <a:endParaRPr sz="800" dirty="0">
                <a:solidFill>
                  <a:schemeClr val="lt1"/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  <a:sym typeface="Consolas"/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80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de-DE" sz="800" dirty="0">
                  <a:solidFill>
                    <a:schemeClr val="lt1"/>
                  </a:solidFill>
                  <a:latin typeface="Cascadia Mono" panose="020B0609020000020004" pitchFamily="49" charset="0"/>
                  <a:ea typeface="Cascadia Mono" panose="020B0609020000020004" pitchFamily="49" charset="0"/>
                  <a:cs typeface="Cascadia Mono" panose="020B0609020000020004" pitchFamily="49" charset="0"/>
                  <a:sym typeface="Consolas"/>
                </a:rPr>
                <a:t>  </a:t>
              </a:r>
              <a:r>
                <a:rPr lang="de-DE" sz="800" dirty="0" err="1" smtClean="0">
                  <a:solidFill>
                    <a:schemeClr val="accent5">
                      <a:lumMod val="40000"/>
                      <a:lumOff val="60000"/>
                    </a:schemeClr>
                  </a:solidFill>
                  <a:latin typeface="Cascadia Mono" panose="020B0609020000020004" pitchFamily="49" charset="0"/>
                  <a:ea typeface="Cascadia Mono" panose="020B0609020000020004" pitchFamily="49" charset="0"/>
                  <a:cs typeface="Cascadia Mono" panose="020B0609020000020004" pitchFamily="49" charset="0"/>
                  <a:sym typeface="Consolas"/>
                </a:rPr>
                <a:t>databrowser</a:t>
              </a:r>
              <a:r>
                <a:rPr lang="de-DE" sz="800" dirty="0" smtClean="0">
                  <a:solidFill>
                    <a:schemeClr val="lt1"/>
                  </a:solidFill>
                  <a:latin typeface="Cascadia Mono" panose="020B0609020000020004" pitchFamily="49" charset="0"/>
                  <a:ea typeface="Cascadia Mono" panose="020B0609020000020004" pitchFamily="49" charset="0"/>
                  <a:cs typeface="Cascadia Mono" panose="020B0609020000020004" pitchFamily="49" charset="0"/>
                  <a:sym typeface="Consolas"/>
                </a:rPr>
                <a:t>  </a:t>
              </a:r>
              <a:r>
                <a:rPr lang="de-DE" sz="800" dirty="0">
                  <a:solidFill>
                    <a:schemeClr val="lt1"/>
                  </a:solidFill>
                  <a:latin typeface="Cascadia Mono" panose="020B0609020000020004" pitchFamily="49" charset="0"/>
                  <a:ea typeface="Cascadia Mono" panose="020B0609020000020004" pitchFamily="49" charset="0"/>
                  <a:cs typeface="Cascadia Mono" panose="020B0609020000020004" pitchFamily="49" charset="0"/>
                  <a:sym typeface="Consolas"/>
                </a:rPr>
                <a:t>: Find </a:t>
              </a:r>
              <a:r>
                <a:rPr lang="de-DE" sz="800" dirty="0" err="1">
                  <a:solidFill>
                    <a:schemeClr val="lt1"/>
                  </a:solidFill>
                  <a:latin typeface="Cascadia Mono" panose="020B0609020000020004" pitchFamily="49" charset="0"/>
                  <a:ea typeface="Cascadia Mono" panose="020B0609020000020004" pitchFamily="49" charset="0"/>
                  <a:cs typeface="Cascadia Mono" panose="020B0609020000020004" pitchFamily="49" charset="0"/>
                  <a:sym typeface="Consolas"/>
                </a:rPr>
                <a:t>data</a:t>
              </a:r>
              <a:r>
                <a:rPr lang="de-DE" sz="800" dirty="0">
                  <a:solidFill>
                    <a:schemeClr val="lt1"/>
                  </a:solidFill>
                  <a:latin typeface="Cascadia Mono" panose="020B0609020000020004" pitchFamily="49" charset="0"/>
                  <a:ea typeface="Cascadia Mono" panose="020B0609020000020004" pitchFamily="49" charset="0"/>
                  <a:cs typeface="Cascadia Mono" panose="020B0609020000020004" pitchFamily="49" charset="0"/>
                  <a:sym typeface="Consolas"/>
                </a:rPr>
                <a:t> in </a:t>
              </a:r>
              <a:r>
                <a:rPr lang="de-DE" sz="800" dirty="0" err="1">
                  <a:solidFill>
                    <a:schemeClr val="lt1"/>
                  </a:solidFill>
                  <a:latin typeface="Cascadia Mono" panose="020B0609020000020004" pitchFamily="49" charset="0"/>
                  <a:ea typeface="Cascadia Mono" panose="020B0609020000020004" pitchFamily="49" charset="0"/>
                  <a:cs typeface="Cascadia Mono" panose="020B0609020000020004" pitchFamily="49" charset="0"/>
                  <a:sym typeface="Consolas"/>
                </a:rPr>
                <a:t>the</a:t>
              </a:r>
              <a:r>
                <a:rPr lang="de-DE" sz="800" dirty="0">
                  <a:solidFill>
                    <a:schemeClr val="lt1"/>
                  </a:solidFill>
                  <a:latin typeface="Cascadia Mono" panose="020B0609020000020004" pitchFamily="49" charset="0"/>
                  <a:ea typeface="Cascadia Mono" panose="020B0609020000020004" pitchFamily="49" charset="0"/>
                  <a:cs typeface="Cascadia Mono" panose="020B0609020000020004" pitchFamily="49" charset="0"/>
                  <a:sym typeface="Consolas"/>
                </a:rPr>
                <a:t> </a:t>
              </a:r>
              <a:r>
                <a:rPr lang="de-DE" sz="800" dirty="0" err="1">
                  <a:solidFill>
                    <a:schemeClr val="lt1"/>
                  </a:solidFill>
                  <a:latin typeface="Cascadia Mono" panose="020B0609020000020004" pitchFamily="49" charset="0"/>
                  <a:ea typeface="Cascadia Mono" panose="020B0609020000020004" pitchFamily="49" charset="0"/>
                  <a:cs typeface="Cascadia Mono" panose="020B0609020000020004" pitchFamily="49" charset="0"/>
                  <a:sym typeface="Consolas"/>
                </a:rPr>
                <a:t>system</a:t>
              </a:r>
              <a:endParaRPr sz="800" dirty="0">
                <a:solidFill>
                  <a:schemeClr val="lt1"/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  <a:sym typeface="Consolas"/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80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de-DE" sz="800" dirty="0">
                  <a:solidFill>
                    <a:schemeClr val="lt1"/>
                  </a:solidFill>
                  <a:latin typeface="Cascadia Mono" panose="020B0609020000020004" pitchFamily="49" charset="0"/>
                  <a:ea typeface="Cascadia Mono" panose="020B0609020000020004" pitchFamily="49" charset="0"/>
                  <a:cs typeface="Cascadia Mono" panose="020B0609020000020004" pitchFamily="49" charset="0"/>
                  <a:sym typeface="Consolas"/>
                </a:rPr>
                <a:t>  </a:t>
              </a:r>
              <a:r>
                <a:rPr lang="de-DE" sz="800" dirty="0" err="1" smtClean="0">
                  <a:solidFill>
                    <a:schemeClr val="accent5">
                      <a:lumMod val="40000"/>
                      <a:lumOff val="60000"/>
                    </a:schemeClr>
                  </a:solidFill>
                  <a:latin typeface="Cascadia Mono" panose="020B0609020000020004" pitchFamily="49" charset="0"/>
                  <a:ea typeface="Cascadia Mono" panose="020B0609020000020004" pitchFamily="49" charset="0"/>
                  <a:cs typeface="Cascadia Mono" panose="020B0609020000020004" pitchFamily="49" charset="0"/>
                  <a:sym typeface="Consolas"/>
                </a:rPr>
                <a:t>crawl_my_data</a:t>
              </a:r>
              <a:r>
                <a:rPr lang="de-DE" sz="800" dirty="0">
                  <a:solidFill>
                    <a:schemeClr val="lt1"/>
                  </a:solidFill>
                  <a:latin typeface="Cascadia Mono" panose="020B0609020000020004" pitchFamily="49" charset="0"/>
                  <a:ea typeface="Cascadia Mono" panose="020B0609020000020004" pitchFamily="49" charset="0"/>
                  <a:cs typeface="Cascadia Mono" panose="020B0609020000020004" pitchFamily="49" charset="0"/>
                  <a:sym typeface="Consolas"/>
                </a:rPr>
                <a:t>: </a:t>
              </a:r>
              <a:r>
                <a:rPr lang="de-DE" sz="800" dirty="0" err="1">
                  <a:solidFill>
                    <a:schemeClr val="lt1"/>
                  </a:solidFill>
                  <a:latin typeface="Cascadia Mono" panose="020B0609020000020004" pitchFamily="49" charset="0"/>
                  <a:ea typeface="Cascadia Mono" panose="020B0609020000020004" pitchFamily="49" charset="0"/>
                  <a:cs typeface="Cascadia Mono" panose="020B0609020000020004" pitchFamily="49" charset="0"/>
                  <a:sym typeface="Consolas"/>
                </a:rPr>
                <a:t>Use</a:t>
              </a:r>
              <a:r>
                <a:rPr lang="de-DE" sz="800" dirty="0">
                  <a:solidFill>
                    <a:schemeClr val="lt1"/>
                  </a:solidFill>
                  <a:latin typeface="Cascadia Mono" panose="020B0609020000020004" pitchFamily="49" charset="0"/>
                  <a:ea typeface="Cascadia Mono" panose="020B0609020000020004" pitchFamily="49" charset="0"/>
                  <a:cs typeface="Cascadia Mono" panose="020B0609020000020004" pitchFamily="49" charset="0"/>
                  <a:sym typeface="Consolas"/>
                </a:rPr>
                <a:t> </a:t>
              </a:r>
              <a:r>
                <a:rPr lang="de-DE" sz="800" dirty="0" err="1">
                  <a:solidFill>
                    <a:schemeClr val="lt1"/>
                  </a:solidFill>
                  <a:latin typeface="Cascadia Mono" panose="020B0609020000020004" pitchFamily="49" charset="0"/>
                  <a:ea typeface="Cascadia Mono" panose="020B0609020000020004" pitchFamily="49" charset="0"/>
                  <a:cs typeface="Cascadia Mono" panose="020B0609020000020004" pitchFamily="49" charset="0"/>
                  <a:sym typeface="Consolas"/>
                </a:rPr>
                <a:t>this</a:t>
              </a:r>
              <a:r>
                <a:rPr lang="de-DE" sz="800" dirty="0">
                  <a:solidFill>
                    <a:schemeClr val="lt1"/>
                  </a:solidFill>
                  <a:latin typeface="Cascadia Mono" panose="020B0609020000020004" pitchFamily="49" charset="0"/>
                  <a:ea typeface="Cascadia Mono" panose="020B0609020000020004" pitchFamily="49" charset="0"/>
                  <a:cs typeface="Cascadia Mono" panose="020B0609020000020004" pitchFamily="49" charset="0"/>
                  <a:sym typeface="Consolas"/>
                </a:rPr>
                <a:t> </a:t>
              </a:r>
              <a:r>
                <a:rPr lang="de-DE" sz="800" dirty="0" err="1">
                  <a:solidFill>
                    <a:schemeClr val="lt1"/>
                  </a:solidFill>
                  <a:latin typeface="Cascadia Mono" panose="020B0609020000020004" pitchFamily="49" charset="0"/>
                  <a:ea typeface="Cascadia Mono" panose="020B0609020000020004" pitchFamily="49" charset="0"/>
                  <a:cs typeface="Cascadia Mono" panose="020B0609020000020004" pitchFamily="49" charset="0"/>
                  <a:sym typeface="Consolas"/>
                </a:rPr>
                <a:t>command</a:t>
              </a:r>
              <a:r>
                <a:rPr lang="de-DE" sz="800" dirty="0">
                  <a:solidFill>
                    <a:schemeClr val="lt1"/>
                  </a:solidFill>
                  <a:latin typeface="Cascadia Mono" panose="020B0609020000020004" pitchFamily="49" charset="0"/>
                  <a:ea typeface="Cascadia Mono" panose="020B0609020000020004" pitchFamily="49" charset="0"/>
                  <a:cs typeface="Cascadia Mono" panose="020B0609020000020004" pitchFamily="49" charset="0"/>
                  <a:sym typeface="Consolas"/>
                </a:rPr>
                <a:t> </a:t>
              </a:r>
              <a:r>
                <a:rPr lang="de-DE" sz="800" dirty="0" err="1">
                  <a:solidFill>
                    <a:schemeClr val="lt1"/>
                  </a:solidFill>
                  <a:latin typeface="Cascadia Mono" panose="020B0609020000020004" pitchFamily="49" charset="0"/>
                  <a:ea typeface="Cascadia Mono" panose="020B0609020000020004" pitchFamily="49" charset="0"/>
                  <a:cs typeface="Cascadia Mono" panose="020B0609020000020004" pitchFamily="49" charset="0"/>
                  <a:sym typeface="Consolas"/>
                </a:rPr>
                <a:t>to</a:t>
              </a:r>
              <a:r>
                <a:rPr lang="de-DE" sz="800" dirty="0">
                  <a:solidFill>
                    <a:schemeClr val="lt1"/>
                  </a:solidFill>
                  <a:latin typeface="Cascadia Mono" panose="020B0609020000020004" pitchFamily="49" charset="0"/>
                  <a:ea typeface="Cascadia Mono" panose="020B0609020000020004" pitchFamily="49" charset="0"/>
                  <a:cs typeface="Cascadia Mono" panose="020B0609020000020004" pitchFamily="49" charset="0"/>
                  <a:sym typeface="Consolas"/>
                </a:rPr>
                <a:t> update </a:t>
              </a:r>
              <a:r>
                <a:rPr lang="de-DE" sz="800" dirty="0" err="1">
                  <a:solidFill>
                    <a:schemeClr val="lt1"/>
                  </a:solidFill>
                  <a:latin typeface="Cascadia Mono" panose="020B0609020000020004" pitchFamily="49" charset="0"/>
                  <a:ea typeface="Cascadia Mono" panose="020B0609020000020004" pitchFamily="49" charset="0"/>
                  <a:cs typeface="Cascadia Mono" panose="020B0609020000020004" pitchFamily="49" charset="0"/>
                  <a:sym typeface="Consolas"/>
                </a:rPr>
                <a:t>your</a:t>
              </a:r>
              <a:r>
                <a:rPr lang="de-DE" sz="800" dirty="0">
                  <a:solidFill>
                    <a:schemeClr val="lt1"/>
                  </a:solidFill>
                  <a:latin typeface="Cascadia Mono" panose="020B0609020000020004" pitchFamily="49" charset="0"/>
                  <a:ea typeface="Cascadia Mono" panose="020B0609020000020004" pitchFamily="49" charset="0"/>
                  <a:cs typeface="Cascadia Mono" panose="020B0609020000020004" pitchFamily="49" charset="0"/>
                  <a:sym typeface="Consolas"/>
                </a:rPr>
                <a:t> </a:t>
              </a:r>
              <a:r>
                <a:rPr lang="de-DE" sz="800" dirty="0" err="1">
                  <a:solidFill>
                    <a:schemeClr val="lt1"/>
                  </a:solidFill>
                  <a:latin typeface="Cascadia Mono" panose="020B0609020000020004" pitchFamily="49" charset="0"/>
                  <a:ea typeface="Cascadia Mono" panose="020B0609020000020004" pitchFamily="49" charset="0"/>
                  <a:cs typeface="Cascadia Mono" panose="020B0609020000020004" pitchFamily="49" charset="0"/>
                  <a:sym typeface="Consolas"/>
                </a:rPr>
                <a:t>projectdata</a:t>
              </a:r>
              <a:r>
                <a:rPr lang="de-DE" sz="800" dirty="0">
                  <a:solidFill>
                    <a:schemeClr val="lt1"/>
                  </a:solidFill>
                  <a:latin typeface="Cascadia Mono" panose="020B0609020000020004" pitchFamily="49" charset="0"/>
                  <a:ea typeface="Cascadia Mono" panose="020B0609020000020004" pitchFamily="49" charset="0"/>
                  <a:cs typeface="Cascadia Mono" panose="020B0609020000020004" pitchFamily="49" charset="0"/>
                  <a:sym typeface="Consolas"/>
                </a:rPr>
                <a:t>.</a:t>
              </a:r>
              <a:endParaRPr sz="800" dirty="0">
                <a:solidFill>
                  <a:schemeClr val="lt1"/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  <a:sym typeface="Consolas"/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80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de-DE" sz="800" dirty="0">
                  <a:solidFill>
                    <a:schemeClr val="lt1"/>
                  </a:solidFill>
                  <a:latin typeface="Cascadia Mono" panose="020B0609020000020004" pitchFamily="49" charset="0"/>
                  <a:ea typeface="Cascadia Mono" panose="020B0609020000020004" pitchFamily="49" charset="0"/>
                  <a:cs typeface="Cascadia Mono" panose="020B0609020000020004" pitchFamily="49" charset="0"/>
                  <a:sym typeface="Consolas"/>
                </a:rPr>
                <a:t>  </a:t>
              </a:r>
              <a:r>
                <a:rPr lang="de-DE" sz="800" dirty="0" err="1" smtClean="0">
                  <a:solidFill>
                    <a:schemeClr val="accent5">
                      <a:lumMod val="40000"/>
                      <a:lumOff val="60000"/>
                    </a:schemeClr>
                  </a:solidFill>
                  <a:latin typeface="Cascadia Mono" panose="020B0609020000020004" pitchFamily="49" charset="0"/>
                  <a:ea typeface="Cascadia Mono" panose="020B0609020000020004" pitchFamily="49" charset="0"/>
                  <a:cs typeface="Cascadia Mono" panose="020B0609020000020004" pitchFamily="49" charset="0"/>
                  <a:sym typeface="Consolas"/>
                </a:rPr>
                <a:t>esgf</a:t>
              </a:r>
              <a:r>
                <a:rPr lang="de-DE" sz="800" dirty="0" smtClean="0">
                  <a:solidFill>
                    <a:schemeClr val="lt1"/>
                  </a:solidFill>
                  <a:latin typeface="Cascadia Mono" panose="020B0609020000020004" pitchFamily="49" charset="0"/>
                  <a:ea typeface="Cascadia Mono" panose="020B0609020000020004" pitchFamily="49" charset="0"/>
                  <a:cs typeface="Cascadia Mono" panose="020B0609020000020004" pitchFamily="49" charset="0"/>
                  <a:sym typeface="Consolas"/>
                </a:rPr>
                <a:t>         </a:t>
              </a:r>
              <a:r>
                <a:rPr lang="de-DE" sz="800" dirty="0">
                  <a:solidFill>
                    <a:schemeClr val="lt1"/>
                  </a:solidFill>
                  <a:latin typeface="Cascadia Mono" panose="020B0609020000020004" pitchFamily="49" charset="0"/>
                  <a:ea typeface="Cascadia Mono" panose="020B0609020000020004" pitchFamily="49" charset="0"/>
                  <a:cs typeface="Cascadia Mono" panose="020B0609020000020004" pitchFamily="49" charset="0"/>
                  <a:sym typeface="Consolas"/>
                </a:rPr>
                <a:t>: Browse ESGF </a:t>
              </a:r>
              <a:r>
                <a:rPr lang="de-DE" sz="800" dirty="0" err="1">
                  <a:solidFill>
                    <a:schemeClr val="lt1"/>
                  </a:solidFill>
                  <a:latin typeface="Cascadia Mono" panose="020B0609020000020004" pitchFamily="49" charset="0"/>
                  <a:ea typeface="Cascadia Mono" panose="020B0609020000020004" pitchFamily="49" charset="0"/>
                  <a:cs typeface="Cascadia Mono" panose="020B0609020000020004" pitchFamily="49" charset="0"/>
                  <a:sym typeface="Consolas"/>
                </a:rPr>
                <a:t>data</a:t>
              </a:r>
              <a:r>
                <a:rPr lang="de-DE" sz="800" dirty="0">
                  <a:solidFill>
                    <a:schemeClr val="lt1"/>
                  </a:solidFill>
                  <a:latin typeface="Cascadia Mono" panose="020B0609020000020004" pitchFamily="49" charset="0"/>
                  <a:ea typeface="Cascadia Mono" panose="020B0609020000020004" pitchFamily="49" charset="0"/>
                  <a:cs typeface="Cascadia Mono" panose="020B0609020000020004" pitchFamily="49" charset="0"/>
                  <a:sym typeface="Consolas"/>
                </a:rPr>
                <a:t> </a:t>
              </a:r>
              <a:r>
                <a:rPr lang="de-DE" sz="800" dirty="0" err="1">
                  <a:solidFill>
                    <a:schemeClr val="lt1"/>
                  </a:solidFill>
                  <a:latin typeface="Cascadia Mono" panose="020B0609020000020004" pitchFamily="49" charset="0"/>
                  <a:ea typeface="Cascadia Mono" panose="020B0609020000020004" pitchFamily="49" charset="0"/>
                  <a:cs typeface="Cascadia Mono" panose="020B0609020000020004" pitchFamily="49" charset="0"/>
                  <a:sym typeface="Consolas"/>
                </a:rPr>
                <a:t>and</a:t>
              </a:r>
              <a:r>
                <a:rPr lang="de-DE" sz="800" dirty="0">
                  <a:solidFill>
                    <a:schemeClr val="lt1"/>
                  </a:solidFill>
                  <a:latin typeface="Cascadia Mono" panose="020B0609020000020004" pitchFamily="49" charset="0"/>
                  <a:ea typeface="Cascadia Mono" panose="020B0609020000020004" pitchFamily="49" charset="0"/>
                  <a:cs typeface="Cascadia Mono" panose="020B0609020000020004" pitchFamily="49" charset="0"/>
                  <a:sym typeface="Consolas"/>
                </a:rPr>
                <a:t> </a:t>
              </a:r>
              <a:r>
                <a:rPr lang="de-DE" sz="800" dirty="0" err="1">
                  <a:solidFill>
                    <a:schemeClr val="lt1"/>
                  </a:solidFill>
                  <a:latin typeface="Cascadia Mono" panose="020B0609020000020004" pitchFamily="49" charset="0"/>
                  <a:ea typeface="Cascadia Mono" panose="020B0609020000020004" pitchFamily="49" charset="0"/>
                  <a:cs typeface="Cascadia Mono" panose="020B0609020000020004" pitchFamily="49" charset="0"/>
                  <a:sym typeface="Consolas"/>
                </a:rPr>
                <a:t>create</a:t>
              </a:r>
              <a:r>
                <a:rPr lang="de-DE" sz="800" dirty="0">
                  <a:solidFill>
                    <a:schemeClr val="lt1"/>
                  </a:solidFill>
                  <a:latin typeface="Cascadia Mono" panose="020B0609020000020004" pitchFamily="49" charset="0"/>
                  <a:ea typeface="Cascadia Mono" panose="020B0609020000020004" pitchFamily="49" charset="0"/>
                  <a:cs typeface="Cascadia Mono" panose="020B0609020000020004" pitchFamily="49" charset="0"/>
                  <a:sym typeface="Consolas"/>
                </a:rPr>
                <a:t> </a:t>
              </a:r>
              <a:r>
                <a:rPr lang="de-DE" sz="800" dirty="0" err="1">
                  <a:solidFill>
                    <a:schemeClr val="lt1"/>
                  </a:solidFill>
                  <a:latin typeface="Cascadia Mono" panose="020B0609020000020004" pitchFamily="49" charset="0"/>
                  <a:ea typeface="Cascadia Mono" panose="020B0609020000020004" pitchFamily="49" charset="0"/>
                  <a:cs typeface="Cascadia Mono" panose="020B0609020000020004" pitchFamily="49" charset="0"/>
                  <a:sym typeface="Consolas"/>
                </a:rPr>
                <a:t>wget</a:t>
              </a:r>
              <a:r>
                <a:rPr lang="de-DE" sz="800" dirty="0">
                  <a:solidFill>
                    <a:schemeClr val="lt1"/>
                  </a:solidFill>
                  <a:latin typeface="Cascadia Mono" panose="020B0609020000020004" pitchFamily="49" charset="0"/>
                  <a:ea typeface="Cascadia Mono" panose="020B0609020000020004" pitchFamily="49" charset="0"/>
                  <a:cs typeface="Cascadia Mono" panose="020B0609020000020004" pitchFamily="49" charset="0"/>
                  <a:sym typeface="Consolas"/>
                </a:rPr>
                <a:t> </a:t>
              </a:r>
              <a:r>
                <a:rPr lang="de-DE" sz="800" dirty="0" err="1" smtClean="0">
                  <a:solidFill>
                    <a:schemeClr val="lt1"/>
                  </a:solidFill>
                  <a:latin typeface="Cascadia Mono" panose="020B0609020000020004" pitchFamily="49" charset="0"/>
                  <a:ea typeface="Cascadia Mono" panose="020B0609020000020004" pitchFamily="49" charset="0"/>
                  <a:cs typeface="Cascadia Mono" panose="020B0609020000020004" pitchFamily="49" charset="0"/>
                  <a:sym typeface="Consolas"/>
                </a:rPr>
                <a:t>script</a:t>
              </a:r>
              <a:endParaRPr sz="800" dirty="0">
                <a:solidFill>
                  <a:schemeClr val="lt1"/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  <a:sym typeface="Consolas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19366" y="2971791"/>
            <a:ext cx="7483129" cy="1572059"/>
            <a:chOff x="581266" y="2971791"/>
            <a:chExt cx="7483129" cy="1572059"/>
          </a:xfrm>
        </p:grpSpPr>
        <p:sp>
          <p:nvSpPr>
            <p:cNvPr id="17" name="Textfeld 22"/>
            <p:cNvSpPr txBox="1"/>
            <p:nvPr/>
          </p:nvSpPr>
          <p:spPr>
            <a:xfrm>
              <a:off x="5100929" y="2971791"/>
              <a:ext cx="2963466" cy="1533959"/>
            </a:xfrm>
            <a:prstGeom prst="rect">
              <a:avLst/>
            </a:prstGeom>
            <a:ln>
              <a:solidFill>
                <a:srgbClr val="F1922C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71323" tIns="35662" rIns="71323" bIns="35662">
              <a:spAutoFit/>
            </a:bodyPr>
            <a:lstStyle/>
            <a:p>
              <a:pPr>
                <a:defRPr/>
              </a:pPr>
              <a:r>
                <a:rPr lang="de-DE" sz="1900" dirty="0" smtClean="0"/>
                <a:t>www.xces.dkrz.de</a:t>
              </a:r>
              <a:endParaRPr lang="de-DE" sz="1900" dirty="0"/>
            </a:p>
            <a:p>
              <a:pPr>
                <a:defRPr/>
              </a:pPr>
              <a:endParaRPr lang="de-DE" sz="1900" dirty="0" smtClean="0"/>
            </a:p>
            <a:p>
              <a:pPr>
                <a:defRPr/>
              </a:pPr>
              <a:r>
                <a:rPr lang="de-DE" sz="1900" dirty="0" smtClean="0"/>
                <a:t>   </a:t>
              </a:r>
              <a:r>
                <a:rPr lang="de-DE" sz="1900" dirty="0" err="1"/>
                <a:t>Plugins</a:t>
              </a:r>
              <a:endParaRPr lang="de-DE" sz="1900" dirty="0"/>
            </a:p>
            <a:p>
              <a:pPr>
                <a:defRPr/>
              </a:pPr>
              <a:r>
                <a:rPr lang="de-DE" sz="1900" dirty="0"/>
                <a:t>   </a:t>
              </a:r>
              <a:r>
                <a:rPr lang="de-DE" sz="1900" dirty="0" err="1"/>
                <a:t>History</a:t>
              </a:r>
              <a:endParaRPr lang="de-DE" sz="1900" dirty="0"/>
            </a:p>
            <a:p>
              <a:pPr>
                <a:defRPr/>
              </a:pPr>
              <a:r>
                <a:rPr lang="de-DE" sz="1900" dirty="0"/>
                <a:t>   Data-Browser</a:t>
              </a:r>
            </a:p>
          </p:txBody>
        </p:sp>
        <p:sp>
          <p:nvSpPr>
            <p:cNvPr id="35" name="TextBox 7"/>
            <p:cNvSpPr txBox="1"/>
            <p:nvPr/>
          </p:nvSpPr>
          <p:spPr>
            <a:xfrm>
              <a:off x="581266" y="2989578"/>
              <a:ext cx="3068619" cy="1554272"/>
            </a:xfrm>
            <a:prstGeom prst="rect">
              <a:avLst/>
            </a:prstGeom>
            <a:solidFill>
              <a:schemeClr val="bg1"/>
            </a:solidFill>
            <a:ln w="19050" cmpd="sng">
              <a:solidFill>
                <a:srgbClr val="002060"/>
              </a:solidFill>
            </a:ln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de-DE" sz="1900" dirty="0" smtClean="0">
                  <a:latin typeface="Cascadia Mono Light" panose="020B0609020000020004" pitchFamily="49" charset="0"/>
                  <a:ea typeface="Cascadia Mono Light" panose="020B0609020000020004" pitchFamily="49" charset="0"/>
                  <a:cs typeface="Cascadia Mono Light" panose="020B0609020000020004" pitchFamily="49" charset="0"/>
                </a:rPr>
                <a:t>$ </a:t>
              </a:r>
              <a:r>
                <a:rPr lang="de-DE" sz="1900" dirty="0" err="1" smtClean="0">
                  <a:latin typeface="Cascadia Mono Light" panose="020B0609020000020004" pitchFamily="49" charset="0"/>
                  <a:ea typeface="Cascadia Mono Light" panose="020B0609020000020004" pitchFamily="49" charset="0"/>
                  <a:cs typeface="Cascadia Mono Light" panose="020B0609020000020004" pitchFamily="49" charset="0"/>
                </a:rPr>
                <a:t>module</a:t>
              </a:r>
              <a:r>
                <a:rPr lang="de-DE" sz="1900" dirty="0" smtClean="0">
                  <a:latin typeface="Cascadia Mono Light" panose="020B0609020000020004" pitchFamily="49" charset="0"/>
                  <a:ea typeface="Cascadia Mono Light" panose="020B0609020000020004" pitchFamily="49" charset="0"/>
                  <a:cs typeface="Cascadia Mono Light" panose="020B0609020000020004" pitchFamily="49" charset="0"/>
                </a:rPr>
                <a:t> </a:t>
              </a:r>
              <a:r>
                <a:rPr lang="de-DE" sz="1900" dirty="0" err="1">
                  <a:latin typeface="Cascadia Mono Light" panose="020B0609020000020004" pitchFamily="49" charset="0"/>
                  <a:ea typeface="Cascadia Mono Light" panose="020B0609020000020004" pitchFamily="49" charset="0"/>
                  <a:cs typeface="Cascadia Mono Light" panose="020B0609020000020004" pitchFamily="49" charset="0"/>
                </a:rPr>
                <a:t>load</a:t>
              </a:r>
              <a:r>
                <a:rPr lang="de-DE" sz="1900" dirty="0">
                  <a:latin typeface="Cascadia Mono Light" panose="020B0609020000020004" pitchFamily="49" charset="0"/>
                  <a:ea typeface="Cascadia Mono Light" panose="020B0609020000020004" pitchFamily="49" charset="0"/>
                  <a:cs typeface="Cascadia Mono Light" panose="020B0609020000020004" pitchFamily="49" charset="0"/>
                </a:rPr>
                <a:t> </a:t>
              </a:r>
              <a:r>
                <a:rPr lang="de-DE" sz="1900" dirty="0" err="1" smtClean="0">
                  <a:latin typeface="Cascadia Mono Light" panose="020B0609020000020004" pitchFamily="49" charset="0"/>
                  <a:ea typeface="Cascadia Mono Light" panose="020B0609020000020004" pitchFamily="49" charset="0"/>
                  <a:cs typeface="Cascadia Mono Light" panose="020B0609020000020004" pitchFamily="49" charset="0"/>
                </a:rPr>
                <a:t>freva</a:t>
              </a:r>
              <a:r>
                <a:rPr lang="de-DE" sz="1900" dirty="0" smtClean="0">
                  <a:latin typeface="Cascadia Mono Light" panose="020B0609020000020004" pitchFamily="49" charset="0"/>
                  <a:ea typeface="Cascadia Mono Light" panose="020B0609020000020004" pitchFamily="49" charset="0"/>
                  <a:cs typeface="Cascadia Mono Light" panose="020B0609020000020004" pitchFamily="49" charset="0"/>
                </a:rPr>
                <a:t>  </a:t>
              </a:r>
            </a:p>
            <a:p>
              <a:pPr>
                <a:defRPr/>
              </a:pPr>
              <a:endParaRPr lang="de-DE" sz="1900" dirty="0">
                <a:latin typeface="Cascadia Mono Light" panose="020B0609020000020004" pitchFamily="49" charset="0"/>
                <a:ea typeface="Cascadia Mono Light" panose="020B0609020000020004" pitchFamily="49" charset="0"/>
                <a:cs typeface="Cascadia Mono Light" panose="020B0609020000020004" pitchFamily="49" charset="0"/>
              </a:endParaRPr>
            </a:p>
            <a:p>
              <a:pPr>
                <a:defRPr/>
              </a:pPr>
              <a:r>
                <a:rPr lang="de-DE" sz="1900" dirty="0" smtClean="0">
                  <a:latin typeface="Cascadia Mono Light" panose="020B0609020000020004" pitchFamily="49" charset="0"/>
                  <a:ea typeface="Cascadia Mono Light" panose="020B0609020000020004" pitchFamily="49" charset="0"/>
                  <a:cs typeface="Cascadia Mono Light" panose="020B0609020000020004" pitchFamily="49" charset="0"/>
                </a:rPr>
                <a:t> </a:t>
              </a:r>
              <a:r>
                <a:rPr lang="de-DE" sz="1900" dirty="0" err="1" smtClean="0">
                  <a:latin typeface="Cascadia Mono Light" panose="020B0609020000020004" pitchFamily="49" charset="0"/>
                  <a:ea typeface="Cascadia Mono Light" panose="020B0609020000020004" pitchFamily="49" charset="0"/>
                  <a:cs typeface="Cascadia Mono Light" panose="020B0609020000020004" pitchFamily="49" charset="0"/>
                </a:rPr>
                <a:t>freva</a:t>
              </a:r>
              <a:r>
                <a:rPr lang="de-DE" sz="1900" dirty="0" smtClean="0">
                  <a:latin typeface="Cascadia Mono Light" panose="020B0609020000020004" pitchFamily="49" charset="0"/>
                  <a:ea typeface="Cascadia Mono Light" panose="020B0609020000020004" pitchFamily="49" charset="0"/>
                  <a:cs typeface="Cascadia Mono Light" panose="020B0609020000020004" pitchFamily="49" charset="0"/>
                </a:rPr>
                <a:t> </a:t>
              </a:r>
              <a:r>
                <a:rPr lang="de-DE" sz="1900" dirty="0" err="1">
                  <a:latin typeface="Cascadia Mono Light" panose="020B0609020000020004" pitchFamily="49" charset="0"/>
                  <a:ea typeface="Cascadia Mono Light" panose="020B0609020000020004" pitchFamily="49" charset="0"/>
                  <a:cs typeface="Cascadia Mono Light" panose="020B0609020000020004" pitchFamily="49" charset="0"/>
                </a:rPr>
                <a:t>plugin</a:t>
              </a:r>
              <a:endParaRPr lang="de-DE" sz="1900" dirty="0">
                <a:latin typeface="Cascadia Mono Light" panose="020B0609020000020004" pitchFamily="49" charset="0"/>
                <a:ea typeface="Cascadia Mono Light" panose="020B0609020000020004" pitchFamily="49" charset="0"/>
                <a:cs typeface="Cascadia Mono Light" panose="020B0609020000020004" pitchFamily="49" charset="0"/>
              </a:endParaRPr>
            </a:p>
            <a:p>
              <a:pPr>
                <a:defRPr/>
              </a:pPr>
              <a:r>
                <a:rPr lang="de-DE" sz="1900" dirty="0" smtClean="0">
                  <a:latin typeface="Cascadia Mono Light" panose="020B0609020000020004" pitchFamily="49" charset="0"/>
                  <a:ea typeface="Cascadia Mono Light" panose="020B0609020000020004" pitchFamily="49" charset="0"/>
                  <a:cs typeface="Cascadia Mono Light" panose="020B0609020000020004" pitchFamily="49" charset="0"/>
                </a:rPr>
                <a:t> </a:t>
              </a:r>
              <a:r>
                <a:rPr lang="de-DE" sz="1900" dirty="0" err="1" smtClean="0">
                  <a:latin typeface="Cascadia Mono Light" panose="020B0609020000020004" pitchFamily="49" charset="0"/>
                  <a:ea typeface="Cascadia Mono Light" panose="020B0609020000020004" pitchFamily="49" charset="0"/>
                  <a:cs typeface="Cascadia Mono Light" panose="020B0609020000020004" pitchFamily="49" charset="0"/>
                </a:rPr>
                <a:t>freva</a:t>
              </a:r>
              <a:r>
                <a:rPr lang="de-DE" sz="1900" dirty="0" smtClean="0">
                  <a:latin typeface="Cascadia Mono Light" panose="020B0609020000020004" pitchFamily="49" charset="0"/>
                  <a:ea typeface="Cascadia Mono Light" panose="020B0609020000020004" pitchFamily="49" charset="0"/>
                  <a:cs typeface="Cascadia Mono Light" panose="020B0609020000020004" pitchFamily="49" charset="0"/>
                </a:rPr>
                <a:t> </a:t>
              </a:r>
              <a:r>
                <a:rPr lang="de-DE" sz="1900" dirty="0" err="1">
                  <a:latin typeface="Cascadia Mono Light" panose="020B0609020000020004" pitchFamily="49" charset="0"/>
                  <a:ea typeface="Cascadia Mono Light" panose="020B0609020000020004" pitchFamily="49" charset="0"/>
                  <a:cs typeface="Cascadia Mono Light" panose="020B0609020000020004" pitchFamily="49" charset="0"/>
                </a:rPr>
                <a:t>history</a:t>
              </a:r>
              <a:endParaRPr lang="de-DE" sz="1900" dirty="0">
                <a:latin typeface="Cascadia Mono Light" panose="020B0609020000020004" pitchFamily="49" charset="0"/>
                <a:ea typeface="Cascadia Mono Light" panose="020B0609020000020004" pitchFamily="49" charset="0"/>
                <a:cs typeface="Cascadia Mono Light" panose="020B0609020000020004" pitchFamily="49" charset="0"/>
              </a:endParaRPr>
            </a:p>
            <a:p>
              <a:pPr>
                <a:defRPr/>
              </a:pPr>
              <a:r>
                <a:rPr lang="de-DE" sz="1900" dirty="0" smtClean="0">
                  <a:latin typeface="Cascadia Mono Light" panose="020B0609020000020004" pitchFamily="49" charset="0"/>
                  <a:ea typeface="Cascadia Mono Light" panose="020B0609020000020004" pitchFamily="49" charset="0"/>
                  <a:cs typeface="Cascadia Mono Light" panose="020B0609020000020004" pitchFamily="49" charset="0"/>
                </a:rPr>
                <a:t> </a:t>
              </a:r>
              <a:r>
                <a:rPr lang="de-DE" sz="1900" dirty="0" err="1" smtClean="0">
                  <a:latin typeface="Cascadia Mono Light" panose="020B0609020000020004" pitchFamily="49" charset="0"/>
                  <a:ea typeface="Cascadia Mono Light" panose="020B0609020000020004" pitchFamily="49" charset="0"/>
                  <a:cs typeface="Cascadia Mono Light" panose="020B0609020000020004" pitchFamily="49" charset="0"/>
                </a:rPr>
                <a:t>freva</a:t>
              </a:r>
              <a:r>
                <a:rPr lang="de-DE" sz="1900" dirty="0" smtClean="0">
                  <a:latin typeface="Cascadia Mono Light" panose="020B0609020000020004" pitchFamily="49" charset="0"/>
                  <a:ea typeface="Cascadia Mono Light" panose="020B0609020000020004" pitchFamily="49" charset="0"/>
                  <a:cs typeface="Cascadia Mono Light" panose="020B0609020000020004" pitchFamily="49" charset="0"/>
                </a:rPr>
                <a:t> </a:t>
              </a:r>
              <a:r>
                <a:rPr lang="de-DE" sz="1900" dirty="0" err="1">
                  <a:latin typeface="Cascadia Mono Light" panose="020B0609020000020004" pitchFamily="49" charset="0"/>
                  <a:ea typeface="Cascadia Mono Light" panose="020B0609020000020004" pitchFamily="49" charset="0"/>
                  <a:cs typeface="Cascadia Mono Light" panose="020B0609020000020004" pitchFamily="49" charset="0"/>
                </a:rPr>
                <a:t>databrowser</a:t>
              </a:r>
              <a:endParaRPr lang="de-DE" sz="1900" dirty="0">
                <a:latin typeface="Cascadia Mono Light" panose="020B0609020000020004" pitchFamily="49" charset="0"/>
                <a:ea typeface="Cascadia Mono Light" panose="020B0609020000020004" pitchFamily="49" charset="0"/>
                <a:cs typeface="Cascadia Mono Light" panose="020B0609020000020004" pitchFamily="49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18308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9567" y="107763"/>
            <a:ext cx="1137706" cy="1152238"/>
          </a:xfrm>
          <a:prstGeom prst="rect">
            <a:avLst/>
          </a:prstGeom>
        </p:spPr>
      </p:pic>
      <p:sp>
        <p:nvSpPr>
          <p:cNvPr id="11" name="TextShape 2"/>
          <p:cNvSpPr txBox="1"/>
          <p:nvPr/>
        </p:nvSpPr>
        <p:spPr>
          <a:xfrm>
            <a:off x="67971" y="844942"/>
            <a:ext cx="4641815" cy="1818926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285750" lvl="0" indent="-28575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002060"/>
              </a:buClr>
              <a:buSzPct val="95000"/>
              <a:buFont typeface="Wingdings" charset="2"/>
              <a:buChar char="§"/>
            </a:pPr>
            <a:r>
              <a:rPr lang="es-ES_tradnl" sz="1600" kern="0" dirty="0" err="1" smtClean="0">
                <a:solidFill>
                  <a:srgbClr val="000000"/>
                </a:solidFill>
                <a:latin typeface="Calibri"/>
                <a:cs typeface="Calibri"/>
              </a:rPr>
              <a:t>Follows</a:t>
            </a:r>
            <a:r>
              <a:rPr lang="es-ES_tradnl" sz="1600" kern="0" dirty="0" smtClean="0">
                <a:solidFill>
                  <a:srgbClr val="000000"/>
                </a:solidFill>
                <a:latin typeface="Calibri"/>
                <a:cs typeface="Calibri"/>
              </a:rPr>
              <a:t> CMOR &amp; </a:t>
            </a:r>
            <a:r>
              <a:rPr lang="es-ES_tradnl" sz="1600" kern="0" dirty="0" err="1" smtClean="0">
                <a:solidFill>
                  <a:srgbClr val="000000"/>
                </a:solidFill>
                <a:latin typeface="Calibri"/>
                <a:cs typeface="Calibri"/>
              </a:rPr>
              <a:t>accesses</a:t>
            </a:r>
            <a:r>
              <a:rPr lang="es-ES_tradnl" sz="1600" kern="0" dirty="0" smtClean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s-ES_tradnl" sz="1600" kern="0" dirty="0" err="1" smtClean="0">
                <a:solidFill>
                  <a:srgbClr val="000000"/>
                </a:solidFill>
                <a:latin typeface="Calibri"/>
                <a:cs typeface="Calibri"/>
              </a:rPr>
              <a:t>several</a:t>
            </a:r>
            <a:r>
              <a:rPr lang="es-ES_tradnl" sz="1600" kern="0" dirty="0" smtClean="0">
                <a:solidFill>
                  <a:srgbClr val="000000"/>
                </a:solidFill>
                <a:latin typeface="Calibri"/>
                <a:cs typeface="Calibri"/>
              </a:rPr>
              <a:t> ESGF </a:t>
            </a:r>
            <a:r>
              <a:rPr lang="es-ES_tradnl" sz="1600" kern="0" dirty="0" err="1" smtClean="0">
                <a:solidFill>
                  <a:srgbClr val="000000"/>
                </a:solidFill>
                <a:latin typeface="Calibri"/>
                <a:cs typeface="Calibri"/>
              </a:rPr>
              <a:t>standards</a:t>
            </a:r>
            <a:r>
              <a:rPr lang="es-ES_tradnl" sz="1600" kern="0" dirty="0" smtClean="0">
                <a:solidFill>
                  <a:srgbClr val="000000"/>
                </a:solidFill>
                <a:latin typeface="Calibri"/>
                <a:cs typeface="Calibri"/>
              </a:rPr>
              <a:t> </a:t>
            </a:r>
          </a:p>
          <a:p>
            <a:pPr marL="285750" lvl="0" indent="-28575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002060"/>
              </a:buClr>
              <a:buSzPct val="95000"/>
              <a:buFont typeface="Wingdings" charset="2"/>
              <a:buChar char="§"/>
            </a:pPr>
            <a:r>
              <a:rPr lang="es-ES_tradnl" sz="1600" kern="0" dirty="0" smtClean="0">
                <a:solidFill>
                  <a:srgbClr val="000000"/>
                </a:solidFill>
                <a:latin typeface="Calibri"/>
                <a:cs typeface="Calibri"/>
              </a:rPr>
              <a:t>Data </a:t>
            </a:r>
            <a:r>
              <a:rPr lang="es-ES_tradnl" sz="1600" kern="0" dirty="0" err="1" smtClean="0">
                <a:solidFill>
                  <a:srgbClr val="000000"/>
                </a:solidFill>
                <a:latin typeface="Calibri"/>
                <a:cs typeface="Calibri"/>
              </a:rPr>
              <a:t>ingested</a:t>
            </a:r>
            <a:r>
              <a:rPr lang="es-ES_tradnl" sz="1600" kern="0" dirty="0" smtClean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s-ES_tradnl" sz="1600" kern="0" dirty="0" err="1" smtClean="0">
                <a:solidFill>
                  <a:srgbClr val="000000"/>
                </a:solidFill>
                <a:latin typeface="Calibri"/>
                <a:cs typeface="Calibri"/>
              </a:rPr>
              <a:t>via</a:t>
            </a:r>
            <a:r>
              <a:rPr lang="es-ES_tradnl" sz="1600" kern="0" dirty="0" smtClean="0">
                <a:solidFill>
                  <a:srgbClr val="000000"/>
                </a:solidFill>
                <a:latin typeface="Calibri"/>
                <a:cs typeface="Calibri"/>
              </a:rPr>
              <a:t> SOLR Apache</a:t>
            </a:r>
          </a:p>
          <a:p>
            <a:pPr marL="285750" lvl="0" indent="-28575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002060"/>
              </a:buClr>
              <a:buSzPct val="95000"/>
              <a:buFont typeface="Wingdings" charset="2"/>
              <a:buChar char="§"/>
            </a:pPr>
            <a:endParaRPr lang="es-ES_tradnl" sz="1600" kern="0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pPr marL="285750" lvl="0" indent="-28575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002060"/>
              </a:buClr>
              <a:buSzPct val="95000"/>
              <a:buFont typeface="Wingdings" charset="2"/>
              <a:buChar char="§"/>
            </a:pPr>
            <a:r>
              <a:rPr lang="es-ES_tradnl" sz="1600" kern="0" dirty="0" smtClean="0">
                <a:solidFill>
                  <a:srgbClr val="FF0000"/>
                </a:solidFill>
                <a:latin typeface="Calibri"/>
                <a:cs typeface="Calibri"/>
              </a:rPr>
              <a:t>More </a:t>
            </a:r>
            <a:r>
              <a:rPr lang="es-ES_tradnl" sz="1600" kern="0" dirty="0" err="1" smtClean="0">
                <a:solidFill>
                  <a:srgbClr val="FF0000"/>
                </a:solidFill>
                <a:latin typeface="Calibri"/>
                <a:cs typeface="Calibri"/>
              </a:rPr>
              <a:t>than</a:t>
            </a:r>
            <a:r>
              <a:rPr lang="es-ES_tradnl" sz="1600" kern="0" dirty="0" smtClean="0">
                <a:solidFill>
                  <a:srgbClr val="FF0000"/>
                </a:solidFill>
                <a:latin typeface="Calibri"/>
                <a:cs typeface="Calibri"/>
              </a:rPr>
              <a:t> 15 </a:t>
            </a:r>
            <a:r>
              <a:rPr lang="es-ES_tradnl" sz="1600" kern="0" dirty="0" err="1" smtClean="0">
                <a:solidFill>
                  <a:srgbClr val="FF0000"/>
                </a:solidFill>
                <a:latin typeface="Calibri"/>
                <a:cs typeface="Calibri"/>
              </a:rPr>
              <a:t>million</a:t>
            </a:r>
            <a:r>
              <a:rPr lang="es-ES_tradnl" sz="1600" kern="0" dirty="0" smtClean="0">
                <a:solidFill>
                  <a:srgbClr val="FF0000"/>
                </a:solidFill>
                <a:latin typeface="Calibri"/>
                <a:cs typeface="Calibri"/>
              </a:rPr>
              <a:t> of </a:t>
            </a:r>
            <a:r>
              <a:rPr lang="es-ES_tradnl" sz="1600" kern="0" dirty="0" err="1" smtClean="0">
                <a:solidFill>
                  <a:srgbClr val="FF0000"/>
                </a:solidFill>
                <a:latin typeface="Calibri"/>
                <a:cs typeface="Calibri"/>
              </a:rPr>
              <a:t>datafiles</a:t>
            </a:r>
            <a:r>
              <a:rPr lang="es-ES_tradnl" sz="1600" kern="0" dirty="0" smtClean="0">
                <a:solidFill>
                  <a:srgbClr val="FF0000"/>
                </a:solidFill>
                <a:latin typeface="Calibri"/>
                <a:cs typeface="Calibri"/>
              </a:rPr>
              <a:t>!</a:t>
            </a:r>
          </a:p>
          <a:p>
            <a:pPr marL="285750" lvl="0" indent="-28575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002060"/>
              </a:buClr>
              <a:buSzPct val="95000"/>
              <a:buFont typeface="Wingdings" charset="2"/>
              <a:buChar char="§"/>
            </a:pPr>
            <a:r>
              <a:rPr lang="es-ES_tradnl" sz="1600" kern="0" dirty="0" smtClean="0">
                <a:solidFill>
                  <a:srgbClr val="FF0000"/>
                </a:solidFill>
                <a:latin typeface="Calibri"/>
                <a:cs typeface="Calibri"/>
              </a:rPr>
              <a:t>More </a:t>
            </a:r>
            <a:r>
              <a:rPr lang="es-ES_tradnl" sz="1600" kern="0" dirty="0" err="1" smtClean="0">
                <a:solidFill>
                  <a:srgbClr val="FF0000"/>
                </a:solidFill>
                <a:latin typeface="Calibri"/>
                <a:cs typeface="Calibri"/>
              </a:rPr>
              <a:t>than</a:t>
            </a:r>
            <a:r>
              <a:rPr lang="es-ES_tradnl" sz="1600" kern="0" dirty="0" smtClean="0">
                <a:solidFill>
                  <a:srgbClr val="FF0000"/>
                </a:solidFill>
                <a:latin typeface="Calibri"/>
                <a:cs typeface="Calibri"/>
              </a:rPr>
              <a:t> 6.6 PB!</a:t>
            </a:r>
          </a:p>
        </p:txBody>
      </p:sp>
      <p:pic>
        <p:nvPicPr>
          <p:cNvPr id="4" name="Imagen 3" descr="Screen Shot 2021-12-15 at 20.00.20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2" t="12945" r="8427" b="11974"/>
          <a:stretch/>
        </p:blipFill>
        <p:spPr>
          <a:xfrm>
            <a:off x="4828611" y="838447"/>
            <a:ext cx="4007147" cy="42908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Imagen 20" descr="Screen Shot 2021-12-15 at 20.00.26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6" t="53290" r="9448" b="8954"/>
          <a:stretch/>
        </p:blipFill>
        <p:spPr>
          <a:xfrm>
            <a:off x="801428" y="2885243"/>
            <a:ext cx="3970159" cy="21577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" name="Google Shape;180;gf7ad10a91b_3_308"/>
          <p:cNvSpPr txBox="1"/>
          <p:nvPr/>
        </p:nvSpPr>
        <p:spPr>
          <a:xfrm>
            <a:off x="43201" y="133403"/>
            <a:ext cx="6231550" cy="510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>
              <a:lnSpc>
                <a:spcPct val="90000"/>
              </a:lnSpc>
            </a:pPr>
            <a:r>
              <a:rPr lang="de-DE" sz="2800" dirty="0" smtClean="0">
                <a:solidFill>
                  <a:srgbClr val="002060"/>
                </a:solidFill>
              </a:rPr>
              <a:t>Data </a:t>
            </a:r>
            <a:r>
              <a:rPr lang="de-DE" sz="2800" dirty="0" err="1" smtClean="0">
                <a:solidFill>
                  <a:srgbClr val="002060"/>
                </a:solidFill>
              </a:rPr>
              <a:t>access</a:t>
            </a:r>
            <a:endParaRPr sz="2800" dirty="0">
              <a:solidFill>
                <a:srgbClr val="002060"/>
              </a:solidFill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177065" y="5275563"/>
            <a:ext cx="8336838" cy="529992"/>
            <a:chOff x="177065" y="5275563"/>
            <a:chExt cx="8336838" cy="529992"/>
          </a:xfrm>
        </p:grpSpPr>
        <p:sp>
          <p:nvSpPr>
            <p:cNvPr id="27" name="TextShape 3"/>
            <p:cNvSpPr txBox="1"/>
            <p:nvPr/>
          </p:nvSpPr>
          <p:spPr>
            <a:xfrm>
              <a:off x="8159391" y="5424840"/>
              <a:ext cx="354512" cy="17604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Autofit/>
            </a:bodyPr>
            <a:lstStyle/>
            <a:p>
              <a:pPr algn="r">
                <a:lnSpc>
                  <a:spcPct val="100000"/>
                </a:lnSpc>
              </a:pPr>
              <a:fld id="{B1730AEB-92EF-46CC-B31F-6434842173FA}" type="slidenum">
                <a:rPr lang="de-DE" sz="1200" b="0" strike="noStrike" spc="-1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</a:rPr>
                <a:t>3</a:t>
              </a:fld>
              <a:endParaRPr lang="de-DE" sz="1200" b="0" strike="noStrike" spc="-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</a:endParaRPr>
            </a:p>
          </p:txBody>
        </p:sp>
        <p:sp>
          <p:nvSpPr>
            <p:cNvPr id="28" name="TextShape 4"/>
            <p:cNvSpPr txBox="1"/>
            <p:nvPr/>
          </p:nvSpPr>
          <p:spPr>
            <a:xfrm>
              <a:off x="657137" y="5380732"/>
              <a:ext cx="7446522" cy="424823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Autofit/>
            </a:bodyPr>
            <a:lstStyle/>
            <a:p>
              <a:pPr algn="r">
                <a:lnSpc>
                  <a:spcPct val="100000"/>
                </a:lnSpc>
              </a:pPr>
              <a:r>
                <a:rPr lang="de-DE" sz="1200" b="0" strike="noStrike" spc="-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Etor E. Lucio-</a:t>
              </a:r>
              <a:r>
                <a:rPr lang="de-DE" sz="1200" b="0" strike="noStrike" spc="-1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Eceiza</a:t>
              </a:r>
              <a:r>
                <a:rPr lang="de-DE" sz="1200" b="0" strike="noStrike" spc="-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 </a:t>
              </a:r>
              <a:r>
                <a:rPr lang="mr-IN" sz="1200" b="0" strike="noStrike" spc="-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–</a:t>
              </a:r>
              <a:r>
                <a:rPr lang="es-ES_tradnl" sz="1200" b="0" strike="noStrike" spc="-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 </a:t>
              </a:r>
              <a:r>
                <a:rPr lang="en-US" sz="1200" spc="-1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Freva</a:t>
              </a:r>
              <a:r>
                <a:rPr lang="en-US" sz="1200" spc="-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, a software framework for the Earth System </a:t>
              </a:r>
              <a:r>
                <a:rPr lang="en-US" sz="1200" spc="-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community: Overview </a:t>
              </a:r>
              <a:r>
                <a:rPr lang="en-US" sz="1200" spc="-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and </a:t>
              </a:r>
              <a:r>
                <a:rPr lang="en-US" sz="1200" spc="-1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and</a:t>
              </a:r>
              <a:r>
                <a:rPr lang="en-US" sz="1200" spc="-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 new </a:t>
              </a:r>
              <a:r>
                <a:rPr lang="en-US" sz="1200" spc="-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features</a:t>
              </a:r>
              <a:r>
                <a:rPr lang="de-DE" sz="1200" spc="-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 </a:t>
              </a:r>
              <a:r>
                <a:rPr lang="en-GB" sz="1200" spc="-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EGU </a:t>
              </a:r>
              <a:r>
                <a:rPr lang="en-US" sz="1200" spc="-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2022:</a:t>
              </a:r>
              <a:r>
                <a:rPr lang="fr-FR" sz="1200" spc="-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ESSI3.3 - 23.05.2022</a:t>
              </a:r>
              <a:endParaRPr lang="en-US" sz="1200" spc="-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endParaRPr>
            </a:p>
            <a:p>
              <a:pPr algn="r">
                <a:lnSpc>
                  <a:spcPct val="100000"/>
                </a:lnSpc>
              </a:pPr>
              <a:endParaRPr lang="de-DE" sz="1200" b="0" strike="noStrike" spc="-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endParaRPr>
            </a:p>
          </p:txBody>
        </p:sp>
        <p:pic>
          <p:nvPicPr>
            <p:cNvPr id="29" name="Picture 8" descr="https://cdn.egu.eu/static/2d00bd2f/logos/egu/egu_plain_blue/egu_plain_blue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065" y="5275563"/>
              <a:ext cx="449336" cy="3561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/>
          <a:srcRect l="2482" t="2118" r="2680" b="2856"/>
          <a:stretch/>
        </p:blipFill>
        <p:spPr>
          <a:xfrm>
            <a:off x="3779520" y="388713"/>
            <a:ext cx="4465320" cy="48009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46957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Shape 2"/>
          <p:cNvSpPr txBox="1"/>
          <p:nvPr/>
        </p:nvSpPr>
        <p:spPr>
          <a:xfrm>
            <a:off x="67971" y="844942"/>
            <a:ext cx="6402658" cy="779911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285750" lvl="0" indent="-28575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002060"/>
              </a:buClr>
              <a:buSzPct val="95000"/>
              <a:buFont typeface="Wingdings" charset="2"/>
              <a:buChar char="§"/>
            </a:pPr>
            <a:r>
              <a:rPr lang="es-ES_tradnl" sz="1600" kern="0" dirty="0" smtClean="0">
                <a:solidFill>
                  <a:srgbClr val="000000"/>
                </a:solidFill>
                <a:latin typeface="Calibri"/>
                <a:cs typeface="Calibri"/>
              </a:rPr>
              <a:t>Flexible </a:t>
            </a:r>
            <a:r>
              <a:rPr lang="es-ES_tradnl" sz="1600" kern="0" dirty="0" err="1" smtClean="0">
                <a:solidFill>
                  <a:srgbClr val="000000"/>
                </a:solidFill>
                <a:latin typeface="Calibri"/>
                <a:cs typeface="Calibri"/>
              </a:rPr>
              <a:t>programming</a:t>
            </a:r>
            <a:r>
              <a:rPr lang="es-ES_tradnl" sz="1600" kern="0" dirty="0" smtClean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s-ES_tradnl" sz="1600" kern="0" dirty="0" err="1" smtClean="0">
                <a:solidFill>
                  <a:srgbClr val="000000"/>
                </a:solidFill>
                <a:latin typeface="Calibri"/>
                <a:cs typeface="Calibri"/>
              </a:rPr>
              <a:t>language</a:t>
            </a:r>
            <a:r>
              <a:rPr lang="es-ES_tradnl" sz="1600" kern="0" dirty="0" smtClean="0">
                <a:solidFill>
                  <a:srgbClr val="000000"/>
                </a:solidFill>
                <a:latin typeface="Calibri"/>
                <a:cs typeface="Calibri"/>
              </a:rPr>
              <a:t> (</a:t>
            </a:r>
            <a:r>
              <a:rPr lang="es-ES_tradnl" sz="1600" u="sng" kern="0" dirty="0" smtClean="0">
                <a:solidFill>
                  <a:srgbClr val="000000"/>
                </a:solidFill>
                <a:latin typeface="Calibri"/>
                <a:cs typeface="Calibri"/>
              </a:rPr>
              <a:t>non </a:t>
            </a:r>
            <a:r>
              <a:rPr lang="es-ES_tradnl" sz="1600" u="sng" kern="0" dirty="0" err="1" smtClean="0">
                <a:solidFill>
                  <a:srgbClr val="000000"/>
                </a:solidFill>
                <a:latin typeface="Calibri"/>
                <a:cs typeface="Calibri"/>
              </a:rPr>
              <a:t>commercial</a:t>
            </a:r>
            <a:r>
              <a:rPr lang="es-ES_tradnl" sz="1600" u="sng" kern="0" dirty="0" smtClean="0">
                <a:solidFill>
                  <a:srgbClr val="000000"/>
                </a:solidFill>
                <a:latin typeface="Calibri"/>
                <a:cs typeface="Calibri"/>
              </a:rPr>
              <a:t> software</a:t>
            </a:r>
            <a:r>
              <a:rPr lang="es-ES_tradnl" sz="1600" kern="0" dirty="0" smtClean="0">
                <a:solidFill>
                  <a:srgbClr val="000000"/>
                </a:solidFill>
                <a:latin typeface="Calibri"/>
                <a:cs typeface="Calibri"/>
              </a:rPr>
              <a:t>)</a:t>
            </a:r>
          </a:p>
          <a:p>
            <a:pPr marL="285750" lvl="0" indent="-28575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002060"/>
              </a:buClr>
              <a:buSzPct val="95000"/>
              <a:buFont typeface="Wingdings" charset="2"/>
              <a:buChar char="§"/>
            </a:pPr>
            <a:r>
              <a:rPr lang="es-ES_tradnl" sz="1600" kern="0" dirty="0" err="1" smtClean="0">
                <a:solidFill>
                  <a:srgbClr val="000000"/>
                </a:solidFill>
                <a:latin typeface="Calibri"/>
                <a:cs typeface="Calibri"/>
              </a:rPr>
              <a:t>Standardized</a:t>
            </a:r>
            <a:r>
              <a:rPr lang="es-ES_tradnl" sz="1600" kern="0" dirty="0" smtClean="0">
                <a:solidFill>
                  <a:srgbClr val="000000"/>
                </a:solidFill>
                <a:latin typeface="Calibri"/>
                <a:cs typeface="Calibri"/>
              </a:rPr>
              <a:t> API (Python 3.x)</a:t>
            </a:r>
            <a:endParaRPr lang="es-ES_tradnl" sz="1600" kern="0" dirty="0" smtClean="0">
              <a:solidFill>
                <a:srgbClr val="FF0000"/>
              </a:solidFill>
              <a:latin typeface="Calibri"/>
              <a:cs typeface="Calibri"/>
            </a:endParaRPr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6706" y="130196"/>
            <a:ext cx="1016800" cy="862375"/>
          </a:xfrm>
          <a:prstGeom prst="rect">
            <a:avLst/>
          </a:prstGeom>
        </p:spPr>
      </p:pic>
      <p:sp>
        <p:nvSpPr>
          <p:cNvPr id="8" name="TextBox 11"/>
          <p:cNvSpPr txBox="1"/>
          <p:nvPr/>
        </p:nvSpPr>
        <p:spPr>
          <a:xfrm>
            <a:off x="259904" y="4607635"/>
            <a:ext cx="7986342" cy="246221"/>
          </a:xfrm>
          <a:prstGeom prst="rect">
            <a:avLst/>
          </a:prstGeom>
          <a:solidFill>
            <a:schemeClr val="bg1"/>
          </a:solidFill>
          <a:ln w="9525" cmpd="sng">
            <a:solidFill>
              <a:srgbClr val="A800F6"/>
            </a:solidFill>
          </a:ln>
        </p:spPr>
        <p:txBody>
          <a:bodyPr wrap="square" rtlCol="0">
            <a:spAutoFit/>
          </a:bodyPr>
          <a:lstStyle/>
          <a:p>
            <a:r>
              <a:rPr lang="de-DE" sz="1000" dirty="0" smtClean="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$ </a:t>
            </a:r>
            <a:r>
              <a:rPr lang="de-DE" sz="1000" dirty="0" err="1" smtClean="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freva</a:t>
            </a:r>
            <a:r>
              <a:rPr lang="de-DE" sz="1000" dirty="0" smtClean="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 </a:t>
            </a:r>
            <a:r>
              <a:rPr lang="de-DE" sz="1000" dirty="0" err="1" smtClean="0">
                <a:solidFill>
                  <a:schemeClr val="bg2">
                    <a:lumMod val="50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plugin</a:t>
            </a:r>
            <a:r>
              <a:rPr lang="de-DE" sz="1000" dirty="0" smtClean="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 </a:t>
            </a:r>
            <a:r>
              <a:rPr lang="en-US" sz="1000" dirty="0" err="1" smtClean="0">
                <a:solidFill>
                  <a:srgbClr val="FF0000"/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MoviePlotter</a:t>
            </a:r>
            <a:r>
              <a:rPr lang="de-DE" sz="1000" dirty="0" smtClean="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 </a:t>
            </a:r>
            <a:r>
              <a:rPr lang="de-DE" sz="1000" dirty="0">
                <a:solidFill>
                  <a:srgbClr val="00B050"/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input</a:t>
            </a:r>
            <a:r>
              <a:rPr lang="de-DE" sz="1000" dirty="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=/path/2/tas_Amon_MPI-ESM-LR_decadal2000_r1i1p1_2003.nc </a:t>
            </a:r>
            <a:r>
              <a:rPr lang="de-DE" sz="1000" dirty="0">
                <a:solidFill>
                  <a:srgbClr val="00B050"/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outputdir</a:t>
            </a:r>
            <a:r>
              <a:rPr lang="de-DE" sz="1000" dirty="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=./</a:t>
            </a:r>
          </a:p>
        </p:txBody>
      </p:sp>
      <p:grpSp>
        <p:nvGrpSpPr>
          <p:cNvPr id="3" name="Agrupar 2"/>
          <p:cNvGrpSpPr/>
          <p:nvPr/>
        </p:nvGrpSpPr>
        <p:grpSpPr>
          <a:xfrm>
            <a:off x="259904" y="1962697"/>
            <a:ext cx="8136510" cy="2400657"/>
            <a:chOff x="107504" y="2237017"/>
            <a:chExt cx="8136510" cy="2400657"/>
          </a:xfrm>
        </p:grpSpPr>
        <p:sp>
          <p:nvSpPr>
            <p:cNvPr id="7" name="TextBox 10"/>
            <p:cNvSpPr txBox="1"/>
            <p:nvPr/>
          </p:nvSpPr>
          <p:spPr>
            <a:xfrm>
              <a:off x="107504" y="2237017"/>
              <a:ext cx="7215316" cy="2400657"/>
            </a:xfrm>
            <a:prstGeom prst="rect">
              <a:avLst/>
            </a:prstGeom>
            <a:solidFill>
              <a:schemeClr val="bg1"/>
            </a:solidFill>
            <a:ln w="9525" cmpd="sng">
              <a:solidFill>
                <a:schemeClr val="accent5">
                  <a:lumMod val="60000"/>
                  <a:lumOff val="4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de-DE" sz="1000" dirty="0">
                  <a:latin typeface="Cascadia Mono" panose="020B0609020000020004" pitchFamily="49" charset="0"/>
                  <a:ea typeface="Cascadia Mono" panose="020B0609020000020004" pitchFamily="49" charset="0"/>
                  <a:cs typeface="Cascadia Mono" panose="020B0609020000020004" pitchFamily="49" charset="0"/>
                </a:rPr>
                <a:t>from evaluation_system.api import plugin</a:t>
              </a:r>
            </a:p>
            <a:p>
              <a:endPara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endParaRPr>
            </a:p>
            <a:p>
              <a:r>
                <a:rPr lang="de-DE" sz="1000" dirty="0">
                  <a:latin typeface="Cascadia Mono" panose="020B0609020000020004" pitchFamily="49" charset="0"/>
                  <a:ea typeface="Cascadia Mono" panose="020B0609020000020004" pitchFamily="49" charset="0"/>
                  <a:cs typeface="Cascadia Mono" panose="020B0609020000020004" pitchFamily="49" charset="0"/>
                </a:rPr>
                <a:t>class </a:t>
              </a:r>
              <a:r>
                <a:rPr lang="de-DE" sz="1000" dirty="0">
                  <a:solidFill>
                    <a:srgbClr val="FF0000"/>
                  </a:solidFill>
                  <a:latin typeface="Cascadia Mono" panose="020B0609020000020004" pitchFamily="49" charset="0"/>
                  <a:ea typeface="Cascadia Mono" panose="020B0609020000020004" pitchFamily="49" charset="0"/>
                  <a:cs typeface="Cascadia Mono" panose="020B0609020000020004" pitchFamily="49" charset="0"/>
                </a:rPr>
                <a:t>MoviePlotter</a:t>
              </a:r>
              <a:r>
                <a:rPr lang="de-DE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scadia Mono" panose="020B0609020000020004" pitchFamily="49" charset="0"/>
                  <a:ea typeface="Cascadia Mono" panose="020B0609020000020004" pitchFamily="49" charset="0"/>
                  <a:cs typeface="Cascadia Mono" panose="020B0609020000020004" pitchFamily="49" charset="0"/>
                </a:rPr>
                <a:t>(plugin.PluginAbstract):</a:t>
              </a:r>
            </a:p>
            <a:p>
              <a:r>
                <a:rPr lang="de-DE" sz="1000" dirty="0">
                  <a:latin typeface="Cascadia Mono" panose="020B0609020000020004" pitchFamily="49" charset="0"/>
                  <a:ea typeface="Cascadia Mono" panose="020B0609020000020004" pitchFamily="49" charset="0"/>
                  <a:cs typeface="Cascadia Mono" panose="020B0609020000020004" pitchFamily="49" charset="0"/>
                </a:rPr>
                <a:t>    </a:t>
              </a:r>
              <a:r>
                <a:rPr lang="de-DE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scadia Mono" panose="020B0609020000020004" pitchFamily="49" charset="0"/>
                  <a:ea typeface="Cascadia Mono" panose="020B0609020000020004" pitchFamily="49" charset="0"/>
                  <a:cs typeface="Cascadia Mono" panose="020B0609020000020004" pitchFamily="49" charset="0"/>
                </a:rPr>
                <a:t>__short_description__ =</a:t>
              </a:r>
              <a:r>
                <a:rPr lang="de-DE" sz="1000" dirty="0">
                  <a:latin typeface="Cascadia Mono" panose="020B0609020000020004" pitchFamily="49" charset="0"/>
                  <a:ea typeface="Cascadia Mono" panose="020B0609020000020004" pitchFamily="49" charset="0"/>
                  <a:cs typeface="Cascadia Mono" panose="020B0609020000020004" pitchFamily="49" charset="0"/>
                </a:rPr>
                <a:t> </a:t>
              </a:r>
              <a:r>
                <a:rPr lang="de-DE" sz="1000" dirty="0">
                  <a:solidFill>
                    <a:srgbClr val="0A61E9"/>
                  </a:solidFill>
                  <a:latin typeface="Cascadia Mono" panose="020B0609020000020004" pitchFamily="49" charset="0"/>
                  <a:ea typeface="Cascadia Mono" panose="020B0609020000020004" pitchFamily="49" charset="0"/>
                  <a:cs typeface="Cascadia Mono" panose="020B0609020000020004" pitchFamily="49" charset="0"/>
                </a:rPr>
                <a:t>"Plots 2D lon/lat movies in GIF format" </a:t>
              </a:r>
            </a:p>
            <a:p>
              <a:r>
                <a:rPr lang="de-DE" sz="1000" dirty="0">
                  <a:latin typeface="Cascadia Mono" panose="020B0609020000020004" pitchFamily="49" charset="0"/>
                  <a:ea typeface="Cascadia Mono" panose="020B0609020000020004" pitchFamily="49" charset="0"/>
                  <a:cs typeface="Cascadia Mono" panose="020B0609020000020004" pitchFamily="49" charset="0"/>
                </a:rPr>
                <a:t>    </a:t>
              </a:r>
              <a:r>
                <a:rPr lang="de-DE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scadia Mono" panose="020B0609020000020004" pitchFamily="49" charset="0"/>
                  <a:ea typeface="Cascadia Mono" panose="020B0609020000020004" pitchFamily="49" charset="0"/>
                  <a:cs typeface="Cascadia Mono" panose="020B0609020000020004" pitchFamily="49" charset="0"/>
                </a:rPr>
                <a:t>__version__ = (0,0,1)</a:t>
              </a:r>
            </a:p>
            <a:p>
              <a:r>
                <a:rPr lang="de-DE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scadia Mono" panose="020B0609020000020004" pitchFamily="49" charset="0"/>
                  <a:ea typeface="Cascadia Mono" panose="020B0609020000020004" pitchFamily="49" charset="0"/>
                  <a:cs typeface="Cascadia Mono" panose="020B0609020000020004" pitchFamily="49" charset="0"/>
                </a:rPr>
                <a:t>    </a:t>
              </a:r>
              <a:r>
                <a:rPr lang="de-DE" sz="1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scadia Mono" panose="020B0609020000020004" pitchFamily="49" charset="0"/>
                  <a:ea typeface="Cascadia Mono" panose="020B0609020000020004" pitchFamily="49" charset="0"/>
                  <a:cs typeface="Cascadia Mono" panose="020B0609020000020004" pitchFamily="49" charset="0"/>
                </a:rPr>
                <a:t>__</a:t>
              </a:r>
              <a:r>
                <a:rPr lang="de-DE" sz="10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scadia Mono" panose="020B0609020000020004" pitchFamily="49" charset="0"/>
                  <a:ea typeface="Cascadia Mono" panose="020B0609020000020004" pitchFamily="49" charset="0"/>
                  <a:cs typeface="Cascadia Mono" panose="020B0609020000020004" pitchFamily="49" charset="0"/>
                </a:rPr>
                <a:t>parameters</a:t>
              </a:r>
              <a:r>
                <a:rPr lang="de-DE" sz="1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scadia Mono" panose="020B0609020000020004" pitchFamily="49" charset="0"/>
                  <a:ea typeface="Cascadia Mono" panose="020B0609020000020004" pitchFamily="49" charset="0"/>
                  <a:cs typeface="Cascadia Mono" panose="020B0609020000020004" pitchFamily="49" charset="0"/>
                </a:rPr>
                <a:t>__ </a:t>
              </a:r>
              <a:r>
                <a:rPr lang="de-DE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scadia Mono" panose="020B0609020000020004" pitchFamily="49" charset="0"/>
                  <a:ea typeface="Cascadia Mono" panose="020B0609020000020004" pitchFamily="49" charset="0"/>
                  <a:cs typeface="Cascadia Mono" panose="020B0609020000020004" pitchFamily="49" charset="0"/>
                </a:rPr>
                <a:t>= </a:t>
              </a:r>
              <a:r>
                <a:rPr lang="de-DE" sz="10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scadia Mono" panose="020B0609020000020004" pitchFamily="49" charset="0"/>
                  <a:ea typeface="Cascadia Mono" panose="020B0609020000020004" pitchFamily="49" charset="0"/>
                  <a:cs typeface="Cascadia Mono" panose="020B0609020000020004" pitchFamily="49" charset="0"/>
                </a:rPr>
                <a:t>ParamDict</a:t>
              </a:r>
              <a:r>
                <a:rPr lang="de-DE" sz="1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scadia Mono" panose="020B0609020000020004" pitchFamily="49" charset="0"/>
                  <a:ea typeface="Cascadia Mono" panose="020B0609020000020004" pitchFamily="49" charset="0"/>
                  <a:cs typeface="Cascadia Mono" panose="020B0609020000020004" pitchFamily="49" charset="0"/>
                </a:rPr>
                <a:t>(</a:t>
              </a:r>
              <a:endPara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endParaRPr>
            </a:p>
            <a:p>
              <a:r>
                <a:rPr lang="de-DE" sz="1000" dirty="0">
                  <a:latin typeface="Cascadia Mono" panose="020B0609020000020004" pitchFamily="49" charset="0"/>
                  <a:ea typeface="Cascadia Mono" panose="020B0609020000020004" pitchFamily="49" charset="0"/>
                  <a:cs typeface="Cascadia Mono" panose="020B0609020000020004" pitchFamily="49" charset="0"/>
                </a:rPr>
                <a:t>             </a:t>
              </a:r>
              <a:r>
                <a:rPr lang="de-DE" sz="1000" dirty="0" err="1" smtClean="0">
                  <a:solidFill>
                    <a:srgbClr val="00B050"/>
                  </a:solidFill>
                  <a:latin typeface="Cascadia Mono" panose="020B0609020000020004" pitchFamily="49" charset="0"/>
                  <a:ea typeface="Cascadia Mono" panose="020B0609020000020004" pitchFamily="49" charset="0"/>
                  <a:cs typeface="Cascadia Mono" panose="020B0609020000020004" pitchFamily="49" charset="0"/>
                </a:rPr>
                <a:t>input</a:t>
              </a:r>
              <a:r>
                <a:rPr lang="de-DE" sz="1000" dirty="0" smtClean="0">
                  <a:latin typeface="Cascadia Mono" panose="020B0609020000020004" pitchFamily="49" charset="0"/>
                  <a:ea typeface="Cascadia Mono" panose="020B0609020000020004" pitchFamily="49" charset="0"/>
                  <a:cs typeface="Cascadia Mono" panose="020B0609020000020004" pitchFamily="49" charset="0"/>
                </a:rPr>
                <a:t> </a:t>
              </a:r>
              <a:r>
                <a:rPr lang="de-DE" sz="1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scadia Mono" panose="020B0609020000020004" pitchFamily="49" charset="0"/>
                  <a:ea typeface="Cascadia Mono" panose="020B0609020000020004" pitchFamily="49" charset="0"/>
                  <a:cs typeface="Cascadia Mono" panose="020B0609020000020004" pitchFamily="49" charset="0"/>
                </a:rPr>
                <a:t>=     (</a:t>
              </a:r>
              <a:r>
                <a:rPr lang="de-DE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scadia Mono" panose="020B0609020000020004" pitchFamily="49" charset="0"/>
                  <a:ea typeface="Cascadia Mono" panose="020B0609020000020004" pitchFamily="49" charset="0"/>
                  <a:cs typeface="Cascadia Mono" panose="020B0609020000020004" pitchFamily="49" charset="0"/>
                </a:rPr>
                <a:t>None, dict(type=str, mandatory=True, </a:t>
              </a:r>
              <a:r>
                <a:rPr lang="de-DE" sz="10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Cascadia Mono" panose="020B0609020000020004" pitchFamily="49" charset="0"/>
                  <a:ea typeface="Cascadia Mono" panose="020B0609020000020004" pitchFamily="49" charset="0"/>
                  <a:cs typeface="Cascadia Mono" panose="020B0609020000020004" pitchFamily="49" charset="0"/>
                </a:rPr>
                <a:t>help</a:t>
              </a:r>
              <a:r>
                <a:rPr lang="de-DE" sz="1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scadia Mono" panose="020B0609020000020004" pitchFamily="49" charset="0"/>
                  <a:ea typeface="Cascadia Mono" panose="020B0609020000020004" pitchFamily="49" charset="0"/>
                  <a:cs typeface="Cascadia Mono" panose="020B0609020000020004" pitchFamily="49" charset="0"/>
                </a:rPr>
                <a:t>=</a:t>
              </a:r>
              <a:r>
                <a:rPr lang="de-DE" sz="1000" dirty="0" smtClean="0">
                  <a:solidFill>
                    <a:srgbClr val="0A61E9"/>
                  </a:solidFill>
                  <a:latin typeface="Cascadia Mono" panose="020B0609020000020004" pitchFamily="49" charset="0"/>
                  <a:ea typeface="Cascadia Mono" panose="020B0609020000020004" pitchFamily="49" charset="0"/>
                  <a:cs typeface="Cascadia Mono" panose="020B0609020000020004" pitchFamily="49" charset="0"/>
                </a:rPr>
                <a:t>'File </a:t>
              </a:r>
              <a:r>
                <a:rPr lang="de-DE" sz="1000" dirty="0" err="1" smtClean="0">
                  <a:solidFill>
                    <a:srgbClr val="0A61E9"/>
                  </a:solidFill>
                  <a:latin typeface="Cascadia Mono" panose="020B0609020000020004" pitchFamily="49" charset="0"/>
                  <a:ea typeface="Cascadia Mono" panose="020B0609020000020004" pitchFamily="49" charset="0"/>
                  <a:cs typeface="Cascadia Mono" panose="020B0609020000020004" pitchFamily="49" charset="0"/>
                </a:rPr>
                <a:t>to</a:t>
              </a:r>
              <a:r>
                <a:rPr lang="de-DE" sz="1000" dirty="0" smtClean="0">
                  <a:solidFill>
                    <a:srgbClr val="0A61E9"/>
                  </a:solidFill>
                  <a:latin typeface="Cascadia Mono" panose="020B0609020000020004" pitchFamily="49" charset="0"/>
                  <a:ea typeface="Cascadia Mono" panose="020B0609020000020004" pitchFamily="49" charset="0"/>
                  <a:cs typeface="Cascadia Mono" panose="020B0609020000020004" pitchFamily="49" charset="0"/>
                </a:rPr>
                <a:t> </a:t>
              </a:r>
              <a:r>
                <a:rPr lang="de-DE" sz="1000" dirty="0" err="1" smtClean="0">
                  <a:solidFill>
                    <a:srgbClr val="0A61E9"/>
                  </a:solidFill>
                  <a:latin typeface="Cascadia Mono" panose="020B0609020000020004" pitchFamily="49" charset="0"/>
                  <a:ea typeface="Cascadia Mono" panose="020B0609020000020004" pitchFamily="49" charset="0"/>
                  <a:cs typeface="Cascadia Mono" panose="020B0609020000020004" pitchFamily="49" charset="0"/>
                </a:rPr>
                <a:t>be</a:t>
              </a:r>
              <a:r>
                <a:rPr lang="de-DE" sz="1000" dirty="0" smtClean="0">
                  <a:solidFill>
                    <a:srgbClr val="0A61E9"/>
                  </a:solidFill>
                  <a:latin typeface="Cascadia Mono" panose="020B0609020000020004" pitchFamily="49" charset="0"/>
                  <a:ea typeface="Cascadia Mono" panose="020B0609020000020004" pitchFamily="49" charset="0"/>
                  <a:cs typeface="Cascadia Mono" panose="020B0609020000020004" pitchFamily="49" charset="0"/>
                </a:rPr>
                <a:t> </a:t>
              </a:r>
              <a:r>
                <a:rPr lang="de-DE" sz="1000" dirty="0" err="1" smtClean="0">
                  <a:solidFill>
                    <a:srgbClr val="0A61E9"/>
                  </a:solidFill>
                  <a:latin typeface="Cascadia Mono" panose="020B0609020000020004" pitchFamily="49" charset="0"/>
                  <a:ea typeface="Cascadia Mono" panose="020B0609020000020004" pitchFamily="49" charset="0"/>
                  <a:cs typeface="Cascadia Mono" panose="020B0609020000020004" pitchFamily="49" charset="0"/>
                </a:rPr>
                <a:t>plotted</a:t>
              </a:r>
              <a:r>
                <a:rPr lang="de-DE" sz="1000" dirty="0" smtClean="0">
                  <a:solidFill>
                    <a:srgbClr val="0A61E9"/>
                  </a:solidFill>
                  <a:latin typeface="Cascadia Mono" panose="020B0609020000020004" pitchFamily="49" charset="0"/>
                  <a:ea typeface="Cascadia Mono" panose="020B0609020000020004" pitchFamily="49" charset="0"/>
                  <a:cs typeface="Cascadia Mono" panose="020B0609020000020004" pitchFamily="49" charset="0"/>
                </a:rPr>
                <a:t>'</a:t>
              </a:r>
              <a:r>
                <a:rPr lang="de-DE" sz="1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scadia Mono" panose="020B0609020000020004" pitchFamily="49" charset="0"/>
                  <a:ea typeface="Cascadia Mono" panose="020B0609020000020004" pitchFamily="49" charset="0"/>
                  <a:cs typeface="Cascadia Mono" panose="020B0609020000020004" pitchFamily="49" charset="0"/>
                </a:rPr>
                <a:t>)),</a:t>
              </a:r>
              <a:r>
                <a:rPr lang="de-DE" sz="1000" dirty="0" smtClean="0">
                  <a:latin typeface="Cascadia Mono" panose="020B0609020000020004" pitchFamily="49" charset="0"/>
                  <a:ea typeface="Cascadia Mono" panose="020B0609020000020004" pitchFamily="49" charset="0"/>
                  <a:cs typeface="Cascadia Mono" panose="020B0609020000020004" pitchFamily="49" charset="0"/>
                </a:rPr>
                <a:t> </a:t>
              </a:r>
              <a:endParaRPr lang="de-DE" sz="1000" dirty="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endParaRPr>
            </a:p>
            <a:p>
              <a:r>
                <a:rPr lang="de-DE" sz="1000" dirty="0">
                  <a:latin typeface="Cascadia Mono" panose="020B0609020000020004" pitchFamily="49" charset="0"/>
                  <a:ea typeface="Cascadia Mono" panose="020B0609020000020004" pitchFamily="49" charset="0"/>
                  <a:cs typeface="Cascadia Mono" panose="020B0609020000020004" pitchFamily="49" charset="0"/>
                </a:rPr>
                <a:t>             </a:t>
              </a:r>
              <a:r>
                <a:rPr lang="de-DE" sz="1000" dirty="0" err="1">
                  <a:solidFill>
                    <a:srgbClr val="00B050"/>
                  </a:solidFill>
                  <a:latin typeface="Cascadia Mono" panose="020B0609020000020004" pitchFamily="49" charset="0"/>
                  <a:ea typeface="Cascadia Mono" panose="020B0609020000020004" pitchFamily="49" charset="0"/>
                  <a:cs typeface="Cascadia Mono" panose="020B0609020000020004" pitchFamily="49" charset="0"/>
                </a:rPr>
                <a:t>outputdir</a:t>
              </a:r>
              <a:r>
                <a:rPr lang="de-DE" sz="1000" dirty="0">
                  <a:latin typeface="Cascadia Mono" panose="020B0609020000020004" pitchFamily="49" charset="0"/>
                  <a:ea typeface="Cascadia Mono" panose="020B0609020000020004" pitchFamily="49" charset="0"/>
                  <a:cs typeface="Cascadia Mono" panose="020B0609020000020004" pitchFamily="49" charset="0"/>
                </a:rPr>
                <a:t> </a:t>
              </a:r>
              <a:r>
                <a:rPr lang="de-DE" sz="1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scadia Mono" panose="020B0609020000020004" pitchFamily="49" charset="0"/>
                  <a:ea typeface="Cascadia Mono" panose="020B0609020000020004" pitchFamily="49" charset="0"/>
                  <a:cs typeface="Cascadia Mono" panose="020B0609020000020004" pitchFamily="49" charset="0"/>
                </a:rPr>
                <a:t>= (</a:t>
              </a:r>
              <a:r>
                <a:rPr lang="de-DE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scadia Mono" panose="020B0609020000020004" pitchFamily="49" charset="0"/>
                  <a:ea typeface="Cascadia Mono" panose="020B0609020000020004" pitchFamily="49" charset="0"/>
                  <a:cs typeface="Cascadia Mono" panose="020B0609020000020004" pitchFamily="49" charset="0"/>
                </a:rPr>
                <a:t>None, dict(type=str, mandatory=True, help=</a:t>
              </a:r>
              <a:r>
                <a:rPr lang="de-DE" sz="1000" dirty="0" smtClean="0">
                  <a:solidFill>
                    <a:srgbClr val="0A61E9"/>
                  </a:solidFill>
                  <a:latin typeface="Cascadia Mono" panose="020B0609020000020004" pitchFamily="49" charset="0"/>
                  <a:ea typeface="Cascadia Mono" panose="020B0609020000020004" pitchFamily="49" charset="0"/>
                  <a:cs typeface="Cascadia Mono" panose="020B0609020000020004" pitchFamily="49" charset="0"/>
                </a:rPr>
                <a:t>'</a:t>
              </a:r>
              <a:r>
                <a:rPr lang="de-DE" sz="1000" dirty="0" err="1" smtClean="0">
                  <a:solidFill>
                    <a:srgbClr val="0A61E9"/>
                  </a:solidFill>
                  <a:latin typeface="Cascadia Mono" panose="020B0609020000020004" pitchFamily="49" charset="0"/>
                  <a:ea typeface="Cascadia Mono" panose="020B0609020000020004" pitchFamily="49" charset="0"/>
                  <a:cs typeface="Cascadia Mono" panose="020B0609020000020004" pitchFamily="49" charset="0"/>
                </a:rPr>
                <a:t>default</a:t>
              </a:r>
              <a:r>
                <a:rPr lang="de-DE" sz="1000" dirty="0" smtClean="0">
                  <a:solidFill>
                    <a:srgbClr val="0A61E9"/>
                  </a:solidFill>
                  <a:latin typeface="Cascadia Mono" panose="020B0609020000020004" pitchFamily="49" charset="0"/>
                  <a:ea typeface="Cascadia Mono" panose="020B0609020000020004" pitchFamily="49" charset="0"/>
                  <a:cs typeface="Cascadia Mono" panose="020B0609020000020004" pitchFamily="49" charset="0"/>
                </a:rPr>
                <a:t> </a:t>
              </a:r>
              <a:r>
                <a:rPr lang="de-DE" sz="1000" dirty="0" err="1">
                  <a:solidFill>
                    <a:srgbClr val="0A61E9"/>
                  </a:solidFill>
                  <a:latin typeface="Cascadia Mono" panose="020B0609020000020004" pitchFamily="49" charset="0"/>
                  <a:ea typeface="Cascadia Mono" panose="020B0609020000020004" pitchFamily="49" charset="0"/>
                  <a:cs typeface="Cascadia Mono" panose="020B0609020000020004" pitchFamily="49" charset="0"/>
                </a:rPr>
                <a:t>output</a:t>
              </a:r>
              <a:r>
                <a:rPr lang="de-DE" sz="1000" dirty="0">
                  <a:solidFill>
                    <a:srgbClr val="0A61E9"/>
                  </a:solidFill>
                  <a:latin typeface="Cascadia Mono" panose="020B0609020000020004" pitchFamily="49" charset="0"/>
                  <a:ea typeface="Cascadia Mono" panose="020B0609020000020004" pitchFamily="49" charset="0"/>
                  <a:cs typeface="Cascadia Mono" panose="020B0609020000020004" pitchFamily="49" charset="0"/>
                </a:rPr>
                <a:t> </a:t>
              </a:r>
              <a:r>
                <a:rPr lang="de-DE" sz="1000" dirty="0" smtClean="0">
                  <a:solidFill>
                    <a:srgbClr val="0A61E9"/>
                  </a:solidFill>
                  <a:latin typeface="Cascadia Mono" panose="020B0609020000020004" pitchFamily="49" charset="0"/>
                  <a:ea typeface="Cascadia Mono" panose="020B0609020000020004" pitchFamily="49" charset="0"/>
                  <a:cs typeface="Cascadia Mono" panose="020B0609020000020004" pitchFamily="49" charset="0"/>
                </a:rPr>
                <a:t>dir'</a:t>
              </a:r>
              <a:r>
                <a:rPr lang="de-DE" sz="1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scadia Mono" panose="020B0609020000020004" pitchFamily="49" charset="0"/>
                  <a:ea typeface="Cascadia Mono" panose="020B0609020000020004" pitchFamily="49" charset="0"/>
                  <a:cs typeface="Cascadia Mono" panose="020B0609020000020004" pitchFamily="49" charset="0"/>
                </a:rPr>
                <a:t>))</a:t>
              </a:r>
            </a:p>
            <a:p>
              <a:r>
                <a:rPr lang="de-DE" sz="1000" dirty="0" smtClean="0">
                  <a:latin typeface="Cascadia Mono" panose="020B0609020000020004" pitchFamily="49" charset="0"/>
                  <a:ea typeface="Cascadia Mono" panose="020B0609020000020004" pitchFamily="49" charset="0"/>
                  <a:cs typeface="Cascadia Mono" panose="020B0609020000020004" pitchFamily="49" charset="0"/>
                </a:rPr>
                <a:t>	</a:t>
              </a:r>
              <a:r>
                <a:rPr lang="de-DE" sz="1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scadia Mono" panose="020B0609020000020004" pitchFamily="49" charset="0"/>
                  <a:ea typeface="Cascadia Mono" panose="020B0609020000020004" pitchFamily="49" charset="0"/>
                  <a:cs typeface="Cascadia Mono" panose="020B0609020000020004" pitchFamily="49" charset="0"/>
                </a:rPr>
                <a:t>)</a:t>
              </a:r>
            </a:p>
            <a:p>
              <a:endParaRPr lang="en-US" sz="1000" dirty="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endParaRPr>
            </a:p>
            <a:p>
              <a:r>
                <a:rPr lang="en-US" sz="1000" dirty="0" err="1">
                  <a:latin typeface="Cascadia Mono" panose="020B0609020000020004" pitchFamily="49" charset="0"/>
                  <a:ea typeface="Cascadia Mono" panose="020B0609020000020004" pitchFamily="49" charset="0"/>
                  <a:cs typeface="Cascadia Mono" panose="020B0609020000020004" pitchFamily="49" charset="0"/>
                </a:rPr>
                <a:t>def</a:t>
              </a:r>
              <a:r>
                <a:rPr lang="en-US" sz="1000" dirty="0">
                  <a:latin typeface="Cascadia Mono" panose="020B0609020000020004" pitchFamily="49" charset="0"/>
                  <a:ea typeface="Cascadia Mono" panose="020B0609020000020004" pitchFamily="49" charset="0"/>
                  <a:cs typeface="Cascadia Mono" panose="020B0609020000020004" pitchFamily="49" charset="0"/>
                </a:rPr>
                <a:t> </a:t>
              </a:r>
              <a:r>
                <a:rPr lang="en-US" sz="1000" dirty="0" err="1" smtClean="0">
                  <a:latin typeface="Cascadia Mono" panose="020B0609020000020004" pitchFamily="49" charset="0"/>
                  <a:ea typeface="Cascadia Mono" panose="020B0609020000020004" pitchFamily="49" charset="0"/>
                  <a:cs typeface="Cascadia Mono" panose="020B0609020000020004" pitchFamily="49" charset="0"/>
                </a:rPr>
                <a:t>run_tool</a:t>
              </a:r>
              <a:r>
                <a:rPr lang="en-US" sz="1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scadia Mono" panose="020B0609020000020004" pitchFamily="49" charset="0"/>
                  <a:ea typeface="Cascadia Mono" panose="020B0609020000020004" pitchFamily="49" charset="0"/>
                  <a:cs typeface="Cascadia Mono" panose="020B0609020000020004" pitchFamily="49" charset="0"/>
                </a:rPr>
                <a:t>(self</a:t>
              </a:r>
              <a:r>
                <a:rPr 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scadia Mono" panose="020B0609020000020004" pitchFamily="49" charset="0"/>
                  <a:ea typeface="Cascadia Mono" panose="020B0609020000020004" pitchFamily="49" charset="0"/>
                  <a:cs typeface="Cascadia Mono" panose="020B0609020000020004" pitchFamily="49" charset="0"/>
                </a:rPr>
                <a:t>, </a:t>
              </a:r>
              <a:r>
                <a:rPr lang="en-US" sz="10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Cascadia Mono" panose="020B0609020000020004" pitchFamily="49" charset="0"/>
                  <a:ea typeface="Cascadia Mono" panose="020B0609020000020004" pitchFamily="49" charset="0"/>
                  <a:cs typeface="Cascadia Mono" panose="020B0609020000020004" pitchFamily="49" charset="0"/>
                </a:rPr>
                <a:t>config_dict</a:t>
              </a:r>
              <a:r>
                <a:rPr 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scadia Mono" panose="020B0609020000020004" pitchFamily="49" charset="0"/>
                  <a:ea typeface="Cascadia Mono" panose="020B0609020000020004" pitchFamily="49" charset="0"/>
                  <a:cs typeface="Cascadia Mono" panose="020B0609020000020004" pitchFamily="49" charset="0"/>
                </a:rPr>
                <a:t>=None):</a:t>
              </a:r>
            </a:p>
            <a:p>
              <a:r>
                <a:rPr lang="en-US" sz="1000" dirty="0">
                  <a:latin typeface="Cascadia Mono" panose="020B0609020000020004" pitchFamily="49" charset="0"/>
                  <a:ea typeface="Cascadia Mono" panose="020B0609020000020004" pitchFamily="49" charset="0"/>
                  <a:cs typeface="Cascadia Mono" panose="020B0609020000020004" pitchFamily="49" charset="0"/>
                </a:rPr>
                <a:t>	</a:t>
              </a:r>
              <a:r>
                <a:rPr lang="en-US" sz="1000" dirty="0" smtClean="0">
                  <a:solidFill>
                    <a:srgbClr val="00B050"/>
                  </a:solidFill>
                  <a:latin typeface="Cascadia Mono" panose="020B0609020000020004" pitchFamily="49" charset="0"/>
                  <a:ea typeface="Cascadia Mono" panose="020B0609020000020004" pitchFamily="49" charset="0"/>
                  <a:cs typeface="Cascadia Mono" panose="020B0609020000020004" pitchFamily="49" charset="0"/>
                </a:rPr>
                <a:t>input</a:t>
              </a:r>
              <a:r>
                <a:rPr lang="en-US" sz="1000" dirty="0" smtClean="0">
                  <a:latin typeface="Cascadia Mono" panose="020B0609020000020004" pitchFamily="49" charset="0"/>
                  <a:ea typeface="Cascadia Mono" panose="020B0609020000020004" pitchFamily="49" charset="0"/>
                  <a:cs typeface="Cascadia Mono" panose="020B0609020000020004" pitchFamily="49" charset="0"/>
                </a:rPr>
                <a:t> </a:t>
              </a:r>
              <a:r>
                <a:rPr lang="en-US" sz="1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scadia Mono" panose="020B0609020000020004" pitchFamily="49" charset="0"/>
                  <a:ea typeface="Cascadia Mono" panose="020B0609020000020004" pitchFamily="49" charset="0"/>
                  <a:cs typeface="Cascadia Mono" panose="020B0609020000020004" pitchFamily="49" charset="0"/>
                </a:rPr>
                <a:t>= 	</a:t>
              </a:r>
              <a:r>
                <a:rPr lang="en-US" sz="10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scadia Mono" panose="020B0609020000020004" pitchFamily="49" charset="0"/>
                  <a:ea typeface="Cascadia Mono" panose="020B0609020000020004" pitchFamily="49" charset="0"/>
                  <a:cs typeface="Cascadia Mono" panose="020B0609020000020004" pitchFamily="49" charset="0"/>
                </a:rPr>
                <a:t>config_dict</a:t>
              </a:r>
              <a:r>
                <a:rPr 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scadia Mono" panose="020B0609020000020004" pitchFamily="49" charset="0"/>
                  <a:ea typeface="Cascadia Mono" panose="020B0609020000020004" pitchFamily="49" charset="0"/>
                  <a:cs typeface="Cascadia Mono" panose="020B0609020000020004" pitchFamily="49" charset="0"/>
                </a:rPr>
                <a:t>[</a:t>
              </a:r>
              <a:r>
                <a:rPr lang="en-US" sz="1000" dirty="0">
                  <a:latin typeface="Cascadia Mono" panose="020B0609020000020004" pitchFamily="49" charset="0"/>
                  <a:ea typeface="Cascadia Mono" panose="020B0609020000020004" pitchFamily="49" charset="0"/>
                  <a:cs typeface="Cascadia Mono" panose="020B0609020000020004" pitchFamily="49" charset="0"/>
                </a:rPr>
                <a:t>'</a:t>
              </a:r>
              <a:r>
                <a:rPr lang="en-US" sz="1000" dirty="0">
                  <a:solidFill>
                    <a:srgbClr val="00B050"/>
                  </a:solidFill>
                  <a:latin typeface="Cascadia Mono" panose="020B0609020000020004" pitchFamily="49" charset="0"/>
                  <a:ea typeface="Cascadia Mono" panose="020B0609020000020004" pitchFamily="49" charset="0"/>
                  <a:cs typeface="Cascadia Mono" panose="020B0609020000020004" pitchFamily="49" charset="0"/>
                </a:rPr>
                <a:t>input</a:t>
              </a:r>
              <a:r>
                <a:rPr lang="en-US" sz="1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scadia Mono" panose="020B0609020000020004" pitchFamily="49" charset="0"/>
                  <a:ea typeface="Cascadia Mono" panose="020B0609020000020004" pitchFamily="49" charset="0"/>
                  <a:cs typeface="Cascadia Mono" panose="020B0609020000020004" pitchFamily="49" charset="0"/>
                </a:rPr>
                <a:t>']</a:t>
              </a:r>
            </a:p>
            <a:p>
              <a:r>
                <a:rPr lang="en-US" sz="1000" dirty="0">
                  <a:solidFill>
                    <a:srgbClr val="00B050"/>
                  </a:solidFill>
                  <a:latin typeface="Cascadia Mono" panose="020B0609020000020004" pitchFamily="49" charset="0"/>
                  <a:ea typeface="Cascadia Mono" panose="020B0609020000020004" pitchFamily="49" charset="0"/>
                  <a:cs typeface="Cascadia Mono" panose="020B0609020000020004" pitchFamily="49" charset="0"/>
                </a:rPr>
                <a:t>	</a:t>
              </a:r>
              <a:r>
                <a:rPr lang="en-US" sz="1000" dirty="0" err="1" smtClean="0">
                  <a:solidFill>
                    <a:srgbClr val="00B050"/>
                  </a:solidFill>
                  <a:latin typeface="Cascadia Mono" panose="020B0609020000020004" pitchFamily="49" charset="0"/>
                  <a:ea typeface="Cascadia Mono" panose="020B0609020000020004" pitchFamily="49" charset="0"/>
                  <a:cs typeface="Cascadia Mono" panose="020B0609020000020004" pitchFamily="49" charset="0"/>
                </a:rPr>
                <a:t>outputdir</a:t>
              </a:r>
              <a:r>
                <a:rPr lang="en-US" sz="1000" dirty="0" smtClean="0">
                  <a:solidFill>
                    <a:srgbClr val="00B050"/>
                  </a:solidFill>
                  <a:latin typeface="Cascadia Mono" panose="020B0609020000020004" pitchFamily="49" charset="0"/>
                  <a:ea typeface="Cascadia Mono" panose="020B0609020000020004" pitchFamily="49" charset="0"/>
                  <a:cs typeface="Cascadia Mono" panose="020B0609020000020004" pitchFamily="49" charset="0"/>
                </a:rPr>
                <a:t> </a:t>
              </a:r>
              <a:r>
                <a:rPr lang="en-US" sz="1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scadia Mono" panose="020B0609020000020004" pitchFamily="49" charset="0"/>
                  <a:ea typeface="Cascadia Mono" panose="020B0609020000020004" pitchFamily="49" charset="0"/>
                  <a:cs typeface="Cascadia Mono" panose="020B0609020000020004" pitchFamily="49" charset="0"/>
                </a:rPr>
                <a:t>= 	</a:t>
              </a:r>
              <a:r>
                <a:rPr lang="en-US" sz="10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scadia Mono" panose="020B0609020000020004" pitchFamily="49" charset="0"/>
                  <a:ea typeface="Cascadia Mono" panose="020B0609020000020004" pitchFamily="49" charset="0"/>
                  <a:cs typeface="Cascadia Mono" panose="020B0609020000020004" pitchFamily="49" charset="0"/>
                </a:rPr>
                <a:t>config_dict</a:t>
              </a:r>
              <a:r>
                <a:rPr lang="en-US" sz="1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scadia Mono" panose="020B0609020000020004" pitchFamily="49" charset="0"/>
                  <a:ea typeface="Cascadia Mono" panose="020B0609020000020004" pitchFamily="49" charset="0"/>
                  <a:cs typeface="Cascadia Mono" panose="020B0609020000020004" pitchFamily="49" charset="0"/>
                </a:rPr>
                <a:t>[</a:t>
              </a:r>
              <a:r>
                <a:rPr lang="en-US" sz="1000" dirty="0" smtClean="0">
                  <a:latin typeface="Cascadia Mono" panose="020B0609020000020004" pitchFamily="49" charset="0"/>
                  <a:ea typeface="Cascadia Mono" panose="020B0609020000020004" pitchFamily="49" charset="0"/>
                  <a:cs typeface="Cascadia Mono" panose="020B0609020000020004" pitchFamily="49" charset="0"/>
                </a:rPr>
                <a:t>'</a:t>
              </a:r>
              <a:r>
                <a:rPr lang="en-US" sz="1000" dirty="0" err="1" smtClean="0">
                  <a:solidFill>
                    <a:srgbClr val="00B050"/>
                  </a:solidFill>
                  <a:latin typeface="Cascadia Mono" panose="020B0609020000020004" pitchFamily="49" charset="0"/>
                  <a:ea typeface="Cascadia Mono" panose="020B0609020000020004" pitchFamily="49" charset="0"/>
                  <a:cs typeface="Cascadia Mono" panose="020B0609020000020004" pitchFamily="49" charset="0"/>
                </a:rPr>
                <a:t>outputdir</a:t>
              </a:r>
              <a:r>
                <a:rPr lang="en-US" sz="1000" dirty="0">
                  <a:latin typeface="Cascadia Mono" panose="020B0609020000020004" pitchFamily="49" charset="0"/>
                  <a:ea typeface="Cascadia Mono" panose="020B0609020000020004" pitchFamily="49" charset="0"/>
                  <a:cs typeface="Cascadia Mono" panose="020B0609020000020004" pitchFamily="49" charset="0"/>
                </a:rPr>
                <a:t>'</a:t>
              </a:r>
              <a:r>
                <a:rPr lang="en-US" sz="1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scadia Mono" panose="020B0609020000020004" pitchFamily="49" charset="0"/>
                  <a:ea typeface="Cascadia Mono" panose="020B0609020000020004" pitchFamily="49" charset="0"/>
                  <a:cs typeface="Cascadia Mono" panose="020B0609020000020004" pitchFamily="49" charset="0"/>
                </a:rPr>
                <a:t>]</a:t>
              </a:r>
              <a:endPara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endParaRPr>
            </a:p>
            <a:p>
              <a:endParaRPr lang="en-GB" sz="1000" dirty="0" smtClean="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endParaRPr>
            </a:p>
            <a:p>
              <a:r>
                <a:rPr lang="en-US" sz="1000" dirty="0" smtClean="0">
                  <a:latin typeface="Cascadia Mono" panose="020B0609020000020004" pitchFamily="49" charset="0"/>
                  <a:ea typeface="Cascadia Mono" panose="020B0609020000020004" pitchFamily="49" charset="0"/>
                  <a:cs typeface="Cascadia Mono" panose="020B0609020000020004" pitchFamily="49" charset="0"/>
                </a:rPr>
                <a:t>	</a:t>
              </a:r>
              <a:r>
                <a:rPr lang="en-US" sz="1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scadia Mono" panose="020B0609020000020004" pitchFamily="49" charset="0"/>
                  <a:ea typeface="Cascadia Mono" panose="020B0609020000020004" pitchFamily="49" charset="0"/>
                  <a:cs typeface="Cascadia Mono" panose="020B0609020000020004" pitchFamily="49" charset="0"/>
                </a:rPr>
                <a:t>result = </a:t>
              </a:r>
              <a:r>
                <a:rPr lang="en-US" sz="10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scadia Mono" panose="020B0609020000020004" pitchFamily="49" charset="0"/>
                  <a:ea typeface="Cascadia Mono" panose="020B0609020000020004" pitchFamily="49" charset="0"/>
                  <a:cs typeface="Cascadia Mono" panose="020B0609020000020004" pitchFamily="49" charset="0"/>
                </a:rPr>
                <a:t>self.call</a:t>
              </a:r>
              <a:r>
                <a:rPr lang="en-US" sz="1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scadia Mono" panose="020B0609020000020004" pitchFamily="49" charset="0"/>
                  <a:ea typeface="Cascadia Mono" panose="020B0609020000020004" pitchFamily="49" charset="0"/>
                  <a:cs typeface="Cascadia Mono" panose="020B0609020000020004" pitchFamily="49" charset="0"/>
                </a:rPr>
                <a:t>(f</a:t>
              </a:r>
              <a:r>
                <a:rPr lang="en-US" sz="1000" dirty="0">
                  <a:latin typeface="Cascadia Mono" panose="020B0609020000020004" pitchFamily="49" charset="0"/>
                  <a:ea typeface="Cascadia Mono" panose="020B0609020000020004" pitchFamily="49" charset="0"/>
                  <a:cs typeface="Cascadia Mono" panose="020B0609020000020004" pitchFamily="49" charset="0"/>
                </a:rPr>
                <a:t>"{</a:t>
              </a:r>
              <a:r>
                <a:rPr lang="en-US" sz="1000" dirty="0" err="1">
                  <a:latin typeface="Cascadia Mono" panose="020B0609020000020004" pitchFamily="49" charset="0"/>
                  <a:ea typeface="Cascadia Mono" panose="020B0609020000020004" pitchFamily="49" charset="0"/>
                  <a:cs typeface="Cascadia Mono" panose="020B0609020000020004" pitchFamily="49" charset="0"/>
                </a:rPr>
                <a:t>self.class_basedir</a:t>
              </a:r>
              <a:r>
                <a:rPr lang="en-US" sz="1000" dirty="0" smtClean="0">
                  <a:latin typeface="Cascadia Mono" panose="020B0609020000020004" pitchFamily="49" charset="0"/>
                  <a:ea typeface="Cascadia Mono" panose="020B0609020000020004" pitchFamily="49" charset="0"/>
                  <a:cs typeface="Cascadia Mono" panose="020B0609020000020004" pitchFamily="49" charset="0"/>
                </a:rPr>
                <a:t>}/</a:t>
              </a:r>
              <a:r>
                <a:rPr lang="en-US" sz="1000" dirty="0">
                  <a:solidFill>
                    <a:srgbClr val="FF00FF"/>
                  </a:solidFill>
                  <a:latin typeface="Cascadia Mono" panose="020B0609020000020004" pitchFamily="49" charset="0"/>
                  <a:ea typeface="Cascadia Mono" panose="020B0609020000020004" pitchFamily="49" charset="0"/>
                  <a:cs typeface="Cascadia Mono" panose="020B0609020000020004" pitchFamily="49" charset="0"/>
                </a:rPr>
                <a:t>movie_plotter.sh</a:t>
              </a:r>
              <a:r>
                <a:rPr lang="en-US" sz="1000" dirty="0" smtClean="0">
                  <a:latin typeface="Cascadia Mono" panose="020B0609020000020004" pitchFamily="49" charset="0"/>
                  <a:ea typeface="Cascadia Mono" panose="020B0609020000020004" pitchFamily="49" charset="0"/>
                  <a:cs typeface="Cascadia Mono" panose="020B0609020000020004" pitchFamily="49" charset="0"/>
                </a:rPr>
                <a:t>  {</a:t>
              </a:r>
              <a:r>
                <a:rPr lang="en-US" sz="1000" dirty="0" smtClean="0">
                  <a:solidFill>
                    <a:srgbClr val="00B050"/>
                  </a:solidFill>
                  <a:latin typeface="Cascadia Mono" panose="020B0609020000020004" pitchFamily="49" charset="0"/>
                  <a:ea typeface="Cascadia Mono" panose="020B0609020000020004" pitchFamily="49" charset="0"/>
                  <a:cs typeface="Cascadia Mono" panose="020B0609020000020004" pitchFamily="49" charset="0"/>
                </a:rPr>
                <a:t>input</a:t>
              </a:r>
              <a:r>
                <a:rPr lang="en-US" sz="1000" dirty="0" smtClean="0">
                  <a:latin typeface="Cascadia Mono" panose="020B0609020000020004" pitchFamily="49" charset="0"/>
                  <a:ea typeface="Cascadia Mono" panose="020B0609020000020004" pitchFamily="49" charset="0"/>
                  <a:cs typeface="Cascadia Mono" panose="020B0609020000020004" pitchFamily="49" charset="0"/>
                </a:rPr>
                <a:t>} {</a:t>
              </a:r>
              <a:r>
                <a:rPr lang="en-US" sz="1000" dirty="0" err="1" smtClean="0">
                  <a:solidFill>
                    <a:srgbClr val="00B050"/>
                  </a:solidFill>
                  <a:latin typeface="Cascadia Mono" panose="020B0609020000020004" pitchFamily="49" charset="0"/>
                  <a:ea typeface="Cascadia Mono" panose="020B0609020000020004" pitchFamily="49" charset="0"/>
                  <a:cs typeface="Cascadia Mono" panose="020B0609020000020004" pitchFamily="49" charset="0"/>
                </a:rPr>
                <a:t>outputdir</a:t>
              </a:r>
              <a:r>
                <a:rPr lang="en-US" sz="1000" dirty="0" smtClean="0">
                  <a:latin typeface="Cascadia Mono" panose="020B0609020000020004" pitchFamily="49" charset="0"/>
                  <a:ea typeface="Cascadia Mono" panose="020B0609020000020004" pitchFamily="49" charset="0"/>
                  <a:cs typeface="Cascadia Mono" panose="020B0609020000020004" pitchFamily="49" charset="0"/>
                </a:rPr>
                <a:t>}"</a:t>
              </a:r>
              <a:r>
                <a:rPr lang="en-US" sz="1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scadia Mono" panose="020B0609020000020004" pitchFamily="49" charset="0"/>
                  <a:ea typeface="Cascadia Mono" panose="020B0609020000020004" pitchFamily="49" charset="0"/>
                  <a:cs typeface="Cascadia Mono" panose="020B0609020000020004" pitchFamily="49" charset="0"/>
                </a:rPr>
                <a:t>)</a:t>
              </a:r>
              <a:endPara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endParaRPr>
            </a:p>
          </p:txBody>
        </p:sp>
        <p:sp>
          <p:nvSpPr>
            <p:cNvPr id="9" name="CuadroTexto 8"/>
            <p:cNvSpPr txBox="1"/>
            <p:nvPr/>
          </p:nvSpPr>
          <p:spPr>
            <a:xfrm>
              <a:off x="5868043" y="2436979"/>
              <a:ext cx="2375971" cy="276999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 cmpd="sng">
              <a:noFill/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es-ES" sz="1200" dirty="0" err="1" smtClean="0">
                  <a:solidFill>
                    <a:schemeClr val="bg1"/>
                  </a:solidFill>
                </a:rPr>
                <a:t>Plugin</a:t>
              </a:r>
              <a:r>
                <a:rPr lang="es-ES" sz="1200" dirty="0" smtClean="0">
                  <a:solidFill>
                    <a:schemeClr val="bg1"/>
                  </a:solidFill>
                </a:rPr>
                <a:t> API (</a:t>
              </a:r>
              <a:r>
                <a:rPr lang="es-ES" sz="1200" dirty="0" err="1" smtClean="0">
                  <a:solidFill>
                    <a:schemeClr val="bg1"/>
                  </a:solidFill>
                </a:rPr>
                <a:t>Wrapper</a:t>
              </a:r>
              <a:r>
                <a:rPr lang="es-ES" sz="1200" dirty="0" smtClean="0">
                  <a:solidFill>
                    <a:schemeClr val="bg1"/>
                  </a:solidFill>
                </a:rPr>
                <a:t>): in </a:t>
              </a:r>
              <a:r>
                <a:rPr lang="es-ES" sz="1200" dirty="0" err="1" smtClean="0">
                  <a:solidFill>
                    <a:schemeClr val="bg1"/>
                  </a:solidFill>
                </a:rPr>
                <a:t>python</a:t>
              </a:r>
              <a:r>
                <a:rPr lang="es-ES" sz="1200" dirty="0" smtClean="0">
                  <a:solidFill>
                    <a:schemeClr val="bg1"/>
                  </a:solidFill>
                </a:rPr>
                <a:t> </a:t>
              </a:r>
              <a:endParaRPr lang="es-E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" name="Agrupar 1"/>
          <p:cNvGrpSpPr/>
          <p:nvPr/>
        </p:nvGrpSpPr>
        <p:grpSpPr>
          <a:xfrm>
            <a:off x="249094" y="1499266"/>
            <a:ext cx="8124460" cy="385489"/>
            <a:chOff x="107503" y="4713487"/>
            <a:chExt cx="8124460" cy="385489"/>
          </a:xfrm>
        </p:grpSpPr>
        <p:sp>
          <p:nvSpPr>
            <p:cNvPr id="11" name="TextBox 20"/>
            <p:cNvSpPr txBox="1"/>
            <p:nvPr/>
          </p:nvSpPr>
          <p:spPr>
            <a:xfrm>
              <a:off x="107503" y="4852755"/>
              <a:ext cx="7226125" cy="246221"/>
            </a:xfrm>
            <a:prstGeom prst="rect">
              <a:avLst/>
            </a:prstGeom>
            <a:solidFill>
              <a:schemeClr val="bg1"/>
            </a:solidFill>
            <a:ln w="9525" cmpd="sng">
              <a:solidFill>
                <a:schemeClr val="tx2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solidFill>
                    <a:prstClr val="black"/>
                  </a:solidFill>
                  <a:latin typeface="Cascadia Mono" panose="020B0609020000020004" pitchFamily="49" charset="0"/>
                  <a:ea typeface="Cascadia Mono" panose="020B0609020000020004" pitchFamily="49" charset="0"/>
                  <a:cs typeface="Cascadia Mono" panose="020B0609020000020004" pitchFamily="49" charset="0"/>
                </a:rPr>
                <a:t>./</a:t>
              </a:r>
              <a:r>
                <a:rPr lang="en-US" sz="1000" dirty="0">
                  <a:solidFill>
                    <a:srgbClr val="FF00FF"/>
                  </a:solidFill>
                  <a:latin typeface="Cascadia Mono" panose="020B0609020000020004" pitchFamily="49" charset="0"/>
                  <a:ea typeface="Cascadia Mono" panose="020B0609020000020004" pitchFamily="49" charset="0"/>
                  <a:cs typeface="Cascadia Mono" panose="020B0609020000020004" pitchFamily="49" charset="0"/>
                </a:rPr>
                <a:t>movie_plotter.sh    </a:t>
              </a:r>
              <a:r>
                <a:rPr lang="en-US" sz="1000" dirty="0">
                  <a:latin typeface="Cascadia Mono" panose="020B0609020000020004" pitchFamily="49" charset="0"/>
                  <a:ea typeface="Cascadia Mono" panose="020B0609020000020004" pitchFamily="49" charset="0"/>
                  <a:cs typeface="Cascadia Mono" panose="020B0609020000020004" pitchFamily="49" charset="0"/>
                </a:rPr>
                <a:t>/</a:t>
              </a:r>
              <a:r>
                <a:rPr lang="de-DE" sz="1000" dirty="0">
                  <a:latin typeface="Cascadia Mono" panose="020B0609020000020004" pitchFamily="49" charset="0"/>
                  <a:ea typeface="Cascadia Mono" panose="020B0609020000020004" pitchFamily="49" charset="0"/>
                  <a:cs typeface="Cascadia Mono" panose="020B0609020000020004" pitchFamily="49" charset="0"/>
                </a:rPr>
                <a:t>path/2/INPUT    /path/2/OUTPUT</a:t>
              </a:r>
            </a:p>
          </p:txBody>
        </p:sp>
        <p:sp>
          <p:nvSpPr>
            <p:cNvPr id="10" name="CuadroTexto 9"/>
            <p:cNvSpPr txBox="1"/>
            <p:nvPr/>
          </p:nvSpPr>
          <p:spPr>
            <a:xfrm>
              <a:off x="6088302" y="4713487"/>
              <a:ext cx="2143661" cy="276999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19050" cmpd="sng">
              <a:noFill/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es-ES" sz="1200" dirty="0" err="1" smtClean="0">
                  <a:solidFill>
                    <a:schemeClr val="bg1"/>
                  </a:solidFill>
                </a:rPr>
                <a:t>Main</a:t>
              </a:r>
              <a:r>
                <a:rPr lang="es-ES" sz="1200" dirty="0" smtClean="0">
                  <a:solidFill>
                    <a:schemeClr val="bg1"/>
                  </a:solidFill>
                </a:rPr>
                <a:t> </a:t>
              </a:r>
              <a:r>
                <a:rPr lang="es-ES" sz="1200" dirty="0" err="1" smtClean="0">
                  <a:solidFill>
                    <a:schemeClr val="bg1"/>
                  </a:solidFill>
                </a:rPr>
                <a:t>program</a:t>
              </a:r>
              <a:r>
                <a:rPr lang="es-ES" sz="1200" dirty="0" smtClean="0">
                  <a:solidFill>
                    <a:schemeClr val="bg1"/>
                  </a:solidFill>
                </a:rPr>
                <a:t>: </a:t>
              </a:r>
              <a:r>
                <a:rPr lang="es-ES" sz="1200" dirty="0" err="1" smtClean="0">
                  <a:solidFill>
                    <a:schemeClr val="bg1"/>
                  </a:solidFill>
                </a:rPr>
                <a:t>any</a:t>
              </a:r>
              <a:r>
                <a:rPr lang="es-ES" sz="1200" dirty="0" smtClean="0">
                  <a:solidFill>
                    <a:schemeClr val="bg1"/>
                  </a:solidFill>
                </a:rPr>
                <a:t> </a:t>
              </a:r>
              <a:r>
                <a:rPr lang="es-ES" sz="1200" dirty="0" err="1" smtClean="0">
                  <a:solidFill>
                    <a:schemeClr val="bg1"/>
                  </a:solidFill>
                </a:rPr>
                <a:t>language</a:t>
              </a:r>
              <a:endParaRPr lang="es-E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34" name="Google Shape;180;gf7ad10a91b_3_308"/>
          <p:cNvSpPr txBox="1"/>
          <p:nvPr/>
        </p:nvSpPr>
        <p:spPr>
          <a:xfrm>
            <a:off x="43201" y="133403"/>
            <a:ext cx="6231550" cy="510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>
              <a:lnSpc>
                <a:spcPct val="90000"/>
              </a:lnSpc>
            </a:pPr>
            <a:r>
              <a:rPr lang="de-DE" sz="2800" dirty="0" smtClean="0">
                <a:solidFill>
                  <a:srgbClr val="002060"/>
                </a:solidFill>
              </a:rPr>
              <a:t>Data </a:t>
            </a:r>
            <a:r>
              <a:rPr lang="de-DE" sz="2800" dirty="0" err="1" smtClean="0">
                <a:solidFill>
                  <a:srgbClr val="002060"/>
                </a:solidFill>
              </a:rPr>
              <a:t>analysis</a:t>
            </a:r>
            <a:endParaRPr sz="2800" dirty="0">
              <a:solidFill>
                <a:srgbClr val="002060"/>
              </a:solidFill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177065" y="5275563"/>
            <a:ext cx="8336838" cy="529992"/>
            <a:chOff x="177065" y="5275563"/>
            <a:chExt cx="8336838" cy="529992"/>
          </a:xfrm>
        </p:grpSpPr>
        <p:sp>
          <p:nvSpPr>
            <p:cNvPr id="52" name="TextShape 3"/>
            <p:cNvSpPr txBox="1"/>
            <p:nvPr/>
          </p:nvSpPr>
          <p:spPr>
            <a:xfrm>
              <a:off x="8159391" y="5424840"/>
              <a:ext cx="354512" cy="17604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Autofit/>
            </a:bodyPr>
            <a:lstStyle/>
            <a:p>
              <a:pPr algn="r">
                <a:lnSpc>
                  <a:spcPct val="100000"/>
                </a:lnSpc>
              </a:pPr>
              <a:fld id="{B1730AEB-92EF-46CC-B31F-6434842173FA}" type="slidenum">
                <a:rPr lang="de-DE" sz="1200" b="0" strike="noStrike" spc="-1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</a:rPr>
                <a:t>4</a:t>
              </a:fld>
              <a:endParaRPr lang="de-DE" sz="1200" b="0" strike="noStrike" spc="-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</a:endParaRPr>
            </a:p>
          </p:txBody>
        </p:sp>
        <p:sp>
          <p:nvSpPr>
            <p:cNvPr id="53" name="TextShape 4"/>
            <p:cNvSpPr txBox="1"/>
            <p:nvPr/>
          </p:nvSpPr>
          <p:spPr>
            <a:xfrm>
              <a:off x="657137" y="5380732"/>
              <a:ext cx="7446522" cy="424823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Autofit/>
            </a:bodyPr>
            <a:lstStyle/>
            <a:p>
              <a:pPr algn="r">
                <a:lnSpc>
                  <a:spcPct val="100000"/>
                </a:lnSpc>
              </a:pPr>
              <a:r>
                <a:rPr lang="de-DE" sz="1200" b="0" strike="noStrike" spc="-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Etor E. Lucio-</a:t>
              </a:r>
              <a:r>
                <a:rPr lang="de-DE" sz="1200" b="0" strike="noStrike" spc="-1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Eceiza</a:t>
              </a:r>
              <a:r>
                <a:rPr lang="de-DE" sz="1200" b="0" strike="noStrike" spc="-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 </a:t>
              </a:r>
              <a:r>
                <a:rPr lang="mr-IN" sz="1200" b="0" strike="noStrike" spc="-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–</a:t>
              </a:r>
              <a:r>
                <a:rPr lang="es-ES_tradnl" sz="1200" b="0" strike="noStrike" spc="-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 </a:t>
              </a:r>
              <a:r>
                <a:rPr lang="en-US" sz="1200" spc="-1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Freva</a:t>
              </a:r>
              <a:r>
                <a:rPr lang="en-US" sz="1200" spc="-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, a software framework for the Earth System </a:t>
              </a:r>
              <a:r>
                <a:rPr lang="en-US" sz="1200" spc="-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community: Overview </a:t>
              </a:r>
              <a:r>
                <a:rPr lang="en-US" sz="1200" spc="-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and </a:t>
              </a:r>
              <a:r>
                <a:rPr lang="en-US" sz="1200" spc="-1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and</a:t>
              </a:r>
              <a:r>
                <a:rPr lang="en-US" sz="1200" spc="-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 new </a:t>
              </a:r>
              <a:r>
                <a:rPr lang="en-US" sz="1200" spc="-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features</a:t>
              </a:r>
              <a:r>
                <a:rPr lang="de-DE" sz="1200" spc="-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 </a:t>
              </a:r>
              <a:r>
                <a:rPr lang="en-GB" sz="1200" spc="-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EGU </a:t>
              </a:r>
              <a:r>
                <a:rPr lang="en-US" sz="1200" spc="-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2022:</a:t>
              </a:r>
              <a:r>
                <a:rPr lang="fr-FR" sz="1200" spc="-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ESSI3.3 - 23.05.2022</a:t>
              </a:r>
              <a:endParaRPr lang="en-US" sz="1200" spc="-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endParaRPr>
            </a:p>
            <a:p>
              <a:pPr algn="r">
                <a:lnSpc>
                  <a:spcPct val="100000"/>
                </a:lnSpc>
              </a:pPr>
              <a:endParaRPr lang="de-DE" sz="1200" b="0" strike="noStrike" spc="-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endParaRPr>
            </a:p>
          </p:txBody>
        </p:sp>
        <p:pic>
          <p:nvPicPr>
            <p:cNvPr id="54" name="Picture 8" descr="https://cdn.egu.eu/static/2d00bd2f/logos/egu/egu_plain_blue/egu_plain_blue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065" y="5275563"/>
              <a:ext cx="449336" cy="3561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5" name="Agrupar 34"/>
          <p:cNvGrpSpPr/>
          <p:nvPr/>
        </p:nvGrpSpPr>
        <p:grpSpPr>
          <a:xfrm>
            <a:off x="581665" y="1351598"/>
            <a:ext cx="5242301" cy="3304996"/>
            <a:chOff x="827584" y="2196470"/>
            <a:chExt cx="5242301" cy="3965993"/>
          </a:xfrm>
        </p:grpSpPr>
        <p:pic>
          <p:nvPicPr>
            <p:cNvPr id="36" name="Picture 4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27584" y="2630188"/>
              <a:ext cx="5226199" cy="312389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37" name="TextBox 7"/>
            <p:cNvSpPr txBox="1"/>
            <p:nvPr/>
          </p:nvSpPr>
          <p:spPr>
            <a:xfrm>
              <a:off x="4729837" y="2196470"/>
              <a:ext cx="1340048" cy="369332"/>
            </a:xfrm>
            <a:prstGeom prst="rect">
              <a:avLst/>
            </a:prstGeom>
            <a:solidFill>
              <a:schemeClr val="bg1"/>
            </a:solidFill>
            <a:ln w="19050" cmpd="sng">
              <a:solidFill>
                <a:schemeClr val="accent1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b="1" dirty="0"/>
                <a:t>MoviePlotter</a:t>
              </a:r>
            </a:p>
          </p:txBody>
        </p:sp>
        <p:sp>
          <p:nvSpPr>
            <p:cNvPr id="38" name="TextBox 7"/>
            <p:cNvSpPr txBox="1"/>
            <p:nvPr/>
          </p:nvSpPr>
          <p:spPr>
            <a:xfrm>
              <a:off x="827584" y="5793131"/>
              <a:ext cx="678458" cy="369332"/>
            </a:xfrm>
            <a:prstGeom prst="rect">
              <a:avLst/>
            </a:prstGeom>
            <a:solidFill>
              <a:schemeClr val="bg1"/>
            </a:solidFill>
            <a:ln w="19050" cmpd="sng">
              <a:solidFill>
                <a:schemeClr val="accent1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b="1" dirty="0"/>
                <a:t>NCL</a:t>
              </a:r>
            </a:p>
          </p:txBody>
        </p:sp>
      </p:grpSp>
      <p:grpSp>
        <p:nvGrpSpPr>
          <p:cNvPr id="39" name="Agrupar 38"/>
          <p:cNvGrpSpPr/>
          <p:nvPr/>
        </p:nvGrpSpPr>
        <p:grpSpPr>
          <a:xfrm>
            <a:off x="2200962" y="1716256"/>
            <a:ext cx="4257337" cy="3306460"/>
            <a:chOff x="1805311" y="2707250"/>
            <a:chExt cx="4257337" cy="3967754"/>
          </a:xfrm>
        </p:grpSpPr>
        <p:pic>
          <p:nvPicPr>
            <p:cNvPr id="40" name="Picture 2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5311" y="3140967"/>
              <a:ext cx="4248472" cy="309634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41" name="TextBox 6"/>
            <p:cNvSpPr txBox="1"/>
            <p:nvPr/>
          </p:nvSpPr>
          <p:spPr>
            <a:xfrm>
              <a:off x="5237336" y="2707250"/>
              <a:ext cx="825312" cy="369333"/>
            </a:xfrm>
            <a:prstGeom prst="rect">
              <a:avLst/>
            </a:prstGeom>
            <a:solidFill>
              <a:schemeClr val="bg1"/>
            </a:solidFill>
            <a:ln w="19050" cmpd="sng">
              <a:solidFill>
                <a:srgbClr val="92D05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b="1" dirty="0"/>
                <a:t>PCA</a:t>
              </a:r>
            </a:p>
          </p:txBody>
        </p:sp>
        <p:sp>
          <p:nvSpPr>
            <p:cNvPr id="42" name="TextBox 6"/>
            <p:cNvSpPr txBox="1"/>
            <p:nvPr/>
          </p:nvSpPr>
          <p:spPr>
            <a:xfrm>
              <a:off x="1805311" y="6305671"/>
              <a:ext cx="949305" cy="369333"/>
            </a:xfrm>
            <a:prstGeom prst="rect">
              <a:avLst/>
            </a:prstGeom>
            <a:solidFill>
              <a:schemeClr val="bg1"/>
            </a:solidFill>
            <a:ln w="19050" cmpd="sng">
              <a:solidFill>
                <a:srgbClr val="92D05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b="1" dirty="0"/>
                <a:t>C++</a:t>
              </a:r>
            </a:p>
          </p:txBody>
        </p:sp>
      </p:grpSp>
      <p:grpSp>
        <p:nvGrpSpPr>
          <p:cNvPr id="43" name="Agrupar 42"/>
          <p:cNvGrpSpPr/>
          <p:nvPr/>
        </p:nvGrpSpPr>
        <p:grpSpPr>
          <a:xfrm>
            <a:off x="4380398" y="1872794"/>
            <a:ext cx="4033863" cy="3404775"/>
            <a:chOff x="3143062" y="3115852"/>
            <a:chExt cx="4033863" cy="4085728"/>
          </a:xfrm>
        </p:grpSpPr>
        <p:pic>
          <p:nvPicPr>
            <p:cNvPr id="44" name="Picture 5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43062" y="3573016"/>
              <a:ext cx="4032464" cy="316835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45" name="TextBox 8"/>
            <p:cNvSpPr txBox="1"/>
            <p:nvPr/>
          </p:nvSpPr>
          <p:spPr>
            <a:xfrm>
              <a:off x="5364088" y="3115852"/>
              <a:ext cx="1812837" cy="369332"/>
            </a:xfrm>
            <a:prstGeom prst="rect">
              <a:avLst/>
            </a:prstGeom>
            <a:solidFill>
              <a:schemeClr val="bg1"/>
            </a:solidFill>
            <a:ln w="19050" cmpd="sng">
              <a:solidFill>
                <a:schemeClr val="accent6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b="1" dirty="0"/>
                <a:t>DiffPlotter</a:t>
              </a:r>
            </a:p>
          </p:txBody>
        </p:sp>
        <p:sp>
          <p:nvSpPr>
            <p:cNvPr id="46" name="TextBox 8"/>
            <p:cNvSpPr txBox="1"/>
            <p:nvPr/>
          </p:nvSpPr>
          <p:spPr>
            <a:xfrm>
              <a:off x="3143062" y="6832248"/>
              <a:ext cx="1347025" cy="369332"/>
            </a:xfrm>
            <a:prstGeom prst="rect">
              <a:avLst/>
            </a:prstGeom>
            <a:solidFill>
              <a:schemeClr val="bg1"/>
            </a:solidFill>
            <a:ln w="19050" cmpd="sng">
              <a:solidFill>
                <a:schemeClr val="accent6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b="1" dirty="0"/>
                <a:t>Python</a:t>
              </a:r>
            </a:p>
          </p:txBody>
        </p:sp>
      </p:grpSp>
      <p:grpSp>
        <p:nvGrpSpPr>
          <p:cNvPr id="47" name="Agrupar 46"/>
          <p:cNvGrpSpPr/>
          <p:nvPr/>
        </p:nvGrpSpPr>
        <p:grpSpPr>
          <a:xfrm>
            <a:off x="616484" y="847791"/>
            <a:ext cx="7921353" cy="4081264"/>
            <a:chOff x="-406879" y="-1"/>
            <a:chExt cx="6892294" cy="3551069"/>
          </a:xfrm>
        </p:grpSpPr>
        <p:pic>
          <p:nvPicPr>
            <p:cNvPr id="48" name="Imagen 47" descr="Screen Shot 2021-12-15 at 18.22.54.png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956" t="17886" r="40740" b="19978"/>
            <a:stretch/>
          </p:blipFill>
          <p:spPr>
            <a:xfrm>
              <a:off x="-406879" y="-1"/>
              <a:ext cx="3427651" cy="355106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49" name="Imagen 48" descr="Screen Shot 2021-12-15 at 18.23.01.png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624" t="43518" r="40486" b="10096"/>
            <a:stretch/>
          </p:blipFill>
          <p:spPr>
            <a:xfrm>
              <a:off x="3094752" y="221942"/>
              <a:ext cx="3390663" cy="265097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72703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3754" y="161317"/>
            <a:ext cx="704714" cy="780062"/>
          </a:xfrm>
          <a:prstGeom prst="rect">
            <a:avLst/>
          </a:prstGeom>
        </p:spPr>
      </p:pic>
      <p:sp>
        <p:nvSpPr>
          <p:cNvPr id="7" name="TextShape 2"/>
          <p:cNvSpPr txBox="1"/>
          <p:nvPr/>
        </p:nvSpPr>
        <p:spPr>
          <a:xfrm>
            <a:off x="67971" y="844942"/>
            <a:ext cx="4629638" cy="1769039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285750" lvl="0" indent="-28575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002060"/>
              </a:buClr>
              <a:buSzPct val="95000"/>
              <a:buFont typeface="Wingdings" charset="2"/>
              <a:buChar char="§"/>
            </a:pPr>
            <a:r>
              <a:rPr lang="es-ES_tradnl" sz="1600" kern="0" dirty="0" err="1" smtClean="0">
                <a:solidFill>
                  <a:srgbClr val="000000"/>
                </a:solidFill>
                <a:latin typeface="Calibri"/>
                <a:cs typeface="Calibri"/>
              </a:rPr>
              <a:t>Every</a:t>
            </a:r>
            <a:r>
              <a:rPr lang="es-ES_tradnl" sz="1600" kern="0" dirty="0" smtClean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s-ES_tradnl" sz="1600" kern="0" dirty="0" err="1" smtClean="0">
                <a:solidFill>
                  <a:srgbClr val="000000"/>
                </a:solidFill>
                <a:latin typeface="Calibri"/>
                <a:cs typeface="Calibri"/>
              </a:rPr>
              <a:t>configuration</a:t>
            </a:r>
            <a:r>
              <a:rPr lang="es-ES_tradnl" sz="1600" kern="0" dirty="0" smtClean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s-ES_tradnl" sz="1600" kern="0" dirty="0" err="1" smtClean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lang="es-ES_tradnl" sz="1600" kern="0" dirty="0" smtClean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s-ES_tradnl" sz="1600" kern="0" dirty="0" err="1" smtClean="0">
                <a:solidFill>
                  <a:srgbClr val="000000"/>
                </a:solidFill>
                <a:latin typeface="Calibri"/>
                <a:cs typeface="Calibri"/>
              </a:rPr>
              <a:t>stored</a:t>
            </a:r>
            <a:r>
              <a:rPr lang="es-ES_tradnl" sz="1600" kern="0" dirty="0" smtClean="0">
                <a:solidFill>
                  <a:srgbClr val="000000"/>
                </a:solidFill>
                <a:latin typeface="Calibri"/>
                <a:cs typeface="Calibri"/>
              </a:rPr>
              <a:t> in </a:t>
            </a:r>
            <a:r>
              <a:rPr lang="es-ES_tradnl" sz="1600" kern="0" dirty="0" err="1" smtClean="0">
                <a:solidFill>
                  <a:srgbClr val="000000"/>
                </a:solidFill>
                <a:latin typeface="Calibri"/>
                <a:cs typeface="Calibri"/>
              </a:rPr>
              <a:t>MySQL</a:t>
            </a:r>
            <a:r>
              <a:rPr lang="es-ES_tradnl" sz="1600" kern="0" dirty="0" smtClean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s-ES_tradnl" sz="1600" kern="0" dirty="0" err="1" smtClean="0">
                <a:solidFill>
                  <a:srgbClr val="000000"/>
                </a:solidFill>
                <a:latin typeface="Calibri"/>
                <a:cs typeface="Calibri"/>
              </a:rPr>
              <a:t>database</a:t>
            </a:r>
            <a:r>
              <a:rPr lang="es-ES_tradnl" sz="1600" kern="0" dirty="0" smtClean="0">
                <a:solidFill>
                  <a:srgbClr val="000000"/>
                </a:solidFill>
                <a:latin typeface="Calibri"/>
                <a:cs typeface="Calibri"/>
              </a:rPr>
              <a:t> </a:t>
            </a:r>
          </a:p>
          <a:p>
            <a:pPr marL="285750" lvl="0" indent="-28575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002060"/>
              </a:buClr>
              <a:buSzPct val="95000"/>
              <a:buFont typeface="Wingdings" charset="2"/>
              <a:buChar char="§"/>
            </a:pPr>
            <a:r>
              <a:rPr lang="es-ES_tradnl" sz="1600" kern="0" dirty="0" err="1">
                <a:solidFill>
                  <a:srgbClr val="000000"/>
                </a:solidFill>
                <a:latin typeface="Calibri"/>
                <a:cs typeface="Calibri"/>
              </a:rPr>
              <a:t>Every</a:t>
            </a:r>
            <a:r>
              <a:rPr lang="es-ES_tradnl" sz="1600" kern="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s-ES_tradnl" sz="1600" kern="0" dirty="0" err="1">
                <a:solidFill>
                  <a:srgbClr val="000000"/>
                </a:solidFill>
                <a:latin typeface="Calibri"/>
                <a:cs typeface="Calibri"/>
              </a:rPr>
              <a:t>configuration</a:t>
            </a:r>
            <a:r>
              <a:rPr lang="es-ES_tradnl" sz="1600" kern="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s-ES_tradnl" sz="1600" kern="0" dirty="0" err="1" smtClean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lang="es-ES_tradnl" sz="1600" kern="0" dirty="0" smtClean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s-ES_tradnl" sz="1600" kern="0" dirty="0" err="1" smtClean="0">
                <a:solidFill>
                  <a:srgbClr val="000000"/>
                </a:solidFill>
                <a:latin typeface="Calibri"/>
                <a:cs typeface="Calibri"/>
              </a:rPr>
              <a:t>searchable</a:t>
            </a:r>
            <a:endParaRPr lang="es-ES_tradnl" sz="1600" kern="0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285750" lvl="0" indent="-28575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002060"/>
              </a:buClr>
              <a:buSzPct val="95000"/>
              <a:buFont typeface="Wingdings" charset="2"/>
              <a:buChar char="§"/>
            </a:pPr>
            <a:r>
              <a:rPr lang="es-ES_tradnl" sz="1600" kern="0" dirty="0" err="1" smtClean="0">
                <a:solidFill>
                  <a:srgbClr val="000000"/>
                </a:solidFill>
                <a:latin typeface="Calibri"/>
                <a:cs typeface="Calibri"/>
              </a:rPr>
              <a:t>Every</a:t>
            </a:r>
            <a:r>
              <a:rPr lang="es-ES_tradnl" sz="1600" kern="0" dirty="0" smtClean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s-ES_tradnl" sz="1600" kern="0" dirty="0" err="1" smtClean="0">
                <a:solidFill>
                  <a:srgbClr val="000000"/>
                </a:solidFill>
                <a:latin typeface="Calibri"/>
                <a:cs typeface="Calibri"/>
              </a:rPr>
              <a:t>configuration</a:t>
            </a:r>
            <a:r>
              <a:rPr lang="es-ES_tradnl" sz="1600" kern="0" dirty="0" smtClean="0">
                <a:solidFill>
                  <a:srgbClr val="000000"/>
                </a:solidFill>
                <a:latin typeface="Calibri"/>
                <a:cs typeface="Calibri"/>
              </a:rPr>
              <a:t> can be </a:t>
            </a:r>
            <a:r>
              <a:rPr lang="es-ES_tradnl" sz="1600" kern="0" dirty="0" err="1" smtClean="0">
                <a:solidFill>
                  <a:srgbClr val="000000"/>
                </a:solidFill>
                <a:latin typeface="Calibri"/>
                <a:cs typeface="Calibri"/>
              </a:rPr>
              <a:t>modified</a:t>
            </a:r>
            <a:r>
              <a:rPr lang="es-ES_tradnl" sz="1600" kern="0" dirty="0" smtClean="0">
                <a:solidFill>
                  <a:srgbClr val="000000"/>
                </a:solidFill>
                <a:latin typeface="Calibri"/>
                <a:cs typeface="Calibri"/>
              </a:rPr>
              <a:t> &amp; re-</a:t>
            </a:r>
            <a:r>
              <a:rPr lang="es-ES_tradnl" sz="1600" kern="0" dirty="0" err="1" smtClean="0">
                <a:solidFill>
                  <a:srgbClr val="000000"/>
                </a:solidFill>
                <a:latin typeface="Calibri"/>
                <a:cs typeface="Calibri"/>
              </a:rPr>
              <a:t>run</a:t>
            </a:r>
            <a:endParaRPr lang="es-ES_tradnl" sz="1600" kern="0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pPr marL="285750" lvl="0" indent="-28575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002060"/>
              </a:buClr>
              <a:buSzPct val="95000"/>
              <a:buFont typeface="Wingdings" charset="2"/>
              <a:buChar char="§"/>
            </a:pPr>
            <a:r>
              <a:rPr lang="es-ES_tradnl" sz="1600" kern="0" dirty="0" err="1" smtClean="0">
                <a:solidFill>
                  <a:srgbClr val="000000"/>
                </a:solidFill>
                <a:latin typeface="Calibri"/>
                <a:cs typeface="Calibri"/>
              </a:rPr>
              <a:t>It</a:t>
            </a:r>
            <a:r>
              <a:rPr lang="es-ES_tradnl" sz="1600" kern="0" dirty="0" smtClean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s-ES_tradnl" sz="1600" kern="0" dirty="0" err="1" smtClean="0">
                <a:solidFill>
                  <a:srgbClr val="000000"/>
                </a:solidFill>
                <a:latin typeface="Calibri"/>
                <a:cs typeface="Calibri"/>
              </a:rPr>
              <a:t>even</a:t>
            </a:r>
            <a:r>
              <a:rPr lang="es-ES_tradnl" sz="1600" kern="0" dirty="0" smtClean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s-ES_tradnl" sz="1600" kern="0" dirty="0" err="1" smtClean="0">
                <a:solidFill>
                  <a:srgbClr val="000000"/>
                </a:solidFill>
                <a:latin typeface="Calibri"/>
                <a:cs typeface="Calibri"/>
              </a:rPr>
              <a:t>stores</a:t>
            </a:r>
            <a:r>
              <a:rPr lang="es-ES_tradnl" sz="1600" kern="0" dirty="0" smtClean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s-ES_tradnl" sz="1600" kern="0" dirty="0" err="1" smtClean="0">
                <a:solidFill>
                  <a:srgbClr val="000000"/>
                </a:solidFill>
                <a:latin typeface="Calibri"/>
                <a:cs typeface="Calibri"/>
              </a:rPr>
              <a:t>plugin</a:t>
            </a:r>
            <a:r>
              <a:rPr lang="es-ES_tradnl" sz="1600" kern="0" dirty="0" smtClean="0">
                <a:solidFill>
                  <a:srgbClr val="000000"/>
                </a:solidFill>
                <a:latin typeface="Calibri"/>
                <a:cs typeface="Calibri"/>
              </a:rPr>
              <a:t> &amp; </a:t>
            </a:r>
            <a:r>
              <a:rPr lang="es-ES_tradnl" sz="1600" kern="0" dirty="0" err="1" smtClean="0">
                <a:solidFill>
                  <a:srgbClr val="000000"/>
                </a:solidFill>
                <a:latin typeface="Calibri"/>
                <a:cs typeface="Calibri"/>
              </a:rPr>
              <a:t>freva</a:t>
            </a:r>
            <a:r>
              <a:rPr lang="es-ES_tradnl" sz="1600" kern="0" dirty="0" smtClean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s-ES_tradnl" sz="1600" kern="0" dirty="0" err="1" smtClean="0">
                <a:solidFill>
                  <a:srgbClr val="000000"/>
                </a:solidFill>
                <a:latin typeface="Calibri"/>
                <a:cs typeface="Calibri"/>
              </a:rPr>
              <a:t>Git</a:t>
            </a:r>
            <a:r>
              <a:rPr lang="es-ES_tradnl" sz="1600" kern="0" dirty="0" smtClean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s-ES_tradnl" sz="1600" kern="0" dirty="0" err="1" smtClean="0">
                <a:solidFill>
                  <a:srgbClr val="000000"/>
                </a:solidFill>
                <a:latin typeface="Calibri"/>
                <a:cs typeface="Calibri"/>
              </a:rPr>
              <a:t>versioning</a:t>
            </a:r>
            <a:r>
              <a:rPr lang="es-ES_tradnl" sz="1600" kern="0" dirty="0" smtClean="0">
                <a:solidFill>
                  <a:srgbClr val="000000"/>
                </a:solidFill>
                <a:latin typeface="Calibri"/>
                <a:cs typeface="Calibri"/>
              </a:rPr>
              <a:t>!</a:t>
            </a:r>
          </a:p>
          <a:p>
            <a:pPr marL="285750" lvl="0" indent="-28575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002060"/>
              </a:buClr>
              <a:buSzPct val="95000"/>
              <a:buFont typeface="Wingdings" charset="2"/>
              <a:buChar char="§"/>
            </a:pPr>
            <a:r>
              <a:rPr lang="es-ES_tradnl" sz="1600" kern="0" dirty="0" err="1" smtClean="0">
                <a:solidFill>
                  <a:srgbClr val="FF0000"/>
                </a:solidFill>
                <a:latin typeface="Calibri"/>
                <a:cs typeface="Calibri"/>
              </a:rPr>
              <a:t>Saves</a:t>
            </a:r>
            <a:r>
              <a:rPr lang="es-ES_tradnl" sz="1600" kern="0" dirty="0" smtClean="0">
                <a:solidFill>
                  <a:srgbClr val="FF0000"/>
                </a:solidFill>
                <a:latin typeface="Calibri"/>
                <a:cs typeface="Calibri"/>
              </a:rPr>
              <a:t> CPU </a:t>
            </a:r>
            <a:r>
              <a:rPr lang="es-ES_tradnl" sz="1600" kern="0" dirty="0" err="1" smtClean="0">
                <a:solidFill>
                  <a:srgbClr val="FF0000"/>
                </a:solidFill>
                <a:latin typeface="Calibri"/>
                <a:cs typeface="Calibri"/>
              </a:rPr>
              <a:t>hours</a:t>
            </a:r>
            <a:r>
              <a:rPr lang="es-ES_tradnl" sz="1600" kern="0" dirty="0" smtClean="0">
                <a:solidFill>
                  <a:srgbClr val="FF0000"/>
                </a:solidFill>
                <a:latin typeface="Calibri"/>
                <a:cs typeface="Calibri"/>
              </a:rPr>
              <a:t>, I/O, and </a:t>
            </a:r>
            <a:r>
              <a:rPr lang="es-ES_tradnl" sz="1600" kern="0" dirty="0" err="1" smtClean="0">
                <a:solidFill>
                  <a:srgbClr val="FF0000"/>
                </a:solidFill>
                <a:latin typeface="Calibri"/>
                <a:cs typeface="Calibri"/>
              </a:rPr>
              <a:t>storage</a:t>
            </a:r>
            <a:r>
              <a:rPr lang="es-ES_tradnl" sz="1600" kern="0" dirty="0" smtClean="0">
                <a:solidFill>
                  <a:srgbClr val="FF0000"/>
                </a:solidFill>
                <a:latin typeface="Calibri"/>
                <a:cs typeface="Calibri"/>
              </a:rPr>
              <a:t>!</a:t>
            </a:r>
          </a:p>
        </p:txBody>
      </p:sp>
      <p:grpSp>
        <p:nvGrpSpPr>
          <p:cNvPr id="5" name="Agrupar 4"/>
          <p:cNvGrpSpPr/>
          <p:nvPr/>
        </p:nvGrpSpPr>
        <p:grpSpPr>
          <a:xfrm>
            <a:off x="4646631" y="819201"/>
            <a:ext cx="4136117" cy="4244100"/>
            <a:chOff x="4867611" y="819201"/>
            <a:chExt cx="4136117" cy="4244100"/>
          </a:xfrm>
        </p:grpSpPr>
        <p:pic>
          <p:nvPicPr>
            <p:cNvPr id="2" name="Imagen 1" descr="Screen Shot 2021-12-15 at 20.17.32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69" t="21143" r="26962" b="22205"/>
            <a:stretch/>
          </p:blipFill>
          <p:spPr>
            <a:xfrm>
              <a:off x="4867611" y="819201"/>
              <a:ext cx="4136117" cy="42441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3" name="Rectángulo 2"/>
            <p:cNvSpPr/>
            <p:nvPr/>
          </p:nvSpPr>
          <p:spPr>
            <a:xfrm>
              <a:off x="5375741" y="850777"/>
              <a:ext cx="1183650" cy="283592"/>
            </a:xfrm>
            <a:prstGeom prst="rect">
              <a:avLst/>
            </a:prstGeom>
            <a:noFill/>
            <a:ln w="1905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6" name="Agrupar 5"/>
          <p:cNvGrpSpPr/>
          <p:nvPr/>
        </p:nvGrpSpPr>
        <p:grpSpPr>
          <a:xfrm>
            <a:off x="3868475" y="2209652"/>
            <a:ext cx="5047558" cy="2633508"/>
            <a:chOff x="3782165" y="2012372"/>
            <a:chExt cx="5047558" cy="2633508"/>
          </a:xfrm>
        </p:grpSpPr>
        <p:pic>
          <p:nvPicPr>
            <p:cNvPr id="4" name="Imagen 3" descr="Screen Shot 2021-12-15 at 20.21.44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82165" y="2012372"/>
              <a:ext cx="5047558" cy="263350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2" name="Rectángulo 11"/>
            <p:cNvSpPr/>
            <p:nvPr/>
          </p:nvSpPr>
          <p:spPr>
            <a:xfrm>
              <a:off x="3875186" y="2643080"/>
              <a:ext cx="889294" cy="283592"/>
            </a:xfrm>
            <a:prstGeom prst="rect">
              <a:avLst/>
            </a:prstGeom>
            <a:noFill/>
            <a:ln w="1905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9" name="Agrupar 8"/>
          <p:cNvGrpSpPr/>
          <p:nvPr/>
        </p:nvGrpSpPr>
        <p:grpSpPr>
          <a:xfrm>
            <a:off x="401733" y="2587913"/>
            <a:ext cx="5677310" cy="2528550"/>
            <a:chOff x="1814229" y="2644366"/>
            <a:chExt cx="5677310" cy="2528550"/>
          </a:xfrm>
        </p:grpSpPr>
        <p:pic>
          <p:nvPicPr>
            <p:cNvPr id="8" name="Imagen 7" descr="Screen Shot 2021-12-15 at 20.23.34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4229" y="2644366"/>
              <a:ext cx="5677310" cy="252855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5" name="Rectángulo 14"/>
            <p:cNvSpPr/>
            <p:nvPr/>
          </p:nvSpPr>
          <p:spPr>
            <a:xfrm>
              <a:off x="1841566" y="3654148"/>
              <a:ext cx="2486151" cy="254493"/>
            </a:xfrm>
            <a:prstGeom prst="rect">
              <a:avLst/>
            </a:prstGeom>
            <a:noFill/>
            <a:ln w="1905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7" name="Rectángulo 16"/>
            <p:cNvSpPr/>
            <p:nvPr/>
          </p:nvSpPr>
          <p:spPr>
            <a:xfrm>
              <a:off x="1895328" y="4706645"/>
              <a:ext cx="2876259" cy="361025"/>
            </a:xfrm>
            <a:prstGeom prst="rect">
              <a:avLst/>
            </a:prstGeom>
            <a:noFill/>
            <a:ln w="1905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26" name="Google Shape;180;gf7ad10a91b_3_308"/>
          <p:cNvSpPr txBox="1"/>
          <p:nvPr/>
        </p:nvSpPr>
        <p:spPr>
          <a:xfrm>
            <a:off x="43201" y="133403"/>
            <a:ext cx="6231550" cy="510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>
              <a:lnSpc>
                <a:spcPct val="90000"/>
              </a:lnSpc>
            </a:pPr>
            <a:r>
              <a:rPr lang="de-DE" sz="2800" dirty="0" err="1" smtClean="0">
                <a:solidFill>
                  <a:srgbClr val="002060"/>
                </a:solidFill>
              </a:rPr>
              <a:t>Transparency</a:t>
            </a:r>
            <a:r>
              <a:rPr lang="de-DE" sz="2800" dirty="0" smtClean="0">
                <a:solidFill>
                  <a:srgbClr val="002060"/>
                </a:solidFill>
              </a:rPr>
              <a:t> &amp; </a:t>
            </a:r>
            <a:r>
              <a:rPr lang="de-DE" sz="2800" dirty="0" err="1" smtClean="0">
                <a:solidFill>
                  <a:srgbClr val="002060"/>
                </a:solidFill>
              </a:rPr>
              <a:t>reproducibility</a:t>
            </a:r>
            <a:endParaRPr sz="2800" dirty="0">
              <a:solidFill>
                <a:srgbClr val="002060"/>
              </a:solidFill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177065" y="5275563"/>
            <a:ext cx="8336838" cy="529992"/>
            <a:chOff x="177065" y="5275563"/>
            <a:chExt cx="8336838" cy="529992"/>
          </a:xfrm>
        </p:grpSpPr>
        <p:sp>
          <p:nvSpPr>
            <p:cNvPr id="29" name="TextShape 3"/>
            <p:cNvSpPr txBox="1"/>
            <p:nvPr/>
          </p:nvSpPr>
          <p:spPr>
            <a:xfrm>
              <a:off x="8159391" y="5424840"/>
              <a:ext cx="354512" cy="17604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Autofit/>
            </a:bodyPr>
            <a:lstStyle/>
            <a:p>
              <a:pPr algn="r">
                <a:lnSpc>
                  <a:spcPct val="100000"/>
                </a:lnSpc>
              </a:pPr>
              <a:fld id="{B1730AEB-92EF-46CC-B31F-6434842173FA}" type="slidenum">
                <a:rPr lang="de-DE" sz="1200" b="0" strike="noStrike" spc="-1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</a:rPr>
                <a:t>5</a:t>
              </a:fld>
              <a:endParaRPr lang="de-DE" sz="1200" b="0" strike="noStrike" spc="-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</a:endParaRPr>
            </a:p>
          </p:txBody>
        </p:sp>
        <p:sp>
          <p:nvSpPr>
            <p:cNvPr id="30" name="TextShape 4"/>
            <p:cNvSpPr txBox="1"/>
            <p:nvPr/>
          </p:nvSpPr>
          <p:spPr>
            <a:xfrm>
              <a:off x="657137" y="5380732"/>
              <a:ext cx="7446522" cy="424823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Autofit/>
            </a:bodyPr>
            <a:lstStyle/>
            <a:p>
              <a:pPr algn="r">
                <a:lnSpc>
                  <a:spcPct val="100000"/>
                </a:lnSpc>
              </a:pPr>
              <a:r>
                <a:rPr lang="de-DE" sz="1200" b="0" strike="noStrike" spc="-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Etor E. Lucio-</a:t>
              </a:r>
              <a:r>
                <a:rPr lang="de-DE" sz="1200" b="0" strike="noStrike" spc="-1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Eceiza</a:t>
              </a:r>
              <a:r>
                <a:rPr lang="de-DE" sz="1200" b="0" strike="noStrike" spc="-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 </a:t>
              </a:r>
              <a:r>
                <a:rPr lang="mr-IN" sz="1200" b="0" strike="noStrike" spc="-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–</a:t>
              </a:r>
              <a:r>
                <a:rPr lang="es-ES_tradnl" sz="1200" b="0" strike="noStrike" spc="-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 </a:t>
              </a:r>
              <a:r>
                <a:rPr lang="en-US" sz="1200" spc="-1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Freva</a:t>
              </a:r>
              <a:r>
                <a:rPr lang="en-US" sz="1200" spc="-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, a software framework for the Earth System </a:t>
              </a:r>
              <a:r>
                <a:rPr lang="en-US" sz="1200" spc="-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community: Overview </a:t>
              </a:r>
              <a:r>
                <a:rPr lang="en-US" sz="1200" spc="-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and </a:t>
              </a:r>
              <a:r>
                <a:rPr lang="en-US" sz="1200" spc="-1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and</a:t>
              </a:r>
              <a:r>
                <a:rPr lang="en-US" sz="1200" spc="-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 new </a:t>
              </a:r>
              <a:r>
                <a:rPr lang="en-US" sz="1200" spc="-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features</a:t>
              </a:r>
              <a:r>
                <a:rPr lang="de-DE" sz="1200" spc="-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 </a:t>
              </a:r>
              <a:r>
                <a:rPr lang="en-GB" sz="1200" spc="-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EGU </a:t>
              </a:r>
              <a:r>
                <a:rPr lang="en-US" sz="1200" spc="-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2022:</a:t>
              </a:r>
              <a:r>
                <a:rPr lang="fr-FR" sz="1200" spc="-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ESSI3.3 - 23.05.2022</a:t>
              </a:r>
              <a:endParaRPr lang="en-US" sz="1200" spc="-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endParaRPr>
            </a:p>
            <a:p>
              <a:pPr algn="r">
                <a:lnSpc>
                  <a:spcPct val="100000"/>
                </a:lnSpc>
              </a:pPr>
              <a:endParaRPr lang="de-DE" sz="1200" b="0" strike="noStrike" spc="-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endParaRPr>
            </a:p>
          </p:txBody>
        </p:sp>
        <p:pic>
          <p:nvPicPr>
            <p:cNvPr id="31" name="Picture 8" descr="https://cdn.egu.eu/static/2d00bd2f/logos/egu/egu_plain_blue/egu_plain_blue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065" y="5275563"/>
              <a:ext cx="449336" cy="3561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88567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Shape 2"/>
          <p:cNvSpPr txBox="1"/>
          <p:nvPr/>
        </p:nvSpPr>
        <p:spPr>
          <a:xfrm>
            <a:off x="107231" y="745919"/>
            <a:ext cx="5638249" cy="4408613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285750" indent="-28575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002060"/>
              </a:buClr>
              <a:buSzPct val="95000"/>
              <a:buFont typeface="Wingdings" panose="05000000000000000000" pitchFamily="2" charset="2"/>
              <a:buChar char="§"/>
            </a:pPr>
            <a:r>
              <a:rPr lang="es-ES_tradnl" sz="1600" b="1" kern="0" dirty="0" err="1" smtClean="0">
                <a:solidFill>
                  <a:srgbClr val="000000"/>
                </a:solidFill>
                <a:latin typeface="Calibri"/>
                <a:cs typeface="Calibri"/>
              </a:rPr>
              <a:t>Freva</a:t>
            </a:r>
            <a:r>
              <a:rPr lang="es-ES_tradnl" sz="1600" b="1" kern="0" dirty="0" smtClean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s-ES_tradnl" sz="1600" b="1" kern="0" dirty="0" err="1" smtClean="0">
                <a:solidFill>
                  <a:srgbClr val="000000"/>
                </a:solidFill>
                <a:latin typeface="Calibri"/>
                <a:cs typeface="Calibri"/>
              </a:rPr>
              <a:t>functions</a:t>
            </a:r>
            <a:r>
              <a:rPr lang="es-ES_tradnl" sz="1600" b="1" kern="0" dirty="0" smtClean="0">
                <a:solidFill>
                  <a:srgbClr val="000000"/>
                </a:solidFill>
                <a:latin typeface="Calibri"/>
                <a:cs typeface="Calibri"/>
              </a:rPr>
              <a:t>: </a:t>
            </a:r>
            <a:r>
              <a:rPr lang="es-ES_tradnl" sz="1600" kern="0" dirty="0" err="1">
                <a:solidFill>
                  <a:srgbClr val="000000"/>
                </a:solidFill>
                <a:latin typeface="Calibri"/>
                <a:cs typeface="Calibri"/>
              </a:rPr>
              <a:t>direct</a:t>
            </a:r>
            <a:r>
              <a:rPr lang="es-ES_tradnl" sz="1600" kern="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s-ES_tradnl" sz="1600" kern="0" dirty="0" err="1">
                <a:solidFill>
                  <a:srgbClr val="000000"/>
                </a:solidFill>
                <a:latin typeface="Calibri"/>
                <a:cs typeface="Calibri"/>
              </a:rPr>
              <a:t>call</a:t>
            </a:r>
            <a:r>
              <a:rPr lang="es-ES_tradnl" sz="1600" kern="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s-ES_tradnl" sz="1600" kern="0" dirty="0" err="1">
                <a:solidFill>
                  <a:srgbClr val="000000"/>
                </a:solidFill>
                <a:latin typeface="Calibri"/>
                <a:cs typeface="Calibri"/>
              </a:rPr>
              <a:t>via</a:t>
            </a:r>
            <a:r>
              <a:rPr lang="es-ES_tradnl" sz="1600" kern="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s-ES_tradnl" sz="1600" kern="0" dirty="0" err="1">
                <a:solidFill>
                  <a:srgbClr val="000000"/>
                </a:solidFill>
                <a:latin typeface="Calibri"/>
                <a:cs typeface="Calibri"/>
              </a:rPr>
              <a:t>python</a:t>
            </a:r>
            <a:r>
              <a:rPr lang="es-ES_tradnl" sz="1600" kern="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s-ES_tradnl" sz="1600" kern="0" dirty="0" err="1" smtClean="0">
                <a:solidFill>
                  <a:srgbClr val="000000"/>
                </a:solidFill>
                <a:latin typeface="Calibri"/>
                <a:cs typeface="Calibri"/>
              </a:rPr>
              <a:t>client</a:t>
            </a:r>
            <a:endParaRPr lang="es-ES_tradnl" sz="1600" kern="0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pPr marL="742950" lvl="1" indent="-28575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002060"/>
              </a:buClr>
              <a:buSzPct val="95000"/>
              <a:buFont typeface="Wingdings" panose="05000000000000000000" pitchFamily="2" charset="2"/>
              <a:buChar char="§"/>
            </a:pPr>
            <a:r>
              <a:rPr lang="es-ES_tradnl" sz="1600" kern="0" dirty="0" err="1" smtClean="0">
                <a:solidFill>
                  <a:srgbClr val="000000"/>
                </a:solidFill>
                <a:latin typeface="Calibri"/>
                <a:cs typeface="Calibri"/>
              </a:rPr>
              <a:t>Within</a:t>
            </a:r>
            <a:r>
              <a:rPr lang="es-ES_tradnl" sz="1600" kern="0" dirty="0" smtClean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s-ES_tradnl" sz="1600" kern="0" dirty="0" err="1" smtClean="0">
                <a:solidFill>
                  <a:srgbClr val="000000"/>
                </a:solidFill>
                <a:latin typeface="Calibri"/>
                <a:cs typeface="Calibri"/>
              </a:rPr>
              <a:t>Plugins</a:t>
            </a:r>
            <a:endParaRPr lang="es-ES_tradnl" sz="1600" kern="0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pPr marL="742950" lvl="1" indent="-28575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002060"/>
              </a:buClr>
              <a:buSzPct val="95000"/>
              <a:buFont typeface="Wingdings" panose="05000000000000000000" pitchFamily="2" charset="2"/>
              <a:buChar char="§"/>
            </a:pPr>
            <a:r>
              <a:rPr lang="es-ES_tradnl" sz="1600" kern="0" dirty="0" err="1">
                <a:solidFill>
                  <a:srgbClr val="000000"/>
                </a:solidFill>
                <a:latin typeface="Calibri"/>
                <a:cs typeface="Calibri"/>
              </a:rPr>
              <a:t>for</a:t>
            </a:r>
            <a:r>
              <a:rPr lang="es-ES_tradnl" sz="1600" kern="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s-ES_tradnl" sz="1600" kern="0" dirty="0" err="1">
                <a:solidFill>
                  <a:srgbClr val="000000"/>
                </a:solidFill>
                <a:latin typeface="Calibri"/>
                <a:cs typeface="Calibri"/>
              </a:rPr>
              <a:t>jupyter</a:t>
            </a:r>
            <a:r>
              <a:rPr lang="es-ES_tradnl" sz="1600" kern="0" dirty="0">
                <a:solidFill>
                  <a:srgbClr val="000000"/>
                </a:solidFill>
                <a:latin typeface="Calibri"/>
                <a:cs typeface="Calibri"/>
              </a:rPr>
              <a:t> notebooks </a:t>
            </a:r>
            <a:endParaRPr lang="es-ES_tradnl" sz="1600" kern="0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pPr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002060"/>
              </a:buClr>
              <a:buSzPct val="95000"/>
            </a:pPr>
            <a:endParaRPr lang="es-ES_tradnl" sz="1600" b="1" kern="0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pPr marL="285750" indent="-28575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002060"/>
              </a:buClr>
              <a:buSzPct val="95000"/>
              <a:buFont typeface="Wingdings" panose="05000000000000000000" pitchFamily="2" charset="2"/>
              <a:buChar char="§"/>
            </a:pPr>
            <a:r>
              <a:rPr lang="es-ES_tradnl" sz="1600" b="1" kern="0" dirty="0" err="1" smtClean="0">
                <a:solidFill>
                  <a:srgbClr val="000000"/>
                </a:solidFill>
                <a:latin typeface="Calibri"/>
                <a:cs typeface="Calibri"/>
              </a:rPr>
              <a:t>Deployment</a:t>
            </a:r>
            <a:r>
              <a:rPr lang="es-ES_tradnl" sz="1600" b="1" kern="0" dirty="0" smtClean="0">
                <a:solidFill>
                  <a:srgbClr val="000000"/>
                </a:solidFill>
                <a:latin typeface="Calibri"/>
                <a:cs typeface="Calibri"/>
              </a:rPr>
              <a:t>: </a:t>
            </a:r>
          </a:p>
          <a:p>
            <a:pPr marL="742950" lvl="1" indent="-28575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002060"/>
              </a:buClr>
              <a:buSzPct val="95000"/>
              <a:buFont typeface="Wingdings" panose="05000000000000000000" pitchFamily="2" charset="2"/>
              <a:buChar char="§"/>
            </a:pPr>
            <a:r>
              <a:rPr lang="es-ES_tradnl" sz="1600" kern="0" dirty="0" err="1" smtClean="0">
                <a:solidFill>
                  <a:srgbClr val="000000"/>
                </a:solidFill>
                <a:latin typeface="Calibri"/>
                <a:cs typeface="Calibri"/>
              </a:rPr>
              <a:t>easier</a:t>
            </a:r>
            <a:r>
              <a:rPr lang="es-ES_tradnl" sz="1600" kern="0" dirty="0" smtClean="0">
                <a:solidFill>
                  <a:srgbClr val="000000"/>
                </a:solidFill>
                <a:latin typeface="Calibri"/>
                <a:cs typeface="Calibri"/>
              </a:rPr>
              <a:t> and more </a:t>
            </a:r>
            <a:r>
              <a:rPr lang="es-ES_tradnl" sz="1600" kern="0" dirty="0" err="1" smtClean="0">
                <a:solidFill>
                  <a:srgbClr val="000000"/>
                </a:solidFill>
                <a:latin typeface="Calibri"/>
                <a:cs typeface="Calibri"/>
              </a:rPr>
              <a:t>convenient</a:t>
            </a:r>
            <a:r>
              <a:rPr lang="es-ES_tradnl" sz="1600" kern="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s-ES_tradnl" sz="1600" kern="0" dirty="0" smtClean="0">
                <a:solidFill>
                  <a:srgbClr val="000000"/>
                </a:solidFill>
                <a:latin typeface="Calibri"/>
                <a:cs typeface="Calibri"/>
              </a:rPr>
              <a:t>(</a:t>
            </a:r>
            <a:r>
              <a:rPr lang="es-ES_tradnl" sz="1600" kern="0" dirty="0" err="1" smtClean="0">
                <a:solidFill>
                  <a:srgbClr val="000000"/>
                </a:solidFill>
                <a:latin typeface="Calibri"/>
                <a:cs typeface="Calibri"/>
              </a:rPr>
              <a:t>Ansible</a:t>
            </a:r>
            <a:r>
              <a:rPr lang="es-ES_tradnl" sz="1600" kern="0" dirty="0" smtClean="0">
                <a:solidFill>
                  <a:srgbClr val="000000"/>
                </a:solidFill>
                <a:latin typeface="Calibri"/>
                <a:cs typeface="Calibri"/>
              </a:rPr>
              <a:t>)</a:t>
            </a:r>
          </a:p>
          <a:p>
            <a:pPr marL="742950" lvl="1" indent="-28575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002060"/>
              </a:buClr>
              <a:buSzPct val="95000"/>
              <a:buFont typeface="Wingdings" panose="05000000000000000000" pitchFamily="2" charset="2"/>
              <a:buChar char="§"/>
            </a:pPr>
            <a:r>
              <a:rPr lang="es-ES_tradnl" sz="1600" kern="0" dirty="0" err="1" smtClean="0">
                <a:solidFill>
                  <a:srgbClr val="000000"/>
                </a:solidFill>
                <a:latin typeface="Calibri"/>
                <a:cs typeface="Calibri"/>
              </a:rPr>
              <a:t>containerized</a:t>
            </a:r>
            <a:r>
              <a:rPr lang="es-ES_tradnl" sz="1600" kern="0" dirty="0" smtClean="0">
                <a:solidFill>
                  <a:srgbClr val="000000"/>
                </a:solidFill>
                <a:latin typeface="Calibri"/>
                <a:cs typeface="Calibri"/>
              </a:rPr>
              <a:t> and configurable(</a:t>
            </a:r>
            <a:r>
              <a:rPr lang="es-ES_tradnl" sz="1600" kern="0" dirty="0" err="1" smtClean="0">
                <a:solidFill>
                  <a:srgbClr val="000000"/>
                </a:solidFill>
                <a:latin typeface="Calibri"/>
                <a:cs typeface="Calibri"/>
              </a:rPr>
              <a:t>Docker</a:t>
            </a:r>
            <a:r>
              <a:rPr lang="es-ES_tradnl" sz="1600" kern="0" dirty="0" smtClean="0">
                <a:solidFill>
                  <a:srgbClr val="000000"/>
                </a:solidFill>
                <a:latin typeface="Calibri"/>
                <a:cs typeface="Calibri"/>
              </a:rPr>
              <a:t>)</a:t>
            </a:r>
          </a:p>
          <a:p>
            <a:pPr marL="285750" indent="-28575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002060"/>
              </a:buClr>
              <a:buSzPct val="95000"/>
              <a:buFont typeface="Wingdings" panose="05000000000000000000" pitchFamily="2" charset="2"/>
              <a:buChar char="§"/>
            </a:pPr>
            <a:endParaRPr lang="es-ES_tradnl" sz="1600" kern="0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pPr marL="285750" indent="-28575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002060"/>
              </a:buClr>
              <a:buSzPct val="95000"/>
              <a:buFont typeface="Wingdings" panose="05000000000000000000" pitchFamily="2" charset="2"/>
              <a:buChar char="§"/>
            </a:pPr>
            <a:r>
              <a:rPr lang="es-ES_tradnl" sz="1600" b="1" kern="0" dirty="0" err="1">
                <a:solidFill>
                  <a:srgbClr val="000000"/>
                </a:solidFill>
                <a:latin typeface="Calibri"/>
                <a:cs typeface="Calibri"/>
              </a:rPr>
              <a:t>System</a:t>
            </a:r>
            <a:r>
              <a:rPr lang="es-ES_tradnl" sz="1600" b="1" kern="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s-ES_tradnl" sz="1600" b="1" kern="0" dirty="0" err="1">
                <a:solidFill>
                  <a:srgbClr val="000000"/>
                </a:solidFill>
                <a:latin typeface="Calibri"/>
                <a:cs typeface="Calibri"/>
              </a:rPr>
              <a:t>configuration</a:t>
            </a:r>
            <a:r>
              <a:rPr lang="es-ES_tradnl" sz="1600" b="1" kern="0" dirty="0">
                <a:solidFill>
                  <a:srgbClr val="000000"/>
                </a:solidFill>
                <a:latin typeface="Calibri"/>
                <a:cs typeface="Calibri"/>
              </a:rPr>
              <a:t>: </a:t>
            </a:r>
            <a:r>
              <a:rPr lang="es-ES_tradnl" sz="1600" kern="0" dirty="0">
                <a:solidFill>
                  <a:srgbClr val="000000"/>
                </a:solidFill>
                <a:latin typeface="Calibri"/>
                <a:cs typeface="Calibri"/>
              </a:rPr>
              <a:t>more </a:t>
            </a:r>
            <a:r>
              <a:rPr lang="es-ES_tradnl" sz="1600" kern="0" dirty="0" err="1" smtClean="0">
                <a:solidFill>
                  <a:srgbClr val="000000"/>
                </a:solidFill>
                <a:latin typeface="Calibri"/>
                <a:cs typeface="Calibri"/>
              </a:rPr>
              <a:t>secure</a:t>
            </a:r>
            <a:r>
              <a:rPr lang="es-ES_tradnl" sz="1600" kern="0" dirty="0" smtClean="0">
                <a:solidFill>
                  <a:srgbClr val="000000"/>
                </a:solidFill>
                <a:latin typeface="Calibri"/>
                <a:cs typeface="Calibri"/>
              </a:rPr>
              <a:t>, </a:t>
            </a:r>
            <a:r>
              <a:rPr lang="es-ES_tradnl" sz="1600" kern="0" dirty="0" err="1">
                <a:solidFill>
                  <a:srgbClr val="000000"/>
                </a:solidFill>
                <a:latin typeface="Calibri"/>
                <a:cs typeface="Calibri"/>
              </a:rPr>
              <a:t>via</a:t>
            </a:r>
            <a:r>
              <a:rPr lang="es-ES_tradnl" sz="1600" kern="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s-ES_tradnl" sz="1600" kern="0" dirty="0" err="1">
                <a:solidFill>
                  <a:srgbClr val="000000"/>
                </a:solidFill>
                <a:latin typeface="Calibri"/>
                <a:cs typeface="Calibri"/>
              </a:rPr>
              <a:t>Vault</a:t>
            </a:r>
            <a:r>
              <a:rPr lang="es-ES_tradnl" sz="1600" kern="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s-ES_tradnl" sz="1600" kern="0" dirty="0" err="1">
                <a:solidFill>
                  <a:srgbClr val="000000"/>
                </a:solidFill>
                <a:latin typeface="Calibri"/>
                <a:cs typeface="Calibri"/>
              </a:rPr>
              <a:t>integration</a:t>
            </a:r>
            <a:r>
              <a:rPr lang="es-ES_tradnl" sz="1600" kern="0" dirty="0">
                <a:solidFill>
                  <a:srgbClr val="000000"/>
                </a:solidFill>
                <a:latin typeface="Calibri"/>
                <a:cs typeface="Calibri"/>
              </a:rPr>
              <a:t>.</a:t>
            </a:r>
          </a:p>
          <a:p>
            <a:pPr marL="285750" indent="-28575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002060"/>
              </a:buClr>
              <a:buSzPct val="95000"/>
              <a:buFont typeface="Wingdings" panose="05000000000000000000" pitchFamily="2" charset="2"/>
              <a:buChar char="§"/>
            </a:pPr>
            <a:endParaRPr lang="es-ES_tradnl" sz="1600" b="1" kern="0" dirty="0" smtClean="0">
              <a:latin typeface="Calibri"/>
              <a:cs typeface="Calibri"/>
            </a:endParaRPr>
          </a:p>
          <a:p>
            <a:pPr marL="285750" indent="-28575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002060"/>
              </a:buClr>
              <a:buSzPct val="95000"/>
              <a:buFont typeface="Wingdings" panose="05000000000000000000" pitchFamily="2" charset="2"/>
              <a:buChar char="§"/>
            </a:pPr>
            <a:r>
              <a:rPr lang="es-ES_tradnl" sz="1600" b="1" kern="0" dirty="0" err="1" smtClean="0">
                <a:latin typeface="Calibri"/>
                <a:cs typeface="Calibri"/>
              </a:rPr>
              <a:t>Dataset</a:t>
            </a:r>
            <a:r>
              <a:rPr lang="es-ES_tradnl" sz="1600" b="1" kern="0" dirty="0" smtClean="0">
                <a:latin typeface="Calibri"/>
                <a:cs typeface="Calibri"/>
              </a:rPr>
              <a:t> </a:t>
            </a:r>
            <a:r>
              <a:rPr lang="es-ES_tradnl" sz="1600" b="1" kern="0" dirty="0" err="1" smtClean="0">
                <a:latin typeface="Calibri"/>
                <a:cs typeface="Calibri"/>
              </a:rPr>
              <a:t>incorporation</a:t>
            </a:r>
            <a:r>
              <a:rPr lang="es-ES_tradnl" sz="1600" b="1" kern="0" dirty="0">
                <a:latin typeface="Calibri"/>
                <a:cs typeface="Calibri"/>
              </a:rPr>
              <a:t> </a:t>
            </a:r>
            <a:r>
              <a:rPr lang="es-ES_tradnl" sz="1600" kern="0" dirty="0" smtClean="0">
                <a:latin typeface="Calibri"/>
                <a:cs typeface="Calibri"/>
              </a:rPr>
              <a:t>(</a:t>
            </a:r>
            <a:r>
              <a:rPr lang="es-ES_tradnl" sz="1600" kern="0" dirty="0" err="1" smtClean="0">
                <a:latin typeface="Calibri"/>
                <a:cs typeface="Calibri"/>
              </a:rPr>
              <a:t>Rust</a:t>
            </a:r>
            <a:r>
              <a:rPr lang="es-ES_tradnl" sz="1600" kern="0" dirty="0" smtClean="0">
                <a:latin typeface="Calibri"/>
                <a:cs typeface="Calibri"/>
              </a:rPr>
              <a:t>)</a:t>
            </a:r>
            <a:r>
              <a:rPr lang="es-ES_tradnl" sz="1600" b="1" kern="0" dirty="0" smtClean="0">
                <a:latin typeface="Calibri"/>
                <a:cs typeface="Calibri"/>
              </a:rPr>
              <a:t>:</a:t>
            </a:r>
          </a:p>
          <a:p>
            <a:pPr marL="742950" lvl="1" indent="-28575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002060"/>
              </a:buClr>
              <a:buSzPct val="95000"/>
              <a:buFont typeface="Wingdings" panose="05000000000000000000" pitchFamily="2" charset="2"/>
              <a:buChar char="§"/>
            </a:pPr>
            <a:r>
              <a:rPr lang="es-ES_tradnl" sz="1600" kern="0" dirty="0" err="1" smtClean="0">
                <a:latin typeface="Calibri"/>
                <a:cs typeface="Calibri"/>
              </a:rPr>
              <a:t>Different</a:t>
            </a:r>
            <a:r>
              <a:rPr lang="es-ES_tradnl" sz="1600" kern="0" dirty="0" smtClean="0">
                <a:latin typeface="Calibri"/>
                <a:cs typeface="Calibri"/>
              </a:rPr>
              <a:t> DRS </a:t>
            </a:r>
            <a:r>
              <a:rPr lang="es-ES_tradnl" sz="1600" kern="0" dirty="0" err="1" smtClean="0">
                <a:latin typeface="Calibri"/>
                <a:cs typeface="Calibri"/>
              </a:rPr>
              <a:t>types</a:t>
            </a:r>
            <a:r>
              <a:rPr lang="es-ES_tradnl" sz="1600" kern="0" dirty="0" smtClean="0">
                <a:latin typeface="Calibri"/>
                <a:cs typeface="Calibri"/>
              </a:rPr>
              <a:t> (CORDEX, CMIP6) </a:t>
            </a:r>
            <a:r>
              <a:rPr lang="es-ES_tradnl" sz="1600" kern="0" dirty="0" err="1" smtClean="0">
                <a:latin typeface="Calibri"/>
                <a:cs typeface="Calibri"/>
              </a:rPr>
              <a:t>into</a:t>
            </a:r>
            <a:r>
              <a:rPr lang="es-ES_tradnl" sz="1600" kern="0" dirty="0" smtClean="0">
                <a:latin typeface="Calibri"/>
                <a:cs typeface="Calibri"/>
              </a:rPr>
              <a:t> CMIP5</a:t>
            </a:r>
            <a:endParaRPr lang="es-ES_tradnl" sz="1600" kern="0" dirty="0">
              <a:latin typeface="Calibri"/>
              <a:cs typeface="Calibri"/>
            </a:endParaRPr>
          </a:p>
          <a:p>
            <a:pPr marL="742950" lvl="1" indent="-28575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002060"/>
              </a:buClr>
              <a:buSzPct val="95000"/>
              <a:buFont typeface="Wingdings" panose="05000000000000000000" pitchFamily="2" charset="2"/>
              <a:buChar char="§"/>
            </a:pPr>
            <a:r>
              <a:rPr lang="es-ES_tradnl" sz="1600" kern="0" dirty="0" err="1" smtClean="0">
                <a:latin typeface="Calibri"/>
                <a:cs typeface="Calibri"/>
              </a:rPr>
              <a:t>Custom</a:t>
            </a:r>
            <a:r>
              <a:rPr lang="es-ES_tradnl" sz="1600" kern="0" dirty="0" smtClean="0">
                <a:latin typeface="Calibri"/>
                <a:cs typeface="Calibri"/>
              </a:rPr>
              <a:t> </a:t>
            </a:r>
            <a:r>
              <a:rPr lang="es-ES_tradnl" sz="1600" kern="0" dirty="0" err="1" smtClean="0">
                <a:latin typeface="Calibri"/>
                <a:cs typeface="Calibri"/>
              </a:rPr>
              <a:t>types</a:t>
            </a:r>
            <a:endParaRPr lang="es-ES_tradnl" sz="1600" kern="0" dirty="0" smtClean="0">
              <a:latin typeface="Calibri"/>
              <a:cs typeface="Calibri"/>
            </a:endParaRPr>
          </a:p>
          <a:p>
            <a:pPr marL="742950" lvl="1" indent="-28575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002060"/>
              </a:buClr>
              <a:buSzPct val="95000"/>
              <a:buFont typeface="Wingdings" panose="05000000000000000000" pitchFamily="2" charset="2"/>
              <a:buChar char="§"/>
            </a:pPr>
            <a:endParaRPr lang="es-ES_tradnl" sz="1600" kern="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/>
              <a:cs typeface="Calibri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77065" y="5275563"/>
            <a:ext cx="8336838" cy="529992"/>
            <a:chOff x="177065" y="5275563"/>
            <a:chExt cx="8336838" cy="529992"/>
          </a:xfrm>
        </p:grpSpPr>
        <p:sp>
          <p:nvSpPr>
            <p:cNvPr id="13" name="TextShape 3"/>
            <p:cNvSpPr txBox="1"/>
            <p:nvPr/>
          </p:nvSpPr>
          <p:spPr>
            <a:xfrm>
              <a:off x="8159391" y="5424840"/>
              <a:ext cx="354512" cy="17604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Autofit/>
            </a:bodyPr>
            <a:lstStyle/>
            <a:p>
              <a:pPr algn="r">
                <a:lnSpc>
                  <a:spcPct val="100000"/>
                </a:lnSpc>
              </a:pPr>
              <a:fld id="{B1730AEB-92EF-46CC-B31F-6434842173FA}" type="slidenum">
                <a:rPr lang="de-DE" sz="1200" b="0" strike="noStrike" spc="-1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</a:rPr>
                <a:t>6</a:t>
              </a:fld>
              <a:endParaRPr lang="de-DE" sz="1200" b="0" strike="noStrike" spc="-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</a:endParaRPr>
            </a:p>
          </p:txBody>
        </p:sp>
        <p:sp>
          <p:nvSpPr>
            <p:cNvPr id="15" name="TextShape 4"/>
            <p:cNvSpPr txBox="1"/>
            <p:nvPr/>
          </p:nvSpPr>
          <p:spPr>
            <a:xfrm>
              <a:off x="657137" y="5380732"/>
              <a:ext cx="7446522" cy="424823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Autofit/>
            </a:bodyPr>
            <a:lstStyle/>
            <a:p>
              <a:pPr algn="r">
                <a:lnSpc>
                  <a:spcPct val="100000"/>
                </a:lnSpc>
              </a:pPr>
              <a:r>
                <a:rPr lang="de-DE" sz="1200" b="0" strike="noStrike" spc="-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Etor E. Lucio-</a:t>
              </a:r>
              <a:r>
                <a:rPr lang="de-DE" sz="1200" b="0" strike="noStrike" spc="-1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Eceiza</a:t>
              </a:r>
              <a:r>
                <a:rPr lang="de-DE" sz="1200" b="0" strike="noStrike" spc="-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 </a:t>
              </a:r>
              <a:r>
                <a:rPr lang="mr-IN" sz="1200" b="0" strike="noStrike" spc="-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–</a:t>
              </a:r>
              <a:r>
                <a:rPr lang="es-ES_tradnl" sz="1200" b="0" strike="noStrike" spc="-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 </a:t>
              </a:r>
              <a:r>
                <a:rPr lang="en-US" sz="1200" spc="-1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Freva</a:t>
              </a:r>
              <a:r>
                <a:rPr lang="en-US" sz="1200" spc="-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, a software framework for the Earth System </a:t>
              </a:r>
              <a:r>
                <a:rPr lang="en-US" sz="1200" spc="-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community: Overview </a:t>
              </a:r>
              <a:r>
                <a:rPr lang="en-US" sz="1200" spc="-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and </a:t>
              </a:r>
              <a:r>
                <a:rPr lang="en-US" sz="1200" spc="-1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and</a:t>
              </a:r>
              <a:r>
                <a:rPr lang="en-US" sz="1200" spc="-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 new </a:t>
              </a:r>
              <a:r>
                <a:rPr lang="en-US" sz="1200" spc="-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features</a:t>
              </a:r>
              <a:r>
                <a:rPr lang="de-DE" sz="1200" spc="-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 </a:t>
              </a:r>
              <a:r>
                <a:rPr lang="en-GB" sz="1200" spc="-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EGU </a:t>
              </a:r>
              <a:r>
                <a:rPr lang="en-US" sz="1200" spc="-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2022:</a:t>
              </a:r>
              <a:r>
                <a:rPr lang="fr-FR" sz="1200" spc="-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ESSI3.3 - 23.05.2022</a:t>
              </a:r>
              <a:endParaRPr lang="en-US" sz="1200" spc="-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endParaRPr>
            </a:p>
            <a:p>
              <a:pPr algn="r">
                <a:lnSpc>
                  <a:spcPct val="100000"/>
                </a:lnSpc>
              </a:pPr>
              <a:endParaRPr lang="de-DE" sz="1200" b="0" strike="noStrike" spc="-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endParaRPr>
            </a:p>
          </p:txBody>
        </p:sp>
        <p:pic>
          <p:nvPicPr>
            <p:cNvPr id="17" name="Picture 8" descr="https://cdn.egu.eu/static/2d00bd2f/logos/egu/egu_plain_blue/egu_plain_blue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065" y="5275563"/>
              <a:ext cx="449336" cy="3561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1" name="Google Shape;180;gf7ad10a91b_3_308"/>
          <p:cNvSpPr txBox="1"/>
          <p:nvPr/>
        </p:nvSpPr>
        <p:spPr>
          <a:xfrm>
            <a:off x="43201" y="133403"/>
            <a:ext cx="6231550" cy="510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>
              <a:lnSpc>
                <a:spcPct val="90000"/>
              </a:lnSpc>
            </a:pPr>
            <a:r>
              <a:rPr lang="de-DE" sz="2800" dirty="0" smtClean="0">
                <a:solidFill>
                  <a:srgbClr val="FF0000"/>
                </a:solidFill>
              </a:rPr>
              <a:t>New </a:t>
            </a:r>
            <a:r>
              <a:rPr lang="de-DE" sz="2800" dirty="0" err="1" smtClean="0">
                <a:solidFill>
                  <a:srgbClr val="FF0000"/>
                </a:solidFill>
              </a:rPr>
              <a:t>features</a:t>
            </a:r>
            <a:endParaRPr sz="2800" dirty="0">
              <a:solidFill>
                <a:srgbClr val="FF0000"/>
              </a:solidFill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4389674" y="838421"/>
            <a:ext cx="4177901" cy="830997"/>
            <a:chOff x="4341967" y="719155"/>
            <a:chExt cx="4177901" cy="830997"/>
          </a:xfrm>
        </p:grpSpPr>
        <p:sp>
          <p:nvSpPr>
            <p:cNvPr id="29" name="TextBox 10"/>
            <p:cNvSpPr txBox="1"/>
            <p:nvPr/>
          </p:nvSpPr>
          <p:spPr>
            <a:xfrm>
              <a:off x="4341967" y="719155"/>
              <a:ext cx="3694876" cy="830997"/>
            </a:xfrm>
            <a:prstGeom prst="rect">
              <a:avLst/>
            </a:prstGeom>
            <a:solidFill>
              <a:schemeClr val="bg1"/>
            </a:solidFill>
            <a:ln w="9525" cmpd="sng">
              <a:solidFill>
                <a:srgbClr val="3079FF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de-DE" sz="800" dirty="0" err="1">
                  <a:solidFill>
                    <a:schemeClr val="tx2">
                      <a:lumMod val="75000"/>
                    </a:schemeClr>
                  </a:solidFill>
                  <a:latin typeface="Cascadia Mono" panose="020B0609020000020004" pitchFamily="49" charset="0"/>
                  <a:ea typeface="Cascadia Mono" panose="020B0609020000020004" pitchFamily="49" charset="0"/>
                  <a:cs typeface="Cascadia Mono" panose="020B0609020000020004" pitchFamily="49" charset="0"/>
                </a:rPr>
                <a:t>import</a:t>
              </a:r>
              <a:r>
                <a:rPr lang="de-DE" sz="800" dirty="0">
                  <a:latin typeface="Cascadia Mono" panose="020B0609020000020004" pitchFamily="49" charset="0"/>
                  <a:ea typeface="Cascadia Mono" panose="020B0609020000020004" pitchFamily="49" charset="0"/>
                  <a:cs typeface="Cascadia Mono" panose="020B0609020000020004" pitchFamily="49" charset="0"/>
                </a:rPr>
                <a:t> </a:t>
              </a:r>
              <a:r>
                <a:rPr lang="de-DE" sz="800" dirty="0" err="1" smtClean="0">
                  <a:latin typeface="Cascadia Mono" panose="020B0609020000020004" pitchFamily="49" charset="0"/>
                  <a:ea typeface="Cascadia Mono" panose="020B0609020000020004" pitchFamily="49" charset="0"/>
                  <a:cs typeface="Cascadia Mono" panose="020B0609020000020004" pitchFamily="49" charset="0"/>
                </a:rPr>
                <a:t>freva</a:t>
              </a:r>
              <a:endParaRPr lang="de-DE" sz="800" dirty="0" smtClean="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endParaRPr>
            </a:p>
            <a:p>
              <a:r>
                <a:rPr lang="de-DE" sz="800" dirty="0" smtClean="0">
                  <a:latin typeface="Cascadia Mono" panose="020B0609020000020004" pitchFamily="49" charset="0"/>
                  <a:ea typeface="Cascadia Mono" panose="020B0609020000020004" pitchFamily="49" charset="0"/>
                  <a:cs typeface="Cascadia Mono" panose="020B0609020000020004" pitchFamily="49" charset="0"/>
                </a:rPr>
                <a:t>                                                                                                                                         </a:t>
              </a:r>
              <a:endParaRPr lang="de-DE" sz="800" dirty="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endParaRPr>
            </a:p>
            <a:p>
              <a:r>
                <a:rPr lang="de-DE" sz="800" dirty="0" err="1">
                  <a:latin typeface="Cascadia Mono" panose="020B0609020000020004" pitchFamily="49" charset="0"/>
                  <a:ea typeface="Cascadia Mono" panose="020B0609020000020004" pitchFamily="49" charset="0"/>
                  <a:cs typeface="Cascadia Mono" panose="020B0609020000020004" pitchFamily="49" charset="0"/>
                </a:rPr>
                <a:t>files</a:t>
              </a:r>
              <a:r>
                <a:rPr lang="de-DE" sz="800" dirty="0">
                  <a:latin typeface="Cascadia Mono" panose="020B0609020000020004" pitchFamily="49" charset="0"/>
                  <a:ea typeface="Cascadia Mono" panose="020B0609020000020004" pitchFamily="49" charset="0"/>
                  <a:cs typeface="Cascadia Mono" panose="020B0609020000020004" pitchFamily="49" charset="0"/>
                </a:rPr>
                <a:t> = </a:t>
              </a:r>
              <a:r>
                <a:rPr lang="de-DE" sz="800" dirty="0" err="1">
                  <a:latin typeface="Cascadia Mono" panose="020B0609020000020004" pitchFamily="49" charset="0"/>
                  <a:ea typeface="Cascadia Mono" panose="020B0609020000020004" pitchFamily="49" charset="0"/>
                  <a:cs typeface="Cascadia Mono" panose="020B0609020000020004" pitchFamily="49" charset="0"/>
                </a:rPr>
                <a:t>freva.</a:t>
              </a:r>
              <a:r>
                <a:rPr lang="de-DE" sz="800" dirty="0" err="1">
                  <a:solidFill>
                    <a:srgbClr val="0070C0"/>
                  </a:solidFill>
                  <a:latin typeface="Cascadia Mono" panose="020B0609020000020004" pitchFamily="49" charset="0"/>
                  <a:ea typeface="Cascadia Mono" panose="020B0609020000020004" pitchFamily="49" charset="0"/>
                  <a:cs typeface="Cascadia Mono" panose="020B0609020000020004" pitchFamily="49" charset="0"/>
                </a:rPr>
                <a:t>databrowser</a:t>
              </a:r>
              <a:r>
                <a:rPr lang="de-DE" sz="800" dirty="0">
                  <a:latin typeface="Cascadia Mono" panose="020B0609020000020004" pitchFamily="49" charset="0"/>
                  <a:ea typeface="Cascadia Mono" panose="020B0609020000020004" pitchFamily="49" charset="0"/>
                  <a:cs typeface="Cascadia Mono" panose="020B0609020000020004" pitchFamily="49" charset="0"/>
                </a:rPr>
                <a:t>(</a:t>
              </a:r>
              <a:r>
                <a:rPr lang="de-DE" sz="800" dirty="0" err="1">
                  <a:latin typeface="Cascadia Mono" panose="020B0609020000020004" pitchFamily="49" charset="0"/>
                  <a:ea typeface="Cascadia Mono" panose="020B0609020000020004" pitchFamily="49" charset="0"/>
                  <a:cs typeface="Cascadia Mono" panose="020B0609020000020004" pitchFamily="49" charset="0"/>
                </a:rPr>
                <a:t>project</a:t>
              </a:r>
              <a:r>
                <a:rPr lang="de-DE" sz="800" dirty="0">
                  <a:solidFill>
                    <a:srgbClr val="CF67F7"/>
                  </a:solidFill>
                  <a:latin typeface="Cascadia Mono" panose="020B0609020000020004" pitchFamily="49" charset="0"/>
                  <a:ea typeface="Cascadia Mono" panose="020B0609020000020004" pitchFamily="49" charset="0"/>
                  <a:cs typeface="Cascadia Mono" panose="020B0609020000020004" pitchFamily="49" charset="0"/>
                </a:rPr>
                <a:t>=</a:t>
              </a:r>
              <a:r>
                <a:rPr lang="de-DE" sz="800" dirty="0">
                  <a:solidFill>
                    <a:schemeClr val="accent5">
                      <a:lumMod val="60000"/>
                      <a:lumOff val="40000"/>
                    </a:schemeClr>
                  </a:solidFill>
                  <a:latin typeface="Cascadia Mono" panose="020B0609020000020004" pitchFamily="49" charset="0"/>
                  <a:ea typeface="Cascadia Mono" panose="020B0609020000020004" pitchFamily="49" charset="0"/>
                  <a:cs typeface="Cascadia Mono" panose="020B0609020000020004" pitchFamily="49" charset="0"/>
                </a:rPr>
                <a:t>'</a:t>
              </a:r>
              <a:r>
                <a:rPr lang="de-DE" sz="800" dirty="0" err="1">
                  <a:solidFill>
                    <a:schemeClr val="accent5">
                      <a:lumMod val="60000"/>
                      <a:lumOff val="40000"/>
                    </a:schemeClr>
                  </a:solidFill>
                  <a:latin typeface="Cascadia Mono" panose="020B0609020000020004" pitchFamily="49" charset="0"/>
                  <a:ea typeface="Cascadia Mono" panose="020B0609020000020004" pitchFamily="49" charset="0"/>
                  <a:cs typeface="Cascadia Mono" panose="020B0609020000020004" pitchFamily="49" charset="0"/>
                </a:rPr>
                <a:t>obs</a:t>
              </a:r>
              <a:r>
                <a:rPr lang="de-DE" sz="800" dirty="0" smtClean="0">
                  <a:solidFill>
                    <a:schemeClr val="accent5">
                      <a:lumMod val="60000"/>
                      <a:lumOff val="40000"/>
                    </a:schemeClr>
                  </a:solidFill>
                  <a:latin typeface="Cascadia Mono" panose="020B0609020000020004" pitchFamily="49" charset="0"/>
                  <a:ea typeface="Cascadia Mono" panose="020B0609020000020004" pitchFamily="49" charset="0"/>
                  <a:cs typeface="Cascadia Mono" panose="020B0609020000020004" pitchFamily="49" charset="0"/>
                </a:rPr>
                <a:t>*‚</a:t>
              </a:r>
              <a:r>
                <a:rPr lang="de-DE" sz="800" dirty="0" smtClean="0">
                  <a:latin typeface="Cascadia Mono" panose="020B0609020000020004" pitchFamily="49" charset="0"/>
                  <a:ea typeface="Cascadia Mono" panose="020B0609020000020004" pitchFamily="49" charset="0"/>
                  <a:cs typeface="Cascadia Mono" panose="020B0609020000020004" pitchFamily="49" charset="0"/>
                </a:rPr>
                <a:t>, </a:t>
              </a:r>
            </a:p>
            <a:p>
              <a:r>
                <a:rPr lang="de-DE" sz="800" dirty="0">
                  <a:latin typeface="Cascadia Mono" panose="020B0609020000020004" pitchFamily="49" charset="0"/>
                  <a:ea typeface="Cascadia Mono" panose="020B0609020000020004" pitchFamily="49" charset="0"/>
                  <a:cs typeface="Cascadia Mono" panose="020B0609020000020004" pitchFamily="49" charset="0"/>
                </a:rPr>
                <a:t> </a:t>
              </a:r>
              <a:r>
                <a:rPr lang="de-DE" sz="800" dirty="0" smtClean="0">
                  <a:latin typeface="Cascadia Mono" panose="020B0609020000020004" pitchFamily="49" charset="0"/>
                  <a:ea typeface="Cascadia Mono" panose="020B0609020000020004" pitchFamily="49" charset="0"/>
                  <a:cs typeface="Cascadia Mono" panose="020B0609020000020004" pitchFamily="49" charset="0"/>
                </a:rPr>
                <a:t>                         </a:t>
              </a:r>
              <a:r>
                <a:rPr lang="de-DE" sz="800" dirty="0" err="1" smtClean="0">
                  <a:latin typeface="Cascadia Mono" panose="020B0609020000020004" pitchFamily="49" charset="0"/>
                  <a:ea typeface="Cascadia Mono" panose="020B0609020000020004" pitchFamily="49" charset="0"/>
                  <a:cs typeface="Cascadia Mono" panose="020B0609020000020004" pitchFamily="49" charset="0"/>
                </a:rPr>
                <a:t>institute</a:t>
              </a:r>
              <a:r>
                <a:rPr lang="de-DE" sz="800" dirty="0" smtClean="0">
                  <a:solidFill>
                    <a:srgbClr val="CF67F7"/>
                  </a:solidFill>
                  <a:latin typeface="Cascadia Mono" panose="020B0609020000020004" pitchFamily="49" charset="0"/>
                  <a:ea typeface="Cascadia Mono" panose="020B0609020000020004" pitchFamily="49" charset="0"/>
                  <a:cs typeface="Cascadia Mono" panose="020B0609020000020004" pitchFamily="49" charset="0"/>
                </a:rPr>
                <a:t>=</a:t>
              </a:r>
              <a:r>
                <a:rPr lang="de-DE" sz="800" dirty="0">
                  <a:solidFill>
                    <a:schemeClr val="accent5">
                      <a:lumMod val="60000"/>
                      <a:lumOff val="40000"/>
                    </a:schemeClr>
                  </a:solidFill>
                  <a:latin typeface="Cascadia Mono" panose="020B0609020000020004" pitchFamily="49" charset="0"/>
                  <a:ea typeface="Cascadia Mono" panose="020B0609020000020004" pitchFamily="49" charset="0"/>
                  <a:cs typeface="Cascadia Mono" panose="020B0609020000020004" pitchFamily="49" charset="0"/>
                </a:rPr>
                <a:t>'</a:t>
              </a:r>
              <a:r>
                <a:rPr lang="de-DE" sz="800" dirty="0" err="1" smtClean="0">
                  <a:solidFill>
                    <a:schemeClr val="accent5">
                      <a:lumMod val="60000"/>
                      <a:lumOff val="40000"/>
                    </a:schemeClr>
                  </a:solidFill>
                  <a:latin typeface="Cascadia Mono" panose="020B0609020000020004" pitchFamily="49" charset="0"/>
                  <a:ea typeface="Cascadia Mono" panose="020B0609020000020004" pitchFamily="49" charset="0"/>
                  <a:cs typeface="Cascadia Mono" panose="020B0609020000020004" pitchFamily="49" charset="0"/>
                </a:rPr>
                <a:t>cpc</a:t>
              </a:r>
              <a:r>
                <a:rPr lang="de-DE" sz="800" dirty="0" smtClean="0">
                  <a:solidFill>
                    <a:schemeClr val="accent5">
                      <a:lumMod val="60000"/>
                      <a:lumOff val="40000"/>
                    </a:schemeClr>
                  </a:solidFill>
                  <a:latin typeface="Cascadia Mono" panose="020B0609020000020004" pitchFamily="49" charset="0"/>
                  <a:ea typeface="Cascadia Mono" panose="020B0609020000020004" pitchFamily="49" charset="0"/>
                  <a:cs typeface="Cascadia Mono" panose="020B0609020000020004" pitchFamily="49" charset="0"/>
                </a:rPr>
                <a:t>'</a:t>
              </a:r>
              <a:r>
                <a:rPr lang="de-DE" sz="800" dirty="0" smtClean="0">
                  <a:latin typeface="Cascadia Mono" panose="020B0609020000020004" pitchFamily="49" charset="0"/>
                  <a:ea typeface="Cascadia Mono" panose="020B0609020000020004" pitchFamily="49" charset="0"/>
                  <a:cs typeface="Cascadia Mono" panose="020B0609020000020004" pitchFamily="49" charset="0"/>
                </a:rPr>
                <a:t>, variable</a:t>
              </a:r>
              <a:r>
                <a:rPr lang="de-DE" sz="800" dirty="0">
                  <a:solidFill>
                    <a:srgbClr val="CF67F7"/>
                  </a:solidFill>
                  <a:latin typeface="Cascadia Mono" panose="020B0609020000020004" pitchFamily="49" charset="0"/>
                  <a:ea typeface="Cascadia Mono" panose="020B0609020000020004" pitchFamily="49" charset="0"/>
                  <a:cs typeface="Cascadia Mono" panose="020B0609020000020004" pitchFamily="49" charset="0"/>
                </a:rPr>
                <a:t>=</a:t>
              </a:r>
              <a:r>
                <a:rPr lang="de-DE" sz="800" dirty="0" smtClean="0">
                  <a:solidFill>
                    <a:schemeClr val="accent5">
                      <a:lumMod val="60000"/>
                      <a:lumOff val="40000"/>
                    </a:schemeClr>
                  </a:solidFill>
                  <a:latin typeface="Cascadia Mono" panose="020B0609020000020004" pitchFamily="49" charset="0"/>
                  <a:ea typeface="Cascadia Mono" panose="020B0609020000020004" pitchFamily="49" charset="0"/>
                  <a:cs typeface="Cascadia Mono" panose="020B0609020000020004" pitchFamily="49" charset="0"/>
                </a:rPr>
                <a:t>'</a:t>
              </a:r>
              <a:r>
                <a:rPr lang="de-DE" sz="800" dirty="0" err="1" smtClean="0">
                  <a:solidFill>
                    <a:schemeClr val="accent5">
                      <a:lumMod val="60000"/>
                      <a:lumOff val="40000"/>
                    </a:schemeClr>
                  </a:solidFill>
                  <a:latin typeface="Cascadia Mono" panose="020B0609020000020004" pitchFamily="49" charset="0"/>
                  <a:ea typeface="Cascadia Mono" panose="020B0609020000020004" pitchFamily="49" charset="0"/>
                  <a:cs typeface="Cascadia Mono" panose="020B0609020000020004" pitchFamily="49" charset="0"/>
                </a:rPr>
                <a:t>pr</a:t>
              </a:r>
              <a:r>
                <a:rPr lang="de-DE" sz="800" dirty="0" smtClean="0">
                  <a:solidFill>
                    <a:schemeClr val="accent5">
                      <a:lumMod val="60000"/>
                      <a:lumOff val="40000"/>
                    </a:schemeClr>
                  </a:solidFill>
                  <a:latin typeface="Cascadia Mono" panose="020B0609020000020004" pitchFamily="49" charset="0"/>
                  <a:ea typeface="Cascadia Mono" panose="020B0609020000020004" pitchFamily="49" charset="0"/>
                  <a:cs typeface="Cascadia Mono" panose="020B0609020000020004" pitchFamily="49" charset="0"/>
                </a:rPr>
                <a:t>'</a:t>
              </a:r>
              <a:r>
                <a:rPr lang="de-DE" sz="800" dirty="0" smtClean="0">
                  <a:latin typeface="Cascadia Mono" panose="020B0609020000020004" pitchFamily="49" charset="0"/>
                  <a:ea typeface="Cascadia Mono" panose="020B0609020000020004" pitchFamily="49" charset="0"/>
                  <a:cs typeface="Cascadia Mono" panose="020B0609020000020004" pitchFamily="49" charset="0"/>
                </a:rPr>
                <a:t>)</a:t>
              </a:r>
            </a:p>
            <a:p>
              <a:r>
                <a:rPr lang="de-DE" sz="800" dirty="0" smtClean="0">
                  <a:latin typeface="Cascadia Mono" panose="020B0609020000020004" pitchFamily="49" charset="0"/>
                  <a:ea typeface="Cascadia Mono" panose="020B0609020000020004" pitchFamily="49" charset="0"/>
                  <a:cs typeface="Cascadia Mono" panose="020B0609020000020004" pitchFamily="49" charset="0"/>
                </a:rPr>
                <a:t>                                                                                                             </a:t>
              </a:r>
              <a:endParaRPr lang="de-DE" sz="800" dirty="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endParaRPr>
            </a:p>
            <a:p>
              <a:r>
                <a:rPr lang="de-DE" sz="800" dirty="0" err="1">
                  <a:solidFill>
                    <a:schemeClr val="bg2">
                      <a:lumMod val="50000"/>
                    </a:schemeClr>
                  </a:solidFill>
                  <a:latin typeface="Cascadia Mono" panose="020B0609020000020004" pitchFamily="49" charset="0"/>
                  <a:ea typeface="Cascadia Mono" panose="020B0609020000020004" pitchFamily="49" charset="0"/>
                  <a:cs typeface="Cascadia Mono" panose="020B0609020000020004" pitchFamily="49" charset="0"/>
                </a:rPr>
                <a:t>print</a:t>
              </a:r>
              <a:r>
                <a:rPr lang="de-DE" sz="800" dirty="0">
                  <a:latin typeface="Cascadia Mono" panose="020B0609020000020004" pitchFamily="49" charset="0"/>
                  <a:ea typeface="Cascadia Mono" panose="020B0609020000020004" pitchFamily="49" charset="0"/>
                  <a:cs typeface="Cascadia Mono" panose="020B0609020000020004" pitchFamily="49" charset="0"/>
                </a:rPr>
                <a:t>(</a:t>
              </a:r>
              <a:r>
                <a:rPr lang="de-DE" sz="800" dirty="0" err="1">
                  <a:latin typeface="Cascadia Mono" panose="020B0609020000020004" pitchFamily="49" charset="0"/>
                  <a:ea typeface="Cascadia Mono" panose="020B0609020000020004" pitchFamily="49" charset="0"/>
                  <a:cs typeface="Cascadia Mono" panose="020B0609020000020004" pitchFamily="49" charset="0"/>
                </a:rPr>
                <a:t>files</a:t>
              </a:r>
              <a:r>
                <a:rPr lang="de-DE" sz="800" dirty="0">
                  <a:latin typeface="Cascadia Mono" panose="020B0609020000020004" pitchFamily="49" charset="0"/>
                  <a:ea typeface="Cascadia Mono" panose="020B0609020000020004" pitchFamily="49" charset="0"/>
                  <a:cs typeface="Cascadia Mono" panose="020B0609020000020004" pitchFamily="49" charset="0"/>
                </a:rPr>
                <a:t>) </a:t>
              </a:r>
              <a:endPara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endParaRPr>
            </a:p>
          </p:txBody>
        </p:sp>
        <p:pic>
          <p:nvPicPr>
            <p:cNvPr id="7176" name="Picture 8" descr="File:Jupyter logo.svg - Wikimedia Commons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11684" y="1008479"/>
              <a:ext cx="408184" cy="4731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2" name="Picture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861" y="1896047"/>
            <a:ext cx="667544" cy="1440191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54" y="1871243"/>
            <a:ext cx="846538" cy="1460351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5569" y="133403"/>
            <a:ext cx="717041" cy="737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953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 descr="freva_flowcha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2869" y="248531"/>
            <a:ext cx="5077033" cy="4440752"/>
          </a:xfrm>
          <a:prstGeom prst="rect">
            <a:avLst/>
          </a:prstGeom>
        </p:spPr>
      </p:pic>
      <p:sp>
        <p:nvSpPr>
          <p:cNvPr id="17" name="TextShape 2"/>
          <p:cNvSpPr txBox="1"/>
          <p:nvPr/>
        </p:nvSpPr>
        <p:spPr>
          <a:xfrm>
            <a:off x="255031" y="806140"/>
            <a:ext cx="8149334" cy="4408613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285750" lvl="0" indent="-28575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002060"/>
              </a:buClr>
              <a:buSzPct val="95000"/>
              <a:buFont typeface="Wingdings" charset="2"/>
              <a:buChar char="ü"/>
            </a:pPr>
            <a:r>
              <a:rPr lang="es-ES_tradnl" sz="1600" kern="0" dirty="0" err="1" smtClean="0">
                <a:solidFill>
                  <a:srgbClr val="000000"/>
                </a:solidFill>
                <a:latin typeface="Calibri"/>
                <a:cs typeface="Calibri"/>
              </a:rPr>
              <a:t>Centralization</a:t>
            </a:r>
            <a:endParaRPr lang="es-ES_tradnl" sz="1600" kern="0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pPr marL="285750" lvl="0" indent="-28575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002060"/>
              </a:buClr>
              <a:buSzPct val="95000"/>
              <a:buFont typeface="Wingdings" charset="2"/>
              <a:buChar char="ü"/>
            </a:pPr>
            <a:r>
              <a:rPr lang="es-ES_tradnl" sz="1600" kern="0" dirty="0" err="1" smtClean="0">
                <a:solidFill>
                  <a:srgbClr val="000000"/>
                </a:solidFill>
                <a:latin typeface="Calibri"/>
                <a:cs typeface="Calibri"/>
              </a:rPr>
              <a:t>Standardization</a:t>
            </a:r>
            <a:endParaRPr lang="es-ES_tradnl" sz="1600" kern="0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pPr marL="285750" lvl="0" indent="-285750" eaLnBrk="0" fontAlgn="base" hangingPunct="0">
              <a:lnSpc>
                <a:spcPct val="50000"/>
              </a:lnSpc>
              <a:spcBef>
                <a:spcPct val="40000"/>
              </a:spcBef>
              <a:spcAft>
                <a:spcPct val="0"/>
              </a:spcAft>
              <a:buClr>
                <a:srgbClr val="002060"/>
              </a:buClr>
              <a:buSzPct val="95000"/>
              <a:buFont typeface="Wingdings" charset="2"/>
              <a:buChar char="ü"/>
            </a:pPr>
            <a:endParaRPr lang="es-ES_tradnl" sz="1600" kern="0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pPr marL="285750" lvl="0" indent="-28575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002060"/>
              </a:buClr>
              <a:buSzPct val="95000"/>
              <a:buFont typeface="Wingdings" charset="2"/>
              <a:buChar char="ü"/>
            </a:pPr>
            <a:r>
              <a:rPr lang="es-ES_tradnl" sz="1600" kern="0" dirty="0" smtClean="0">
                <a:solidFill>
                  <a:srgbClr val="000000"/>
                </a:solidFill>
                <a:latin typeface="Calibri"/>
                <a:cs typeface="Calibri"/>
              </a:rPr>
              <a:t>Big Data </a:t>
            </a:r>
            <a:r>
              <a:rPr lang="es-ES_tradnl" sz="1600" kern="0" dirty="0" err="1" smtClean="0">
                <a:solidFill>
                  <a:srgbClr val="000000"/>
                </a:solidFill>
                <a:latin typeface="Calibri"/>
                <a:cs typeface="Calibri"/>
              </a:rPr>
              <a:t>Analysis</a:t>
            </a:r>
            <a:endParaRPr lang="es-ES_tradnl" sz="1600" kern="0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pPr marL="285750" lvl="0" indent="-28575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002060"/>
              </a:buClr>
              <a:buSzPct val="95000"/>
              <a:buFont typeface="Wingdings" charset="2"/>
              <a:buChar char="ü"/>
            </a:pPr>
            <a:r>
              <a:rPr lang="es-ES_tradnl" sz="1600" kern="0" dirty="0" smtClean="0">
                <a:solidFill>
                  <a:srgbClr val="000000"/>
                </a:solidFill>
                <a:latin typeface="Calibri"/>
                <a:cs typeface="Calibri"/>
              </a:rPr>
              <a:t>HPC </a:t>
            </a:r>
            <a:r>
              <a:rPr lang="es-ES_tradnl" sz="1600" kern="0" dirty="0" err="1" smtClean="0">
                <a:solidFill>
                  <a:srgbClr val="000000"/>
                </a:solidFill>
                <a:latin typeface="Calibri"/>
                <a:cs typeface="Calibri"/>
              </a:rPr>
              <a:t>resource</a:t>
            </a:r>
            <a:r>
              <a:rPr lang="es-ES_tradnl" sz="1600" kern="0" dirty="0" smtClean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s-ES_tradnl" sz="1600" kern="0" dirty="0" err="1" smtClean="0">
                <a:solidFill>
                  <a:srgbClr val="000000"/>
                </a:solidFill>
                <a:latin typeface="Calibri"/>
                <a:cs typeface="Calibri"/>
              </a:rPr>
              <a:t>management</a:t>
            </a:r>
            <a:endParaRPr lang="es-ES_tradnl" sz="1600" kern="0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pPr lvl="0" eaLnBrk="0" fontAlgn="base" hangingPunct="0">
              <a:lnSpc>
                <a:spcPct val="50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SzPct val="95000"/>
            </a:pPr>
            <a:endParaRPr lang="es-ES_tradnl" sz="1600" kern="0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285750" lvl="0" indent="-28575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002060"/>
              </a:buClr>
              <a:buSzPct val="95000"/>
              <a:buFont typeface="Wingdings" charset="2"/>
              <a:buChar char="§"/>
            </a:pPr>
            <a:r>
              <a:rPr lang="es-ES_tradnl" sz="1600" b="1" kern="0" dirty="0" err="1" smtClean="0">
                <a:solidFill>
                  <a:srgbClr val="000000"/>
                </a:solidFill>
                <a:latin typeface="Calibri"/>
                <a:cs typeface="Calibri"/>
              </a:rPr>
              <a:t>Info</a:t>
            </a:r>
            <a:r>
              <a:rPr lang="es-ES_tradnl" sz="1600" kern="0" dirty="0" smtClean="0">
                <a:solidFill>
                  <a:srgbClr val="000000"/>
                </a:solidFill>
                <a:latin typeface="Calibri"/>
                <a:cs typeface="Calibri"/>
              </a:rPr>
              <a:t> (as </a:t>
            </a:r>
            <a:r>
              <a:rPr lang="es-ES_tradnl" sz="1600" i="1" kern="0" dirty="0" err="1" smtClean="0">
                <a:solidFill>
                  <a:srgbClr val="000000"/>
                </a:solidFill>
                <a:latin typeface="Calibri"/>
                <a:cs typeface="Calibri"/>
              </a:rPr>
              <a:t>guest</a:t>
            </a:r>
            <a:r>
              <a:rPr lang="es-ES_tradnl" sz="1600" kern="0" dirty="0" smtClean="0">
                <a:solidFill>
                  <a:srgbClr val="000000"/>
                </a:solidFill>
                <a:latin typeface="Calibri"/>
                <a:cs typeface="Calibri"/>
              </a:rPr>
              <a:t>): </a:t>
            </a:r>
          </a:p>
          <a:p>
            <a:pPr lvl="1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SzPct val="95000"/>
            </a:pPr>
            <a:r>
              <a:rPr lang="es-ES_tradnl" sz="1600" kern="0" dirty="0" smtClean="0">
                <a:solidFill>
                  <a:srgbClr val="002060"/>
                </a:solidFill>
                <a:latin typeface="Calibri"/>
                <a:cs typeface="Calibri"/>
                <a:hlinkClick r:id="rId4"/>
              </a:rPr>
              <a:t>freva.met.fu</a:t>
            </a:r>
            <a:r>
              <a:rPr lang="es-ES_tradnl" sz="1600" kern="0" dirty="0">
                <a:solidFill>
                  <a:srgbClr val="002060"/>
                </a:solidFill>
                <a:latin typeface="Calibri"/>
                <a:cs typeface="Calibri"/>
                <a:hlinkClick r:id="rId4"/>
              </a:rPr>
              <a:t>-</a:t>
            </a:r>
            <a:r>
              <a:rPr lang="es-ES_tradnl" sz="1600" kern="0" dirty="0" smtClean="0">
                <a:solidFill>
                  <a:srgbClr val="002060"/>
                </a:solidFill>
                <a:latin typeface="Calibri"/>
                <a:cs typeface="Calibri"/>
                <a:hlinkClick r:id="rId4"/>
              </a:rPr>
              <a:t>berlin.de</a:t>
            </a:r>
            <a:endParaRPr lang="es-ES_tradnl" sz="1600" kern="0" dirty="0">
              <a:solidFill>
                <a:srgbClr val="002060"/>
              </a:solidFill>
              <a:latin typeface="Calibri"/>
              <a:cs typeface="Calibri"/>
            </a:endParaRPr>
          </a:p>
          <a:p>
            <a:pPr lvl="1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SzPct val="95000"/>
            </a:pPr>
            <a:r>
              <a:rPr lang="es-ES_tradnl" sz="1600" kern="0" dirty="0" smtClean="0">
                <a:solidFill>
                  <a:srgbClr val="002060"/>
                </a:solidFill>
                <a:latin typeface="Calibri"/>
                <a:cs typeface="Calibri"/>
                <a:hlinkClick r:id="rId5"/>
              </a:rPr>
              <a:t>www.xces.dkrz.de</a:t>
            </a:r>
            <a:endParaRPr lang="es-ES_tradnl" sz="1600" kern="0" dirty="0" smtClean="0">
              <a:solidFill>
                <a:srgbClr val="002060"/>
              </a:solidFill>
              <a:latin typeface="Calibri"/>
              <a:cs typeface="Calibri"/>
            </a:endParaRPr>
          </a:p>
          <a:p>
            <a:pPr lvl="1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SzPct val="95000"/>
            </a:pPr>
            <a:r>
              <a:rPr lang="es-ES_tradnl" sz="1600" kern="0" dirty="0" err="1" smtClean="0">
                <a:solidFill>
                  <a:srgbClr val="002060"/>
                </a:solidFill>
                <a:latin typeface="Calibri"/>
                <a:cs typeface="Calibri"/>
                <a:hlinkClick r:id="rId6"/>
              </a:rPr>
              <a:t>www</a:t>
            </a:r>
            <a:r>
              <a:rPr lang="es-ES_tradnl" sz="1600" kern="0" dirty="0" err="1">
                <a:solidFill>
                  <a:srgbClr val="002060"/>
                </a:solidFill>
                <a:latin typeface="Calibri"/>
                <a:cs typeface="Calibri"/>
                <a:hlinkClick r:id="rId6"/>
              </a:rPr>
              <a:t>-</a:t>
            </a:r>
            <a:r>
              <a:rPr lang="es-ES_tradnl" sz="1600" kern="0" dirty="0" err="1" smtClean="0">
                <a:solidFill>
                  <a:srgbClr val="002060"/>
                </a:solidFill>
                <a:latin typeface="Calibri"/>
                <a:cs typeface="Calibri"/>
                <a:hlinkClick r:id="rId6"/>
              </a:rPr>
              <a:t>regiklim.dkrz.de</a:t>
            </a:r>
            <a:endParaRPr lang="es-ES_tradnl" sz="1600" kern="0" dirty="0" smtClean="0">
              <a:solidFill>
                <a:srgbClr val="002060"/>
              </a:solidFill>
              <a:latin typeface="Calibri"/>
              <a:cs typeface="Calibri"/>
            </a:endParaRPr>
          </a:p>
          <a:p>
            <a:pPr marL="285750" indent="-285750" eaLnBrk="0" fontAlgn="base" hangingPunct="0">
              <a:lnSpc>
                <a:spcPct val="50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Wingdings" charset="2"/>
              <a:buChar char="§"/>
            </a:pPr>
            <a:endParaRPr lang="es-ES_tradnl" sz="1600" kern="0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pPr marL="285750" indent="-28575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002060"/>
              </a:buClr>
              <a:buSzPct val="95000"/>
              <a:buFont typeface="Wingdings" charset="2"/>
              <a:buChar char="§"/>
            </a:pPr>
            <a:r>
              <a:rPr lang="es-ES_tradnl" sz="1600" b="1" kern="0" dirty="0" err="1" smtClean="0">
                <a:solidFill>
                  <a:srgbClr val="000000"/>
                </a:solidFill>
                <a:latin typeface="Calibri"/>
                <a:cs typeface="Calibri"/>
              </a:rPr>
              <a:t>code</a:t>
            </a:r>
            <a:r>
              <a:rPr lang="mr-IN" sz="1600" b="1" kern="0" dirty="0" smtClean="0">
                <a:solidFill>
                  <a:srgbClr val="000000"/>
                </a:solidFill>
                <a:latin typeface="Calibri"/>
                <a:cs typeface="Calibri"/>
              </a:rPr>
              <a:t>:</a:t>
            </a:r>
            <a:r>
              <a:rPr lang="mr-IN" sz="1600" kern="0" dirty="0" smtClean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s-ES_tradnl" sz="1600" kern="0" dirty="0" smtClean="0">
                <a:solidFill>
                  <a:srgbClr val="000000"/>
                </a:solidFill>
                <a:latin typeface="Calibri"/>
                <a:cs typeface="Calibri"/>
                <a:hlinkClick r:id="rId7"/>
              </a:rPr>
              <a:t>https://github.com/FREVA-CLINT/Freva</a:t>
            </a:r>
            <a:endParaRPr lang="es-ES_tradnl" sz="1600" kern="0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pPr marL="285750" indent="-28575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002060"/>
              </a:buClr>
              <a:buSzPct val="95000"/>
              <a:buFont typeface="Wingdings" charset="2"/>
              <a:buChar char="§"/>
            </a:pPr>
            <a:r>
              <a:rPr lang="es-ES_tradnl" sz="1600" b="1" kern="0" dirty="0" err="1" smtClean="0">
                <a:solidFill>
                  <a:srgbClr val="000000"/>
                </a:solidFill>
                <a:latin typeface="Calibri"/>
                <a:cs typeface="Calibri"/>
              </a:rPr>
              <a:t>article</a:t>
            </a:r>
            <a:r>
              <a:rPr lang="mr-IN" sz="1600" b="1" kern="0" dirty="0" smtClean="0">
                <a:solidFill>
                  <a:srgbClr val="000000"/>
                </a:solidFill>
                <a:latin typeface="Calibri"/>
                <a:cs typeface="Calibri"/>
              </a:rPr>
              <a:t>:</a:t>
            </a:r>
            <a:r>
              <a:rPr lang="mr-IN" sz="1600" kern="0" dirty="0" smtClean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mr-IN" sz="1600" kern="0" dirty="0">
                <a:solidFill>
                  <a:srgbClr val="000000"/>
                </a:solidFill>
                <a:latin typeface="Calibri"/>
                <a:cs typeface="Calibri"/>
                <a:hlinkClick r:id="rId8"/>
              </a:rPr>
              <a:t>https://</a:t>
            </a:r>
            <a:r>
              <a:rPr lang="mr-IN" sz="1600" kern="0" dirty="0" smtClean="0">
                <a:solidFill>
                  <a:srgbClr val="000000"/>
                </a:solidFill>
                <a:latin typeface="Calibri"/>
                <a:cs typeface="Calibri"/>
                <a:hlinkClick r:id="rId8"/>
              </a:rPr>
              <a:t>doi.org</a:t>
            </a:r>
            <a:r>
              <a:rPr lang="mr-IN" sz="1600" kern="0" dirty="0">
                <a:solidFill>
                  <a:srgbClr val="000000"/>
                </a:solidFill>
                <a:latin typeface="Calibri"/>
                <a:cs typeface="Calibri"/>
                <a:hlinkClick r:id="rId8"/>
              </a:rPr>
              <a:t>/10.5334/jors.</a:t>
            </a:r>
            <a:r>
              <a:rPr lang="mr-IN" sz="1600" kern="0" dirty="0" smtClean="0">
                <a:solidFill>
                  <a:srgbClr val="000000"/>
                </a:solidFill>
                <a:latin typeface="Calibri"/>
                <a:cs typeface="Calibri"/>
                <a:hlinkClick r:id="rId8"/>
              </a:rPr>
              <a:t>253</a:t>
            </a:r>
            <a:endParaRPr lang="es-ES_tradnl" sz="1600" kern="0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pPr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SzPct val="95000"/>
            </a:pPr>
            <a:endParaRPr lang="es-ES_tradnl" sz="1600" kern="0" dirty="0" smtClean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24" name="TextShape 2"/>
          <p:cNvSpPr txBox="1"/>
          <p:nvPr/>
        </p:nvSpPr>
        <p:spPr>
          <a:xfrm>
            <a:off x="2252431" y="800809"/>
            <a:ext cx="2145975" cy="1277018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285750" lvl="0" indent="-28575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002060"/>
              </a:buClr>
              <a:buSzPct val="95000"/>
              <a:buFont typeface="Wingdings" charset="2"/>
              <a:buChar char="ü"/>
            </a:pPr>
            <a:r>
              <a:rPr lang="es-ES_tradnl" sz="1600" kern="0" dirty="0" err="1" smtClean="0">
                <a:solidFill>
                  <a:srgbClr val="000000"/>
                </a:solidFill>
                <a:latin typeface="Calibri"/>
                <a:cs typeface="Calibri"/>
              </a:rPr>
              <a:t>Flexibility</a:t>
            </a:r>
            <a:endParaRPr lang="es-ES_tradnl" sz="1600" kern="0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pPr marL="285750" lvl="0" indent="-28575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002060"/>
              </a:buClr>
              <a:buSzPct val="95000"/>
              <a:buFont typeface="Wingdings" charset="2"/>
              <a:buChar char="ü"/>
            </a:pPr>
            <a:r>
              <a:rPr lang="es-ES_tradnl" sz="1600" kern="0" dirty="0" err="1" smtClean="0">
                <a:solidFill>
                  <a:srgbClr val="000000"/>
                </a:solidFill>
                <a:latin typeface="Calibri"/>
                <a:cs typeface="Calibri"/>
              </a:rPr>
              <a:t>Transparency</a:t>
            </a:r>
            <a:endParaRPr lang="es-ES_tradnl" sz="1600" kern="0" dirty="0" smtClean="0">
              <a:solidFill>
                <a:srgbClr val="000000"/>
              </a:solidFill>
              <a:latin typeface="Calibri"/>
              <a:cs typeface="Calibri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77065" y="5275563"/>
            <a:ext cx="8336838" cy="529992"/>
            <a:chOff x="177065" y="5275563"/>
            <a:chExt cx="8336838" cy="529992"/>
          </a:xfrm>
        </p:grpSpPr>
        <p:sp>
          <p:nvSpPr>
            <p:cNvPr id="21" name="TextShape 3"/>
            <p:cNvSpPr txBox="1"/>
            <p:nvPr/>
          </p:nvSpPr>
          <p:spPr>
            <a:xfrm>
              <a:off x="8159391" y="5424840"/>
              <a:ext cx="354512" cy="17604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Autofit/>
            </a:bodyPr>
            <a:lstStyle/>
            <a:p>
              <a:pPr algn="r">
                <a:lnSpc>
                  <a:spcPct val="100000"/>
                </a:lnSpc>
              </a:pPr>
              <a:fld id="{B1730AEB-92EF-46CC-B31F-6434842173FA}" type="slidenum">
                <a:rPr lang="de-DE" sz="1200" b="0" strike="noStrike" spc="-1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</a:rPr>
                <a:t>7</a:t>
              </a:fld>
              <a:endParaRPr lang="de-DE" sz="1200" b="0" strike="noStrike" spc="-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</a:endParaRPr>
            </a:p>
          </p:txBody>
        </p:sp>
        <p:sp>
          <p:nvSpPr>
            <p:cNvPr id="22" name="TextShape 4"/>
            <p:cNvSpPr txBox="1"/>
            <p:nvPr/>
          </p:nvSpPr>
          <p:spPr>
            <a:xfrm>
              <a:off x="657137" y="5380732"/>
              <a:ext cx="7446522" cy="424823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Autofit/>
            </a:bodyPr>
            <a:lstStyle/>
            <a:p>
              <a:pPr algn="r">
                <a:lnSpc>
                  <a:spcPct val="100000"/>
                </a:lnSpc>
              </a:pPr>
              <a:r>
                <a:rPr lang="de-DE" sz="1200" b="0" strike="noStrike" spc="-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Etor E. Lucio-</a:t>
              </a:r>
              <a:r>
                <a:rPr lang="de-DE" sz="1200" b="0" strike="noStrike" spc="-1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Eceiza</a:t>
              </a:r>
              <a:r>
                <a:rPr lang="de-DE" sz="1200" b="0" strike="noStrike" spc="-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 </a:t>
              </a:r>
              <a:r>
                <a:rPr lang="mr-IN" sz="1200" b="0" strike="noStrike" spc="-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–</a:t>
              </a:r>
              <a:r>
                <a:rPr lang="es-ES_tradnl" sz="1200" b="0" strike="noStrike" spc="-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 </a:t>
              </a:r>
              <a:r>
                <a:rPr lang="en-US" sz="1200" spc="-1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Freva</a:t>
              </a:r>
              <a:r>
                <a:rPr lang="en-US" sz="1200" spc="-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, a software framework for the Earth System </a:t>
              </a:r>
              <a:r>
                <a:rPr lang="en-US" sz="1200" spc="-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community: Overview </a:t>
              </a:r>
              <a:r>
                <a:rPr lang="en-US" sz="1200" spc="-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and </a:t>
              </a:r>
              <a:r>
                <a:rPr lang="en-US" sz="1200" spc="-1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and</a:t>
              </a:r>
              <a:r>
                <a:rPr lang="en-US" sz="1200" spc="-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 new </a:t>
              </a:r>
              <a:r>
                <a:rPr lang="en-US" sz="1200" spc="-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features</a:t>
              </a:r>
              <a:r>
                <a:rPr lang="de-DE" sz="1200" spc="-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 </a:t>
              </a:r>
              <a:r>
                <a:rPr lang="en-GB" sz="1200" spc="-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EGU </a:t>
              </a:r>
              <a:r>
                <a:rPr lang="en-US" sz="1200" spc="-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2022:</a:t>
              </a:r>
              <a:r>
                <a:rPr lang="fr-FR" sz="1200" spc="-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ESSI3.3 - 23.05.2022</a:t>
              </a:r>
              <a:endParaRPr lang="en-US" sz="1200" spc="-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endParaRPr>
            </a:p>
            <a:p>
              <a:pPr algn="r">
                <a:lnSpc>
                  <a:spcPct val="100000"/>
                </a:lnSpc>
              </a:pPr>
              <a:endParaRPr lang="de-DE" sz="1200" b="0" strike="noStrike" spc="-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endParaRPr>
            </a:p>
          </p:txBody>
        </p:sp>
        <p:pic>
          <p:nvPicPr>
            <p:cNvPr id="25" name="Picture 8" descr="https://cdn.egu.eu/static/2d00bd2f/logos/egu/egu_plain_blue/egu_plain_blue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065" y="5275563"/>
              <a:ext cx="449336" cy="3561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6" name="Google Shape;180;gf7ad10a91b_3_308"/>
          <p:cNvSpPr txBox="1"/>
          <p:nvPr/>
        </p:nvSpPr>
        <p:spPr>
          <a:xfrm>
            <a:off x="43201" y="133403"/>
            <a:ext cx="6231550" cy="510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>
              <a:lnSpc>
                <a:spcPct val="90000"/>
              </a:lnSpc>
            </a:pPr>
            <a:r>
              <a:rPr lang="de-DE" sz="2800" dirty="0" smtClean="0">
                <a:solidFill>
                  <a:srgbClr val="002060"/>
                </a:solidFill>
              </a:rPr>
              <a:t>Summary</a:t>
            </a:r>
            <a:endParaRPr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063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180;gf7ad10a91b_3_308"/>
          <p:cNvSpPr txBox="1"/>
          <p:nvPr/>
        </p:nvSpPr>
        <p:spPr>
          <a:xfrm>
            <a:off x="675662" y="2056505"/>
            <a:ext cx="7792201" cy="15834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4800" dirty="0" err="1" smtClean="0">
                <a:solidFill>
                  <a:srgbClr val="262626"/>
                </a:solidFill>
              </a:rPr>
              <a:t>Thanks</a:t>
            </a:r>
            <a:r>
              <a:rPr lang="de-DE" sz="4800" dirty="0" smtClean="0">
                <a:solidFill>
                  <a:srgbClr val="262626"/>
                </a:solidFill>
              </a:rPr>
              <a:t> </a:t>
            </a:r>
            <a:r>
              <a:rPr lang="de-DE" sz="4800" dirty="0" err="1" smtClean="0">
                <a:solidFill>
                  <a:srgbClr val="262626"/>
                </a:solidFill>
              </a:rPr>
              <a:t>for</a:t>
            </a:r>
            <a:r>
              <a:rPr lang="de-DE" sz="4800" dirty="0" smtClean="0">
                <a:solidFill>
                  <a:srgbClr val="262626"/>
                </a:solidFill>
              </a:rPr>
              <a:t> </a:t>
            </a:r>
            <a:r>
              <a:rPr lang="de-DE" sz="4800" dirty="0" err="1" smtClean="0">
                <a:solidFill>
                  <a:srgbClr val="262626"/>
                </a:solidFill>
              </a:rPr>
              <a:t>your</a:t>
            </a:r>
            <a:r>
              <a:rPr lang="de-DE" sz="4800" dirty="0" smtClean="0">
                <a:solidFill>
                  <a:srgbClr val="262626"/>
                </a:solidFill>
              </a:rPr>
              <a:t> </a:t>
            </a:r>
            <a:r>
              <a:rPr lang="de-DE" sz="4800" dirty="0" err="1" smtClean="0">
                <a:solidFill>
                  <a:srgbClr val="262626"/>
                </a:solidFill>
              </a:rPr>
              <a:t>attention</a:t>
            </a:r>
            <a:endParaRPr sz="4800" dirty="0">
              <a:solidFill>
                <a:srgbClr val="262626"/>
              </a:solidFill>
            </a:endParaRPr>
          </a:p>
        </p:txBody>
      </p:sp>
      <p:sp>
        <p:nvSpPr>
          <p:cNvPr id="9" name="Google Shape;180;gf7ad10a91b_3_308"/>
          <p:cNvSpPr txBox="1"/>
          <p:nvPr/>
        </p:nvSpPr>
        <p:spPr>
          <a:xfrm>
            <a:off x="842705" y="4567453"/>
            <a:ext cx="7169455" cy="7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600" dirty="0" err="1" smtClean="0">
                <a:solidFill>
                  <a:srgbClr val="262626"/>
                </a:solidFill>
              </a:rPr>
              <a:t>Contact</a:t>
            </a:r>
            <a:r>
              <a:rPr lang="de-DE" sz="1600" dirty="0" smtClean="0">
                <a:solidFill>
                  <a:srgbClr val="262626"/>
                </a:solidFill>
              </a:rPr>
              <a:t> </a:t>
            </a:r>
            <a:r>
              <a:rPr lang="de-DE" sz="1600" dirty="0" err="1" smtClean="0">
                <a:solidFill>
                  <a:srgbClr val="262626"/>
                </a:solidFill>
              </a:rPr>
              <a:t>info</a:t>
            </a:r>
            <a:r>
              <a:rPr lang="de-DE" sz="1600" dirty="0" smtClean="0">
                <a:solidFill>
                  <a:srgbClr val="262626"/>
                </a:solidFill>
              </a:rPr>
              <a:t>: </a:t>
            </a:r>
            <a:r>
              <a:rPr lang="de-DE" sz="1600" dirty="0" err="1" smtClean="0">
                <a:solidFill>
                  <a:srgbClr val="262626"/>
                </a:solidFill>
              </a:rPr>
              <a:t>lucio-eceiza@dkrz.de</a:t>
            </a:r>
            <a:endParaRPr sz="1600" dirty="0">
              <a:solidFill>
                <a:srgbClr val="2626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128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Aventura">
      <a:dk1>
        <a:sysClr val="windowText" lastClr="000000"/>
      </a:dk1>
      <a:lt1>
        <a:sysClr val="window" lastClr="FFFFFF"/>
      </a:lt1>
      <a:dk2>
        <a:srgbClr val="738450"/>
      </a:dk2>
      <a:lt2>
        <a:srgbClr val="E8E9D1"/>
      </a:lt2>
      <a:accent1>
        <a:srgbClr val="9EB060"/>
      </a:accent1>
      <a:accent2>
        <a:srgbClr val="D09A08"/>
      </a:accent2>
      <a:accent3>
        <a:srgbClr val="F2EC86"/>
      </a:accent3>
      <a:accent4>
        <a:srgbClr val="824F1C"/>
      </a:accent4>
      <a:accent5>
        <a:srgbClr val="511818"/>
      </a:accent5>
      <a:accent6>
        <a:srgbClr val="553876"/>
      </a:accent6>
      <a:hlink>
        <a:srgbClr val="929547"/>
      </a:hlink>
      <a:folHlink>
        <a:srgbClr val="56633C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741</Words>
  <Application>Microsoft Office PowerPoint</Application>
  <PresentationFormat>On-screen Show (16:10)</PresentationFormat>
  <Paragraphs>147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Arial</vt:lpstr>
      <vt:lpstr>Calibri</vt:lpstr>
      <vt:lpstr>Cascadia Mono</vt:lpstr>
      <vt:lpstr>Cascadia Mono Light</vt:lpstr>
      <vt:lpstr>Consolas</vt:lpstr>
      <vt:lpstr>DejaVu Sans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Christian Ohlwein</dc:creator>
  <dc:description/>
  <cp:lastModifiedBy>k204229</cp:lastModifiedBy>
  <cp:revision>572</cp:revision>
  <dcterms:created xsi:type="dcterms:W3CDTF">2020-02-13T08:13:53Z</dcterms:created>
  <dcterms:modified xsi:type="dcterms:W3CDTF">2022-05-21T17:17:54Z</dcterms:modified>
  <dc:language>de-DE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16.0016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On-screen Show (16:10)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3</vt:i4>
  </property>
</Properties>
</file>