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5" r:id="rId2"/>
    <p:sldId id="266" r:id="rId3"/>
    <p:sldId id="314" r:id="rId4"/>
    <p:sldId id="318" r:id="rId5"/>
    <p:sldId id="320" r:id="rId6"/>
    <p:sldId id="32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2" autoAdjust="0"/>
    <p:restoredTop sz="97461" autoAdjust="0"/>
  </p:normalViewPr>
  <p:slideViewPr>
    <p:cSldViewPr showGuides="1">
      <p:cViewPr varScale="1">
        <p:scale>
          <a:sx n="65" d="100"/>
          <a:sy n="65" d="100"/>
        </p:scale>
        <p:origin x="1032" y="78"/>
      </p:cViewPr>
      <p:guideLst>
        <p:guide orient="horz" pos="1026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56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24.05.2022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24.05.2022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Add</a:t>
            </a:r>
            <a:r>
              <a:rPr lang="en-US" baseline="0" dirty="0" smtClean="0"/>
              <a:t> explanation about plant chamber in bullet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109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bullet points for the</a:t>
            </a:r>
            <a:r>
              <a:rPr lang="en-US" baseline="0" dirty="0" smtClean="0"/>
              <a:t> results, make a comment about plasticity of plant, maybe talk about </a:t>
            </a:r>
            <a:r>
              <a:rPr lang="en-US" baseline="0" dirty="0" err="1" smtClean="0"/>
              <a:t>iso-anysohydrcity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174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4715"/>
            <a:ext cx="9144000" cy="50672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537344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444192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088740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DC15E2CB-FE35-41B2-9C4C-4679F54755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9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 </a:t>
            </a:r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2260" y="5886793"/>
            <a:ext cx="1897118" cy="55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  <p15:guide id="2" pos="530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9144000" cy="50672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537344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660216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160748"/>
            <a:ext cx="7705726" cy="136180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F8EE7F0-8372-4AD2-9D64-4F3514C26B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90000"/>
          </a:xfrm>
          <a:blipFill>
            <a:blip r:embed="rId2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2260" y="5886793"/>
            <a:ext cx="1897118" cy="55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3633688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70822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185084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D9A45DC4-1F08-4D94-9B1D-CF530DF4BB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90000"/>
          </a:xfrm>
          <a:blipFill>
            <a:blip r:embed="rId2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2260" y="5886793"/>
            <a:ext cx="1897118" cy="55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3633688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11514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250010"/>
            <a:ext cx="77057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1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noProof="0" dirty="0"/>
              <a:t>Subline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6C0541F1-A415-46B8-A4AB-03EBF2975C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90000"/>
          </a:xfrm>
          <a:blipFill>
            <a:blip r:embed="rId2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2260" y="5886793"/>
            <a:ext cx="1897118" cy="55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657B79E-8199-4451-A0F9-E82023AB3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DE" noProof="0" smtClean="0"/>
              <a:t>May 26th 2022</a:t>
            </a:r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D015E3-1500-4467-838A-D43DFB39937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578310"/>
            <a:ext cx="84264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DE" noProof="0" smtClean="0"/>
              <a:t>May 26th 2022</a:t>
            </a:r>
            <a:endParaRPr lang="en-US" noProof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86E38AD-6ACC-4BA6-A4EE-B3E932DD2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875563-0529-42C2-9984-E5F23A7465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 noProof="0" smtClean="0"/>
              <a:t>May 26th 2022</a:t>
            </a:r>
            <a:endParaRPr lang="en-US" noProof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1628774"/>
            <a:ext cx="3925888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4900254"/>
            <a:ext cx="3925888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57559" y="1628774"/>
            <a:ext cx="3927666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7559" y="4900254"/>
            <a:ext cx="3927666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4DDBDFEF-0700-4FD7-BDE1-FAD27F1C03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28A205A-812B-4C2C-A158-F2D3E2D1557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 noProof="0" smtClean="0"/>
              <a:t>May 26th 2022</a:t>
            </a:r>
            <a:endParaRPr lang="en-US" noProof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69A04336-9297-4D3E-8FB4-C1D6EA074C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897E41C-A88B-47B0-B79C-28D81C4A9E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 noProof="0" smtClean="0"/>
              <a:t>May 26th 2022</a:t>
            </a:r>
            <a:endParaRPr lang="en-US" noProof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5B6F71C-5F68-4765-9167-2DF971FD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563142"/>
            <a:ext cx="8424672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7904" y="6381328"/>
            <a:ext cx="1549996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DE" smtClean="0"/>
              <a:t>May 26th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92" y="6381328"/>
            <a:ext cx="1006544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663" y="322022"/>
            <a:ext cx="8425562" cy="11267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F2B40BD-2E84-45F1-85D7-C908895E91A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B6CB968-4FF1-45BC-BA3C-E1CAF26A678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3553" cy="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pos="5534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2699" userDrawn="1">
          <p15:clr>
            <a:srgbClr val="F26B43"/>
          </p15:clr>
        </p15:guide>
        <p15:guide id="7" pos="306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p.deseano.diaz@fz-juelich.d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2400" dirty="0"/>
              <a:t>Investigating root water uptake profile shifts of a grassland species under varying hydro-climatic conditions with non-destructive isotopic monitoring</a:t>
            </a:r>
            <a:endParaRPr lang="en-US" sz="2400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136" y="2284889"/>
            <a:ext cx="7705725" cy="2448272"/>
          </a:xfrm>
        </p:spPr>
        <p:txBody>
          <a:bodyPr/>
          <a:lstStyle/>
          <a:p>
            <a:pPr algn="ctr"/>
            <a:r>
              <a:rPr lang="de-DE" sz="1400" cap="none" dirty="0" smtClean="0"/>
              <a:t>Paulina Deseano Diaz, Dagmar van Dusschoten, </a:t>
            </a:r>
            <a:r>
              <a:rPr lang="de-DE" sz="1400" cap="none" dirty="0"/>
              <a:t>A</a:t>
            </a:r>
            <a:r>
              <a:rPr lang="de-DE" sz="1400" cap="none" dirty="0" smtClean="0"/>
              <a:t>ngelika Kübert, </a:t>
            </a:r>
            <a:r>
              <a:rPr lang="de-DE" sz="1400" cap="none" dirty="0"/>
              <a:t>N</a:t>
            </a:r>
            <a:r>
              <a:rPr lang="de-DE" sz="1400" cap="none" dirty="0" smtClean="0"/>
              <a:t>icolas Brüggemann, </a:t>
            </a:r>
            <a:r>
              <a:rPr lang="de-DE" sz="1400" cap="none" dirty="0"/>
              <a:t>M</a:t>
            </a:r>
            <a:r>
              <a:rPr lang="de-DE" sz="1400" cap="none" dirty="0" smtClean="0"/>
              <a:t>athieu Javaux, </a:t>
            </a:r>
            <a:r>
              <a:rPr lang="de-DE" sz="1400" cap="none" dirty="0"/>
              <a:t>S</a:t>
            </a:r>
            <a:r>
              <a:rPr lang="de-DE" sz="1400" cap="none" dirty="0" smtClean="0"/>
              <a:t>teffen Merz, </a:t>
            </a:r>
            <a:r>
              <a:rPr lang="de-DE" sz="1400" cap="none" dirty="0"/>
              <a:t>J</a:t>
            </a:r>
            <a:r>
              <a:rPr lang="de-DE" sz="1400" cap="none" dirty="0" smtClean="0"/>
              <a:t>an Vanderborght, </a:t>
            </a:r>
            <a:r>
              <a:rPr lang="de-DE" sz="1400" cap="none" dirty="0"/>
              <a:t>H</a:t>
            </a:r>
            <a:r>
              <a:rPr lang="de-DE" sz="1400" cap="none" dirty="0" smtClean="0"/>
              <a:t>arry Vereecken, </a:t>
            </a:r>
            <a:r>
              <a:rPr lang="de-DE" sz="1400" cap="none" dirty="0"/>
              <a:t>M</a:t>
            </a:r>
            <a:r>
              <a:rPr lang="de-DE" sz="1400" cap="none" dirty="0" smtClean="0"/>
              <a:t>aren Dubbert, Youri Rothfuss</a:t>
            </a:r>
          </a:p>
          <a:p>
            <a:pPr algn="ctr"/>
            <a:endParaRPr lang="de-DE" sz="1400" cap="none" dirty="0" smtClean="0"/>
          </a:p>
          <a:p>
            <a:endParaRPr lang="en-US" cap="none" dirty="0" smtClean="0"/>
          </a:p>
          <a:p>
            <a:r>
              <a:rPr lang="en-US" cap="none" dirty="0" smtClean="0"/>
              <a:t>Vienna</a:t>
            </a:r>
            <a:r>
              <a:rPr lang="en-US" cap="none" dirty="0" smtClean="0"/>
              <a:t>, Austria </a:t>
            </a:r>
            <a:r>
              <a:rPr lang="en-US" dirty="0"/>
              <a:t>I </a:t>
            </a:r>
            <a:r>
              <a:rPr lang="en-US" cap="none" dirty="0" smtClean="0"/>
              <a:t>May </a:t>
            </a:r>
            <a:r>
              <a:rPr lang="en-US" dirty="0" smtClean="0"/>
              <a:t>26</a:t>
            </a:r>
            <a:r>
              <a:rPr lang="en-US" cap="none" baseline="30000" dirty="0" smtClean="0"/>
              <a:t>th</a:t>
            </a:r>
            <a:r>
              <a:rPr lang="en-US" dirty="0" smtClean="0"/>
              <a:t> 2022</a:t>
            </a:r>
            <a:endParaRPr lang="en-US" dirty="0"/>
          </a:p>
          <a:p>
            <a:endParaRPr lang="de-DE" dirty="0"/>
          </a:p>
          <a:p>
            <a:r>
              <a:rPr lang="de-DE" cap="none" dirty="0" smtClean="0"/>
              <a:t>Research Center Jülich, Institut of Bio- and Geosciences </a:t>
            </a:r>
            <a:r>
              <a:rPr lang="en-DE" cap="none" dirty="0" smtClean="0"/>
              <a:t>–</a:t>
            </a:r>
            <a:r>
              <a:rPr lang="de-DE" cap="none" dirty="0" smtClean="0"/>
              <a:t> Agrosphere </a:t>
            </a:r>
            <a:r>
              <a:rPr lang="de-DE" dirty="0" smtClean="0"/>
              <a:t>(IBG-3)</a:t>
            </a:r>
            <a:endParaRPr lang="de-DE" dirty="0"/>
          </a:p>
          <a:p>
            <a:pPr algn="r">
              <a:spcAft>
                <a:spcPts val="0"/>
              </a:spcAft>
            </a:pPr>
            <a:r>
              <a:rPr lang="en-US" cap="none" dirty="0" smtClean="0"/>
              <a:t>Paulina Alejandra Deseano Diaz</a:t>
            </a:r>
          </a:p>
          <a:p>
            <a:pPr algn="r"/>
            <a:r>
              <a:rPr lang="de-DE" cap="none" noProof="0" dirty="0" smtClean="0">
                <a:hlinkClick r:id="rId2"/>
              </a:rPr>
              <a:t>p.deseano.diaz@fz-juelich.de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83285"/>
            <a:ext cx="3100000" cy="7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243285"/>
            <a:ext cx="2636708" cy="3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9" b="29841"/>
          <a:stretch/>
        </p:blipFill>
        <p:spPr>
          <a:xfrm>
            <a:off x="3707904" y="5438641"/>
            <a:ext cx="214312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11560" y="1279401"/>
            <a:ext cx="5071538" cy="4781736"/>
            <a:chOff x="611560" y="1279401"/>
            <a:chExt cx="5071538" cy="4781736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7711538"/>
                </p:ext>
              </p:extLst>
            </p:nvPr>
          </p:nvGraphicFramePr>
          <p:xfrm>
            <a:off x="611560" y="1279401"/>
            <a:ext cx="5071538" cy="47817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3" name="Acrobat Document" r:id="rId3" imgW="6000581" imgH="5657802" progId="AcroExch.Document.DC">
                    <p:embed/>
                  </p:oleObj>
                </mc:Choice>
                <mc:Fallback>
                  <p:oleObj name="Acrobat Document" r:id="rId3" imgW="6000581" imgH="5657802" progId="AcroExch.Document.DC">
                    <p:embed/>
                    <p:pic>
                      <p:nvPicPr>
                        <p:cNvPr id="3" name="Object 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11560" y="1279401"/>
                          <a:ext cx="5071538" cy="47817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4211960" y="5797222"/>
              <a:ext cx="14711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000" dirty="0" smtClean="0"/>
                <a:t>(Rothfuss et al., 2021)</a:t>
              </a:r>
              <a:endParaRPr lang="en-US" sz="1000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Role of water stable isotopic monitoring in ecohydrological research</a:t>
            </a:r>
            <a:endParaRPr lang="en-US" sz="2400" noProof="0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1" y="1563142"/>
            <a:ext cx="2771286" cy="4214255"/>
          </a:xfrm>
        </p:spPr>
        <p:txBody>
          <a:bodyPr anchor="ctr"/>
          <a:lstStyle/>
          <a:p>
            <a:pPr marL="0" indent="0">
              <a:buNone/>
            </a:pPr>
            <a:r>
              <a:rPr lang="de-DE" sz="2000" b="1" dirty="0"/>
              <a:t>Root water uptake (RWU) quantification</a:t>
            </a:r>
          </a:p>
          <a:p>
            <a:r>
              <a:rPr lang="de-DE" sz="1800" dirty="0" smtClean="0"/>
              <a:t>How do plants adapt their RWU patterns in dry conditions?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Destructive </a:t>
            </a:r>
            <a:r>
              <a:rPr lang="de-DE" sz="1800" dirty="0"/>
              <a:t>sampling </a:t>
            </a:r>
            <a:r>
              <a:rPr lang="de-DE" sz="1800" dirty="0" smtClean="0"/>
              <a:t>and subsequent water extraction may result in isotopic fractionation.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Inability to monitor a single plant individual with destructive techniques.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C8491B0-FB15-43C9-8393-1E9177ECC52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DE" noProof="0" smtClean="0"/>
              <a:t>May 26th 2022</a:t>
            </a:r>
            <a:endParaRPr lang="en-US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1C6933-C06D-44F1-94AD-4A38A113D0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338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110"/>
          <p:cNvGrpSpPr/>
          <p:nvPr/>
        </p:nvGrpSpPr>
        <p:grpSpPr>
          <a:xfrm>
            <a:off x="2047252" y="1310500"/>
            <a:ext cx="1353985" cy="3925536"/>
            <a:chOff x="4820459" y="1389523"/>
            <a:chExt cx="1671634" cy="4846478"/>
          </a:xfrm>
        </p:grpSpPr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98304" y="1389523"/>
              <a:ext cx="1393789" cy="4561492"/>
            </a:xfrm>
            <a:prstGeom prst="rect">
              <a:avLst/>
            </a:prstGeom>
          </p:spPr>
        </p:pic>
        <p:sp>
          <p:nvSpPr>
            <p:cNvPr id="113" name="TextBox 112"/>
            <p:cNvSpPr txBox="1"/>
            <p:nvPr/>
          </p:nvSpPr>
          <p:spPr>
            <a:xfrm>
              <a:off x="4820459" y="5951015"/>
              <a:ext cx="1671634" cy="284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900" dirty="0" smtClean="0"/>
                <a:t>(Kuehnhammer, 2018)</a:t>
              </a:r>
              <a:endParaRPr lang="en-US" sz="9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RWU quantification</a:t>
            </a:r>
            <a:br>
              <a:rPr lang="de-DE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Non-destructive monitoring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DE" noProof="0" smtClean="0"/>
              <a:t>May 26th 2022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A52F4D17-1AD6-42D9-B93A-EB002C62F438}" type="slidenum">
              <a:rPr lang="en-US" smtClean="0"/>
              <a:pPr/>
              <a:t>3</a:t>
            </a:fld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>
                <a:spLocks noChangeAspect="1"/>
              </p:cNvSpPr>
              <p:nvPr/>
            </p:nvSpPr>
            <p:spPr>
              <a:xfrm>
                <a:off x="2182136" y="5223022"/>
                <a:ext cx="1512168" cy="1107996"/>
              </a:xfrm>
              <a:prstGeom prst="rect">
                <a:avLst/>
              </a:prstGeom>
              <a:ln w="19050">
                <a:solidFill>
                  <a:srgbClr val="00B0F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de-DE" baseline="30000" dirty="0" smtClean="0"/>
                  <a:t>18</a:t>
                </a:r>
                <a:r>
                  <a:rPr lang="de-DE" dirty="0" smtClean="0"/>
                  <a:t>O</a:t>
                </a:r>
                <a:r>
                  <a:rPr lang="de-DE" baseline="-25000" dirty="0" smtClean="0"/>
                  <a:t>vapor</a:t>
                </a:r>
                <a:endParaRPr lang="de-DE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de-DE" baseline="30000" dirty="0" smtClean="0"/>
                  <a:t>2</a:t>
                </a:r>
                <a:r>
                  <a:rPr lang="de-DE" dirty="0" smtClean="0"/>
                  <a:t>H</a:t>
                </a:r>
                <a:r>
                  <a:rPr lang="de-DE" baseline="-25000" dirty="0" smtClean="0"/>
                  <a:t>vapor</a:t>
                </a:r>
              </a:p>
              <a:p>
                <a:pPr algn="ctr"/>
                <a:endParaRPr lang="de-DE" baseline="-25000" dirty="0" smtClean="0"/>
              </a:p>
              <a:p>
                <a:pPr algn="ctr"/>
                <a:r>
                  <a:rPr lang="de-DE" dirty="0" smtClean="0"/>
                  <a:t>Temperature</a:t>
                </a:r>
                <a:endParaRPr lang="de-DE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136" y="5223022"/>
                <a:ext cx="1512168" cy="1107996"/>
              </a:xfrm>
              <a:prstGeom prst="rect">
                <a:avLst/>
              </a:prstGeom>
              <a:blipFill>
                <a:blip r:embed="rId3"/>
                <a:stretch>
                  <a:fillRect l="-1594" t="-2703" r="-1594" b="-6486"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urved Connector 7"/>
          <p:cNvCxnSpPr>
            <a:cxnSpLocks noChangeAspect="1"/>
            <a:stCxn id="11" idx="2"/>
            <a:endCxn id="7" idx="1"/>
          </p:cNvCxnSpPr>
          <p:nvPr/>
        </p:nvCxnSpPr>
        <p:spPr>
          <a:xfrm rot="16200000" flipH="1">
            <a:off x="1447641" y="5042524"/>
            <a:ext cx="451199" cy="1017792"/>
          </a:xfrm>
          <a:prstGeom prst="curvedConnector2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cxnSpLocks noChangeAspect="1"/>
            <a:stCxn id="7" idx="3"/>
            <a:endCxn id="10" idx="2"/>
          </p:cNvCxnSpPr>
          <p:nvPr/>
        </p:nvCxnSpPr>
        <p:spPr>
          <a:xfrm flipV="1">
            <a:off x="3694304" y="5531642"/>
            <a:ext cx="790966" cy="245378"/>
          </a:xfrm>
          <a:prstGeom prst="curvedConnector2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>
                <a:spLocks noChangeAspect="1"/>
              </p:cNvSpPr>
              <p:nvPr/>
            </p:nvSpPr>
            <p:spPr>
              <a:xfrm>
                <a:off x="3825065" y="4885311"/>
                <a:ext cx="1320410" cy="646331"/>
              </a:xfrm>
              <a:prstGeom prst="rect">
                <a:avLst/>
              </a:prstGeom>
              <a:ln w="19050">
                <a:solidFill>
                  <a:srgbClr val="00B0F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de-DE" baseline="30000" dirty="0" smtClean="0"/>
                  <a:t>18</a:t>
                </a:r>
                <a:r>
                  <a:rPr lang="de-DE" dirty="0" smtClean="0"/>
                  <a:t>O</a:t>
                </a:r>
                <a:r>
                  <a:rPr lang="de-DE" baseline="-25000" dirty="0" smtClean="0"/>
                  <a:t>soil water</a:t>
                </a:r>
                <a:r>
                  <a:rPr lang="de-DE" dirty="0" smtClean="0"/>
                  <a:t> </a:t>
                </a:r>
                <a:endParaRPr lang="de-DE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de-DE" baseline="30000" dirty="0" smtClean="0"/>
                  <a:t>2</a:t>
                </a:r>
                <a:r>
                  <a:rPr lang="de-DE" dirty="0" smtClean="0"/>
                  <a:t>H</a:t>
                </a:r>
                <a:r>
                  <a:rPr lang="de-DE" baseline="-25000" dirty="0" smtClean="0"/>
                  <a:t>soil water</a:t>
                </a:r>
                <a:endParaRPr lang="de-DE" baseline="-25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065" y="4885311"/>
                <a:ext cx="1320410" cy="646331"/>
              </a:xfrm>
              <a:prstGeom prst="rect">
                <a:avLst/>
              </a:prstGeom>
              <a:blipFill>
                <a:blip r:embed="rId4"/>
                <a:stretch>
                  <a:fillRect t="-3670" b="-11927"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380"/>
          <p:cNvSpPr/>
          <p:nvPr/>
        </p:nvSpPr>
        <p:spPr>
          <a:xfrm>
            <a:off x="408743" y="4684587"/>
            <a:ext cx="1511201" cy="64123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Laser-based spectroscopy</a:t>
            </a:r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5" t="21000" r="46843" b="10751"/>
          <a:stretch/>
        </p:blipFill>
        <p:spPr>
          <a:xfrm>
            <a:off x="333625" y="2665326"/>
            <a:ext cx="1637903" cy="1591949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5" name="Curved Connector 14"/>
          <p:cNvCxnSpPr>
            <a:cxnSpLocks noChangeAspect="1"/>
            <a:stCxn id="13" idx="3"/>
            <a:endCxn id="11" idx="0"/>
          </p:cNvCxnSpPr>
          <p:nvPr/>
        </p:nvCxnSpPr>
        <p:spPr>
          <a:xfrm rot="5400000">
            <a:off x="1545101" y="3625721"/>
            <a:ext cx="678110" cy="1439623"/>
          </a:xfrm>
          <a:prstGeom prst="curvedConnector3">
            <a:avLst>
              <a:gd name="adj1" fmla="val 50000"/>
            </a:avLst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92" y="1400513"/>
            <a:ext cx="3276365" cy="4361637"/>
          </a:xfrm>
        </p:spPr>
        <p:txBody>
          <a:bodyPr/>
          <a:lstStyle/>
          <a:p>
            <a:r>
              <a:rPr lang="de-DE" sz="1800" dirty="0" smtClean="0"/>
              <a:t>Online non-destructive isotopic monitoring </a:t>
            </a:r>
            <a:r>
              <a:rPr lang="de-DE" sz="1800" dirty="0" smtClean="0"/>
              <a:t>for </a:t>
            </a:r>
            <a:r>
              <a:rPr lang="de-DE" sz="1800" dirty="0" smtClean="0"/>
              <a:t>isotopic determinations of soil water (Rothfuss et al., 2013).</a:t>
            </a:r>
          </a:p>
          <a:p>
            <a:r>
              <a:rPr lang="de-DE" sz="1800" dirty="0" smtClean="0"/>
              <a:t>This method has been standardize in the lab and successfully used in the field.</a:t>
            </a:r>
          </a:p>
          <a:p>
            <a:r>
              <a:rPr lang="de-DE" sz="1800" dirty="0" smtClean="0"/>
              <a:t>Root water uptake quantification</a:t>
            </a:r>
            <a:r>
              <a:rPr lang="de-DE" sz="1800" dirty="0"/>
              <a:t> </a:t>
            </a:r>
            <a:r>
              <a:rPr lang="de-DE" sz="1800" dirty="0" smtClean="0"/>
              <a:t>commonly done using </a:t>
            </a:r>
            <a:r>
              <a:rPr lang="de-DE" sz="1800" dirty="0"/>
              <a:t>multi-source mixing </a:t>
            </a:r>
            <a:r>
              <a:rPr lang="de-DE" sz="1800" dirty="0" smtClean="0"/>
              <a:t>models with a Bayesian statistical approach and labeling</a:t>
            </a:r>
            <a:r>
              <a:rPr lang="de-DE" sz="1800" dirty="0" smtClean="0"/>
              <a:t>.</a:t>
            </a:r>
            <a:endParaRPr lang="en-US" sz="1800" noProof="0" dirty="0"/>
          </a:p>
        </p:txBody>
      </p:sp>
      <p:cxnSp>
        <p:nvCxnSpPr>
          <p:cNvPr id="12" name="Curved Connector 11"/>
          <p:cNvCxnSpPr>
            <a:stCxn id="14" idx="3"/>
            <a:endCxn id="13" idx="2"/>
          </p:cNvCxnSpPr>
          <p:nvPr/>
        </p:nvCxnSpPr>
        <p:spPr>
          <a:xfrm>
            <a:off x="1971528" y="3461301"/>
            <a:ext cx="529516" cy="39500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501044" y="3643924"/>
            <a:ext cx="702803" cy="424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4" name="Rectangle 113"/>
          <p:cNvSpPr/>
          <p:nvPr/>
        </p:nvSpPr>
        <p:spPr>
          <a:xfrm>
            <a:off x="3825065" y="1411395"/>
            <a:ext cx="124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xylem </a:t>
            </a:r>
            <a:r>
              <a:rPr lang="en-US" dirty="0">
                <a:solidFill>
                  <a:srgbClr val="00B050"/>
                </a:solidFill>
              </a:rPr>
              <a:t>sap </a:t>
            </a:r>
            <a:r>
              <a:rPr lang="en-US" dirty="0" smtClean="0">
                <a:solidFill>
                  <a:srgbClr val="00B050"/>
                </a:solidFill>
              </a:rPr>
              <a:t>water</a:t>
            </a:r>
            <a:endParaRPr lang="de-DE" dirty="0" smtClean="0">
              <a:solidFill>
                <a:srgbClr val="00B050"/>
              </a:solidFill>
            </a:endParaRPr>
          </a:p>
          <a:p>
            <a:pPr algn="ctr"/>
            <a:r>
              <a:rPr lang="en-DE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endParaRPr lang="de-DE" dirty="0" smtClean="0">
              <a:solidFill>
                <a:srgbClr val="00B050"/>
              </a:solidFill>
            </a:endParaRPr>
          </a:p>
          <a:p>
            <a:pPr algn="ctr"/>
            <a:r>
              <a:rPr lang="de-DE" dirty="0" smtClean="0">
                <a:solidFill>
                  <a:srgbClr val="00B050"/>
                </a:solidFill>
              </a:rPr>
              <a:t>product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3699887" y="3313226"/>
            <a:ext cx="13789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soil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water</a:t>
            </a:r>
            <a:endParaRPr lang="de-DE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DE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sources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6" name="Curved Connector 115"/>
          <p:cNvCxnSpPr>
            <a:cxnSpLocks noChangeAspect="1"/>
            <a:stCxn id="114" idx="1"/>
          </p:cNvCxnSpPr>
          <p:nvPr/>
        </p:nvCxnSpPr>
        <p:spPr>
          <a:xfrm rot="10800000" flipV="1">
            <a:off x="3170503" y="2011559"/>
            <a:ext cx="654562" cy="202229"/>
          </a:xfrm>
          <a:prstGeom prst="curvedConnector3">
            <a:avLst>
              <a:gd name="adj1" fmla="val 50000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Left Brace 116"/>
          <p:cNvSpPr/>
          <p:nvPr/>
        </p:nvSpPr>
        <p:spPr>
          <a:xfrm rot="10800000">
            <a:off x="3269662" y="2665326"/>
            <a:ext cx="325858" cy="2219130"/>
          </a:xfrm>
          <a:prstGeom prst="leftBrac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Experimental setup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DE" noProof="0" smtClean="0"/>
              <a:t>May 26th 2022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A52F4D17-1AD6-42D9-B93A-EB002C62F438}" type="slidenum">
              <a:rPr lang="en-US" smtClean="0"/>
              <a:pPr/>
              <a:t>4</a:t>
            </a:fld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4" r="10180"/>
          <a:stretch/>
        </p:blipFill>
        <p:spPr>
          <a:xfrm>
            <a:off x="3038675" y="1064753"/>
            <a:ext cx="2808312" cy="52144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3468" y="857934"/>
            <a:ext cx="2420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B050"/>
                </a:solidFill>
                <a:cs typeface="Calibri" panose="020F0502020204030204" pitchFamily="34" charset="0"/>
              </a:rPr>
              <a:t>δ</a:t>
            </a:r>
            <a:r>
              <a:rPr lang="en-US" sz="2400" b="1" baseline="-25000" dirty="0" smtClean="0">
                <a:solidFill>
                  <a:srgbClr val="00B050"/>
                </a:solidFill>
                <a:cs typeface="Calibri" panose="020F0502020204030204" pitchFamily="34" charset="0"/>
              </a:rPr>
              <a:t>transpiration </a:t>
            </a:r>
            <a:r>
              <a:rPr lang="de-DE" sz="2400" b="1" dirty="0" smtClean="0">
                <a:solidFill>
                  <a:srgbClr val="00B050"/>
                </a:solidFill>
                <a:cs typeface="Calibri" panose="020F0502020204030204" pitchFamily="34" charset="0"/>
              </a:rPr>
              <a:t>= </a:t>
            </a:r>
            <a:r>
              <a:rPr lang="el-GR" sz="2400" b="1" dirty="0" smtClean="0">
                <a:solidFill>
                  <a:srgbClr val="00B050"/>
                </a:solidFill>
                <a:cs typeface="Calibri" panose="020F0502020204030204" pitchFamily="34" charset="0"/>
              </a:rPr>
              <a:t>δ</a:t>
            </a:r>
            <a:r>
              <a:rPr lang="en-US" sz="2400" b="1" baseline="-25000" dirty="0" smtClean="0">
                <a:solidFill>
                  <a:srgbClr val="00B050"/>
                </a:solidFill>
              </a:rPr>
              <a:t>xylem </a:t>
            </a:r>
            <a:r>
              <a:rPr lang="en-US" sz="2400" b="1" baseline="-25000" dirty="0">
                <a:solidFill>
                  <a:srgbClr val="00B050"/>
                </a:solidFill>
              </a:rPr>
              <a:t>sap </a:t>
            </a:r>
            <a:r>
              <a:rPr lang="en-US" sz="2400" b="1" baseline="-25000" dirty="0" smtClean="0">
                <a:solidFill>
                  <a:srgbClr val="00B050"/>
                </a:solidFill>
              </a:rPr>
              <a:t>water</a:t>
            </a:r>
            <a:r>
              <a:rPr lang="en-US" sz="2400" b="1" dirty="0" smtClean="0">
                <a:solidFill>
                  <a:srgbClr val="00B050"/>
                </a:solidFill>
              </a:rPr>
              <a:t> = </a:t>
            </a:r>
            <a:r>
              <a:rPr lang="el-GR" sz="2400" b="1" dirty="0" smtClean="0">
                <a:solidFill>
                  <a:srgbClr val="00B050"/>
                </a:solidFill>
                <a:cs typeface="Calibri" panose="020F0502020204030204" pitchFamily="34" charset="0"/>
              </a:rPr>
              <a:t>δ</a:t>
            </a:r>
            <a:r>
              <a:rPr lang="de-DE" sz="2400" b="1" baseline="-25000" dirty="0" smtClean="0">
                <a:solidFill>
                  <a:srgbClr val="00B050"/>
                </a:solidFill>
                <a:cs typeface="Calibri" panose="020F0502020204030204" pitchFamily="34" charset="0"/>
              </a:rPr>
              <a:t>product</a:t>
            </a:r>
            <a:endParaRPr lang="de-DE" sz="2400" b="1" baseline="-25000" dirty="0" smtClean="0">
              <a:solidFill>
                <a:srgbClr val="00B05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 rot="18531569">
            <a:off x="4852207" y="1088261"/>
            <a:ext cx="1679668" cy="851978"/>
            <a:chOff x="3472801" y="760110"/>
            <a:chExt cx="1679668" cy="658159"/>
          </a:xfrm>
        </p:grpSpPr>
        <p:sp>
          <p:nvSpPr>
            <p:cNvPr id="10" name="Left Arrow 9"/>
            <p:cNvSpPr/>
            <p:nvPr/>
          </p:nvSpPr>
          <p:spPr>
            <a:xfrm>
              <a:off x="3472801" y="760110"/>
              <a:ext cx="1679668" cy="658159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54509" y="949041"/>
              <a:ext cx="1497960" cy="29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2000" dirty="0" smtClean="0">
                  <a:solidFill>
                    <a:schemeClr val="bg1"/>
                  </a:solidFill>
                </a:rPr>
                <a:t>Ambient air</a:t>
              </a:r>
              <a:endParaRPr lang="en-US" sz="2000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51849" y="3347371"/>
            <a:ext cx="26707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 panose="020F0502020204030204" pitchFamily="34" charset="0"/>
              </a:rPr>
              <a:t>δ</a:t>
            </a:r>
            <a:r>
              <a:rPr lang="en-US" sz="2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 panose="020F0502020204030204" pitchFamily="34" charset="0"/>
              </a:rPr>
              <a:t>soil water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 panose="020F0502020204030204" pitchFamily="34" charset="0"/>
              </a:rPr>
              <a:t>= </a:t>
            </a:r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 panose="020F0502020204030204" pitchFamily="34" charset="0"/>
              </a:rPr>
              <a:t>δ</a:t>
            </a:r>
            <a:r>
              <a:rPr lang="de-DE" sz="2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 panose="020F0502020204030204" pitchFamily="34" charset="0"/>
              </a:rPr>
              <a:t>sources</a:t>
            </a:r>
            <a:endParaRPr lang="de-DE" sz="2400" b="1" baseline="-25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5235550" y="3174207"/>
            <a:ext cx="775042" cy="382432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25" name="Left Arrow 24"/>
          <p:cNvSpPr/>
          <p:nvPr/>
        </p:nvSpPr>
        <p:spPr>
          <a:xfrm>
            <a:off x="5235550" y="3554028"/>
            <a:ext cx="775042" cy="382432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26" name="Left Arrow 25"/>
          <p:cNvSpPr/>
          <p:nvPr/>
        </p:nvSpPr>
        <p:spPr>
          <a:xfrm>
            <a:off x="5241309" y="3935652"/>
            <a:ext cx="775042" cy="382432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27" name="Left Arrow 26"/>
          <p:cNvSpPr/>
          <p:nvPr/>
        </p:nvSpPr>
        <p:spPr>
          <a:xfrm>
            <a:off x="5247068" y="4314665"/>
            <a:ext cx="775042" cy="382432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28" name="Left Arrow 27"/>
          <p:cNvSpPr/>
          <p:nvPr/>
        </p:nvSpPr>
        <p:spPr>
          <a:xfrm>
            <a:off x="5247068" y="4692870"/>
            <a:ext cx="775042" cy="382432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29" name="Left Arrow 28"/>
          <p:cNvSpPr/>
          <p:nvPr/>
        </p:nvSpPr>
        <p:spPr>
          <a:xfrm>
            <a:off x="5247068" y="5075302"/>
            <a:ext cx="775042" cy="382432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30" name="Left Arrow 29"/>
          <p:cNvSpPr/>
          <p:nvPr/>
        </p:nvSpPr>
        <p:spPr>
          <a:xfrm>
            <a:off x="5247068" y="5457734"/>
            <a:ext cx="775042" cy="382432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40" name="Left Arrow 39"/>
          <p:cNvSpPr/>
          <p:nvPr/>
        </p:nvSpPr>
        <p:spPr>
          <a:xfrm>
            <a:off x="2811034" y="3290700"/>
            <a:ext cx="775042" cy="382432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41" name="Left Arrow 40"/>
          <p:cNvSpPr/>
          <p:nvPr/>
        </p:nvSpPr>
        <p:spPr>
          <a:xfrm>
            <a:off x="2811034" y="3670521"/>
            <a:ext cx="775042" cy="382432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42" name="Left Arrow 41"/>
          <p:cNvSpPr/>
          <p:nvPr/>
        </p:nvSpPr>
        <p:spPr>
          <a:xfrm>
            <a:off x="2816793" y="4052145"/>
            <a:ext cx="775042" cy="382432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43" name="Left Arrow 42"/>
          <p:cNvSpPr/>
          <p:nvPr/>
        </p:nvSpPr>
        <p:spPr>
          <a:xfrm>
            <a:off x="2822552" y="4431158"/>
            <a:ext cx="775042" cy="382432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44" name="Left Arrow 43"/>
          <p:cNvSpPr/>
          <p:nvPr/>
        </p:nvSpPr>
        <p:spPr>
          <a:xfrm>
            <a:off x="2822552" y="4809363"/>
            <a:ext cx="775042" cy="382432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45" name="Left Arrow 44"/>
          <p:cNvSpPr/>
          <p:nvPr/>
        </p:nvSpPr>
        <p:spPr>
          <a:xfrm>
            <a:off x="2822552" y="5191795"/>
            <a:ext cx="775042" cy="382432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46" name="Left Arrow 45"/>
          <p:cNvSpPr/>
          <p:nvPr/>
        </p:nvSpPr>
        <p:spPr>
          <a:xfrm>
            <a:off x="2822552" y="5574227"/>
            <a:ext cx="775042" cy="382432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47" name="TextBox 46"/>
          <p:cNvSpPr txBox="1"/>
          <p:nvPr/>
        </p:nvSpPr>
        <p:spPr>
          <a:xfrm>
            <a:off x="16431" y="2627068"/>
            <a:ext cx="23699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 smtClean="0"/>
              <a:t>Ambient air +</a:t>
            </a:r>
          </a:p>
          <a:p>
            <a:pPr algn="ctr">
              <a:lnSpc>
                <a:spcPct val="95000"/>
              </a:lnSpc>
            </a:pPr>
            <a:r>
              <a:rPr lang="de-DE" sz="2000" dirty="0" smtClean="0"/>
              <a:t>Plant transpiration</a:t>
            </a:r>
            <a:endParaRPr lang="en-US" sz="2000" dirty="0" err="1" smtClean="0"/>
          </a:p>
        </p:txBody>
      </p:sp>
      <p:sp>
        <p:nvSpPr>
          <p:cNvPr id="50" name="Left Arrow 49"/>
          <p:cNvSpPr/>
          <p:nvPr/>
        </p:nvSpPr>
        <p:spPr>
          <a:xfrm>
            <a:off x="2366524" y="2488058"/>
            <a:ext cx="1289550" cy="728541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51" name="Up Arrow 50"/>
          <p:cNvSpPr/>
          <p:nvPr/>
        </p:nvSpPr>
        <p:spPr>
          <a:xfrm>
            <a:off x="959111" y="2056575"/>
            <a:ext cx="484632" cy="570493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53" name="Up Arrow 52"/>
          <p:cNvSpPr/>
          <p:nvPr/>
        </p:nvSpPr>
        <p:spPr>
          <a:xfrm rot="-2700000">
            <a:off x="1640855" y="3739034"/>
            <a:ext cx="484632" cy="758257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17" name="TextBox 16"/>
          <p:cNvSpPr txBox="1"/>
          <p:nvPr/>
        </p:nvSpPr>
        <p:spPr>
          <a:xfrm rot="18900000">
            <a:off x="5380027" y="4256411"/>
            <a:ext cx="939681" cy="384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dirty="0" smtClean="0"/>
              <a:t>Dry air</a:t>
            </a:r>
            <a:endParaRPr lang="en-US" sz="2000" dirty="0" err="1" smtClean="0"/>
          </a:p>
        </p:txBody>
      </p:sp>
      <p:sp>
        <p:nvSpPr>
          <p:cNvPr id="39" name="TextBox 38"/>
          <p:cNvSpPr txBox="1"/>
          <p:nvPr/>
        </p:nvSpPr>
        <p:spPr>
          <a:xfrm rot="-2700000">
            <a:off x="1448266" y="4283820"/>
            <a:ext cx="1836516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2000" dirty="0"/>
              <a:t>Dry air + Soil water vapor</a:t>
            </a:r>
            <a:endParaRPr lang="en-US" sz="2000" dirty="0" err="1"/>
          </a:p>
        </p:txBody>
      </p:sp>
      <p:sp>
        <p:nvSpPr>
          <p:cNvPr id="3" name="TextBox 2"/>
          <p:cNvSpPr txBox="1"/>
          <p:nvPr/>
        </p:nvSpPr>
        <p:spPr>
          <a:xfrm>
            <a:off x="6022110" y="1831212"/>
            <a:ext cx="3009369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66688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Modification of aboveground environmental conditions through humidity changes in ambient air entering the plant chamber and light intensity.</a:t>
            </a:r>
          </a:p>
          <a:p>
            <a:pPr marL="342900" indent="-166688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Addition of labeled water to the top and bottom of the column.</a:t>
            </a:r>
          </a:p>
          <a:p>
            <a:pPr marL="342900" indent="-166688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Monitoring of leaf water potential.</a:t>
            </a:r>
          </a:p>
        </p:txBody>
      </p:sp>
    </p:spTree>
    <p:extLst>
      <p:ext uri="{BB962C8B-B14F-4D97-AF65-F5344CB8AC3E}">
        <p14:creationId xmlns:p14="http://schemas.microsoft.com/office/powerpoint/2010/main" val="194927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RWU DRIVERS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DE" noProof="0" smtClean="0"/>
              <a:t>May 26th 2022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A52F4D17-1AD6-42D9-B93A-EB002C62F438}" type="slidenum">
              <a:rPr lang="en-US" smtClean="0"/>
              <a:pPr/>
              <a:t>5</a:t>
            </a:fld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13" y="2009552"/>
            <a:ext cx="5979013" cy="43084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742" y="1220683"/>
            <a:ext cx="6068789" cy="846670"/>
            <a:chOff x="2742" y="1220683"/>
            <a:chExt cx="6068789" cy="846670"/>
          </a:xfrm>
        </p:grpSpPr>
        <p:sp>
          <p:nvSpPr>
            <p:cNvPr id="9" name="Rectangle 8"/>
            <p:cNvSpPr/>
            <p:nvPr/>
          </p:nvSpPr>
          <p:spPr>
            <a:xfrm rot="18900000">
              <a:off x="2742" y="1308055"/>
              <a:ext cx="14390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Tr </a:t>
              </a:r>
              <a:r>
                <a:rPr lang="de-DE" sz="1400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(mm d</a:t>
              </a:r>
              <a:r>
                <a:rPr lang="de-DE" sz="1400" baseline="30000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-1</a:t>
              </a:r>
              <a:r>
                <a:rPr lang="de-DE" sz="1400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)</a:t>
              </a:r>
            </a:p>
            <a:p>
              <a:pPr algn="ctr"/>
              <a:r>
                <a:rPr lang="el-GR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cs typeface="Calibri" panose="020F0502020204030204" pitchFamily="34" charset="0"/>
                </a:rPr>
                <a:t>Θ</a:t>
              </a:r>
              <a:r>
                <a:rPr lang="de-DE" sz="1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cs typeface="Calibri" panose="020F0502020204030204" pitchFamily="34" charset="0"/>
                </a:rPr>
                <a:t> (cm</a:t>
              </a:r>
              <a:r>
                <a:rPr lang="de-DE" sz="1400" baseline="30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cs typeface="Calibri" panose="020F0502020204030204" pitchFamily="34" charset="0"/>
                </a:rPr>
                <a:t>3</a:t>
              </a:r>
              <a:r>
                <a:rPr lang="de-DE" sz="1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cs typeface="Calibri" panose="020F0502020204030204" pitchFamily="34" charset="0"/>
                </a:rPr>
                <a:t> cm</a:t>
              </a:r>
              <a:r>
                <a:rPr lang="de-DE" sz="1400" baseline="30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cs typeface="Calibri" panose="020F0502020204030204" pitchFamily="34" charset="0"/>
                </a:rPr>
                <a:t>-3</a:t>
              </a:r>
              <a:r>
                <a:rPr lang="de-DE" sz="1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cs typeface="Calibri" panose="020F0502020204030204" pitchFamily="34" charset="0"/>
                </a:rPr>
                <a:t>)</a:t>
              </a:r>
              <a:endPara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8900000">
              <a:off x="962349" y="1225810"/>
              <a:ext cx="13372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5.9 </a:t>
              </a: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± </a:t>
              </a:r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0.5</a:t>
              </a:r>
            </a:p>
            <a:p>
              <a:pPr algn="ctr"/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0.18 </a:t>
              </a: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± </a:t>
              </a: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0.02</a:t>
              </a:r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8900000">
              <a:off x="1822665" y="1225809"/>
              <a:ext cx="13372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4.3 </a:t>
              </a: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± </a:t>
              </a:r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0.3</a:t>
              </a:r>
            </a:p>
            <a:p>
              <a:pPr algn="ctr"/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0.15 </a:t>
              </a: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± </a:t>
              </a: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0.01</a:t>
              </a:r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06866" y="1421022"/>
              <a:ext cx="13372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2.6 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± 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0.9</a:t>
              </a:r>
            </a:p>
            <a:p>
              <a:pPr algn="ctr"/>
              <a:r>
                <a:rPr lang="en-US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0.18 </a:t>
              </a:r>
              <a:r>
                <a:rPr lang="en-US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± </a:t>
              </a:r>
              <a:r>
                <a:rPr lang="en-US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0.03</a:t>
              </a:r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8900000">
              <a:off x="3948100" y="1225808"/>
              <a:ext cx="132010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4.3 </a:t>
              </a: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± </a:t>
              </a:r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0.5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0.11 </a:t>
              </a: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± </a:t>
              </a: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0.02</a:t>
              </a:r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18900000">
              <a:off x="4734305" y="1220683"/>
              <a:ext cx="13372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1.2 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± 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0.2</a:t>
              </a:r>
            </a:p>
            <a:p>
              <a:pPr algn="ctr"/>
              <a:r>
                <a:rPr lang="en-US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0.07 </a:t>
              </a:r>
              <a:r>
                <a:rPr lang="en-US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± </a:t>
              </a:r>
              <a:r>
                <a:rPr lang="en-US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0.00</a:t>
              </a:r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1" r="29924"/>
          <a:stretch/>
        </p:blipFill>
        <p:spPr>
          <a:xfrm>
            <a:off x="6948264" y="3738342"/>
            <a:ext cx="1731171" cy="298859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41673" y="297249"/>
            <a:ext cx="2343181" cy="341632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u="sng" dirty="0" smtClean="0">
                <a:solidFill>
                  <a:schemeClr val="tx1"/>
                </a:solidFill>
              </a:rPr>
              <a:t>RWU at shallow soil depths was significant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under varying hydro-climatic conditions</a:t>
            </a: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The stomatal control was mostly </a:t>
            </a:r>
            <a:r>
              <a:rPr lang="en-US" dirty="0" err="1" smtClean="0">
                <a:solidFill>
                  <a:schemeClr val="tx1"/>
                </a:solidFill>
              </a:rPr>
              <a:t>anysohydric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(very low leaf water potential </a:t>
            </a:r>
            <a:r>
              <a:rPr lang="en-US" dirty="0" smtClean="0">
                <a:solidFill>
                  <a:schemeClr val="tx1"/>
                </a:solidFill>
              </a:rPr>
              <a:t>values ~-</a:t>
            </a:r>
            <a:r>
              <a:rPr lang="en-US" dirty="0">
                <a:solidFill>
                  <a:schemeClr val="tx1"/>
                </a:solidFill>
              </a:rPr>
              <a:t>3 </a:t>
            </a:r>
            <a:r>
              <a:rPr lang="en-US" dirty="0" smtClean="0">
                <a:solidFill>
                  <a:schemeClr val="tx1"/>
                </a:solidFill>
              </a:rPr>
              <a:t>MPa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5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de-DE" dirty="0" smtClean="0"/>
              <a:t>THANK YOU VERY MUCH FOR YOUR ATTENTION</a:t>
            </a:r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 smtClean="0"/>
              <a:t>I WELCOME YOUR QUESTIONS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DE" noProof="0" smtClean="0"/>
              <a:t>May 26th 2022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A52F4D17-1AD6-42D9-B93A-EB002C62F438}" type="slidenum">
              <a:rPr lang="en-US" smtClean="0"/>
              <a:pPr/>
              <a:t>6</a:t>
            </a:fld>
            <a:endParaRPr lang="en-US" noProof="0" dirty="0"/>
          </a:p>
        </p:txBody>
      </p:sp>
      <p:sp>
        <p:nvSpPr>
          <p:cNvPr id="11" name="Rectangle 10"/>
          <p:cNvSpPr/>
          <p:nvPr/>
        </p:nvSpPr>
        <p:spPr>
          <a:xfrm>
            <a:off x="4211447" y="51392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 smtClean="0"/>
              <a:t>Contact: Paulina </a:t>
            </a:r>
            <a:r>
              <a:rPr lang="en-US" dirty="0"/>
              <a:t>Alejandra Deseano </a:t>
            </a:r>
            <a:r>
              <a:rPr lang="en-US" dirty="0" smtClean="0"/>
              <a:t>Diaz</a:t>
            </a:r>
          </a:p>
          <a:p>
            <a:pPr algn="r"/>
            <a:r>
              <a:rPr lang="de-DE" u="sng" dirty="0" smtClean="0">
                <a:solidFill>
                  <a:srgbClr val="0070C0"/>
                </a:solidFill>
              </a:rPr>
              <a:t>p.deseano.diaz@fz-juelich.de</a:t>
            </a:r>
            <a:endParaRPr lang="en-US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elich_PowerPoint_4x3_E">
  <a:themeElements>
    <a:clrScheme name="CD-Farben Forschungszentrum Jülich">
      <a:dk1>
        <a:srgbClr val="000000"/>
      </a:dk1>
      <a:lt1>
        <a:srgbClr val="FFFFFF"/>
      </a:lt1>
      <a:dk2>
        <a:srgbClr val="023D6B"/>
      </a:dk2>
      <a:lt2>
        <a:srgbClr val="EBEBEB"/>
      </a:lt2>
      <a:accent1>
        <a:srgbClr val="ADBDE3"/>
      </a:accent1>
      <a:accent2>
        <a:srgbClr val="EB5F73"/>
      </a:accent2>
      <a:accent3>
        <a:srgbClr val="AF82B9"/>
      </a:accent3>
      <a:accent4>
        <a:srgbClr val="FAB45A"/>
      </a:accent4>
      <a:accent5>
        <a:srgbClr val="FAEB5A"/>
      </a:accent5>
      <a:accent6>
        <a:srgbClr val="B9D25F"/>
      </a:accent6>
      <a:hlink>
        <a:srgbClr val="ADBDE3"/>
      </a:hlink>
      <a:folHlink>
        <a:srgbClr val="023D6B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uelich_PowerPoint_4x3_en.potx" id="{94F3CE95-886E-4500-85C6-66D41CAFA932}" vid="{1C733800-F81F-4A99-B170-E0BCA8082695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2018-02-28_ppt_4x3</Template>
  <TotalTime>3995</TotalTime>
  <Words>427</Words>
  <Application>Microsoft Office PowerPoint</Application>
  <PresentationFormat>On-screen Show (4:3)</PresentationFormat>
  <Paragraphs>80</Paragraphs>
  <Slides>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Juelich_PowerPoint_4x3_E</vt:lpstr>
      <vt:lpstr>Acrobat Document</vt:lpstr>
      <vt:lpstr>Investigating root water uptake profile shifts of a grassland species under varying hydro-climatic conditions with non-destructive isotopic monitoring</vt:lpstr>
      <vt:lpstr>Role of water stable isotopic monitoring in ecohydrological research</vt:lpstr>
      <vt:lpstr>RWU quantification </vt:lpstr>
      <vt:lpstr>Experimental setup</vt:lpstr>
      <vt:lpstr>RWU DRIVERS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of presentation</dc:title>
  <dc:creator>fzj\c.reisen</dc:creator>
  <cp:lastModifiedBy>Paulina Alejandra Deseano Diaz</cp:lastModifiedBy>
  <cp:revision>135</cp:revision>
  <dcterms:created xsi:type="dcterms:W3CDTF">2021-03-12T08:21:14Z</dcterms:created>
  <dcterms:modified xsi:type="dcterms:W3CDTF">2022-05-24T10:34:33Z</dcterms:modified>
</cp:coreProperties>
</file>