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258" r:id="rId3"/>
    <p:sldId id="259" r:id="rId4"/>
    <p:sldId id="313" r:id="rId5"/>
    <p:sldId id="257" r:id="rId6"/>
    <p:sldId id="298" r:id="rId7"/>
    <p:sldId id="316" r:id="rId8"/>
    <p:sldId id="302" r:id="rId9"/>
    <p:sldId id="303" r:id="rId10"/>
    <p:sldId id="329" r:id="rId11"/>
    <p:sldId id="260" r:id="rId12"/>
    <p:sldId id="315" r:id="rId13"/>
    <p:sldId id="314" r:id="rId14"/>
    <p:sldId id="305" r:id="rId15"/>
    <p:sldId id="317" r:id="rId16"/>
    <p:sldId id="307" r:id="rId17"/>
    <p:sldId id="319" r:id="rId18"/>
    <p:sldId id="318" r:id="rId19"/>
    <p:sldId id="308" r:id="rId20"/>
    <p:sldId id="320" r:id="rId21"/>
    <p:sldId id="321" r:id="rId22"/>
    <p:sldId id="322" r:id="rId23"/>
    <p:sldId id="323" r:id="rId24"/>
    <p:sldId id="324" r:id="rId25"/>
    <p:sldId id="327" r:id="rId26"/>
    <p:sldId id="32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47C59-23B7-4B8B-9C97-9B054DF10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DA1FE-8F9F-4DBB-9046-54D9FF4C8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B26EB-1AE7-4C07-A749-6EB1A5F7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10F8-E4BB-4A18-95B7-0724DD680FE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8C196-AB73-47E2-92DC-0554BEAD9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8589-B7D5-4BCA-ABAB-C43B68B99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E35D-303F-4B5B-83E9-CC027B32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9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6C71-5BE0-407A-9FEB-39FAF2B30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F84E2-716D-4F30-966B-C53469BBD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03E4A-E43E-432A-9DE1-97653BFF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10F8-E4BB-4A18-95B7-0724DD680FE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275FA-AED4-4B65-A23B-3376DB692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5EE68-4847-4D1E-9FC7-7BA6460FD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E35D-303F-4B5B-83E9-CC027B32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2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749273-7750-4E5C-96F7-579F42CD60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30E5E-E7DC-40C9-A66C-B4C12899FB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8E36E-9FE5-46E4-9BE6-4EC884256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10F8-E4BB-4A18-95B7-0724DD680FE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EB92-D509-41BA-BE39-A2592817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CC0FF-4B58-43F1-9B0E-31F159C83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E35D-303F-4B5B-83E9-CC027B32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1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0F397-B1C7-4A51-B91C-7DD4B7F42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F0924-DC23-4242-9A26-DDE045616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11141-BDBC-4C86-A071-630E21652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10F8-E4BB-4A18-95B7-0724DD680FE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8DFF4-25E7-4F70-BB7D-157EB5A4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7DA89-AF8F-45BB-AF9D-7DCCF1BE8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E35D-303F-4B5B-83E9-CC027B32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3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B8B9-B600-449A-B018-1C852C9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81EAB-E5D4-4866-B6C4-A4BFAFBCC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1D304-7ACE-4933-9F3A-D2C0EAE78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10F8-E4BB-4A18-95B7-0724DD680FE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D5366-6A27-47D3-9B0B-53CFFCD4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3FE61-8D6C-41D4-924C-014B4422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E35D-303F-4B5B-83E9-CC027B32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39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BD280-C39F-474E-A5DE-03CDC7182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DF7B9-B5C7-4F18-A69B-3BCCCB27C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AFAA3-067B-4466-9726-F8C6F4B9A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41254-C7A2-46A1-A7F6-BE8CC670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10F8-E4BB-4A18-95B7-0724DD680FE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6308C-0CD5-4D04-8E78-216F92A4D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83F73-0288-447F-A48C-370FB77D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E35D-303F-4B5B-83E9-CC027B32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5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BCC75-3238-463F-BDD6-518D21ECA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3C676-5313-43FC-864B-F258A1D2F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A415B-8E74-4E7D-943A-9C38F903C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2EF8B-CF0A-4759-8C75-8B5F421AD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E2F87F-0631-4F4A-BD64-5321D5A40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921150-9413-4392-B270-9FA69416C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10F8-E4BB-4A18-95B7-0724DD680FE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124D0-C939-4192-A450-F403AE284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A9F8B-1F7D-469E-BD51-F1DE0D48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E35D-303F-4B5B-83E9-CC027B32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2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BFC18-E3CA-4216-AF62-23F1A73D8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187556-19DF-4D4B-90CF-CBE645968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10F8-E4BB-4A18-95B7-0724DD680FE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6E46A4-EB16-448A-9388-28A660E7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F4EA7-8614-47E6-9B5E-442372DD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E35D-303F-4B5B-83E9-CC027B32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6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51759F-40FE-48E9-A1C8-CC3CE1101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10F8-E4BB-4A18-95B7-0724DD680FE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417E6-B8C5-4BA2-B61B-9B11A9051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F8A7F-6AC8-4C1B-835B-9823B2F2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E35D-303F-4B5B-83E9-CC027B32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86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CCDB-95C4-4F5C-AF7E-26B7E98B3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3CCCB-7931-490D-87F4-F28C2F870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6B94D-7CC9-4FA9-908D-ACBFDF17E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4F570-866A-498D-8A01-7ED7C7EC4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10F8-E4BB-4A18-95B7-0724DD680FE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FC44F-D3E3-42DB-AD31-F86C7346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DE3D0-509C-4D18-B756-52D3BCC4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E35D-303F-4B5B-83E9-CC027B32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80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77A5F-DB47-45D7-B6C3-67F412B5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95EC27-6E6D-456E-A2F9-E35E37C47E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1209B-8564-47ED-9050-C740EFECC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B2BA1-FE7E-477B-A211-D0723061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10F8-E4BB-4A18-95B7-0724DD680FE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85114-8BC3-4FCB-A3FE-6F1FDF6CF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E35E7-41F9-49F6-B30C-706606F7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7E35D-303F-4B5B-83E9-CC027B32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6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319E5F-CE81-4DFE-B712-8CFF8A4A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7E9CD-A270-4008-9A97-9D1A722C8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59421-2820-44B3-9FC0-11C74B8E1A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410F8-E4BB-4A18-95B7-0724DD680FE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E7689-68DB-48A2-97F5-85C3A0589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D80E2-E953-45A8-BFAB-9E76BFF46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7E35D-303F-4B5B-83E9-CC027B321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5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5.png"/><Relationship Id="rId2" Type="http://schemas.microsoft.com/office/2007/relationships/media" Target="../media/media16.m4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0.png"/><Relationship Id="rId5" Type="http://schemas.openxmlformats.org/officeDocument/2006/relationships/image" Target="../media/image8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454C-430A-458D-9469-8A6267857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686" y="753003"/>
            <a:ext cx="10637520" cy="2260983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Role of Moist Static Energy Advection in Evolution of Convective Aggregation</a:t>
            </a:r>
            <a:r>
              <a:rPr lang="en-US" sz="34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34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Idealized Simulation</a:t>
            </a:r>
            <a:endParaRPr lang="en-US" sz="3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F0A26-1EC9-4F1F-B4B7-9E800B08B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2660"/>
            <a:ext cx="9144000" cy="2361499"/>
          </a:xfrm>
        </p:spPr>
        <p:txBody>
          <a:bodyPr>
            <a:normAutofit/>
          </a:bodyPr>
          <a:lstStyle/>
          <a:p>
            <a:r>
              <a:rPr lang="en-US" sz="2800" dirty="0"/>
              <a:t>Vijit Maithel and Larissa Back</a:t>
            </a:r>
          </a:p>
          <a:p>
            <a:r>
              <a:rPr lang="en-US" sz="2000" dirty="0"/>
              <a:t>University of Wisconsin-Madison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23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</a:rPr>
              <a:t>rd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May 2022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Session AS1.12 – Atmospheric Convection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EGU General Assembly 2022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C8F45B9-BB2D-CB11-6D50-313B67BB8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0" y="139681"/>
            <a:ext cx="780020" cy="1226644"/>
          </a:xfrm>
          <a:prstGeom prst="rect">
            <a:avLst/>
          </a:prstGeom>
        </p:spPr>
      </p:pic>
      <p:pic>
        <p:nvPicPr>
          <p:cNvPr id="5" name="Picture 4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CC93E5C8-D4F9-D2E5-059F-ADFCA659B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641" y="139681"/>
            <a:ext cx="1058238" cy="10637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9217A53-6EDB-870F-16E2-7FB6D386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667" y="5081867"/>
            <a:ext cx="1333333" cy="177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882C5423-4565-030A-9579-028A58161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08" y="5524667"/>
            <a:ext cx="1333333" cy="133333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87C284A-5DC5-E017-376B-4FED054AC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6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86"/>
    </mc:Choice>
    <mc:Fallback>
      <p:transition spd="slow" advTm="33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AD82F-E9CE-4DD3-A66F-EFE920071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60011"/>
            <a:ext cx="11506200" cy="5071269"/>
          </a:xfrm>
        </p:spPr>
        <p:txBody>
          <a:bodyPr/>
          <a:lstStyle/>
          <a:p>
            <a:r>
              <a:rPr lang="en-US" dirty="0"/>
              <a:t>Unlike models, real world has boundary conditions which continuously organize convection.</a:t>
            </a:r>
          </a:p>
          <a:p>
            <a:endParaRPr lang="en-US" dirty="0"/>
          </a:p>
          <a:p>
            <a:r>
              <a:rPr lang="en-US" dirty="0"/>
              <a:t>Therefore, convection will always be in some state of aggregation</a:t>
            </a:r>
          </a:p>
          <a:p>
            <a:endParaRPr lang="en-US" dirty="0"/>
          </a:p>
          <a:p>
            <a:r>
              <a:rPr lang="en-US" dirty="0"/>
              <a:t>But it can be more aggregated or less aggregated with time.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C72CF2-1737-BE8D-F9F6-B766FBD3A237}"/>
              </a:ext>
            </a:extLst>
          </p:cNvPr>
          <p:cNvSpPr/>
          <p:nvPr/>
        </p:nvSpPr>
        <p:spPr>
          <a:xfrm>
            <a:off x="0" y="-127000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Thinking about models to real world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34DC6F-02CD-BE55-37F9-0881910A2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0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40"/>
    </mc:Choice>
    <mc:Fallback>
      <p:transition spd="slow" advTm="32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A293E15-1802-4FC4-AD7E-320AC2E62813}"/>
              </a:ext>
            </a:extLst>
          </p:cNvPr>
          <p:cNvCxnSpPr>
            <a:cxnSpLocks/>
          </p:cNvCxnSpPr>
          <p:nvPr/>
        </p:nvCxnSpPr>
        <p:spPr>
          <a:xfrm>
            <a:off x="2821902" y="1610341"/>
            <a:ext cx="0" cy="518160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283AC5-BACB-43C5-A9DE-C62C159B5670}"/>
              </a:ext>
            </a:extLst>
          </p:cNvPr>
          <p:cNvCxnSpPr>
            <a:cxnSpLocks/>
          </p:cNvCxnSpPr>
          <p:nvPr/>
        </p:nvCxnSpPr>
        <p:spPr>
          <a:xfrm>
            <a:off x="2821902" y="4267864"/>
            <a:ext cx="6443935" cy="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1D9072-0496-47AD-8EAB-F6C3A0885FC7}"/>
                  </a:ext>
                </a:extLst>
              </p:cNvPr>
              <p:cNvSpPr txBox="1"/>
              <p:nvPr/>
            </p:nvSpPr>
            <p:spPr>
              <a:xfrm>
                <a:off x="9198290" y="4044578"/>
                <a:ext cx="931105" cy="530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1D9072-0496-47AD-8EAB-F6C3A0885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290" y="4044578"/>
                <a:ext cx="931105" cy="530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D8BBCD-CC0E-48E2-9680-8DEA99564CB1}"/>
                  </a:ext>
                </a:extLst>
              </p:cNvPr>
              <p:cNvSpPr txBox="1"/>
              <p:nvPr/>
            </p:nvSpPr>
            <p:spPr>
              <a:xfrm>
                <a:off x="2821902" y="1257196"/>
                <a:ext cx="1406105" cy="8752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D8BBCD-CC0E-48E2-9680-8DEA99564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902" y="1257196"/>
                <a:ext cx="1406105" cy="8752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Right 11">
            <a:extLst>
              <a:ext uri="{FF2B5EF4-FFF2-40B4-BE49-F238E27FC236}">
                <a16:creationId xmlns:a16="http://schemas.microsoft.com/office/drawing/2014/main" id="{74E0A06C-5472-4386-B0AD-42C8C1070AE4}"/>
              </a:ext>
            </a:extLst>
          </p:cNvPr>
          <p:cNvSpPr/>
          <p:nvPr/>
        </p:nvSpPr>
        <p:spPr>
          <a:xfrm>
            <a:off x="3259333" y="4379909"/>
            <a:ext cx="5673334" cy="5503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More Aggregated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14F74CE-371D-4741-8BE1-78DBACB9F8C0}"/>
              </a:ext>
            </a:extLst>
          </p:cNvPr>
          <p:cNvSpPr/>
          <p:nvPr/>
        </p:nvSpPr>
        <p:spPr>
          <a:xfrm rot="16200000">
            <a:off x="1136689" y="2620732"/>
            <a:ext cx="2402180" cy="5503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Aggregating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66B6659-DBA6-4E38-986D-C0E418E56AFC}"/>
              </a:ext>
            </a:extLst>
          </p:cNvPr>
          <p:cNvSpPr/>
          <p:nvPr/>
        </p:nvSpPr>
        <p:spPr>
          <a:xfrm rot="5400000">
            <a:off x="1136689" y="5336477"/>
            <a:ext cx="2402180" cy="5503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Disaggregating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41684B-8E09-A5E1-DA9B-EFD7430F0176}"/>
              </a:ext>
            </a:extLst>
          </p:cNvPr>
          <p:cNvSpPr/>
          <p:nvPr/>
        </p:nvSpPr>
        <p:spPr>
          <a:xfrm>
            <a:off x="0" y="0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FMSE variance phase plane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A08D2E-40D9-1041-60E6-974F0458D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99"/>
    </mc:Choice>
    <mc:Fallback>
      <p:transition spd="slow" advTm="23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A293E15-1802-4FC4-AD7E-320AC2E62813}"/>
              </a:ext>
            </a:extLst>
          </p:cNvPr>
          <p:cNvCxnSpPr>
            <a:cxnSpLocks/>
          </p:cNvCxnSpPr>
          <p:nvPr/>
        </p:nvCxnSpPr>
        <p:spPr>
          <a:xfrm>
            <a:off x="2821902" y="1610341"/>
            <a:ext cx="0" cy="518160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283AC5-BACB-43C5-A9DE-C62C159B5670}"/>
              </a:ext>
            </a:extLst>
          </p:cNvPr>
          <p:cNvCxnSpPr>
            <a:cxnSpLocks/>
          </p:cNvCxnSpPr>
          <p:nvPr/>
        </p:nvCxnSpPr>
        <p:spPr>
          <a:xfrm>
            <a:off x="2821902" y="4267864"/>
            <a:ext cx="6443935" cy="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1D9072-0496-47AD-8EAB-F6C3A0885FC7}"/>
                  </a:ext>
                </a:extLst>
              </p:cNvPr>
              <p:cNvSpPr txBox="1"/>
              <p:nvPr/>
            </p:nvSpPr>
            <p:spPr>
              <a:xfrm>
                <a:off x="9198290" y="4044578"/>
                <a:ext cx="931105" cy="530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1D9072-0496-47AD-8EAB-F6C3A0885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290" y="4044578"/>
                <a:ext cx="931105" cy="530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D8BBCD-CC0E-48E2-9680-8DEA99564CB1}"/>
                  </a:ext>
                </a:extLst>
              </p:cNvPr>
              <p:cNvSpPr txBox="1"/>
              <p:nvPr/>
            </p:nvSpPr>
            <p:spPr>
              <a:xfrm>
                <a:off x="2821902" y="1257196"/>
                <a:ext cx="1406105" cy="8752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D8BBCD-CC0E-48E2-9680-8DEA99564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902" y="1257196"/>
                <a:ext cx="1406105" cy="8752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Right 11">
            <a:extLst>
              <a:ext uri="{FF2B5EF4-FFF2-40B4-BE49-F238E27FC236}">
                <a16:creationId xmlns:a16="http://schemas.microsoft.com/office/drawing/2014/main" id="{74E0A06C-5472-4386-B0AD-42C8C1070AE4}"/>
              </a:ext>
            </a:extLst>
          </p:cNvPr>
          <p:cNvSpPr/>
          <p:nvPr/>
        </p:nvSpPr>
        <p:spPr>
          <a:xfrm>
            <a:off x="3259333" y="4379909"/>
            <a:ext cx="5673334" cy="5503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More Aggregated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14F74CE-371D-4741-8BE1-78DBACB9F8C0}"/>
              </a:ext>
            </a:extLst>
          </p:cNvPr>
          <p:cNvSpPr/>
          <p:nvPr/>
        </p:nvSpPr>
        <p:spPr>
          <a:xfrm rot="16200000">
            <a:off x="1136689" y="2620732"/>
            <a:ext cx="2402180" cy="5503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Aggregating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66B6659-DBA6-4E38-986D-C0E418E56AFC}"/>
              </a:ext>
            </a:extLst>
          </p:cNvPr>
          <p:cNvSpPr/>
          <p:nvPr/>
        </p:nvSpPr>
        <p:spPr>
          <a:xfrm rot="5400000">
            <a:off x="1136689" y="5326435"/>
            <a:ext cx="2402180" cy="5503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Disaggregating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41684B-8E09-A5E1-DA9B-EFD7430F0176}"/>
              </a:ext>
            </a:extLst>
          </p:cNvPr>
          <p:cNvSpPr/>
          <p:nvPr/>
        </p:nvSpPr>
        <p:spPr>
          <a:xfrm>
            <a:off x="0" y="1223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MSE variance phase plane – aggregating process</a:t>
            </a:r>
          </a:p>
        </p:txBody>
      </p:sp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48B90532-E5C2-9182-AFA1-830C54995971}"/>
              </a:ext>
            </a:extLst>
          </p:cNvPr>
          <p:cNvSpPr/>
          <p:nvPr/>
        </p:nvSpPr>
        <p:spPr>
          <a:xfrm rot="10800000" flipH="1">
            <a:off x="3030851" y="2910937"/>
            <a:ext cx="4885129" cy="1186060"/>
          </a:xfrm>
          <a:prstGeom prst="curvedUpArrow">
            <a:avLst>
              <a:gd name="adj1" fmla="val 3739"/>
              <a:gd name="adj2" fmla="val 35097"/>
              <a:gd name="adj3" fmla="val 30945"/>
            </a:avLst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52DF1A-5404-9081-6C4F-3A87288A8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7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3"/>
    </mc:Choice>
    <mc:Fallback>
      <p:transition spd="slow" advTm="12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A293E15-1802-4FC4-AD7E-320AC2E62813}"/>
              </a:ext>
            </a:extLst>
          </p:cNvPr>
          <p:cNvCxnSpPr>
            <a:cxnSpLocks/>
          </p:cNvCxnSpPr>
          <p:nvPr/>
        </p:nvCxnSpPr>
        <p:spPr>
          <a:xfrm>
            <a:off x="2821902" y="1610341"/>
            <a:ext cx="0" cy="518160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A283AC5-BACB-43C5-A9DE-C62C159B5670}"/>
              </a:ext>
            </a:extLst>
          </p:cNvPr>
          <p:cNvCxnSpPr>
            <a:cxnSpLocks/>
          </p:cNvCxnSpPr>
          <p:nvPr/>
        </p:nvCxnSpPr>
        <p:spPr>
          <a:xfrm>
            <a:off x="2821902" y="4267864"/>
            <a:ext cx="6443935" cy="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1D9072-0496-47AD-8EAB-F6C3A0885FC7}"/>
                  </a:ext>
                </a:extLst>
              </p:cNvPr>
              <p:cNvSpPr txBox="1"/>
              <p:nvPr/>
            </p:nvSpPr>
            <p:spPr>
              <a:xfrm>
                <a:off x="9198290" y="4044578"/>
                <a:ext cx="931105" cy="530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1D9072-0496-47AD-8EAB-F6C3A0885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290" y="4044578"/>
                <a:ext cx="931105" cy="530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D8BBCD-CC0E-48E2-9680-8DEA99564CB1}"/>
                  </a:ext>
                </a:extLst>
              </p:cNvPr>
              <p:cNvSpPr txBox="1"/>
              <p:nvPr/>
            </p:nvSpPr>
            <p:spPr>
              <a:xfrm>
                <a:off x="2821902" y="1251966"/>
                <a:ext cx="1406105" cy="8752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D8BBCD-CC0E-48E2-9680-8DEA99564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902" y="1251966"/>
                <a:ext cx="1406105" cy="8752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Right 11">
            <a:extLst>
              <a:ext uri="{FF2B5EF4-FFF2-40B4-BE49-F238E27FC236}">
                <a16:creationId xmlns:a16="http://schemas.microsoft.com/office/drawing/2014/main" id="{74E0A06C-5472-4386-B0AD-42C8C1070AE4}"/>
              </a:ext>
            </a:extLst>
          </p:cNvPr>
          <p:cNvSpPr/>
          <p:nvPr/>
        </p:nvSpPr>
        <p:spPr>
          <a:xfrm>
            <a:off x="3259333" y="4379909"/>
            <a:ext cx="5673334" cy="5503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More Aggregated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14F74CE-371D-4741-8BE1-78DBACB9F8C0}"/>
              </a:ext>
            </a:extLst>
          </p:cNvPr>
          <p:cNvSpPr/>
          <p:nvPr/>
        </p:nvSpPr>
        <p:spPr>
          <a:xfrm rot="16200000">
            <a:off x="1136689" y="2620732"/>
            <a:ext cx="2402180" cy="5503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Aggregating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66B6659-DBA6-4E38-986D-C0E418E56AFC}"/>
              </a:ext>
            </a:extLst>
          </p:cNvPr>
          <p:cNvSpPr/>
          <p:nvPr/>
        </p:nvSpPr>
        <p:spPr>
          <a:xfrm rot="5400000">
            <a:off x="1136689" y="5336477"/>
            <a:ext cx="2402180" cy="55034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Disaggregating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41684B-8E09-A5E1-DA9B-EFD7430F0176}"/>
              </a:ext>
            </a:extLst>
          </p:cNvPr>
          <p:cNvSpPr/>
          <p:nvPr/>
        </p:nvSpPr>
        <p:spPr>
          <a:xfrm>
            <a:off x="0" y="-22366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MSE variance phase plane – aggregation disaggregation cycles</a:t>
            </a:r>
          </a:p>
        </p:txBody>
      </p:sp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90B34653-C74C-76A3-0A17-34E4D0C264BF}"/>
              </a:ext>
            </a:extLst>
          </p:cNvPr>
          <p:cNvSpPr/>
          <p:nvPr/>
        </p:nvSpPr>
        <p:spPr>
          <a:xfrm rot="10800000" flipH="1">
            <a:off x="3832283" y="2880731"/>
            <a:ext cx="4885129" cy="1186060"/>
          </a:xfrm>
          <a:prstGeom prst="curvedUpArrow">
            <a:avLst>
              <a:gd name="adj1" fmla="val 3739"/>
              <a:gd name="adj2" fmla="val 35097"/>
              <a:gd name="adj3" fmla="val 30945"/>
            </a:avLst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urved Up 12">
            <a:extLst>
              <a:ext uri="{FF2B5EF4-FFF2-40B4-BE49-F238E27FC236}">
                <a16:creationId xmlns:a16="http://schemas.microsoft.com/office/drawing/2014/main" id="{7DD15FA5-067E-1FA6-2D36-B5DF0E45DC99}"/>
              </a:ext>
            </a:extLst>
          </p:cNvPr>
          <p:cNvSpPr/>
          <p:nvPr/>
        </p:nvSpPr>
        <p:spPr>
          <a:xfrm flipH="1">
            <a:off x="3673277" y="4468650"/>
            <a:ext cx="4885129" cy="1186060"/>
          </a:xfrm>
          <a:prstGeom prst="curvedUpArrow">
            <a:avLst>
              <a:gd name="adj1" fmla="val 3739"/>
              <a:gd name="adj2" fmla="val 35097"/>
              <a:gd name="adj3" fmla="val 30945"/>
            </a:avLst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A1BDB3-155C-C7F7-6B5B-7583AEF6D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66"/>
    </mc:Choice>
    <mc:Fallback>
      <p:transition spd="slow" advTm="12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17300F-D080-0914-5FC1-126751C3BEB7}"/>
              </a:ext>
            </a:extLst>
          </p:cNvPr>
          <p:cNvSpPr/>
          <p:nvPr/>
        </p:nvSpPr>
        <p:spPr>
          <a:xfrm>
            <a:off x="0" y="-22366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MSE variance phase plane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F76039-6CE4-5223-39EE-E4BAA6B81C3D}"/>
                  </a:ext>
                </a:extLst>
              </p:cNvPr>
              <p:cNvSpPr txBox="1"/>
              <p:nvPr/>
            </p:nvSpPr>
            <p:spPr>
              <a:xfrm>
                <a:off x="5820090" y="6246209"/>
                <a:ext cx="931105" cy="530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F76039-6CE4-5223-39EE-E4BAA6B81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090" y="6246209"/>
                <a:ext cx="931105" cy="530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21B16B-A636-C0C7-6C37-ADD3FF52A70C}"/>
                  </a:ext>
                </a:extLst>
              </p:cNvPr>
              <p:cNvSpPr txBox="1"/>
              <p:nvPr/>
            </p:nvSpPr>
            <p:spPr>
              <a:xfrm>
                <a:off x="307302" y="3245866"/>
                <a:ext cx="1406105" cy="8752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21B16B-A636-C0C7-6C37-ADD3FF52A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02" y="3245866"/>
                <a:ext cx="1406105" cy="8752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82EF82D-F1DE-9F26-670F-21C3DB92CA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187" t="50000" r="8126"/>
          <a:stretch/>
        </p:blipFill>
        <p:spPr>
          <a:xfrm>
            <a:off x="1270000" y="1040901"/>
            <a:ext cx="9283700" cy="54703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B5ACBF-BFA1-B4DF-4FE6-528CF8CD0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8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61"/>
    </mc:Choice>
    <mc:Fallback>
      <p:transition spd="slow" advTm="34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CE91AC-37A0-24D3-5D6C-02962176E099}"/>
              </a:ext>
            </a:extLst>
          </p:cNvPr>
          <p:cNvSpPr/>
          <p:nvPr/>
        </p:nvSpPr>
        <p:spPr>
          <a:xfrm>
            <a:off x="0" y="-22366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MSE variance phase plane – Cycle 1 (day 42-62)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15665D-7371-6DBE-ADC8-1F5CAFB3A2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21" r="7917"/>
          <a:stretch/>
        </p:blipFill>
        <p:spPr>
          <a:xfrm>
            <a:off x="495300" y="896932"/>
            <a:ext cx="10896600" cy="60626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FBCDEB-B209-8738-8D17-84882D3B6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6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27"/>
    </mc:Choice>
    <mc:Fallback>
      <p:transition spd="slow" advTm="2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555D2A-D068-3D11-1921-6B02EF3FE4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0" r="7812"/>
          <a:stretch/>
        </p:blipFill>
        <p:spPr>
          <a:xfrm>
            <a:off x="51882" y="81948"/>
            <a:ext cx="12088236" cy="6776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781725-32B1-2E51-D3DF-B4B80C094E07}"/>
                  </a:ext>
                </a:extLst>
              </p:cNvPr>
              <p:cNvSpPr txBox="1"/>
              <p:nvPr/>
            </p:nvSpPr>
            <p:spPr>
              <a:xfrm>
                <a:off x="6177280" y="81948"/>
                <a:ext cx="6014720" cy="5886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sz="2400" i="1" baseline="30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781725-32B1-2E51-D3DF-B4B80C094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280" y="81948"/>
                <a:ext cx="6014720" cy="588687"/>
              </a:xfrm>
              <a:prstGeom prst="rect">
                <a:avLst/>
              </a:prstGeom>
              <a:blipFill>
                <a:blip r:embed="rId6"/>
                <a:stretch>
                  <a:fillRect b="-17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BC75113-8C5B-97F0-F0CA-3E57E7BE3BBB}"/>
              </a:ext>
            </a:extLst>
          </p:cNvPr>
          <p:cNvSpPr/>
          <p:nvPr/>
        </p:nvSpPr>
        <p:spPr>
          <a:xfrm>
            <a:off x="6324600" y="3429000"/>
            <a:ext cx="5815518" cy="334705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20997C-C5E4-C80E-3594-8D9D0E31AE4E}"/>
              </a:ext>
            </a:extLst>
          </p:cNvPr>
          <p:cNvSpPr/>
          <p:nvPr/>
        </p:nvSpPr>
        <p:spPr>
          <a:xfrm>
            <a:off x="5905499" y="25400"/>
            <a:ext cx="1078959" cy="76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00640C-4CF2-1EFC-4D43-988D018868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05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28"/>
    </mc:Choice>
    <mc:Fallback>
      <p:transition spd="slow" advTm="3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555D2A-D068-3D11-1921-6B02EF3FE4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0" r="7812"/>
          <a:stretch/>
        </p:blipFill>
        <p:spPr>
          <a:xfrm>
            <a:off x="51882" y="81948"/>
            <a:ext cx="12088236" cy="6776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781725-32B1-2E51-D3DF-B4B80C094E07}"/>
                  </a:ext>
                </a:extLst>
              </p:cNvPr>
              <p:cNvSpPr txBox="1"/>
              <p:nvPr/>
            </p:nvSpPr>
            <p:spPr>
              <a:xfrm>
                <a:off x="6177280" y="81948"/>
                <a:ext cx="6014720" cy="5886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sz="2400" i="1" baseline="30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781725-32B1-2E51-D3DF-B4B80C094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280" y="81948"/>
                <a:ext cx="6014720" cy="588687"/>
              </a:xfrm>
              <a:prstGeom prst="rect">
                <a:avLst/>
              </a:prstGeom>
              <a:blipFill>
                <a:blip r:embed="rId5"/>
                <a:stretch>
                  <a:fillRect b="-17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BC75113-8C5B-97F0-F0CA-3E57E7BE3BBB}"/>
              </a:ext>
            </a:extLst>
          </p:cNvPr>
          <p:cNvSpPr/>
          <p:nvPr/>
        </p:nvSpPr>
        <p:spPr>
          <a:xfrm>
            <a:off x="89981" y="279400"/>
            <a:ext cx="5815518" cy="334705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20997C-C5E4-C80E-3594-8D9D0E31AE4E}"/>
              </a:ext>
            </a:extLst>
          </p:cNvPr>
          <p:cNvSpPr/>
          <p:nvPr/>
        </p:nvSpPr>
        <p:spPr>
          <a:xfrm>
            <a:off x="10591800" y="25400"/>
            <a:ext cx="1510219" cy="76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60D95B-CCDF-01DE-8D76-EFB7EEE1C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34"/>
    </mc:Choice>
    <mc:Fallback>
      <p:transition spd="slow" advTm="27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555D2A-D068-3D11-1921-6B02EF3FE4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0" r="7812"/>
          <a:stretch/>
        </p:blipFill>
        <p:spPr>
          <a:xfrm>
            <a:off x="51882" y="81948"/>
            <a:ext cx="12088236" cy="6776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781725-32B1-2E51-D3DF-B4B80C094E07}"/>
                  </a:ext>
                </a:extLst>
              </p:cNvPr>
              <p:cNvSpPr txBox="1"/>
              <p:nvPr/>
            </p:nvSpPr>
            <p:spPr>
              <a:xfrm>
                <a:off x="309880" y="135213"/>
                <a:ext cx="6014720" cy="5886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sz="2400" i="1" baseline="30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781725-32B1-2E51-D3DF-B4B80C094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80" y="135213"/>
                <a:ext cx="6014720" cy="588687"/>
              </a:xfrm>
              <a:prstGeom prst="rect">
                <a:avLst/>
              </a:prstGeom>
              <a:blipFill>
                <a:blip r:embed="rId5"/>
                <a:stretch>
                  <a:fillRect l="-101" b="-17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BC75113-8C5B-97F0-F0CA-3E57E7BE3BBB}"/>
              </a:ext>
            </a:extLst>
          </p:cNvPr>
          <p:cNvSpPr/>
          <p:nvPr/>
        </p:nvSpPr>
        <p:spPr>
          <a:xfrm>
            <a:off x="6324600" y="228600"/>
            <a:ext cx="5815518" cy="334705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20997C-C5E4-C80E-3594-8D9D0E31AE4E}"/>
              </a:ext>
            </a:extLst>
          </p:cNvPr>
          <p:cNvSpPr/>
          <p:nvPr/>
        </p:nvSpPr>
        <p:spPr>
          <a:xfrm>
            <a:off x="1231899" y="48556"/>
            <a:ext cx="3517901" cy="76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784C5A-8A28-3A0A-FDD1-0DE94C2BE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9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81"/>
    </mc:Choice>
    <mc:Fallback>
      <p:transition spd="slow" advTm="27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90C94C-E567-6857-0ED0-A665C38C53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79" r="8021"/>
          <a:stretch/>
        </p:blipFill>
        <p:spPr>
          <a:xfrm>
            <a:off x="33660" y="0"/>
            <a:ext cx="12124680" cy="6873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A26789-8BF3-5447-C57D-CF7F8921F528}"/>
                  </a:ext>
                </a:extLst>
              </p:cNvPr>
              <p:cNvSpPr txBox="1"/>
              <p:nvPr/>
            </p:nvSpPr>
            <p:spPr>
              <a:xfrm>
                <a:off x="6177280" y="4389713"/>
                <a:ext cx="6014720" cy="5886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sz="2400" i="1" baseline="30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A26789-8BF3-5447-C57D-CF7F8921F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280" y="4389713"/>
                <a:ext cx="6014720" cy="588687"/>
              </a:xfrm>
              <a:prstGeom prst="rect">
                <a:avLst/>
              </a:prstGeom>
              <a:blipFill>
                <a:blip r:embed="rId5"/>
                <a:stretch>
                  <a:fillRect b="-17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BFF740-524F-CA31-5071-FFAE464D2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8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10"/>
    </mc:Choice>
    <mc:Fallback>
      <p:transition spd="slow" advTm="53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2A9DDC-694F-4255-99E7-DF6850D47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10" y="1253331"/>
            <a:ext cx="11648989" cy="810612"/>
          </a:xfrm>
        </p:spPr>
        <p:txBody>
          <a:bodyPr>
            <a:normAutofit/>
          </a:bodyPr>
          <a:lstStyle/>
          <a:p>
            <a:r>
              <a:rPr lang="en-US" sz="2400" dirty="0"/>
              <a:t>Self-aggregation seen in a wide range of model setups with uniform boundary conditions (SST) – review by Wing et al.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EC53E-D48D-47FB-B0C6-15C42DAB4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94275"/>
            <a:ext cx="5758249" cy="4479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B6CB7-43BE-4374-A2E8-DC4AEC214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751" y="2248392"/>
            <a:ext cx="5758249" cy="460544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84DE448-42F1-4322-B9FB-930980D6BB3A}"/>
              </a:ext>
            </a:extLst>
          </p:cNvPr>
          <p:cNvSpPr/>
          <p:nvPr/>
        </p:nvSpPr>
        <p:spPr>
          <a:xfrm>
            <a:off x="5597611" y="4495114"/>
            <a:ext cx="939113" cy="271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7E1D0-5AA1-428E-B695-DAF234AF631C}"/>
              </a:ext>
            </a:extLst>
          </p:cNvPr>
          <p:cNvSpPr txBox="1"/>
          <p:nvPr/>
        </p:nvSpPr>
        <p:spPr>
          <a:xfrm>
            <a:off x="2406401" y="2158161"/>
            <a:ext cx="1034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Day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BCBE5-EBAE-4691-94A6-05FD5CA6E9F5}"/>
              </a:ext>
            </a:extLst>
          </p:cNvPr>
          <p:cNvSpPr txBox="1"/>
          <p:nvPr/>
        </p:nvSpPr>
        <p:spPr>
          <a:xfrm>
            <a:off x="8963998" y="2063943"/>
            <a:ext cx="1034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Day 50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25AF07-5B9B-D473-C882-4D1B1BD55DF4}"/>
              </a:ext>
            </a:extLst>
          </p:cNvPr>
          <p:cNvSpPr/>
          <p:nvPr/>
        </p:nvSpPr>
        <p:spPr>
          <a:xfrm>
            <a:off x="0" y="-6317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Self Aggregation in RCE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3A1018-F2CC-FE70-8F49-0FB29BEB7BAC}"/>
              </a:ext>
            </a:extLst>
          </p:cNvPr>
          <p:cNvSpPr txBox="1"/>
          <p:nvPr/>
        </p:nvSpPr>
        <p:spPr>
          <a:xfrm>
            <a:off x="8803088" y="1694611"/>
            <a:ext cx="412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Bretherton et al. 2005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89F6A4F-5D3B-6AE6-F48B-231B67EEA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1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84"/>
    </mc:Choice>
    <mc:Fallback>
      <p:transition spd="slow" advTm="28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CE91AC-37A0-24D3-5D6C-02962176E099}"/>
              </a:ext>
            </a:extLst>
          </p:cNvPr>
          <p:cNvSpPr/>
          <p:nvPr/>
        </p:nvSpPr>
        <p:spPr>
          <a:xfrm>
            <a:off x="0" y="-22366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MSE variance phase plane – Cycle 2 (day 75-92)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7359C6-AC67-0136-DF45-59A29C116F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42" r="7293"/>
          <a:stretch/>
        </p:blipFill>
        <p:spPr>
          <a:xfrm>
            <a:off x="584200" y="835255"/>
            <a:ext cx="11023600" cy="61257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170A0D-1D43-E83C-551A-A870DD23D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8"/>
    </mc:Choice>
    <mc:Fallback>
      <p:transition spd="slow" advTm="9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6542C2-CA95-9B21-B8B4-178520E8FC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67" r="7812"/>
          <a:stretch/>
        </p:blipFill>
        <p:spPr>
          <a:xfrm>
            <a:off x="12700" y="-3362"/>
            <a:ext cx="12179300" cy="6861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781725-32B1-2E51-D3DF-B4B80C094E07}"/>
                  </a:ext>
                </a:extLst>
              </p:cNvPr>
              <p:cNvSpPr txBox="1"/>
              <p:nvPr/>
            </p:nvSpPr>
            <p:spPr>
              <a:xfrm>
                <a:off x="6177280" y="81948"/>
                <a:ext cx="6014720" cy="5886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sz="2400" i="1" baseline="30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781725-32B1-2E51-D3DF-B4B80C094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280" y="81948"/>
                <a:ext cx="6014720" cy="588687"/>
              </a:xfrm>
              <a:prstGeom prst="rect">
                <a:avLst/>
              </a:prstGeom>
              <a:blipFill>
                <a:blip r:embed="rId5"/>
                <a:stretch>
                  <a:fillRect b="-17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BC75113-8C5B-97F0-F0CA-3E57E7BE3BBB}"/>
              </a:ext>
            </a:extLst>
          </p:cNvPr>
          <p:cNvSpPr/>
          <p:nvPr/>
        </p:nvSpPr>
        <p:spPr>
          <a:xfrm>
            <a:off x="6324600" y="3429000"/>
            <a:ext cx="5815518" cy="334705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20997C-C5E4-C80E-3594-8D9D0E31AE4E}"/>
              </a:ext>
            </a:extLst>
          </p:cNvPr>
          <p:cNvSpPr/>
          <p:nvPr/>
        </p:nvSpPr>
        <p:spPr>
          <a:xfrm>
            <a:off x="5905499" y="12700"/>
            <a:ext cx="1078959" cy="76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D59ADF-6C6F-9D7A-24FA-246CB3636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0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70"/>
    </mc:Choice>
    <mc:Fallback>
      <p:transition spd="slow" advTm="8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D200E0-BEE5-1209-AFA1-BC78C1AEC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67" r="7812"/>
          <a:stretch/>
        </p:blipFill>
        <p:spPr>
          <a:xfrm>
            <a:off x="12700" y="-3362"/>
            <a:ext cx="12179300" cy="6861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781725-32B1-2E51-D3DF-B4B80C094E07}"/>
                  </a:ext>
                </a:extLst>
              </p:cNvPr>
              <p:cNvSpPr txBox="1"/>
              <p:nvPr/>
            </p:nvSpPr>
            <p:spPr>
              <a:xfrm>
                <a:off x="6177280" y="81948"/>
                <a:ext cx="6014720" cy="5886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sz="2400" i="1" baseline="30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781725-32B1-2E51-D3DF-B4B80C094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280" y="81948"/>
                <a:ext cx="6014720" cy="588687"/>
              </a:xfrm>
              <a:prstGeom prst="rect">
                <a:avLst/>
              </a:prstGeom>
              <a:blipFill>
                <a:blip r:embed="rId5"/>
                <a:stretch>
                  <a:fillRect b="-17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BC75113-8C5B-97F0-F0CA-3E57E7BE3BBB}"/>
              </a:ext>
            </a:extLst>
          </p:cNvPr>
          <p:cNvSpPr/>
          <p:nvPr/>
        </p:nvSpPr>
        <p:spPr>
          <a:xfrm>
            <a:off x="26481" y="139700"/>
            <a:ext cx="5815518" cy="334705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20997C-C5E4-C80E-3594-8D9D0E31AE4E}"/>
              </a:ext>
            </a:extLst>
          </p:cNvPr>
          <p:cNvSpPr/>
          <p:nvPr/>
        </p:nvSpPr>
        <p:spPr>
          <a:xfrm>
            <a:off x="10591800" y="25400"/>
            <a:ext cx="1510219" cy="76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D0C9B0-362E-147E-E2DD-39D5DBA51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3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42"/>
    </mc:Choice>
    <mc:Fallback>
      <p:transition spd="slow" advTm="24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3408BF-4770-BC8B-882B-F9D77F4FC8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67" r="7812"/>
          <a:stretch/>
        </p:blipFill>
        <p:spPr>
          <a:xfrm>
            <a:off x="12700" y="-3362"/>
            <a:ext cx="12179300" cy="6861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781725-32B1-2E51-D3DF-B4B80C094E07}"/>
                  </a:ext>
                </a:extLst>
              </p:cNvPr>
              <p:cNvSpPr txBox="1"/>
              <p:nvPr/>
            </p:nvSpPr>
            <p:spPr>
              <a:xfrm>
                <a:off x="309880" y="135212"/>
                <a:ext cx="6014720" cy="5886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sz="2400" i="1" baseline="30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781725-32B1-2E51-D3DF-B4B80C094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80" y="135212"/>
                <a:ext cx="6014720" cy="588687"/>
              </a:xfrm>
              <a:prstGeom prst="rect">
                <a:avLst/>
              </a:prstGeom>
              <a:blipFill>
                <a:blip r:embed="rId5"/>
                <a:stretch>
                  <a:fillRect l="-101" b="-17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BC75113-8C5B-97F0-F0CA-3E57E7BE3BBB}"/>
              </a:ext>
            </a:extLst>
          </p:cNvPr>
          <p:cNvSpPr/>
          <p:nvPr/>
        </p:nvSpPr>
        <p:spPr>
          <a:xfrm>
            <a:off x="6324600" y="228600"/>
            <a:ext cx="5815518" cy="334705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20997C-C5E4-C80E-3594-8D9D0E31AE4E}"/>
              </a:ext>
            </a:extLst>
          </p:cNvPr>
          <p:cNvSpPr/>
          <p:nvPr/>
        </p:nvSpPr>
        <p:spPr>
          <a:xfrm>
            <a:off x="1231899" y="48556"/>
            <a:ext cx="3517901" cy="76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4BD5ED-CC42-2792-6506-E5BDCE853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6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52"/>
    </mc:Choice>
    <mc:Fallback>
      <p:transition spd="slow" advTm="1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AFDA5-E6CD-1BBF-5CB7-BFFE12035E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67" r="7604"/>
          <a:stretch/>
        </p:blipFill>
        <p:spPr>
          <a:xfrm>
            <a:off x="89310" y="0"/>
            <a:ext cx="1220388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4FA44A-A664-0892-B6CC-95FCBE67377F}"/>
                  </a:ext>
                </a:extLst>
              </p:cNvPr>
              <p:cNvSpPr txBox="1"/>
              <p:nvPr/>
            </p:nvSpPr>
            <p:spPr>
              <a:xfrm>
                <a:off x="6191250" y="4097613"/>
                <a:ext cx="6014720" cy="5886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sz="2400" i="1" baseline="30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4FA44A-A664-0892-B6CC-95FCBE673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50" y="4097613"/>
                <a:ext cx="6014720" cy="588687"/>
              </a:xfrm>
              <a:prstGeom prst="rect">
                <a:avLst/>
              </a:prstGeom>
              <a:blipFill>
                <a:blip r:embed="rId5"/>
                <a:stretch>
                  <a:fillRect l="-101" b="-17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235A41-8D29-8BAA-072F-D76CD1804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0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26"/>
    </mc:Choice>
    <mc:Fallback>
      <p:transition spd="slow" advTm="58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6D8C8-7F8B-C393-BF65-53D686FBC946}"/>
              </a:ext>
            </a:extLst>
          </p:cNvPr>
          <p:cNvSpPr/>
          <p:nvPr/>
        </p:nvSpPr>
        <p:spPr>
          <a:xfrm>
            <a:off x="0" y="-22366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Future Work – applying to observation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CB8F39-8514-4BC4-D7B8-D6788D1D6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16" y="1292716"/>
            <a:ext cx="8412384" cy="4917584"/>
          </a:xfrm>
        </p:spPr>
        <p:txBody>
          <a:bodyPr>
            <a:normAutofit/>
          </a:bodyPr>
          <a:lstStyle/>
          <a:p>
            <a:r>
              <a:rPr lang="en-US" dirty="0"/>
              <a:t>Apply the same methodology to Reanalysis data to look at real world.</a:t>
            </a:r>
          </a:p>
          <a:p>
            <a:endParaRPr lang="en-US" dirty="0"/>
          </a:p>
          <a:p>
            <a:r>
              <a:rPr lang="en-US" dirty="0"/>
              <a:t>Domain size ~ entire tropical band or large ocean basins</a:t>
            </a:r>
          </a:p>
          <a:p>
            <a:endParaRPr lang="en-US" dirty="0"/>
          </a:p>
          <a:p>
            <a:r>
              <a:rPr lang="en-US" dirty="0"/>
              <a:t>Hypothesis – Advection is more important for driving variability of aggregation cycles in observations since diabatic terms seem to constantly favor aggregation.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B74E43-36C3-347D-CFE2-09849C197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646" y="-22366"/>
            <a:ext cx="3179354" cy="6880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17E896-6262-B620-7736-FBC405ECF660}"/>
              </a:ext>
            </a:extLst>
          </p:cNvPr>
          <p:cNvSpPr txBox="1"/>
          <p:nvPr/>
        </p:nvSpPr>
        <p:spPr>
          <a:xfrm>
            <a:off x="5930900" y="6094776"/>
            <a:ext cx="278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Inoue and Back 2017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9C75950-11FF-9928-62F2-409468901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54"/>
    </mc:Choice>
    <mc:Fallback>
      <p:transition spd="slow" advTm="45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6D8C8-7F8B-C393-BF65-53D686FBC946}"/>
              </a:ext>
            </a:extLst>
          </p:cNvPr>
          <p:cNvSpPr/>
          <p:nvPr/>
        </p:nvSpPr>
        <p:spPr>
          <a:xfrm>
            <a:off x="0" y="-22366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Conclusion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CB8F39-8514-4BC4-D7B8-D6788D1D6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16" y="1292716"/>
            <a:ext cx="11719464" cy="5082684"/>
          </a:xfrm>
        </p:spPr>
        <p:txBody>
          <a:bodyPr>
            <a:normAutofit/>
          </a:bodyPr>
          <a:lstStyle/>
          <a:p>
            <a:r>
              <a:rPr lang="en-US" sz="2400" dirty="0"/>
              <a:t>Using spatial variance of FMSE, a variance phase plane is developed suited particularly to look at aggregation-disaggregation cycles in simulations and observations.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Cycles with varying relative importance of advection, column radiation, and surface fluxes in contributing to the aggregation disaggregation variability can be seen in simulations.</a:t>
            </a:r>
          </a:p>
          <a:p>
            <a:endParaRPr lang="en-US" sz="2400" dirty="0"/>
          </a:p>
          <a:p>
            <a:r>
              <a:rPr lang="en-US" sz="2400" dirty="0"/>
              <a:t>Variance phase plane seems adept at investigating the different balances.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Correspondence – maithel@wisc.edu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892F82-5EEB-2928-D659-E529DB416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6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06"/>
    </mc:Choice>
    <mc:Fallback>
      <p:transition spd="slow" advTm="72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207F31-5390-442E-A865-3BA2E6349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16" y="1292716"/>
            <a:ext cx="11719464" cy="1623204"/>
          </a:xfrm>
        </p:spPr>
        <p:txBody>
          <a:bodyPr>
            <a:normAutofit/>
          </a:bodyPr>
          <a:lstStyle/>
          <a:p>
            <a:r>
              <a:rPr lang="en-US" sz="2400" dirty="0"/>
              <a:t>Self aggregation has been found to make the large-scale environment</a:t>
            </a:r>
          </a:p>
          <a:p>
            <a:pPr lvl="1"/>
            <a:r>
              <a:rPr lang="en-US" b="1" dirty="0"/>
              <a:t>Drier</a:t>
            </a:r>
            <a:r>
              <a:rPr lang="en-US" dirty="0"/>
              <a:t> – Bretherton et al. 2005, Wing and Cronin 2016 and others</a:t>
            </a:r>
          </a:p>
          <a:p>
            <a:pPr lvl="1"/>
            <a:r>
              <a:rPr lang="en-US" b="1" dirty="0"/>
              <a:t>Reduce high cloud cover </a:t>
            </a:r>
            <a:r>
              <a:rPr lang="en-US" dirty="0"/>
              <a:t>- Wing and Cronin 2016, Cronin and Wing 2017 and others</a:t>
            </a:r>
          </a:p>
          <a:p>
            <a:pPr lvl="1"/>
            <a:r>
              <a:rPr lang="en-US" b="1" dirty="0"/>
              <a:t>Increase heat loss </a:t>
            </a:r>
            <a:r>
              <a:rPr lang="en-US" dirty="0"/>
              <a:t>– Wing and Emanuel 2014, Wing and Cronin 2016 and others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50423B-6BC9-A779-9891-0437A616792D}"/>
              </a:ext>
            </a:extLst>
          </p:cNvPr>
          <p:cNvSpPr/>
          <p:nvPr/>
        </p:nvSpPr>
        <p:spPr>
          <a:xfrm>
            <a:off x="0" y="-6317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Impact of Self Aggregation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A89E2F-7372-269C-8215-7FF19C451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35" y="2987040"/>
            <a:ext cx="4887380" cy="3802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BFC240-BEA5-1F72-EC9F-0CED4FD44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186" y="2850653"/>
            <a:ext cx="4887380" cy="3908926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69408B7-936C-AF88-1DE7-0725D6E083CA}"/>
              </a:ext>
            </a:extLst>
          </p:cNvPr>
          <p:cNvSpPr/>
          <p:nvPr/>
        </p:nvSpPr>
        <p:spPr>
          <a:xfrm>
            <a:off x="5678805" y="4769671"/>
            <a:ext cx="776726" cy="230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A7B06C-E4C0-FE69-6C62-1973532E2A30}"/>
              </a:ext>
            </a:extLst>
          </p:cNvPr>
          <p:cNvSpPr txBox="1"/>
          <p:nvPr/>
        </p:nvSpPr>
        <p:spPr>
          <a:xfrm>
            <a:off x="4393877" y="6491182"/>
            <a:ext cx="412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Bretherton et al. 2005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6789415-8D06-8DAE-53F1-9A0CB1C1C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78"/>
    </mc:Choice>
    <mc:Fallback>
      <p:transition spd="slow" advTm="32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207F31-5390-442E-A865-3BA2E6349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16" y="1292716"/>
            <a:ext cx="11719464" cy="1623204"/>
          </a:xfrm>
        </p:spPr>
        <p:txBody>
          <a:bodyPr>
            <a:normAutofit/>
          </a:bodyPr>
          <a:lstStyle/>
          <a:p>
            <a:r>
              <a:rPr lang="en-US" sz="2400" dirty="0"/>
              <a:t>Self aggregation has been found to make the large-scale environment</a:t>
            </a:r>
          </a:p>
          <a:p>
            <a:pPr lvl="1"/>
            <a:r>
              <a:rPr lang="en-US" b="1" dirty="0"/>
              <a:t>Drier</a:t>
            </a:r>
            <a:r>
              <a:rPr lang="en-US" dirty="0"/>
              <a:t> – Bretherton et al. 2005, Wing and Cronin 2016 and others</a:t>
            </a:r>
          </a:p>
          <a:p>
            <a:pPr lvl="1"/>
            <a:r>
              <a:rPr lang="en-US" b="1" dirty="0"/>
              <a:t>Reduce high cloud cover </a:t>
            </a:r>
            <a:r>
              <a:rPr lang="en-US" dirty="0"/>
              <a:t>- Wing and Cronin 2016, Cronin and Wing 2017 and others</a:t>
            </a:r>
          </a:p>
          <a:p>
            <a:pPr lvl="1"/>
            <a:r>
              <a:rPr lang="en-US" b="1" dirty="0"/>
              <a:t>Increase heat loss </a:t>
            </a:r>
            <a:r>
              <a:rPr lang="en-US" dirty="0"/>
              <a:t>– Wing and Emanuel 2014, Wing and Cronin 2016 and others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50423B-6BC9-A779-9891-0437A616792D}"/>
              </a:ext>
            </a:extLst>
          </p:cNvPr>
          <p:cNvSpPr/>
          <p:nvPr/>
        </p:nvSpPr>
        <p:spPr>
          <a:xfrm>
            <a:off x="0" y="-6317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Self Aggregation </a:t>
            </a:r>
            <a:r>
              <a:rPr lang="en-US" sz="3200" dirty="0">
                <a:sym typeface="Wingdings" panose="05000000000000000000" pitchFamily="2" charset="2"/>
              </a:rPr>
              <a:t> Aggregation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ED19C-9159-F8B2-AC0D-878B7B359E9D}"/>
              </a:ext>
            </a:extLst>
          </p:cNvPr>
          <p:cNvSpPr txBox="1"/>
          <p:nvPr/>
        </p:nvSpPr>
        <p:spPr>
          <a:xfrm>
            <a:off x="299816" y="3271521"/>
            <a:ext cx="113130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Self aggregation mechanisms have been linked with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MJO – </a:t>
            </a:r>
            <a:r>
              <a:rPr lang="en-US" sz="2400" dirty="0" err="1"/>
              <a:t>Khairoutdinov</a:t>
            </a:r>
            <a:r>
              <a:rPr lang="en-US" sz="2400" dirty="0"/>
              <a:t> and Emanuel 2018, Arnold and Randall 2015, others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Tropical cyclones – Wing et al. 2016, Muller and Romps 2018, others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Extreme precipitation events – Pendergrass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Making it highly relevant for understanding tropical climate and climate sensitivity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6FC0B5-B93B-0463-A9B4-856D98C79D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80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32"/>
    </mc:Choice>
    <mc:Fallback>
      <p:transition spd="slow" advTm="3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9AB16-1B36-434C-A458-F14085090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0" y="1330960"/>
            <a:ext cx="11440160" cy="1005840"/>
          </a:xfrm>
        </p:spPr>
        <p:txBody>
          <a:bodyPr/>
          <a:lstStyle/>
          <a:p>
            <a:r>
              <a:rPr lang="en-US" dirty="0"/>
              <a:t>Difficult to define aggregation exactly – for observations, many past metrics have focused on clustering methods and on cloud properties.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F226FA-1D92-4E4C-8D76-628566504E67}"/>
              </a:ext>
            </a:extLst>
          </p:cNvPr>
          <p:cNvSpPr/>
          <p:nvPr/>
        </p:nvSpPr>
        <p:spPr>
          <a:xfrm>
            <a:off x="0" y="-50800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Convective Aggregation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FD487-B7FB-BAA0-8598-8194D4EF7B8E}"/>
              </a:ext>
            </a:extLst>
          </p:cNvPr>
          <p:cNvSpPr txBox="1"/>
          <p:nvPr/>
        </p:nvSpPr>
        <p:spPr>
          <a:xfrm>
            <a:off x="386080" y="3429000"/>
            <a:ext cx="11023600" cy="181588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Can we use a more physically motivated metric for aggregation?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Utilize the variability of moisture or moist static energy seen with self aggregation to define degree of aggregation.</a:t>
            </a:r>
          </a:p>
          <a:p>
            <a:pPr lvl="1"/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258EAB-FC38-D63E-4841-96020FB75C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92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36"/>
    </mc:Choice>
    <mc:Fallback>
      <p:transition spd="slow" advTm="3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DAD82F-E9CE-4DD3-A66F-EFE920071B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2900" y="1360011"/>
                <a:ext cx="11506200" cy="5071269"/>
              </a:xfrm>
            </p:spPr>
            <p:txBody>
              <a:bodyPr/>
              <a:lstStyle/>
              <a:p>
                <a:r>
                  <a:rPr lang="en-US" dirty="0"/>
                  <a:t>Aggregation leads to increase in spatial variance of frozen moist static energy (FMSE),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i="1" baseline="30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FMSE variance budget (Wing and Emmanuel 2014) has been successfully used to understand physical mechanisms behind self aggregation in models.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DAD82F-E9CE-4DD3-A66F-EFE920071B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00" y="1360011"/>
                <a:ext cx="11506200" cy="5071269"/>
              </a:xfrm>
              <a:blipFill>
                <a:blip r:embed="rId4"/>
                <a:stretch>
                  <a:fillRect l="-953" t="-1923" r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DC72CF2-1737-BE8D-F9F6-B766FBD3A237}"/>
              </a:ext>
            </a:extLst>
          </p:cNvPr>
          <p:cNvSpPr/>
          <p:nvPr/>
        </p:nvSpPr>
        <p:spPr>
          <a:xfrm>
            <a:off x="0" y="-127000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FMSE variance budget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C51BB2-2D72-D542-FE1B-0D6C669BE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340" y="2306319"/>
            <a:ext cx="3057860" cy="571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6FA629-D077-ECEC-184C-599EE3952BFC}"/>
                  </a:ext>
                </a:extLst>
              </p:cNvPr>
              <p:cNvSpPr txBox="1"/>
              <p:nvPr/>
            </p:nvSpPr>
            <p:spPr>
              <a:xfrm>
                <a:off x="3545840" y="4699089"/>
                <a:ext cx="6014720" cy="5886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sz="2400" i="1" baseline="30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𝐿𝐻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𝑢h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6FA629-D077-ECEC-184C-599EE3952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840" y="4699089"/>
                <a:ext cx="6014720" cy="588687"/>
              </a:xfrm>
              <a:prstGeom prst="rect">
                <a:avLst/>
              </a:prstGeom>
              <a:blipFill>
                <a:blip r:embed="rId6"/>
                <a:stretch>
                  <a:fillRect l="-101" t="-1042" b="-17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F82139-2421-C7D8-7FBA-F575B4EDF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1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81"/>
    </mc:Choice>
    <mc:Fallback>
      <p:transition spd="slow" advTm="3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DDB33-33B1-7465-A90D-FA2176EE6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03" y="1253331"/>
            <a:ext cx="11110645" cy="5219388"/>
          </a:xfrm>
        </p:spPr>
        <p:txBody>
          <a:bodyPr/>
          <a:lstStyle/>
          <a:p>
            <a:r>
              <a:rPr lang="en-US" dirty="0"/>
              <a:t>System for Atmospheric Modeling 6.11.2 (</a:t>
            </a:r>
            <a:r>
              <a:rPr lang="en-US" dirty="0" err="1"/>
              <a:t>Khairoutdinov</a:t>
            </a:r>
            <a:r>
              <a:rPr lang="en-US" dirty="0"/>
              <a:t> and Randall 2003)</a:t>
            </a:r>
          </a:p>
          <a:p>
            <a:pPr lvl="1"/>
            <a:r>
              <a:rPr lang="en-US" dirty="0"/>
              <a:t>Long channel geometry ~ 6000 x 380 km horizontal domain</a:t>
            </a:r>
          </a:p>
          <a:p>
            <a:pPr lvl="1"/>
            <a:r>
              <a:rPr lang="en-US" dirty="0"/>
              <a:t>3km grid resolution</a:t>
            </a:r>
          </a:p>
          <a:p>
            <a:pPr lvl="1"/>
            <a:r>
              <a:rPr lang="en-US" dirty="0"/>
              <a:t>74 vertical levels – model top 33km</a:t>
            </a:r>
          </a:p>
          <a:p>
            <a:pPr lvl="1"/>
            <a:r>
              <a:rPr lang="en-US" dirty="0"/>
              <a:t>Hourly data which additionally passed through a 24 hour running mean filter.</a:t>
            </a:r>
          </a:p>
          <a:p>
            <a:pPr lvl="1"/>
            <a:r>
              <a:rPr lang="en-US" dirty="0"/>
              <a:t>Data from simulations run for RCE Model Intercomparison Project (Wing et al. 2018,2020)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E63423-4D80-74E6-09D2-2D3671A72471}"/>
              </a:ext>
            </a:extLst>
          </p:cNvPr>
          <p:cNvSpPr/>
          <p:nvPr/>
        </p:nvSpPr>
        <p:spPr>
          <a:xfrm>
            <a:off x="0" y="-126140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Data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9F52A7-8F75-BAC8-2FE7-50E472BBD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4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15"/>
    </mc:Choice>
    <mc:Fallback>
      <p:transition spd="slow" advTm="2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AD5ABA-765A-ED64-C9D8-35B44941ED9B}"/>
              </a:ext>
            </a:extLst>
          </p:cNvPr>
          <p:cNvSpPr/>
          <p:nvPr/>
        </p:nvSpPr>
        <p:spPr>
          <a:xfrm>
            <a:off x="0" y="-126140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FMSE spatial variance time series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E6538D-FF90-2D0D-A224-973EB171C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5" r="6771"/>
          <a:stretch/>
        </p:blipFill>
        <p:spPr>
          <a:xfrm>
            <a:off x="431800" y="718065"/>
            <a:ext cx="11328400" cy="62795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D862C1-0682-19F1-D54E-F493F3189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1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51"/>
    </mc:Choice>
    <mc:Fallback>
      <p:transition spd="slow" advTm="52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694F47-1EB0-29C2-2D4B-5FBBCE495435}"/>
              </a:ext>
            </a:extLst>
          </p:cNvPr>
          <p:cNvSpPr/>
          <p:nvPr/>
        </p:nvSpPr>
        <p:spPr>
          <a:xfrm>
            <a:off x="0" y="-126140"/>
            <a:ext cx="12192000" cy="110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Spatial structure of FMSE anomalies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BC9839-4ABF-8E88-8A9B-500B7D364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4" t="7124" r="8854" b="4615"/>
          <a:stretch/>
        </p:blipFill>
        <p:spPr>
          <a:xfrm>
            <a:off x="234217" y="879698"/>
            <a:ext cx="11723566" cy="59783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F12744-3FBC-22A5-7869-5BC89409A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3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01"/>
    </mc:Choice>
    <mc:Fallback>
      <p:transition spd="slow" advTm="33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13388</TotalTime>
  <Words>736</Words>
  <Application>Microsoft Office PowerPoint</Application>
  <PresentationFormat>Widescreen</PresentationFormat>
  <Paragraphs>100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Verdana</vt:lpstr>
      <vt:lpstr>Office Theme</vt:lpstr>
      <vt:lpstr>Role of Moist Static Energy Advection in Evolution of Convective Aggregation in Idealized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of Moist Static Energy Advection in Evolution of Convective Aggregation in Observations</dc:title>
  <dc:creator>VIJIT MAITHEL</dc:creator>
  <cp:lastModifiedBy>VIJIT MAITHEL</cp:lastModifiedBy>
  <cp:revision>7</cp:revision>
  <dcterms:created xsi:type="dcterms:W3CDTF">2022-04-29T14:19:01Z</dcterms:created>
  <dcterms:modified xsi:type="dcterms:W3CDTF">2022-05-25T09:14:20Z</dcterms:modified>
</cp:coreProperties>
</file>