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5" r:id="rId4"/>
    <p:sldId id="258" r:id="rId5"/>
    <p:sldId id="26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DE0"/>
    <a:srgbClr val="FEA650"/>
    <a:srgbClr val="5ABE87"/>
    <a:srgbClr val="111111"/>
    <a:srgbClr val="FD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F2AE-7612-406E-9E25-7858E918F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FE179-BE14-4DED-AA64-AD215D7BD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7266D-6A2F-4EFB-97AA-2699ED70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38F08-25DE-4D38-BD0C-F98F65C7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5AC6C-7D74-40B5-B7E7-5D14D924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7CD5-D827-41CD-A78D-3C096EFC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15F0C-E2A4-408C-B5CA-3B8C67344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122EB-AA7A-4906-B607-9EC9A1FB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8D13F-55AA-4C5C-93B6-933FA073F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32E2D-A218-43C5-8818-785C54D5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9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BD205-B0D0-4EDF-B2C8-AB5A2220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239B8-64C3-49BB-8623-257DB9FA2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AF02F-85E7-4023-81B5-791B0E7A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AFC1F-FE00-4E71-ABBD-B31C4A2EF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8EBC-E377-4BD5-A2C9-F91E27EC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16AE-6671-42F1-9F31-6AF05A7A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36829-4956-47A6-813E-B38B939AA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69573-35D7-42C8-B963-F746BA02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A857B-9E19-4EC6-A945-2D1B26B9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5AF2C-4EF2-4C49-9C5C-0E0EE01B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9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1671-94A2-4CBF-ADCB-A66BE083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B7D35-ECBD-418E-958F-CAC130A71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C3F07-62C6-419A-8D18-2EE911CC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70A81-2522-466F-81D6-76AB4CD2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0A8A-654A-4DD2-A2FE-5C926AC2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F288-2275-49B0-9710-C727FF27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ADF1B-8066-4128-9067-7E5DC3216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1CF94-5290-47E4-9FF2-8471D345D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B636C-86E8-43D3-8EAC-F9BE05A3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B9842-AF94-4F92-BC4B-FA76E8BC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98488-66B6-458E-8EAC-A1427BE8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2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C227-E558-40A9-AD5B-48D3289D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A42F4-98B1-45B2-996E-6F7793A93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A1F81-C03E-459A-8EE1-7EEAB2C2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CCF21-F35D-400B-B3EB-E8F076743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927CB-A253-4A87-9DA6-B07AE9DB0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3656D-E8AE-496C-A06C-E8731F70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3CD42-09D2-4760-A3E3-0747CEBB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574C2-F1CA-4495-A096-85B5E640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435D-A3EF-4D5B-9FCB-60F57EB3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FE864-CEBD-4251-AC47-12C45A87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47EA0-EA9E-45F6-8579-317D450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83064-164F-4008-AA05-18117FB2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A85B8-634A-4034-B390-89E51C10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C16AE-2336-4763-97D4-979DDE0E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FEC5-EA20-41EE-B46F-EE79FED1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3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F0D9-EF55-4191-927A-BBADE226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FA8BB-06EB-4499-8BC1-9A1453390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CC59A-8DAE-4C7A-B9F0-FACD7EE97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154B9-5DAE-4B20-839C-E472513A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49E6A-0E23-457D-B505-ECE11FF7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2CB82-4EC8-4E5A-8D78-CF9793C7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3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67DA-5D44-4E6E-ADAF-5DDA8C58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594F2-4253-4670-9FB2-9995EC1A1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E2D17-85BE-466A-AA16-91A79EAE2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17A4-DF53-462B-9D7C-E67EE617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BE50E-1CB1-41A8-A6B1-CB4E5AB4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3EA35-4DD4-45CB-9EF8-EF8280DD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F5FCC-5058-4003-BF73-ADC0D669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92C31-189B-4D24-93DC-E81565D1A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5A089-B2FB-4B47-AB76-AD45FC2E3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D7F7F-0534-461B-98F0-2E2D5FDA2B59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C7642-9DE4-4665-859E-0030E94B3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6B9EF-365C-447F-AE82-4F9C0D322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8C04-E649-4E70-843C-B672159B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4115F3-40B2-4B97-AA81-EAE99F0A41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19CD5-F08E-481E-9BAB-73A4DF76E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363"/>
            <a:ext cx="12105884" cy="5264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D4E43-A5B1-43BE-B4EC-9E03F72923BF}"/>
              </a:ext>
            </a:extLst>
          </p:cNvPr>
          <p:cNvSpPr txBox="1"/>
          <p:nvPr/>
        </p:nvSpPr>
        <p:spPr>
          <a:xfrm>
            <a:off x="86116" y="62010"/>
            <a:ext cx="5600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Adderley Bold" panose="020B0606020202050201" pitchFamily="34" charset="0"/>
                <a:cs typeface="Aharoni" panose="02010803020104030203" pitchFamily="2" charset="-79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Water  table  depth  dynamics  derived  from  optical  remote  sensing  data  in  northern  peatlands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E38D5-60BD-4401-8815-BD5621B839F2}"/>
              </a:ext>
            </a:extLst>
          </p:cNvPr>
          <p:cNvSpPr txBox="1"/>
          <p:nvPr/>
        </p:nvSpPr>
        <p:spPr>
          <a:xfrm>
            <a:off x="8041710" y="1292598"/>
            <a:ext cx="32880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ova Light" panose="020B0304020202020204" pitchFamily="34" charset="0"/>
              </a:rPr>
              <a:t>Iuliia Burdun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, </a:t>
            </a:r>
          </a:p>
          <a:p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Michel Bechtold, </a:t>
            </a:r>
          </a:p>
          <a:p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Viacheslav </a:t>
            </a:r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Komisarenko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, </a:t>
            </a:r>
          </a:p>
          <a:p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Annalea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Lohila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, </a:t>
            </a:r>
          </a:p>
          <a:p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Elyn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 Humphreys, </a:t>
            </a:r>
          </a:p>
          <a:p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Ankur R. Desai, </a:t>
            </a:r>
          </a:p>
          <a:p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Mats B. Nilsson, </a:t>
            </a:r>
          </a:p>
          <a:p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Eeva-Stiina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Tuittila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, </a:t>
            </a:r>
          </a:p>
          <a:p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Gabrielle De </a:t>
            </a:r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Lannoy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, </a:t>
            </a:r>
          </a:p>
          <a:p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Evelyn Uuemaa, </a:t>
            </a:r>
          </a:p>
          <a:p>
            <a:r>
              <a:rPr lang="fi-FI" sz="18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Hannu Marttila, </a:t>
            </a:r>
          </a:p>
          <a:p>
            <a:r>
              <a:rPr lang="fi-FI" sz="18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Maarit Liimatainen, </a:t>
            </a:r>
          </a:p>
          <a:p>
            <a:r>
              <a:rPr lang="fi-FI" sz="18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Paavo Ojanen, </a:t>
            </a:r>
          </a:p>
          <a:p>
            <a:r>
              <a:rPr lang="fi-FI" sz="18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Kari Minkkinen, </a:t>
            </a:r>
          </a:p>
          <a:p>
            <a:r>
              <a:rPr lang="en-GB" sz="18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Mika </a:t>
            </a:r>
            <a:r>
              <a:rPr lang="en-GB" sz="1800" dirty="0" err="1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Aurela</a:t>
            </a:r>
            <a:r>
              <a:rPr lang="en-GB" sz="1800" dirty="0">
                <a:solidFill>
                  <a:schemeClr val="bg1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,</a:t>
            </a:r>
            <a:endParaRPr lang="en-US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Miina</a:t>
            </a: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Rautiainen</a:t>
            </a:r>
            <a:endParaRPr lang="en-US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2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956C85DB-208D-408C-BCB7-773B333768DB}"/>
              </a:ext>
            </a:extLst>
          </p:cNvPr>
          <p:cNvSpPr txBox="1"/>
          <p:nvPr/>
        </p:nvSpPr>
        <p:spPr>
          <a:xfrm>
            <a:off x="-41501" y="-13221"/>
            <a:ext cx="2939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Adderley Bold" panose="020B0606020202050201" pitchFamily="34" charset="0"/>
                <a:cs typeface="Aharoni" panose="02010803020104030203" pitchFamily="2" charset="-79"/>
              </a:rPr>
              <a:t>Research  questions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4BC6DDB-6E6C-4F3F-BF0D-551FAD43E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8333" r="28263" b="4993"/>
          <a:stretch/>
        </p:blipFill>
        <p:spPr>
          <a:xfrm>
            <a:off x="6358717" y="410650"/>
            <a:ext cx="5805460" cy="5944120"/>
          </a:xfrm>
          <a:prstGeom prst="rect">
            <a:avLst/>
          </a:prstGeom>
        </p:spPr>
      </p:pic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9C7398FB-37F8-4C15-9769-C8B4E1A52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736593"/>
              </p:ext>
            </p:extLst>
          </p:nvPr>
        </p:nvGraphicFramePr>
        <p:xfrm>
          <a:off x="0" y="3307086"/>
          <a:ext cx="6366679" cy="304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648">
                  <a:extLst>
                    <a:ext uri="{9D8B030D-6E8A-4147-A177-3AD203B41FA5}">
                      <a16:colId xmlns:a16="http://schemas.microsoft.com/office/drawing/2014/main" val="1708854312"/>
                    </a:ext>
                  </a:extLst>
                </a:gridCol>
                <a:gridCol w="1030406">
                  <a:extLst>
                    <a:ext uri="{9D8B030D-6E8A-4147-A177-3AD203B41FA5}">
                      <a16:colId xmlns:a16="http://schemas.microsoft.com/office/drawing/2014/main" val="2165520443"/>
                    </a:ext>
                  </a:extLst>
                </a:gridCol>
                <a:gridCol w="957617">
                  <a:extLst>
                    <a:ext uri="{9D8B030D-6E8A-4147-A177-3AD203B41FA5}">
                      <a16:colId xmlns:a16="http://schemas.microsoft.com/office/drawing/2014/main" val="269206188"/>
                    </a:ext>
                  </a:extLst>
                </a:gridCol>
                <a:gridCol w="1039504">
                  <a:extLst>
                    <a:ext uri="{9D8B030D-6E8A-4147-A177-3AD203B41FA5}">
                      <a16:colId xmlns:a16="http://schemas.microsoft.com/office/drawing/2014/main" val="2478941218"/>
                    </a:ext>
                  </a:extLst>
                </a:gridCol>
                <a:gridCol w="1039504">
                  <a:extLst>
                    <a:ext uri="{9D8B030D-6E8A-4147-A177-3AD203B41FA5}">
                      <a16:colId xmlns:a16="http://schemas.microsoft.com/office/drawing/2014/main" val="3455871189"/>
                    </a:ext>
                  </a:extLst>
                </a:gridCol>
              </a:tblGrid>
              <a:tr h="317604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Peatlands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Intact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B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Restored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A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Drained</a:t>
                      </a:r>
                      <a:endParaRPr lang="en-US" b="0" i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043351"/>
                  </a:ext>
                </a:extLst>
              </a:tr>
              <a:tr h="3831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Eutrophic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B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A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741456"/>
                  </a:ext>
                </a:extLst>
              </a:tr>
              <a:tr h="3831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Meso-eutrophic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B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A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64192"/>
                  </a:ext>
                </a:extLst>
              </a:tr>
              <a:tr h="3831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Mesotrophic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B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A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60366"/>
                  </a:ext>
                </a:extLst>
              </a:tr>
              <a:tr h="3831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Meso-oligotrophic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B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A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89435"/>
                  </a:ext>
                </a:extLst>
              </a:tr>
              <a:tr h="3831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Oligotrophic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B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A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77692"/>
                  </a:ext>
                </a:extLst>
              </a:tr>
              <a:tr h="3831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Ombrotrophic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B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A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33257"/>
                  </a:ext>
                </a:extLst>
              </a:tr>
              <a:tr h="38313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Drained for agriculture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BE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AD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A6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00028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881DAB4-8570-4E42-864C-6991F23D0D59}"/>
              </a:ext>
            </a:extLst>
          </p:cNvPr>
          <p:cNvSpPr txBox="1"/>
          <p:nvPr/>
        </p:nvSpPr>
        <p:spPr>
          <a:xfrm>
            <a:off x="85298" y="2979164"/>
            <a:ext cx="2466833" cy="45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 Nova Light" panose="020B0304020202020204" pitchFamily="34" charset="0"/>
              </a:rPr>
              <a:t>58 peatlands: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1C20D-C9B5-4E04-A83B-188C29C1EC41}"/>
              </a:ext>
            </a:extLst>
          </p:cNvPr>
          <p:cNvSpPr txBox="1"/>
          <p:nvPr/>
        </p:nvSpPr>
        <p:spPr>
          <a:xfrm>
            <a:off x="195055" y="759696"/>
            <a:ext cx="6171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Can SWIR-based moisture index (i.e. OPTRAM – </a:t>
            </a:r>
            <a:r>
              <a:rPr lang="en-US" dirty="0" err="1"/>
              <a:t>OPtical</a:t>
            </a:r>
            <a:r>
              <a:rPr lang="en-US" dirty="0"/>
              <a:t> </a:t>
            </a:r>
            <a:r>
              <a:rPr lang="en-US" dirty="0" err="1"/>
              <a:t>TRApezoid</a:t>
            </a:r>
            <a:r>
              <a:rPr lang="en-US" dirty="0"/>
              <a:t> Model) depict the temporal changes in water table depth position in intact, </a:t>
            </a:r>
            <a:r>
              <a:rPr lang="en-US" b="1" dirty="0"/>
              <a:t>restored</a:t>
            </a:r>
            <a:r>
              <a:rPr lang="en-US" dirty="0"/>
              <a:t> and </a:t>
            </a:r>
            <a:r>
              <a:rPr lang="en-US" b="1" dirty="0"/>
              <a:t>drained</a:t>
            </a:r>
            <a:r>
              <a:rPr lang="en-US" dirty="0"/>
              <a:t> peatlands?</a:t>
            </a:r>
          </a:p>
          <a:p>
            <a:endParaRPr lang="en-US" dirty="0"/>
          </a:p>
          <a:p>
            <a:r>
              <a:rPr lang="en-US" dirty="0"/>
              <a:t>Does </a:t>
            </a:r>
            <a:r>
              <a:rPr lang="en-US" b="1" dirty="0"/>
              <a:t>vegetation index choice </a:t>
            </a:r>
            <a:r>
              <a:rPr lang="en-US" dirty="0"/>
              <a:t>affect the OPTRAM performance?</a:t>
            </a:r>
          </a:p>
        </p:txBody>
      </p:sp>
    </p:spTree>
    <p:extLst>
      <p:ext uri="{BB962C8B-B14F-4D97-AF65-F5344CB8AC3E}">
        <p14:creationId xmlns:p14="http://schemas.microsoft.com/office/powerpoint/2010/main" val="302621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A60101-84E0-4A96-8D46-458FA630FD16}"/>
              </a:ext>
            </a:extLst>
          </p:cNvPr>
          <p:cNvSpPr/>
          <p:nvPr/>
        </p:nvSpPr>
        <p:spPr>
          <a:xfrm>
            <a:off x="4038115" y="1841436"/>
            <a:ext cx="2034949" cy="2481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  <a:latin typeface="Arial Narrow" panose="020B0606020202030204" pitchFamily="34" charset="0"/>
              </a:rPr>
              <a:t>Vegetation indices: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NDVI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GB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  <a:latin typeface="Arial Narrow" panose="020B0606020202030204" pitchFamily="34" charset="0"/>
              </a:rPr>
              <a:t>kNDVI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RENDVI</a:t>
            </a:r>
          </a:p>
          <a:p>
            <a:r>
              <a:rPr lang="en-GB" b="1" dirty="0">
                <a:solidFill>
                  <a:schemeClr val="tx1"/>
                </a:solidFill>
                <a:latin typeface="Arial Narrow" panose="020B0606020202030204" pitchFamily="34" charset="0"/>
              </a:rPr>
              <a:t>Moisture index: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STR</a:t>
            </a:r>
          </a:p>
          <a:p>
            <a:r>
              <a:rPr lang="en-GB" b="1" dirty="0">
                <a:solidFill>
                  <a:schemeClr val="tx1"/>
                </a:solidFill>
                <a:latin typeface="Arial Narrow" panose="020B0606020202030204" pitchFamily="34" charset="0"/>
              </a:rPr>
              <a:t>Other</a:t>
            </a: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 Narrow" panose="020B0606020202030204" pitchFamily="34" charset="0"/>
              </a:rPr>
              <a:t>MNDWI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67EE11C-D268-44E3-B161-8C1591E8FC94}"/>
              </a:ext>
            </a:extLst>
          </p:cNvPr>
          <p:cNvSpPr/>
          <p:nvPr/>
        </p:nvSpPr>
        <p:spPr>
          <a:xfrm>
            <a:off x="125409" y="1841436"/>
            <a:ext cx="2940207" cy="64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Sentinel-2 MSI Surface reflectance</a:t>
            </a: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7672AEA1-8EDF-4BBF-9F9A-6FFE7B69188D}"/>
              </a:ext>
            </a:extLst>
          </p:cNvPr>
          <p:cNvSpPr txBox="1"/>
          <p:nvPr/>
        </p:nvSpPr>
        <p:spPr>
          <a:xfrm>
            <a:off x="628765" y="2629042"/>
            <a:ext cx="20349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 Narrow" panose="020B0606020202030204" pitchFamily="34" charset="0"/>
              </a:rPr>
              <a:t>2018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—</a:t>
            </a:r>
            <a:r>
              <a:rPr lang="en-GB" dirty="0">
                <a:latin typeface="Arial Narrow" panose="020B0606020202030204" pitchFamily="34" charset="0"/>
              </a:rPr>
              <a:t>2021 years</a:t>
            </a:r>
          </a:p>
          <a:p>
            <a:r>
              <a:rPr lang="en-GB" dirty="0">
                <a:latin typeface="Arial Narrow" panose="020B0606020202030204" pitchFamily="34" charset="0"/>
              </a:rPr>
              <a:t>April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—</a:t>
            </a:r>
            <a:r>
              <a:rPr lang="en-GB" dirty="0">
                <a:latin typeface="Arial Narrow" panose="020B0606020202030204" pitchFamily="34" charset="0"/>
              </a:rPr>
              <a:t>September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8CD35382-2EB1-419A-A63A-D1C0BCB07224}"/>
              </a:ext>
            </a:extLst>
          </p:cNvPr>
          <p:cNvSpPr txBox="1"/>
          <p:nvPr/>
        </p:nvSpPr>
        <p:spPr>
          <a:xfrm>
            <a:off x="-41501" y="-13221"/>
            <a:ext cx="290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Adderley Bold" panose="020B0606020202050201" pitchFamily="34" charset="0"/>
                <a:cs typeface="Aharoni" panose="02010803020104030203" pitchFamily="2" charset="-79"/>
              </a:rPr>
              <a:t>OPTRAM Calculation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FA6F4B-20C8-4BE3-BFC7-749A2FC66D4E}"/>
              </a:ext>
            </a:extLst>
          </p:cNvPr>
          <p:cNvGrpSpPr/>
          <p:nvPr/>
        </p:nvGrpSpPr>
        <p:grpSpPr>
          <a:xfrm>
            <a:off x="3110907" y="2548099"/>
            <a:ext cx="480014" cy="1258263"/>
            <a:chOff x="3253175" y="2548099"/>
            <a:chExt cx="480014" cy="125826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09EC74-1B39-4C13-AF88-C51108E21638}"/>
                </a:ext>
              </a:extLst>
            </p:cNvPr>
            <p:cNvGrpSpPr/>
            <p:nvPr/>
          </p:nvGrpSpPr>
          <p:grpSpPr>
            <a:xfrm>
              <a:off x="3253175" y="3309565"/>
              <a:ext cx="427512" cy="496797"/>
              <a:chOff x="2622409" y="3880261"/>
              <a:chExt cx="427512" cy="496797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67D5526-70AC-4EEB-900B-A9535F99A01F}"/>
                  </a:ext>
                </a:extLst>
              </p:cNvPr>
              <p:cNvSpPr/>
              <p:nvPr/>
            </p:nvSpPr>
            <p:spPr>
              <a:xfrm rot="2700000">
                <a:off x="2622409" y="4016755"/>
                <a:ext cx="427512" cy="154523"/>
              </a:xfrm>
              <a:prstGeom prst="roundRect">
                <a:avLst/>
              </a:prstGeom>
              <a:solidFill>
                <a:srgbClr val="5ABE87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EDAAC6FB-21FD-438C-923C-D64182FB74F5}"/>
                  </a:ext>
                </a:extLst>
              </p:cNvPr>
              <p:cNvSpPr/>
              <p:nvPr/>
            </p:nvSpPr>
            <p:spPr>
              <a:xfrm rot="18900000">
                <a:off x="2622409" y="4222535"/>
                <a:ext cx="427512" cy="154523"/>
              </a:xfrm>
              <a:prstGeom prst="roundRect">
                <a:avLst/>
              </a:prstGeom>
              <a:solidFill>
                <a:srgbClr val="5ABE87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sp>
          <p:nvSpPr>
            <p:cNvPr id="34" name="TextBox 25">
              <a:extLst>
                <a:ext uri="{FF2B5EF4-FFF2-40B4-BE49-F238E27FC236}">
                  <a16:creationId xmlns:a16="http://schemas.microsoft.com/office/drawing/2014/main" id="{54769FB4-FD7B-4162-9F37-F497708E3E17}"/>
                </a:ext>
              </a:extLst>
            </p:cNvPr>
            <p:cNvSpPr txBox="1"/>
            <p:nvPr/>
          </p:nvSpPr>
          <p:spPr>
            <a:xfrm>
              <a:off x="3263189" y="2548099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dirty="0">
                  <a:solidFill>
                    <a:srgbClr val="5ABE87">
                      <a:alpha val="50000"/>
                    </a:srgbClr>
                  </a:solidFill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C9A26C-FD02-49B7-8C22-DEC40F3278BB}"/>
              </a:ext>
            </a:extLst>
          </p:cNvPr>
          <p:cNvGrpSpPr/>
          <p:nvPr/>
        </p:nvGrpSpPr>
        <p:grpSpPr>
          <a:xfrm>
            <a:off x="6520258" y="2437542"/>
            <a:ext cx="480014" cy="1258263"/>
            <a:chOff x="6446613" y="2437542"/>
            <a:chExt cx="480014" cy="125826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59EA8E8-03A6-4B38-BD51-A0D4CC4DD28A}"/>
                </a:ext>
              </a:extLst>
            </p:cNvPr>
            <p:cNvSpPr/>
            <p:nvPr/>
          </p:nvSpPr>
          <p:spPr>
            <a:xfrm rot="2700000">
              <a:off x="6446613" y="3335502"/>
              <a:ext cx="427512" cy="154523"/>
            </a:xfrm>
            <a:prstGeom prst="roundRect">
              <a:avLst/>
            </a:prstGeom>
            <a:solidFill>
              <a:srgbClr val="5ABE8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4EC67BF-0045-43AA-985F-10C9BA600EE8}"/>
                </a:ext>
              </a:extLst>
            </p:cNvPr>
            <p:cNvSpPr/>
            <p:nvPr/>
          </p:nvSpPr>
          <p:spPr>
            <a:xfrm rot="18900000">
              <a:off x="6446613" y="3541282"/>
              <a:ext cx="427512" cy="154523"/>
            </a:xfrm>
            <a:prstGeom prst="roundRect">
              <a:avLst/>
            </a:prstGeom>
            <a:solidFill>
              <a:srgbClr val="5ABE87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TextBox 48">
              <a:extLst>
                <a:ext uri="{FF2B5EF4-FFF2-40B4-BE49-F238E27FC236}">
                  <a16:creationId xmlns:a16="http://schemas.microsoft.com/office/drawing/2014/main" id="{2AE53A54-B7D1-4109-9AFA-B92E4F1760D8}"/>
                </a:ext>
              </a:extLst>
            </p:cNvPr>
            <p:cNvSpPr txBox="1"/>
            <p:nvPr/>
          </p:nvSpPr>
          <p:spPr>
            <a:xfrm>
              <a:off x="6456627" y="2437542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dirty="0">
                  <a:solidFill>
                    <a:srgbClr val="5ABE87">
                      <a:alpha val="50000"/>
                    </a:srgbClr>
                  </a:solidFill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FEBC79-236D-4151-929B-37AB4E120729}"/>
              </a:ext>
            </a:extLst>
          </p:cNvPr>
          <p:cNvSpPr txBox="1"/>
          <p:nvPr/>
        </p:nvSpPr>
        <p:spPr>
          <a:xfrm>
            <a:off x="7707088" y="1841436"/>
            <a:ext cx="34799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b="1" dirty="0"/>
              <a:t>Calculation of dry and wet edges</a:t>
            </a:r>
            <a:endParaRPr lang="en-US" b="1" dirty="0"/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8297E7FC-AF37-46AB-9D89-78CB11A55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65" y="2233034"/>
            <a:ext cx="4082189" cy="286670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B90A9C-EED3-4E68-BDF8-B8B1D61CE507}"/>
              </a:ext>
            </a:extLst>
          </p:cNvPr>
          <p:cNvSpPr/>
          <p:nvPr/>
        </p:nvSpPr>
        <p:spPr>
          <a:xfrm>
            <a:off x="272155" y="1385969"/>
            <a:ext cx="11595886" cy="4086061"/>
          </a:xfrm>
          <a:prstGeom prst="roundRect">
            <a:avLst/>
          </a:prstGeom>
          <a:noFill/>
          <a:ln>
            <a:solidFill>
              <a:srgbClr val="E1A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CD6B0-DFCA-4884-9C56-99DD09BE460C}"/>
              </a:ext>
            </a:extLst>
          </p:cNvPr>
          <p:cNvSpPr txBox="1"/>
          <p:nvPr/>
        </p:nvSpPr>
        <p:spPr>
          <a:xfrm>
            <a:off x="889554" y="1079607"/>
            <a:ext cx="222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E1ADE0"/>
                </a:solidFill>
                <a:latin typeface="Arial Nova Light" panose="020B0304020202020204" pitchFamily="34" charset="0"/>
              </a:rPr>
              <a:t>Google Earth Engine</a:t>
            </a:r>
            <a:endParaRPr lang="en-US" b="1" dirty="0">
              <a:solidFill>
                <a:srgbClr val="E1ADE0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3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974E8A7E-405C-40B4-BE92-1C1F1EFFF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0" y="2311038"/>
            <a:ext cx="11716910" cy="4010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362C6E-7703-45E4-956F-60BEC36E65CD}"/>
              </a:ext>
            </a:extLst>
          </p:cNvPr>
          <p:cNvSpPr txBox="1"/>
          <p:nvPr/>
        </p:nvSpPr>
        <p:spPr>
          <a:xfrm>
            <a:off x="1402020" y="1822831"/>
            <a:ext cx="13260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 Narrow" panose="020B0606020202030204" pitchFamily="34" charset="0"/>
              </a:rPr>
              <a:t>OPTRAM_NDVI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54118-A780-4759-A60C-FA72165B044E}"/>
              </a:ext>
            </a:extLst>
          </p:cNvPr>
          <p:cNvSpPr txBox="1"/>
          <p:nvPr/>
        </p:nvSpPr>
        <p:spPr>
          <a:xfrm>
            <a:off x="4288164" y="1822831"/>
            <a:ext cx="14045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Arial Narrow" panose="020B0606020202030204" pitchFamily="34" charset="0"/>
              </a:rPr>
              <a:t>OPTRAM_kNDVI</a:t>
            </a:r>
            <a:endParaRPr lang="en-US" sz="15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F2832-47E7-458D-9368-A14F373F4779}"/>
              </a:ext>
            </a:extLst>
          </p:cNvPr>
          <p:cNvSpPr txBox="1"/>
          <p:nvPr/>
        </p:nvSpPr>
        <p:spPr>
          <a:xfrm>
            <a:off x="7252856" y="1822831"/>
            <a:ext cx="12041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 Narrow" panose="020B0606020202030204" pitchFamily="34" charset="0"/>
              </a:rPr>
              <a:t>OPTRAM_EVI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3E0C8-C1FF-4078-B80C-AAD94560C6C3}"/>
              </a:ext>
            </a:extLst>
          </p:cNvPr>
          <p:cNvSpPr txBox="1"/>
          <p:nvPr/>
        </p:nvSpPr>
        <p:spPr>
          <a:xfrm>
            <a:off x="10017172" y="1822831"/>
            <a:ext cx="15456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 Narrow" panose="020B0606020202030204" pitchFamily="34" charset="0"/>
              </a:rPr>
              <a:t>OPTRAM_RENDVI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0ABDF6-D60E-4682-B0FC-800B57E50A3B}"/>
              </a:ext>
            </a:extLst>
          </p:cNvPr>
          <p:cNvGrpSpPr/>
          <p:nvPr/>
        </p:nvGrpSpPr>
        <p:grpSpPr>
          <a:xfrm>
            <a:off x="4686302" y="6261528"/>
            <a:ext cx="3268746" cy="307777"/>
            <a:chOff x="2046014" y="6163209"/>
            <a:chExt cx="3268746" cy="307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D90987-6885-448B-902C-3039AFF337D8}"/>
                </a:ext>
              </a:extLst>
            </p:cNvPr>
            <p:cNvSpPr txBox="1"/>
            <p:nvPr/>
          </p:nvSpPr>
          <p:spPr>
            <a:xfrm>
              <a:off x="2091484" y="6163209"/>
              <a:ext cx="5373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 Narrow" panose="020B0606020202030204" pitchFamily="34" charset="0"/>
                </a:rPr>
                <a:t>intact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1BE0D1-BE27-4719-BACB-2C4A87000844}"/>
                </a:ext>
              </a:extLst>
            </p:cNvPr>
            <p:cNvSpPr txBox="1"/>
            <p:nvPr/>
          </p:nvSpPr>
          <p:spPr>
            <a:xfrm>
              <a:off x="3282055" y="6163209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 Narrow" panose="020B0606020202030204" pitchFamily="34" charset="0"/>
                </a:rPr>
                <a:t>restored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D251A8-8D2F-46F3-BFF9-6EDF2FADF2F6}"/>
                </a:ext>
              </a:extLst>
            </p:cNvPr>
            <p:cNvSpPr txBox="1"/>
            <p:nvPr/>
          </p:nvSpPr>
          <p:spPr>
            <a:xfrm>
              <a:off x="4639575" y="6163209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 Narrow" panose="020B0606020202030204" pitchFamily="34" charset="0"/>
                </a:rPr>
                <a:t>drained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5293E2-D71F-44AB-B3C4-5063028E406D}"/>
                </a:ext>
              </a:extLst>
            </p:cNvPr>
            <p:cNvSpPr/>
            <p:nvPr/>
          </p:nvSpPr>
          <p:spPr>
            <a:xfrm>
              <a:off x="2046014" y="6264255"/>
              <a:ext cx="105684" cy="105684"/>
            </a:xfrm>
            <a:prstGeom prst="ellipse">
              <a:avLst/>
            </a:prstGeom>
            <a:solidFill>
              <a:srgbClr val="5AB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92EDBE4-EE27-44E6-8818-81E0493B4D1E}"/>
                </a:ext>
              </a:extLst>
            </p:cNvPr>
            <p:cNvSpPr/>
            <p:nvPr/>
          </p:nvSpPr>
          <p:spPr>
            <a:xfrm>
              <a:off x="3229901" y="6264255"/>
              <a:ext cx="105684" cy="105684"/>
            </a:xfrm>
            <a:prstGeom prst="ellipse">
              <a:avLst/>
            </a:prstGeom>
            <a:solidFill>
              <a:srgbClr val="E1A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563262B-7AAF-4744-8FF2-63FF9A1A7ED5}"/>
                </a:ext>
              </a:extLst>
            </p:cNvPr>
            <p:cNvSpPr/>
            <p:nvPr/>
          </p:nvSpPr>
          <p:spPr>
            <a:xfrm>
              <a:off x="4587422" y="6264255"/>
              <a:ext cx="105684" cy="105684"/>
            </a:xfrm>
            <a:prstGeom prst="ellipse">
              <a:avLst/>
            </a:prstGeom>
            <a:solidFill>
              <a:srgbClr val="FEA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B8AB237-9A1D-4207-9D4D-A5BB550CE561}"/>
              </a:ext>
            </a:extLst>
          </p:cNvPr>
          <p:cNvSpPr txBox="1"/>
          <p:nvPr/>
        </p:nvSpPr>
        <p:spPr>
          <a:xfrm rot="16200000">
            <a:off x="-788997" y="3557234"/>
            <a:ext cx="22829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500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Pearson correlation with WTD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09680-60A8-4348-A9EC-634E4AF3E244}"/>
              </a:ext>
            </a:extLst>
          </p:cNvPr>
          <p:cNvSpPr txBox="1"/>
          <p:nvPr/>
        </p:nvSpPr>
        <p:spPr>
          <a:xfrm>
            <a:off x="0" y="0"/>
            <a:ext cx="685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atin typeface="Adderley Bold" panose="020B0606020202050201" pitchFamily="34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Pearson  correlation  between  OPTRAM</a:t>
            </a:r>
            <a:r>
              <a:rPr lang="en-GB" sz="1800" dirty="0"/>
              <a:t>s </a:t>
            </a:r>
            <a:r>
              <a:rPr lang="en-GB" dirty="0"/>
              <a:t> and  WTD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B4D302-7F3C-4726-9D65-894A2A420B59}"/>
              </a:ext>
            </a:extLst>
          </p:cNvPr>
          <p:cNvSpPr txBox="1"/>
          <p:nvPr/>
        </p:nvSpPr>
        <p:spPr>
          <a:xfrm>
            <a:off x="46867" y="584775"/>
            <a:ext cx="1213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Nova Light" panose="020B03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OPTRAM based on different vegetation indices resulted in very similar correlation values with in-situ water table depth.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OPTRAM performance in ombrotrophic sites is the highest.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values for drained sites are persistently low. </a:t>
            </a:r>
          </a:p>
        </p:txBody>
      </p:sp>
    </p:spTree>
    <p:extLst>
      <p:ext uri="{BB962C8B-B14F-4D97-AF65-F5344CB8AC3E}">
        <p14:creationId xmlns:p14="http://schemas.microsoft.com/office/powerpoint/2010/main" val="392839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39902F1-7A6D-46E9-A9B6-86CC405E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89" y="1148440"/>
            <a:ext cx="8022228" cy="2364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353CE3-693E-4622-9064-09A61A51DBD9}"/>
              </a:ext>
            </a:extLst>
          </p:cNvPr>
          <p:cNvSpPr txBox="1"/>
          <p:nvPr/>
        </p:nvSpPr>
        <p:spPr>
          <a:xfrm>
            <a:off x="3302964" y="1291604"/>
            <a:ext cx="618302" cy="292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 Narrow" panose="020B0606020202030204" pitchFamily="34" charset="0"/>
              </a:rPr>
              <a:t>R = 0.85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0DD69-B08C-42F7-808F-86C3A47D19C1}"/>
              </a:ext>
            </a:extLst>
          </p:cNvPr>
          <p:cNvSpPr txBox="1"/>
          <p:nvPr/>
        </p:nvSpPr>
        <p:spPr>
          <a:xfrm>
            <a:off x="5317582" y="1291604"/>
            <a:ext cx="597207" cy="292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 Narrow" panose="020B0606020202030204" pitchFamily="34" charset="0"/>
              </a:rPr>
              <a:t>R = 0.87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71224-3A02-485D-89E3-C711ECCD7464}"/>
              </a:ext>
            </a:extLst>
          </p:cNvPr>
          <p:cNvSpPr txBox="1"/>
          <p:nvPr/>
        </p:nvSpPr>
        <p:spPr>
          <a:xfrm>
            <a:off x="7311104" y="1291604"/>
            <a:ext cx="597207" cy="292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 Narrow" panose="020B0606020202030204" pitchFamily="34" charset="0"/>
              </a:rPr>
              <a:t>R = 0.81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CE43B-4683-4E7D-A2D0-103E0DE74389}"/>
              </a:ext>
            </a:extLst>
          </p:cNvPr>
          <p:cNvSpPr txBox="1"/>
          <p:nvPr/>
        </p:nvSpPr>
        <p:spPr>
          <a:xfrm>
            <a:off x="9304626" y="1291604"/>
            <a:ext cx="597207" cy="292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 Narrow" panose="020B0606020202030204" pitchFamily="34" charset="0"/>
              </a:rPr>
              <a:t>R = 0.82</a:t>
            </a:r>
            <a:endParaRPr lang="en-US" i="1" dirty="0">
              <a:latin typeface="Arial Narrow" panose="020B0606020202030204" pitchFamily="34" charset="0"/>
            </a:endParaRPr>
          </a:p>
        </p:txBody>
      </p:sp>
      <p:pic>
        <p:nvPicPr>
          <p:cNvPr id="9" name="Picture 8" descr="Histogram&#10;&#10;Description automatically generated">
            <a:extLst>
              <a:ext uri="{FF2B5EF4-FFF2-40B4-BE49-F238E27FC236}">
                <a16:creationId xmlns:a16="http://schemas.microsoft.com/office/drawing/2014/main" id="{CEC6BDE4-C2E4-4819-BEE5-A7061F5C3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89" y="3562792"/>
            <a:ext cx="8046848" cy="31754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BE50B4-D6E1-412A-84FD-BF7A730AF60F}"/>
              </a:ext>
            </a:extLst>
          </p:cNvPr>
          <p:cNvSpPr txBox="1"/>
          <p:nvPr/>
        </p:nvSpPr>
        <p:spPr>
          <a:xfrm>
            <a:off x="0" y="510397"/>
            <a:ext cx="407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 Nova Light" panose="020B0304020202020204" pitchFamily="34" charset="0"/>
              </a:rPr>
              <a:t>Oligotrophic peatland - </a:t>
            </a:r>
            <a:r>
              <a:rPr lang="en-GB" dirty="0" err="1">
                <a:latin typeface="Arial Nova Light" panose="020B0304020202020204" pitchFamily="34" charset="0"/>
              </a:rPr>
              <a:t>Degerö</a:t>
            </a:r>
            <a:r>
              <a:rPr lang="en-GB" dirty="0">
                <a:latin typeface="Arial Nova Light" panose="020B0304020202020204" pitchFamily="34" charset="0"/>
              </a:rPr>
              <a:t> </a:t>
            </a:r>
            <a:r>
              <a:rPr lang="en-GB" dirty="0" err="1">
                <a:latin typeface="Arial Nova Light" panose="020B0304020202020204" pitchFamily="34" charset="0"/>
              </a:rPr>
              <a:t>Stormyr</a:t>
            </a:r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810005-58B5-47E5-9C5F-1AC3E9C33166}"/>
              </a:ext>
            </a:extLst>
          </p:cNvPr>
          <p:cNvSpPr txBox="1"/>
          <p:nvPr/>
        </p:nvSpPr>
        <p:spPr>
          <a:xfrm>
            <a:off x="0" y="0"/>
            <a:ext cx="688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atin typeface="Adderley Bold" panose="020B0606020202050201" pitchFamily="34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Pearson  correlation  between  OPTRAM</a:t>
            </a:r>
            <a:r>
              <a:rPr lang="en-GB" sz="1800" dirty="0"/>
              <a:t>s </a:t>
            </a:r>
            <a:r>
              <a:rPr lang="en-GB" dirty="0"/>
              <a:t> and  WTD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9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3B7D38-B396-4B8C-835B-EE1A9E18CD01}"/>
              </a:ext>
            </a:extLst>
          </p:cNvPr>
          <p:cNvSpPr txBox="1"/>
          <p:nvPr/>
        </p:nvSpPr>
        <p:spPr>
          <a:xfrm>
            <a:off x="0" y="58555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ova Light" panose="020B0304020202020204" pitchFamily="34" charset="0"/>
              </a:rPr>
              <a:t>OPTRAM can be used for monitoring moisture conditions in restored peatlands with sparse tree vegetation.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B0E9F-CB37-48C8-BAFB-96DE2E810DBC}"/>
              </a:ext>
            </a:extLst>
          </p:cNvPr>
          <p:cNvSpPr txBox="1"/>
          <p:nvPr/>
        </p:nvSpPr>
        <p:spPr>
          <a:xfrm>
            <a:off x="0" y="0"/>
            <a:ext cx="9473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atin typeface="Adderley Bold" panose="020B0606020202050201" pitchFamily="34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Pearson  correlation  between  OPTRAM</a:t>
            </a:r>
            <a:r>
              <a:rPr lang="en-GB" sz="1800" dirty="0"/>
              <a:t>s </a:t>
            </a:r>
            <a:r>
              <a:rPr lang="en-GB" dirty="0"/>
              <a:t> and  WTD for restored sites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FBAE8D-27A4-40E7-B1E3-8ED73E7D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86" y="1855123"/>
            <a:ext cx="2846061" cy="2277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B145DA-AA3D-47DA-A512-F28953B2E891}"/>
              </a:ext>
            </a:extLst>
          </p:cNvPr>
          <p:cNvSpPr txBox="1"/>
          <p:nvPr/>
        </p:nvSpPr>
        <p:spPr>
          <a:xfrm>
            <a:off x="894925" y="1182760"/>
            <a:ext cx="314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Restored in 2011 </a:t>
            </a:r>
            <a:r>
              <a:rPr lang="en-GB" dirty="0"/>
              <a:t>meso-oligotrophic site (</a:t>
            </a:r>
            <a:r>
              <a:rPr lang="en-US" dirty="0"/>
              <a:t>tall-sedge pine fen)</a:t>
            </a:r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1871055C-AA06-4F39-9E0B-589CF8076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36"/>
          <a:stretch/>
        </p:blipFill>
        <p:spPr>
          <a:xfrm>
            <a:off x="1152543" y="4378486"/>
            <a:ext cx="2552146" cy="246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5834C9-54B9-4E93-BA2A-D7F43E2DF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36" y="1855123"/>
            <a:ext cx="3070867" cy="23336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7F05A3-6D10-4520-970C-03F8EF012955}"/>
              </a:ext>
            </a:extLst>
          </p:cNvPr>
          <p:cNvSpPr txBox="1"/>
          <p:nvPr/>
        </p:nvSpPr>
        <p:spPr>
          <a:xfrm>
            <a:off x="4683454" y="1182760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Restored in 2011 oligotrophic site (</a:t>
            </a:r>
            <a:r>
              <a:rPr lang="en-US"/>
              <a:t>spruce)</a:t>
            </a:r>
            <a:endParaRPr lang="en-US" dirty="0"/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0DFD39E4-F9AD-48ED-8A92-E1FB25919F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r="49821"/>
          <a:stretch/>
        </p:blipFill>
        <p:spPr>
          <a:xfrm>
            <a:off x="4683454" y="4279502"/>
            <a:ext cx="2636243" cy="25624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3A24D3-11A4-4B66-8BEA-46630E046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92" y="1855123"/>
            <a:ext cx="2975381" cy="2337966"/>
          </a:xfrm>
          <a:prstGeom prst="rect">
            <a:avLst/>
          </a:prstGeom>
        </p:spPr>
      </p:pic>
      <p:pic>
        <p:nvPicPr>
          <p:cNvPr id="21" name="Picture 20" descr="Diagram, schematic&#10;&#10;Description automatically generated">
            <a:extLst>
              <a:ext uri="{FF2B5EF4-FFF2-40B4-BE49-F238E27FC236}">
                <a16:creationId xmlns:a16="http://schemas.microsoft.com/office/drawing/2014/main" id="{3AAFF1C7-5C76-4443-9F7C-D048DAAA1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6"/>
          <a:stretch/>
        </p:blipFill>
        <p:spPr>
          <a:xfrm>
            <a:off x="8298461" y="4294352"/>
            <a:ext cx="2636243" cy="25475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3CC92D-F2CC-4A3E-B7BB-3F7FA62EF712}"/>
              </a:ext>
            </a:extLst>
          </p:cNvPr>
          <p:cNvSpPr txBox="1"/>
          <p:nvPr/>
        </p:nvSpPr>
        <p:spPr>
          <a:xfrm>
            <a:off x="8084249" y="1154814"/>
            <a:ext cx="329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Restored in 2009 </a:t>
            </a:r>
            <a:r>
              <a:rPr lang="en-GB" dirty="0"/>
              <a:t>meso-oligotrophic site (</a:t>
            </a:r>
            <a:r>
              <a:rPr lang="en-US" dirty="0"/>
              <a:t>tall-sedge pine fen)</a:t>
            </a:r>
          </a:p>
        </p:txBody>
      </p:sp>
    </p:spTree>
    <p:extLst>
      <p:ext uri="{BB962C8B-B14F-4D97-AF65-F5344CB8AC3E}">
        <p14:creationId xmlns:p14="http://schemas.microsoft.com/office/powerpoint/2010/main" val="273227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31899-C235-4D6F-AAEF-C890AE73B06E}"/>
              </a:ext>
            </a:extLst>
          </p:cNvPr>
          <p:cNvSpPr txBox="1"/>
          <p:nvPr/>
        </p:nvSpPr>
        <p:spPr>
          <a:xfrm>
            <a:off x="0" y="0"/>
            <a:ext cx="9282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atin typeface="Adderley Bold" panose="020B0606020202050201" pitchFamily="34" charset="0"/>
                <a:cs typeface="Aharoni" panose="02010803020104030203" pitchFamily="2" charset="-79"/>
              </a:defRPr>
            </a:lvl1pPr>
          </a:lstStyle>
          <a:p>
            <a:r>
              <a:rPr lang="en-GB" dirty="0"/>
              <a:t>Pearson  correlation  between  OPTRAM</a:t>
            </a:r>
            <a:r>
              <a:rPr lang="en-GB" sz="1800" dirty="0"/>
              <a:t>s </a:t>
            </a:r>
            <a:r>
              <a:rPr lang="en-GB" dirty="0"/>
              <a:t> and  WTD for drained sites</a:t>
            </a:r>
            <a:endParaRPr lang="en-US" dirty="0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921FA492-05CD-4DBC-AF06-DD6D7B636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" y="3447502"/>
            <a:ext cx="8642446" cy="341049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0783FED-CDEC-4456-A15D-C793C13B4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" y="1181143"/>
            <a:ext cx="9181578" cy="2247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4CC95D-EE02-4085-9E13-9BA5BEAF1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205"/>
          <a:stretch/>
        </p:blipFill>
        <p:spPr>
          <a:xfrm>
            <a:off x="9282863" y="1258360"/>
            <a:ext cx="2792228" cy="21161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9710B7-D634-4EBE-9E46-08379FA9871C}"/>
              </a:ext>
            </a:extLst>
          </p:cNvPr>
          <p:cNvSpPr txBox="1"/>
          <p:nvPr/>
        </p:nvSpPr>
        <p:spPr>
          <a:xfrm>
            <a:off x="69406" y="553888"/>
            <a:ext cx="121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Nova Light" panose="020B0304020202020204" pitchFamily="34" charset="0"/>
              </a:defRPr>
            </a:lvl1pPr>
          </a:lstStyle>
          <a:p>
            <a:r>
              <a:rPr lang="en-US" dirty="0"/>
              <a:t>In drained peatlands used for agriculture, OPTRAM becomes insensitive to water table depth drawdown after &gt;100 cm</a:t>
            </a:r>
          </a:p>
        </p:txBody>
      </p:sp>
    </p:spTree>
    <p:extLst>
      <p:ext uri="{BB962C8B-B14F-4D97-AF65-F5344CB8AC3E}">
        <p14:creationId xmlns:p14="http://schemas.microsoft.com/office/powerpoint/2010/main" val="225260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2DCBF-3E96-427F-BD80-3AC4965E3C6B}"/>
              </a:ext>
            </a:extLst>
          </p:cNvPr>
          <p:cNvSpPr txBox="1"/>
          <p:nvPr/>
        </p:nvSpPr>
        <p:spPr>
          <a:xfrm>
            <a:off x="0" y="0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latin typeface="Adderley Bold" panose="020B0606020202050201" pitchFamily="34" charset="0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F44FA-6E83-4B71-9CA1-1A95B325796A}"/>
              </a:ext>
            </a:extLst>
          </p:cNvPr>
          <p:cNvSpPr txBox="1"/>
          <p:nvPr/>
        </p:nvSpPr>
        <p:spPr>
          <a:xfrm>
            <a:off x="173276" y="813299"/>
            <a:ext cx="12018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Nova Light" panose="020B0304020202020204" pitchFamily="34" charset="0"/>
              </a:defRPr>
            </a:lvl1pPr>
          </a:lstStyle>
          <a:p>
            <a:r>
              <a:rPr lang="en-US" dirty="0"/>
              <a:t>OPTRAM can be used for monitoring moisture conditions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intact peatlands with treeless areas,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restored sites with sparse tree vegetation, and, to a smaller extent,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drained peatlands with water tables varying up to 1 m.</a:t>
            </a:r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1BA6713-5E6D-4C51-B61F-DF906A1D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0" y="3011419"/>
            <a:ext cx="9067818" cy="3578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B8732F-1964-4446-B42B-09E9DA1BCA36}"/>
              </a:ext>
            </a:extLst>
          </p:cNvPr>
          <p:cNvSpPr txBox="1"/>
          <p:nvPr/>
        </p:nvSpPr>
        <p:spPr>
          <a:xfrm>
            <a:off x="1910219" y="6405112"/>
            <a:ext cx="617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dirty="0" err="1"/>
              <a:t>Tervalamminsuo</a:t>
            </a:r>
            <a:r>
              <a:rPr lang="en-GB" dirty="0"/>
              <a:t> bog (Finland)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14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391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Adderley Bold</vt:lpstr>
      <vt:lpstr>Arial</vt:lpstr>
      <vt:lpstr>Arial</vt:lpstr>
      <vt:lpstr>Arial Narrow</vt:lpstr>
      <vt:lpstr>Arial Nova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Burdun Iuliia</dc:creator>
  <cp:lastModifiedBy>Burdun Iuliia</cp:lastModifiedBy>
  <cp:revision>56</cp:revision>
  <dcterms:created xsi:type="dcterms:W3CDTF">2022-05-20T23:40:14Z</dcterms:created>
  <dcterms:modified xsi:type="dcterms:W3CDTF">2022-05-22T20:20:32Z</dcterms:modified>
</cp:coreProperties>
</file>