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5" r:id="rId2"/>
    <p:sldId id="407" r:id="rId3"/>
    <p:sldId id="273" r:id="rId4"/>
    <p:sldId id="408" r:id="rId5"/>
    <p:sldId id="409" r:id="rId6"/>
    <p:sldId id="410" r:id="rId7"/>
    <p:sldId id="415" r:id="rId8"/>
    <p:sldId id="412" r:id="rId9"/>
    <p:sldId id="416" r:id="rId10"/>
    <p:sldId id="4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88774" autoAdjust="0"/>
  </p:normalViewPr>
  <p:slideViewPr>
    <p:cSldViewPr snapToGrid="0" snapToObjects="1">
      <p:cViewPr varScale="1">
        <p:scale>
          <a:sx n="74" d="100"/>
          <a:sy n="74" d="100"/>
        </p:scale>
        <p:origin x="1042" y="48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6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3F5E-F60B-3D42-A6DD-6D5611C2F6EE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A1AC-D174-D44D-BB31-612041F1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8C724-E97F-407B-BC86-FCF141368741}" type="datetimeFigureOut">
              <a:rPr lang="it-IT" smtClean="0"/>
              <a:t>24/05/2022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BEF78-33E0-44F4-BF86-D89A8ADDFCC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7266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EF78-33E0-44F4-BF86-D89A8ADDFCCF}" type="slidenum">
              <a:rPr lang="it-IT" smtClean="0"/>
              <a:t>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B7323-59BD-1C01-2C06-605E043B4B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93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15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EF78-33E0-44F4-BF86-D89A8ADDFCCF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38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EF78-33E0-44F4-BF86-D89A8ADDFCC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851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9BEF78-33E0-44F4-BF86-D89A8ADDFCC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81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52400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38806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E583C8-CCA8-BB4A-B8AA-4ED85B62E67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665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8797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3355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5080791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4090902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noProof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2257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22570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57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22570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257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22570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044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500441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044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500441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044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500441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790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011522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61" r:id="rId5"/>
    <p:sldLayoutId id="2147483676" r:id="rId6"/>
    <p:sldLayoutId id="2147483675" r:id="rId7"/>
    <p:sldLayoutId id="2147483677" r:id="rId8"/>
    <p:sldLayoutId id="2147483678" r:id="rId9"/>
    <p:sldLayoutId id="2147483679" r:id="rId10"/>
    <p:sldLayoutId id="2147483681" r:id="rId11"/>
    <p:sldLayoutId id="2147483682" r:id="rId12"/>
    <p:sldLayoutId id="2147483686" r:id="rId13"/>
    <p:sldLayoutId id="2147483663" r:id="rId14"/>
    <p:sldLayoutId id="2147483683" r:id="rId15"/>
    <p:sldLayoutId id="2147483685" r:id="rId16"/>
    <p:sldLayoutId id="2147483684" r:id="rId17"/>
    <p:sldLayoutId id="2147483680" r:id="rId18"/>
    <p:sldLayoutId id="2147483691" r:id="rId19"/>
    <p:sldLayoutId id="2147483692" r:id="rId20"/>
    <p:sldLayoutId id="2147483693" r:id="rId21"/>
    <p:sldLayoutId id="2147483694" r:id="rId22"/>
    <p:sldLayoutId id="2147483688" r:id="rId23"/>
    <p:sldLayoutId id="2147483687" r:id="rId24"/>
    <p:sldLayoutId id="2147483689" r:id="rId25"/>
    <p:sldLayoutId id="2147483690" r:id="rId26"/>
    <p:sldLayoutId id="2147483695" r:id="rId27"/>
    <p:sldLayoutId id="2147483696" r:id="rId28"/>
    <p:sldLayoutId id="2147483697" r:id="rId29"/>
    <p:sldLayoutId id="2147483698" r:id="rId30"/>
    <p:sldLayoutId id="2147483703" r:id="rId31"/>
    <p:sldLayoutId id="2147483704" r:id="rId32"/>
    <p:sldLayoutId id="2147483705" r:id="rId33"/>
    <p:sldLayoutId id="2147483706" r:id="rId34"/>
    <p:sldLayoutId id="2147483700" r:id="rId35"/>
    <p:sldLayoutId id="2147483699" r:id="rId36"/>
    <p:sldLayoutId id="2147483701" r:id="rId37"/>
    <p:sldLayoutId id="2147483702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fif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fif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fi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fif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2B3662-0DCE-68F2-E592-86E175946833}"/>
              </a:ext>
            </a:extLst>
          </p:cNvPr>
          <p:cNvSpPr txBox="1">
            <a:spLocks/>
          </p:cNvSpPr>
          <p:nvPr/>
        </p:nvSpPr>
        <p:spPr>
          <a:xfrm>
            <a:off x="2838994" y="4278267"/>
            <a:ext cx="7654835" cy="3564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 Pilbala</a:t>
            </a:r>
            <a:r>
              <a:rPr lang="it-IT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Luca Tosato</a:t>
            </a:r>
            <a:r>
              <a:rPr lang="it-IT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Luigi Fraccarollo</a:t>
            </a:r>
            <a:r>
              <a:rPr lang="it-IT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Farhad Bahmanpouri</a:t>
            </a:r>
            <a:r>
              <a:rPr lang="it-IT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and Tommaso Moramarco</a:t>
            </a:r>
            <a:r>
              <a:rPr lang="it-IT" sz="14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30B35C0-DFA0-2754-A4D0-3D210DAE80D1}"/>
              </a:ext>
            </a:extLst>
          </p:cNvPr>
          <p:cNvSpPr txBox="1">
            <a:spLocks/>
          </p:cNvSpPr>
          <p:nvPr/>
        </p:nvSpPr>
        <p:spPr>
          <a:xfrm>
            <a:off x="2791097" y="1423851"/>
            <a:ext cx="6609806" cy="238760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Shannon and Tsallis </a:t>
            </a: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ntropy results </a:t>
            </a:r>
            <a:b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</a:t>
            </a:r>
            <a:b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article </a:t>
            </a: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esting times and </a:t>
            </a: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ump lengths </a:t>
            </a:r>
            <a:b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b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iver </a:t>
            </a: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edload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EC0E10C-4D18-F1DF-4998-6CDBB9BED752}"/>
              </a:ext>
            </a:extLst>
          </p:cNvPr>
          <p:cNvSpPr txBox="1">
            <a:spLocks/>
          </p:cNvSpPr>
          <p:nvPr/>
        </p:nvSpPr>
        <p:spPr>
          <a:xfrm>
            <a:off x="1408610" y="5101545"/>
            <a:ext cx="8362407" cy="6548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spc="300" baseline="0">
                <a:solidFill>
                  <a:schemeClr val="bg1"/>
                </a:solidFill>
                <a:latin typeface="Speak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University of Trento, Department of Civil, Environmental and Mechanical Engineering, Trento, Italy.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7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The National Research Council (CNR) - Research Institute for Geo Hydrological Protection (IRPI), Perugia, Italy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704020202020204" pitchFamily="34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F6571D-FD57-7C44-378C-6BEF377A307B}"/>
              </a:ext>
            </a:extLst>
          </p:cNvPr>
          <p:cNvSpPr txBox="1">
            <a:spLocks/>
          </p:cNvSpPr>
          <p:nvPr/>
        </p:nvSpPr>
        <p:spPr>
          <a:xfrm>
            <a:off x="1682930" y="5262608"/>
            <a:ext cx="8362407" cy="65482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spc="300" baseline="0">
                <a:solidFill>
                  <a:schemeClr val="bg1"/>
                </a:solidFill>
                <a:latin typeface="Speak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University of Trento, Department of Civil, Environmental and Mechanical Engineering, Trento, Italy.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7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The National Research Council (CNR) - Research Institute for Geo Hydrological Protection (IRPI), Perugia, Italy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704020202020204" pitchFamily="34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CC23EC12-0E0F-F147-7DA2-712BDDAA4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A49B044-BDB8-BC6E-A076-F0576986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D1371EC-2A61-5B53-C3B8-AE86C1A0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2B1913-3D03-8024-13A8-D9E264A9C4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AE94131-6E4B-DCC8-4D2D-BB7264C16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97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2B3662-0DCE-68F2-E592-86E175946833}"/>
              </a:ext>
            </a:extLst>
          </p:cNvPr>
          <p:cNvSpPr txBox="1">
            <a:spLocks/>
          </p:cNvSpPr>
          <p:nvPr/>
        </p:nvSpPr>
        <p:spPr>
          <a:xfrm>
            <a:off x="1828799" y="5029855"/>
            <a:ext cx="2377441" cy="6548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it-IT" alt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 Pilbala</a:t>
            </a:r>
            <a:endParaRPr lang="en-150" altLang="it-IT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University of Trento</a:t>
            </a:r>
            <a:r>
              <a:rPr kumimoji="0" lang="en-150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NewRomanPS-ItalicMT"/>
                <a:ea typeface="Calibri" panose="020F0502020204030204" pitchFamily="34" charset="0"/>
                <a:cs typeface="Arial" panose="020B0704020202020204" pitchFamily="34" charset="0"/>
              </a:rPr>
              <a:t>, Italy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30B35C0-DFA0-2754-A4D0-3D210DAE80D1}"/>
              </a:ext>
            </a:extLst>
          </p:cNvPr>
          <p:cNvSpPr txBox="1">
            <a:spLocks/>
          </p:cNvSpPr>
          <p:nvPr/>
        </p:nvSpPr>
        <p:spPr>
          <a:xfrm>
            <a:off x="2791097" y="1423851"/>
            <a:ext cx="7254240" cy="2387600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0" i="0" kern="120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hank you for your attention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150" sz="2800" cap="none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Special thanks to Enterprising project members</a:t>
            </a:r>
            <a:endParaRPr lang="en-US" sz="2800" cap="none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id="{CC23EC12-0E0F-F147-7DA2-712BDDAA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A49B044-BDB8-BC6E-A076-F0576986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D1371EC-2A61-5B53-C3B8-AE86C1A09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CAE94131-6E4B-DCC8-4D2D-BB7264C16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EA5255-C7A3-93B9-FF55-0B21CC8268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A73D31F-13B7-2A22-8B51-EC8E6816ED4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10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BCD20-C62F-5774-EEB9-89B3EDE21168}"/>
              </a:ext>
            </a:extLst>
          </p:cNvPr>
          <p:cNvSpPr txBox="1"/>
          <p:nvPr/>
        </p:nvSpPr>
        <p:spPr>
          <a:xfrm>
            <a:off x="1157591" y="6401100"/>
            <a:ext cx="9367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‘Enterprising’ project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website: https://enterprisingprin.eu/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98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1A034-1CDF-8B46-90C5-63321B0C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5376" y="942202"/>
            <a:ext cx="9981775" cy="11990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1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this study, we exploited available data representing resting time and jump length of particles involved in bedload processes.</a:t>
            </a:r>
            <a:r>
              <a:rPr lang="en-150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got formal probability functions describing the distribution of the above-mentioned</a:t>
            </a:r>
            <a:r>
              <a:rPr lang="en-150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kinematic quantities</a:t>
            </a:r>
            <a:endParaRPr lang="en-150" sz="1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E69B71-5849-7541-ADEA-D19838B3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20324"/>
            <a:ext cx="1994264" cy="1435196"/>
          </a:xfrm>
        </p:spPr>
        <p:txBody>
          <a:bodyPr>
            <a:normAutofit fontScale="90000"/>
          </a:bodyPr>
          <a:lstStyle/>
          <a:p>
            <a:r>
              <a:rPr kumimoji="0" lang="en-150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Aim of Study: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AD95E87-F6E8-41E6-9DCD-DF74D900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9AFD4A6-D5C3-32F2-8044-B54D0B9C7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C61D932-7DF5-5DAA-48BA-02E58FEC3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BA1616FA-F265-7D32-DB57-9AAEF64B5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FB73D-E19F-4006-D8BC-96FFA7ED7F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260" t="-1801" r="3506" b="-690"/>
          <a:stretch/>
        </p:blipFill>
        <p:spPr>
          <a:xfrm rot="5400000">
            <a:off x="1965293" y="2591863"/>
            <a:ext cx="1748854" cy="2500983"/>
          </a:xfrm>
          <a:prstGeom prst="rect">
            <a:avLst/>
          </a:prstGeom>
        </p:spPr>
      </p:pic>
      <p:pic>
        <p:nvPicPr>
          <p:cNvPr id="14" name="Picture 13" descr="A picture containing ground, plant, tree&#10;&#10;Description automatically generated">
            <a:extLst>
              <a:ext uri="{FF2B5EF4-FFF2-40B4-BE49-F238E27FC236}">
                <a16:creationId xmlns:a16="http://schemas.microsoft.com/office/drawing/2014/main" id="{2E86D722-5875-F6B9-BD41-EF210310F9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159" r="18971"/>
          <a:stretch/>
        </p:blipFill>
        <p:spPr>
          <a:xfrm>
            <a:off x="5240195" y="2967925"/>
            <a:ext cx="2404499" cy="1748856"/>
          </a:xfrm>
          <a:prstGeom prst="rect">
            <a:avLst/>
          </a:prstGeom>
        </p:spPr>
      </p:pic>
      <p:pic>
        <p:nvPicPr>
          <p:cNvPr id="15" name="Picture 14" descr="A picture containing plant&#10;&#10;Description automatically generated">
            <a:extLst>
              <a:ext uri="{FF2B5EF4-FFF2-40B4-BE49-F238E27FC236}">
                <a16:creationId xmlns:a16="http://schemas.microsoft.com/office/drawing/2014/main" id="{9CFF3745-C33B-015D-14F4-EE7B7F8876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401" t="2427" r="21944" b="2566"/>
          <a:stretch/>
        </p:blipFill>
        <p:spPr>
          <a:xfrm>
            <a:off x="8794677" y="2956816"/>
            <a:ext cx="2349933" cy="174885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D379F4FB-8A41-297E-6678-2A2DF63BBE10}"/>
              </a:ext>
            </a:extLst>
          </p:cNvPr>
          <p:cNvSpPr/>
          <p:nvPr/>
        </p:nvSpPr>
        <p:spPr>
          <a:xfrm>
            <a:off x="4196914" y="3646435"/>
            <a:ext cx="936578" cy="6919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r>
              <a:rPr lang="en-150" sz="1200" dirty="0">
                <a:solidFill>
                  <a:schemeClr val="tx1"/>
                </a:solidFill>
              </a:rPr>
              <a:t>fter </a:t>
            </a:r>
          </a:p>
          <a:p>
            <a:pPr algn="ctr"/>
            <a:r>
              <a:rPr lang="en-150" sz="1200" dirty="0">
                <a:solidFill>
                  <a:schemeClr val="tx1"/>
                </a:solidFill>
              </a:rPr>
              <a:t>14 days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9A9827-65AF-2AC8-484D-98609B47012C}"/>
              </a:ext>
            </a:extLst>
          </p:cNvPr>
          <p:cNvSpPr txBox="1"/>
          <p:nvPr/>
        </p:nvSpPr>
        <p:spPr>
          <a:xfrm>
            <a:off x="2099112" y="4689515"/>
            <a:ext cx="1988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14/April/2022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B2E9CE-3D33-AE48-2679-28959AC72ADD}"/>
              </a:ext>
            </a:extLst>
          </p:cNvPr>
          <p:cNvSpPr txBox="1"/>
          <p:nvPr/>
        </p:nvSpPr>
        <p:spPr>
          <a:xfrm>
            <a:off x="5859118" y="4672209"/>
            <a:ext cx="1988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28/April/2022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50ADE4-A417-8115-E95D-358961317186}"/>
              </a:ext>
            </a:extLst>
          </p:cNvPr>
          <p:cNvSpPr txBox="1"/>
          <p:nvPr/>
        </p:nvSpPr>
        <p:spPr>
          <a:xfrm>
            <a:off x="9364980" y="4675420"/>
            <a:ext cx="1988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18/May/2022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B73F73-67AB-B47B-CB08-5A1118AE921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6615C110-EF95-13D9-3814-A830EFFA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FF9558-A62E-B5DB-E226-E173BD7F6B93}"/>
              </a:ext>
            </a:extLst>
          </p:cNvPr>
          <p:cNvSpPr txBox="1"/>
          <p:nvPr/>
        </p:nvSpPr>
        <p:spPr>
          <a:xfrm>
            <a:off x="3766112" y="5109201"/>
            <a:ext cx="6368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1. Sediment transport (Bedload) in Fersina River, Trento, Italy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FD9B8CB-224E-1C6B-92E1-B0E30DE86AD7}"/>
              </a:ext>
            </a:extLst>
          </p:cNvPr>
          <p:cNvSpPr/>
          <p:nvPr/>
        </p:nvSpPr>
        <p:spPr>
          <a:xfrm>
            <a:off x="7751396" y="3659497"/>
            <a:ext cx="936578" cy="69198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A</a:t>
            </a:r>
            <a:r>
              <a:rPr lang="en-150" sz="1200" dirty="0">
                <a:solidFill>
                  <a:schemeClr val="tx1"/>
                </a:solidFill>
              </a:rPr>
              <a:t>fter </a:t>
            </a:r>
          </a:p>
          <a:p>
            <a:pPr algn="ctr"/>
            <a:r>
              <a:rPr lang="en-150" sz="1200" dirty="0">
                <a:solidFill>
                  <a:schemeClr val="tx1"/>
                </a:solidFill>
              </a:rPr>
              <a:t>21 days</a:t>
            </a:r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D0A2D46-1417-9903-DEF9-29A9955E8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9AE5F4AD-F1D3-B0C3-036C-3A5543CE6EE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2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14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7">
            <a:extLst>
              <a:ext uri="{FF2B5EF4-FFF2-40B4-BE49-F238E27FC236}">
                <a16:creationId xmlns:a16="http://schemas.microsoft.com/office/drawing/2014/main" id="{F052F1AC-BE37-2941-839E-B43E10537A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/>
          <a:stretch/>
        </p:blipFill>
        <p:spPr>
          <a:xfrm>
            <a:off x="2506374" y="1990901"/>
            <a:ext cx="7179252" cy="1859425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71A034-1CDF-8B46-90C5-63321B0C9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0149" y="398635"/>
            <a:ext cx="6541171" cy="406336"/>
          </a:xfrm>
        </p:spPr>
        <p:txBody>
          <a:bodyPr/>
          <a:lstStyle/>
          <a:p>
            <a:pPr marL="0" indent="0">
              <a:buNone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Until now, some work have done about using Entropy theory to find: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B3E69B71-5849-7541-ADEA-D19838B3C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2386149" cy="5312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Literature Review: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5BAD42-02B5-55AC-6558-3466A749CB4D}"/>
              </a:ext>
            </a:extLst>
          </p:cNvPr>
          <p:cNvSpPr txBox="1"/>
          <p:nvPr/>
        </p:nvSpPr>
        <p:spPr>
          <a:xfrm>
            <a:off x="1465566" y="875396"/>
            <a:ext cx="10828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Bed layer thickness  (</a:t>
            </a:r>
            <a:r>
              <a:rPr lang="it-IT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Zhu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it-IT" sz="18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Kumbhakar et al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-Tsallis entropy)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09D855-9FA6-D580-A78C-57ADA984F26F}"/>
              </a:ext>
            </a:extLst>
          </p:cNvPr>
          <p:cNvSpPr txBox="1"/>
          <p:nvPr/>
        </p:nvSpPr>
        <p:spPr>
          <a:xfrm>
            <a:off x="1465566" y="1249173"/>
            <a:ext cx="9867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Suspended load discharge (</a:t>
            </a:r>
            <a:r>
              <a:rPr lang="it-IT" sz="1800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Martins et al 2017</a:t>
            </a:r>
            <a:r>
              <a:rPr lang="it-IT" dirty="0">
                <a:solidFill>
                  <a:srgbClr val="231F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it-IT" sz="1800" i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Tsallis entropy)</a:t>
            </a:r>
            <a:br>
              <a:rPr lang="it-IT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B1FF68-075B-929F-8D82-7F0177B3B2C7}"/>
              </a:ext>
            </a:extLst>
          </p:cNvPr>
          <p:cNvSpPr txBox="1"/>
          <p:nvPr/>
        </p:nvSpPr>
        <p:spPr>
          <a:xfrm>
            <a:off x="1465566" y="1616254"/>
            <a:ext cx="99657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-Velocity distribution (</a:t>
            </a:r>
            <a:r>
              <a:rPr lang="it-IT" sz="1800" b="0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 </a:t>
            </a:r>
            <a:r>
              <a:rPr lang="en-15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Bahmanpouri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al,…- Tsallis, Shannon Entropy)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43E0DF-FBFE-822D-3858-8E6CE48A142A}"/>
              </a:ext>
            </a:extLst>
          </p:cNvPr>
          <p:cNvSpPr txBox="1"/>
          <p:nvPr/>
        </p:nvSpPr>
        <p:spPr>
          <a:xfrm>
            <a:off x="4018056" y="3850326"/>
            <a:ext cx="4451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2. 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 layer thickness (</a:t>
            </a:r>
            <a:r>
              <a:rPr lang="it-IT" sz="1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Kumbhakar et al, 2018)</a:t>
            </a:r>
            <a:endParaRPr lang="en-U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22F4D87-998A-9017-3808-DD9E758A76C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5EECF808-96A3-293F-2147-19E33B17966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3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p4-run19 Hz250 Sh0,13 slope1° - Segment1(00_00_08.566-00_00_11.422)">
            <a:hlinkClick r:id="" action="ppaction://media"/>
            <a:extLst>
              <a:ext uri="{FF2B5EF4-FFF2-40B4-BE49-F238E27FC236}">
                <a16:creationId xmlns:a16="http://schemas.microsoft.com/office/drawing/2014/main" id="{D192C0DD-F2B7-750A-7E75-0336BFEAF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0445" y="4193199"/>
            <a:ext cx="3686251" cy="20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AC18653-52F6-A17E-1136-072CC541F395}"/>
              </a:ext>
            </a:extLst>
          </p:cNvPr>
          <p:cNvGrpSpPr/>
          <p:nvPr/>
        </p:nvGrpSpPr>
        <p:grpSpPr>
          <a:xfrm>
            <a:off x="1589908" y="1393337"/>
            <a:ext cx="1245421" cy="1050025"/>
            <a:chOff x="2747355" y="1967519"/>
            <a:chExt cx="4685964" cy="1081013"/>
          </a:xfrm>
        </p:grpSpPr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530EA8E2-CDB0-9E8D-39A4-B53F34D193E8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Arrow: Right 8">
              <a:extLst>
                <a:ext uri="{FF2B5EF4-FFF2-40B4-BE49-F238E27FC236}">
                  <a16:creationId xmlns:a16="http://schemas.microsoft.com/office/drawing/2014/main" id="{987E4160-E565-B87B-E5B5-E70D7A660080}"/>
                </a:ext>
              </a:extLst>
            </p:cNvPr>
            <p:cNvSpPr txBox="1"/>
            <p:nvPr/>
          </p:nvSpPr>
          <p:spPr>
            <a:xfrm>
              <a:off x="2747355" y="2237772"/>
              <a:ext cx="4415711" cy="54050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1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45" name="Title 20">
            <a:extLst>
              <a:ext uri="{FF2B5EF4-FFF2-40B4-BE49-F238E27FC236}">
                <a16:creationId xmlns:a16="http://schemas.microsoft.com/office/drawing/2014/main" id="{FBDDE4EF-7C45-6D0B-2F48-5484CA960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9644"/>
            <a:ext cx="2551611" cy="53121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n-15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esearch Approach: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90C3E5-0C9E-53E7-4F4D-0F917762FF66}"/>
              </a:ext>
            </a:extLst>
          </p:cNvPr>
          <p:cNvSpPr txBox="1"/>
          <p:nvPr/>
        </p:nvSpPr>
        <p:spPr>
          <a:xfrm>
            <a:off x="3112607" y="1686897"/>
            <a:ext cx="76061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150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ed-load</a:t>
            </a:r>
            <a:r>
              <a:rPr lang="en-150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73406B-10F3-78A7-EB07-E9A2FE7444BE}"/>
              </a:ext>
            </a:extLst>
          </p:cNvPr>
          <p:cNvSpPr txBox="1"/>
          <p:nvPr/>
        </p:nvSpPr>
        <p:spPr>
          <a:xfrm>
            <a:off x="3441547" y="2781452"/>
            <a:ext cx="6291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150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Entropy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approach based on Shannon and Tsallis theories 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5C7B05A-B195-D57A-21B7-7E8E7E10764A}"/>
                  </a:ext>
                </a:extLst>
              </p:cNvPr>
              <p:cNvSpPr txBox="1"/>
              <p:nvPr/>
            </p:nvSpPr>
            <p:spPr>
              <a:xfrm>
                <a:off x="3771765" y="3860228"/>
                <a:ext cx="644752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Develop and 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it-IT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erge the last two 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to get the </a:t>
                </a:r>
                <a:r>
                  <a:rPr lang="en-150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</a:t>
                </a:r>
                <a:r>
                  <a:rPr lang="it-IT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robabilty distribution function 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(pdf) </a:t>
                </a:r>
                <a:r>
                  <a:rPr lang="it-IT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 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 </a:t>
                </a:r>
                <a:r>
                  <a:rPr lang="en-150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entrainment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rate</a:t>
                </a:r>
                <a:r>
                  <a:rPr lang="it-IT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150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en-150" sz="2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F5C7B05A-B195-D57A-21B7-7E8E7E107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1765" y="3860228"/>
                <a:ext cx="6447521" cy="707886"/>
              </a:xfrm>
              <a:prstGeom prst="rect">
                <a:avLst/>
              </a:prstGeom>
              <a:blipFill>
                <a:blip r:embed="rId7"/>
                <a:stretch>
                  <a:fillRect l="-1041" t="-4310" b="-146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F7478386-1C8C-5C81-BD7C-67D8B99E889A}"/>
              </a:ext>
            </a:extLst>
          </p:cNvPr>
          <p:cNvSpPr txBox="1"/>
          <p:nvPr/>
        </p:nvSpPr>
        <p:spPr>
          <a:xfrm>
            <a:off x="4083233" y="5141773"/>
            <a:ext cx="79039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150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r>
              <a:rPr lang="en-150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150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150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150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omparison between experimental and theoretical distributions</a:t>
            </a:r>
            <a:endParaRPr lang="it-IT" sz="2000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DDCA48E-10D8-08BD-7ABE-584FA794D182}"/>
              </a:ext>
            </a:extLst>
          </p:cNvPr>
          <p:cNvGrpSpPr/>
          <p:nvPr/>
        </p:nvGrpSpPr>
        <p:grpSpPr>
          <a:xfrm>
            <a:off x="1953421" y="2471883"/>
            <a:ext cx="1245421" cy="1050025"/>
            <a:chOff x="2747355" y="1967519"/>
            <a:chExt cx="4685964" cy="1081013"/>
          </a:xfrm>
        </p:grpSpPr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D4FE3F84-CF43-F21F-0865-FCAD0FFF646B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Arrow: Right 8">
              <a:extLst>
                <a:ext uri="{FF2B5EF4-FFF2-40B4-BE49-F238E27FC236}">
                  <a16:creationId xmlns:a16="http://schemas.microsoft.com/office/drawing/2014/main" id="{6B3EC9CE-426B-89DF-DF15-4BA9A9FDA949}"/>
                </a:ext>
              </a:extLst>
            </p:cNvPr>
            <p:cNvSpPr txBox="1"/>
            <p:nvPr/>
          </p:nvSpPr>
          <p:spPr>
            <a:xfrm>
              <a:off x="2747355" y="2237772"/>
              <a:ext cx="4415711" cy="54050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2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9DE4EF-DE38-2046-097C-94529EA5A312}"/>
              </a:ext>
            </a:extLst>
          </p:cNvPr>
          <p:cNvGrpSpPr/>
          <p:nvPr/>
        </p:nvGrpSpPr>
        <p:grpSpPr>
          <a:xfrm>
            <a:off x="2238141" y="3636665"/>
            <a:ext cx="1245421" cy="1050025"/>
            <a:chOff x="2747355" y="1967519"/>
            <a:chExt cx="4685964" cy="1081013"/>
          </a:xfrm>
        </p:grpSpPr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1DC9EF95-DD06-AAAE-0F11-369B3EF44368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Arrow: Right 8">
              <a:extLst>
                <a:ext uri="{FF2B5EF4-FFF2-40B4-BE49-F238E27FC236}">
                  <a16:creationId xmlns:a16="http://schemas.microsoft.com/office/drawing/2014/main" id="{D6FCD93C-53FE-4D0B-3F8A-93F7CAD0BC14}"/>
                </a:ext>
              </a:extLst>
            </p:cNvPr>
            <p:cNvSpPr txBox="1"/>
            <p:nvPr/>
          </p:nvSpPr>
          <p:spPr>
            <a:xfrm>
              <a:off x="2747355" y="2237772"/>
              <a:ext cx="4415711" cy="54050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3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6101E12-C607-C4BA-0243-D21DC1BCE8D5}"/>
              </a:ext>
            </a:extLst>
          </p:cNvPr>
          <p:cNvGrpSpPr/>
          <p:nvPr/>
        </p:nvGrpSpPr>
        <p:grpSpPr>
          <a:xfrm>
            <a:off x="2598171" y="4801427"/>
            <a:ext cx="1245421" cy="1050025"/>
            <a:chOff x="2747355" y="1967519"/>
            <a:chExt cx="4685964" cy="1081013"/>
          </a:xfrm>
        </p:grpSpPr>
        <p:sp>
          <p:nvSpPr>
            <p:cNvPr id="78" name="Arrow: Right 77">
              <a:extLst>
                <a:ext uri="{FF2B5EF4-FFF2-40B4-BE49-F238E27FC236}">
                  <a16:creationId xmlns:a16="http://schemas.microsoft.com/office/drawing/2014/main" id="{925AA8DD-D506-5EA0-C35F-C0AF7513486E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Arrow: Right 8">
              <a:extLst>
                <a:ext uri="{FF2B5EF4-FFF2-40B4-BE49-F238E27FC236}">
                  <a16:creationId xmlns:a16="http://schemas.microsoft.com/office/drawing/2014/main" id="{803B32B7-B9E4-142D-697F-7A64B5B54D01}"/>
                </a:ext>
              </a:extLst>
            </p:cNvPr>
            <p:cNvSpPr txBox="1"/>
            <p:nvPr/>
          </p:nvSpPr>
          <p:spPr>
            <a:xfrm>
              <a:off x="2747355" y="2237772"/>
              <a:ext cx="4415711" cy="54050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4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B1CEA87C-43AC-07AA-0EE4-B206FE9EC76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82" name="Slide Number Placeholder 17">
            <a:extLst>
              <a:ext uri="{FF2B5EF4-FFF2-40B4-BE49-F238E27FC236}">
                <a16:creationId xmlns:a16="http://schemas.microsoft.com/office/drawing/2014/main" id="{56014B53-C528-9E41-5373-D7329153745C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4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30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85BC2BD2-63EA-371F-6C05-8F93AD9F32BD}"/>
              </a:ext>
            </a:extLst>
          </p:cNvPr>
          <p:cNvSpPr txBox="1">
            <a:spLocks/>
          </p:cNvSpPr>
          <p:nvPr/>
        </p:nvSpPr>
        <p:spPr>
          <a:xfrm>
            <a:off x="1199924" y="697250"/>
            <a:ext cx="11467446" cy="108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Einstein conjecture and resting-time and Jump lengths</a:t>
            </a:r>
            <a:r>
              <a:rPr lang="en-150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statistics in the bed-load</a:t>
            </a:r>
            <a:br>
              <a:rPr lang="en-US" sz="2400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3B7C67-40C4-69D4-9F7F-06F6D076D3D4}"/>
                  </a:ext>
                </a:extLst>
              </p:cNvPr>
              <p:cNvSpPr txBox="1"/>
              <p:nvPr/>
            </p:nvSpPr>
            <p:spPr>
              <a:xfrm>
                <a:off x="1461535" y="3312909"/>
                <a:ext cx="9511265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150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qs=</a:t>
                </a:r>
                <a:r>
                  <a:rPr lang="en-150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Sediment discharge per unit width</a:t>
                </a:r>
              </a:p>
              <a:p>
                <a:r>
                  <a:rPr lang="en-150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150" sz="2000" i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150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mean number of particles entrained per unit of</a:t>
                </a:r>
                <a:r>
                  <a:rPr lang="en-150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bed surface and per unit of time</a:t>
                </a:r>
                <a:endParaRPr lang="en-150" sz="2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150" sz="2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150" sz="2000" b="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150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mean travel distance run by particles</a:t>
                </a:r>
                <a:r>
                  <a:rPr lang="en-150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two subsequent rests</a:t>
                </a:r>
                <a:endParaRPr lang="en-150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150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150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150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representative particle volume</a:t>
                </a:r>
                <a:endParaRPr lang="en-150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150" sz="2000" b="1" i="0" smtClean="0">
                              <a:latin typeface="Cambria Math" panose="02040503050406030204" pitchFamily="18" charset="0"/>
                            </a:rPr>
                            <m:t>𝐓</m:t>
                          </m:r>
                        </m:e>
                        <m:sub>
                          <m:r>
                            <a:rPr lang="en-150" sz="2000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sub>
                      </m:sSub>
                      <m:r>
                        <a:rPr lang="en-150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150" sz="2000" b="0" i="0" smtClean="0">
                          <a:latin typeface="Cambria Math" panose="02040503050406030204" pitchFamily="18" charset="0"/>
                        </a:rPr>
                        <m:t>Resting</m:t>
                      </m:r>
                      <m:r>
                        <a:rPr lang="en-150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150" sz="2000" b="0" i="0" smtClean="0">
                          <a:latin typeface="Cambria Math" panose="02040503050406030204" pitchFamily="18" charset="0"/>
                        </a:rPr>
                        <m:t>Time</m:t>
                      </m:r>
                    </m:oMath>
                  </m:oMathPara>
                </a14:m>
                <a:endParaRPr lang="en-150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150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r>
                  <a:rPr lang="en-150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=Size of the  particle</a:t>
                </a:r>
                <a:endParaRPr lang="it-IT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it-IT" sz="20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3B7C67-40C4-69D4-9F7F-06F6D076D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535" y="3312909"/>
                <a:ext cx="9511265" cy="2246769"/>
              </a:xfrm>
              <a:prstGeom prst="rect">
                <a:avLst/>
              </a:prstGeom>
              <a:blipFill>
                <a:blip r:embed="rId6"/>
                <a:stretch>
                  <a:fillRect l="-705" t="-13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53FFF5-E2AB-5C2F-5209-3EFD1FE18A0F}"/>
                  </a:ext>
                </a:extLst>
              </p:cNvPr>
              <p:cNvSpPr txBox="1"/>
              <p:nvPr/>
            </p:nvSpPr>
            <p:spPr>
              <a:xfrm>
                <a:off x="5334244" y="2177667"/>
                <a:ext cx="1232645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  <m:sup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bSup>
                      <m:r>
                        <a:rPr lang="en-15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1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15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it-IT" b="1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753FFF5-E2AB-5C2F-5209-3EFD1FE18A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244" y="2177667"/>
                <a:ext cx="1232645" cy="283219"/>
              </a:xfrm>
              <a:prstGeom prst="rect">
                <a:avLst/>
              </a:prstGeom>
              <a:blipFill>
                <a:blip r:embed="rId7"/>
                <a:stretch>
                  <a:fillRect l="-2970" t="-2128" r="-4455" b="-127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F1D04F-0CCF-D102-B15E-497ED43FF9C3}"/>
                  </a:ext>
                </a:extLst>
              </p:cNvPr>
              <p:cNvSpPr txBox="1"/>
              <p:nvPr/>
            </p:nvSpPr>
            <p:spPr>
              <a:xfrm>
                <a:off x="5334244" y="2645069"/>
                <a:ext cx="19874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150" b="1" i="1" dirty="0">
                    <a:ea typeface="Cambria Math" panose="02040503050406030204" pitchFamily="18" charset="0"/>
                  </a:rPr>
                  <a:t>L </a:t>
                </a:r>
                <a14:m>
                  <m:oMath xmlns:m="http://schemas.openxmlformats.org/officeDocument/2006/math">
                    <m:r>
                      <a:rPr lang="en-15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15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𝟏𝟎𝟎</m:t>
                    </m:r>
                    <m:r>
                      <a:rPr lang="en-15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𝒅</m:t>
                    </m:r>
                  </m:oMath>
                </a14:m>
                <a:endParaRPr lang="it-IT" i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F1D04F-0CCF-D102-B15E-497ED43FF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244" y="2645069"/>
                <a:ext cx="1987434" cy="369332"/>
              </a:xfrm>
              <a:prstGeom prst="rect">
                <a:avLst/>
              </a:prstGeom>
              <a:blipFill>
                <a:blip r:embed="rId8"/>
                <a:stretch>
                  <a:fillRect l="-245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50A3EDD-A088-687C-30FB-BD240FD8DE11}"/>
                  </a:ext>
                </a:extLst>
              </p:cNvPr>
              <p:cNvSpPr txBox="1"/>
              <p:nvPr/>
            </p:nvSpPr>
            <p:spPr>
              <a:xfrm>
                <a:off x="4868906" y="1575497"/>
                <a:ext cx="1987434" cy="3693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  <m:sub>
                          <m:r>
                            <a:rPr lang="en-150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15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150" b="1" i="1" smtClean="0">
                          <a:latin typeface="Cambria Math" panose="02040503050406030204" pitchFamily="18" charset="0"/>
                        </a:rPr>
                        <m:t>𝑬𝑳𝑽</m:t>
                      </m:r>
                    </m:oMath>
                  </m:oMathPara>
                </a14:m>
                <a:br>
                  <a:rPr lang="it-IT" dirty="0"/>
                </a:br>
                <a:endParaRPr lang="it-IT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50A3EDD-A088-687C-30FB-BD240FD8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8906" y="1575497"/>
                <a:ext cx="1987434" cy="369397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B3587574-E3CD-C93A-2EBD-C6A5422439CC}"/>
              </a:ext>
            </a:extLst>
          </p:cNvPr>
          <p:cNvGrpSpPr/>
          <p:nvPr/>
        </p:nvGrpSpPr>
        <p:grpSpPr>
          <a:xfrm rot="5400000">
            <a:off x="1353035" y="-164984"/>
            <a:ext cx="720060" cy="1050025"/>
            <a:chOff x="2747355" y="1967519"/>
            <a:chExt cx="4685964" cy="1081013"/>
          </a:xfrm>
        </p:grpSpPr>
        <p:sp>
          <p:nvSpPr>
            <p:cNvPr id="51" name="Arrow: Right 50">
              <a:extLst>
                <a:ext uri="{FF2B5EF4-FFF2-40B4-BE49-F238E27FC236}">
                  <a16:creationId xmlns:a16="http://schemas.microsoft.com/office/drawing/2014/main" id="{FA1D6FC5-F801-25D5-CC3F-F70D074E6DF4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Arrow: Right 8">
              <a:extLst>
                <a:ext uri="{FF2B5EF4-FFF2-40B4-BE49-F238E27FC236}">
                  <a16:creationId xmlns:a16="http://schemas.microsoft.com/office/drawing/2014/main" id="{6260915C-40DD-0FFE-CC7F-41AFDFD305C4}"/>
                </a:ext>
              </a:extLst>
            </p:cNvPr>
            <p:cNvSpPr txBox="1"/>
            <p:nvPr/>
          </p:nvSpPr>
          <p:spPr>
            <a:xfrm rot="16200000">
              <a:off x="4695612" y="711170"/>
              <a:ext cx="789438" cy="3416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1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86471A84-A6B0-AD9F-0C26-773D13F39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66" name="Slide Number Placeholder 17">
            <a:extLst>
              <a:ext uri="{FF2B5EF4-FFF2-40B4-BE49-F238E27FC236}">
                <a16:creationId xmlns:a16="http://schemas.microsoft.com/office/drawing/2014/main" id="{F6A7FE1C-9391-8C92-2F09-7EF3F23CCA5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5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45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85BC2BD2-63EA-371F-6C05-8F93AD9F32BD}"/>
              </a:ext>
            </a:extLst>
          </p:cNvPr>
          <p:cNvSpPr txBox="1">
            <a:spLocks/>
          </p:cNvSpPr>
          <p:nvPr/>
        </p:nvSpPr>
        <p:spPr>
          <a:xfrm>
            <a:off x="1199924" y="697250"/>
            <a:ext cx="11467446" cy="108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Entropy Approach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15E729-EAD6-B6D7-5FA9-7894626CCE70}"/>
                  </a:ext>
                </a:extLst>
              </p:cNvPr>
              <p:cNvSpPr txBox="1"/>
              <p:nvPr/>
            </p:nvSpPr>
            <p:spPr>
              <a:xfrm>
                <a:off x="2249361" y="1680708"/>
                <a:ext cx="10418009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  <m:d>
                            <m:dPr>
                              <m:begChr m:val="{"/>
                              <m:endChr m:val="}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nary>
                                <m:naryPr>
                                  <m:limLoc m:val="subSup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̃"/>
                                              <m:ctrlPr>
                                                <a:rPr lang="it-IT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</m:d>
                                    </m:e>
                                    <m:sup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subSup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nary>
                        </m:e>
                      </m:d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subSup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acc>
                                <m:accPr>
                                  <m:chr m:val="̃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nary>
                        </m:e>
                      </m:d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215E729-EAD6-B6D7-5FA9-7894626C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361" y="1680708"/>
                <a:ext cx="10418009" cy="7146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EC938D3F-E4B9-E29F-1BF5-FAF7A5D1BA88}"/>
              </a:ext>
            </a:extLst>
          </p:cNvPr>
          <p:cNvGrpSpPr/>
          <p:nvPr/>
        </p:nvGrpSpPr>
        <p:grpSpPr>
          <a:xfrm rot="5400000">
            <a:off x="1353035" y="-164984"/>
            <a:ext cx="720060" cy="1050025"/>
            <a:chOff x="2747355" y="1967519"/>
            <a:chExt cx="4685964" cy="1081013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CE404A0A-314B-0238-1D4B-41E4CE512106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rrow: Right 8">
              <a:extLst>
                <a:ext uri="{FF2B5EF4-FFF2-40B4-BE49-F238E27FC236}">
                  <a16:creationId xmlns:a16="http://schemas.microsoft.com/office/drawing/2014/main" id="{7A1067CD-BBA4-71B7-E923-B8A34FAF5733}"/>
                </a:ext>
              </a:extLst>
            </p:cNvPr>
            <p:cNvSpPr txBox="1"/>
            <p:nvPr/>
          </p:nvSpPr>
          <p:spPr>
            <a:xfrm rot="16200000">
              <a:off x="4695612" y="711170"/>
              <a:ext cx="789438" cy="3416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2,3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F0500BB-0A5A-9EC5-E8E0-F24F110C51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CB6A0FA0-3A25-166E-CBC5-92FA6C94DC5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6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318607-9169-6BDF-DC72-B389A36A3B00}"/>
              </a:ext>
            </a:extLst>
          </p:cNvPr>
          <p:cNvSpPr txBox="1"/>
          <p:nvPr/>
        </p:nvSpPr>
        <p:spPr>
          <a:xfrm>
            <a:off x="1470071" y="1814913"/>
            <a:ext cx="17886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Tsallis Entropy</a:t>
            </a:r>
            <a:r>
              <a:rPr lang="en-150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5D6183-5979-4A19-D136-906CCD0C6F47}"/>
                  </a:ext>
                </a:extLst>
              </p:cNvPr>
              <p:cNvSpPr txBox="1"/>
              <p:nvPr/>
            </p:nvSpPr>
            <p:spPr>
              <a:xfrm>
                <a:off x="3959322" y="3106660"/>
                <a:ext cx="5301626" cy="8672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1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𝑝𝑑𝑓</m:t>
                      </m:r>
                      <m:d>
                        <m:d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den>
                                  </m:f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15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25D6183-5979-4A19-D136-906CCD0C6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322" y="3106660"/>
                <a:ext cx="5301626" cy="8672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61F3B-82F3-2BF8-825B-680AB13F7570}"/>
                  </a:ext>
                </a:extLst>
              </p:cNvPr>
              <p:cNvSpPr txBox="1"/>
              <p:nvPr/>
            </p:nvSpPr>
            <p:spPr>
              <a:xfrm>
                <a:off x="1284050" y="4379280"/>
                <a:ext cx="4937223" cy="86722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nary>
                        <m:naryPr>
                          <m:limLoc m:val="subSup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den>
                                      </m:f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15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sup>
                          </m:s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it-IT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1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nary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61F3B-82F3-2BF8-825B-680AB13F7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050" y="4379280"/>
                <a:ext cx="4937223" cy="8672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7B2DFA-B956-2D5C-1E66-306B53716EE7}"/>
                  </a:ext>
                </a:extLst>
              </p:cNvPr>
              <p:cNvSpPr txBox="1"/>
              <p:nvPr/>
            </p:nvSpPr>
            <p:spPr>
              <a:xfrm>
                <a:off x="6933647" y="4379492"/>
                <a:ext cx="5104332" cy="86722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nary>
                        <m:naryPr>
                          <m:limLoc m:val="subSup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1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den>
                                      </m:f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it-IT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it-IT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it-IT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15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den>
                              </m:f>
                            </m:sup>
                          </m:s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it-IT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1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nary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7B2DFA-B956-2D5C-1E66-306B53716E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3647" y="4379492"/>
                <a:ext cx="5104332" cy="8672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7DB36-581E-B2EB-6722-067E1F0F5A7D}"/>
                  </a:ext>
                </a:extLst>
              </p:cNvPr>
              <p:cNvSpPr txBox="1"/>
              <p:nvPr/>
            </p:nvSpPr>
            <p:spPr>
              <a:xfrm>
                <a:off x="10398402" y="2723982"/>
                <a:ext cx="19107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15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15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15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>
                        <m:r>
                          <a:rPr lang="en-15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15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15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or L </a:t>
                </a:r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7DB36-581E-B2EB-6722-067E1F0F5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402" y="2723982"/>
                <a:ext cx="1910795" cy="369332"/>
              </a:xfrm>
              <a:prstGeom prst="rect">
                <a:avLst/>
              </a:prstGeom>
              <a:blipFill>
                <a:blip r:embed="rId12"/>
                <a:stretch>
                  <a:fillRect l="-2875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35219E6D-381C-53DA-ED28-F7AC6D12AB49}"/>
              </a:ext>
            </a:extLst>
          </p:cNvPr>
          <p:cNvCxnSpPr>
            <a:stCxn id="38" idx="1"/>
            <a:endCxn id="42" idx="0"/>
          </p:cNvCxnSpPr>
          <p:nvPr/>
        </p:nvCxnSpPr>
        <p:spPr>
          <a:xfrm rot="10800000" flipV="1">
            <a:off x="3752662" y="3540272"/>
            <a:ext cx="206660" cy="839007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0A1A628A-4C01-67F7-1A46-2D3DD91976FB}"/>
              </a:ext>
            </a:extLst>
          </p:cNvPr>
          <p:cNvCxnSpPr>
            <a:cxnSpLocks/>
            <a:stCxn id="38" idx="3"/>
            <a:endCxn id="48" idx="0"/>
          </p:cNvCxnSpPr>
          <p:nvPr/>
        </p:nvCxnSpPr>
        <p:spPr>
          <a:xfrm>
            <a:off x="9260948" y="3540273"/>
            <a:ext cx="224865" cy="83921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44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85BC2BD2-63EA-371F-6C05-8F93AD9F32BD}"/>
              </a:ext>
            </a:extLst>
          </p:cNvPr>
          <p:cNvSpPr txBox="1">
            <a:spLocks/>
          </p:cNvSpPr>
          <p:nvPr/>
        </p:nvSpPr>
        <p:spPr>
          <a:xfrm>
            <a:off x="1199924" y="697250"/>
            <a:ext cx="11467446" cy="108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Entropy Approach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938D3F-E4B9-E29F-1BF5-FAF7A5D1BA88}"/>
              </a:ext>
            </a:extLst>
          </p:cNvPr>
          <p:cNvGrpSpPr/>
          <p:nvPr/>
        </p:nvGrpSpPr>
        <p:grpSpPr>
          <a:xfrm rot="5400000">
            <a:off x="1353035" y="-164984"/>
            <a:ext cx="720060" cy="1050025"/>
            <a:chOff x="2747355" y="1967519"/>
            <a:chExt cx="4685964" cy="1081013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CE404A0A-314B-0238-1D4B-41E4CE512106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Arrow: Right 8">
              <a:extLst>
                <a:ext uri="{FF2B5EF4-FFF2-40B4-BE49-F238E27FC236}">
                  <a16:creationId xmlns:a16="http://schemas.microsoft.com/office/drawing/2014/main" id="{7A1067CD-BBA4-71B7-E923-B8A34FAF5733}"/>
                </a:ext>
              </a:extLst>
            </p:cNvPr>
            <p:cNvSpPr txBox="1"/>
            <p:nvPr/>
          </p:nvSpPr>
          <p:spPr>
            <a:xfrm rot="16200000">
              <a:off x="4695612" y="711170"/>
              <a:ext cx="789438" cy="3416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2,3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F0500BB-0A5A-9EC5-E8E0-F24F110C5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1" name="Slide Number Placeholder 17">
            <a:extLst>
              <a:ext uri="{FF2B5EF4-FFF2-40B4-BE49-F238E27FC236}">
                <a16:creationId xmlns:a16="http://schemas.microsoft.com/office/drawing/2014/main" id="{CB6A0FA0-3A25-166E-CBC5-92FA6C94DC5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7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318607-9169-6BDF-DC72-B389A36A3B00}"/>
              </a:ext>
            </a:extLst>
          </p:cNvPr>
          <p:cNvSpPr txBox="1"/>
          <p:nvPr/>
        </p:nvSpPr>
        <p:spPr>
          <a:xfrm>
            <a:off x="1470071" y="1814913"/>
            <a:ext cx="1973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150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Shannon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Entropy</a:t>
            </a:r>
            <a:r>
              <a:rPr lang="en-150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61F3B-82F3-2BF8-825B-680AB13F7570}"/>
                  </a:ext>
                </a:extLst>
              </p:cNvPr>
              <p:cNvSpPr txBox="1"/>
              <p:nvPr/>
            </p:nvSpPr>
            <p:spPr>
              <a:xfrm>
                <a:off x="3005846" y="4545842"/>
                <a:ext cx="2869799" cy="691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nary>
                        <m:naryPr>
                          <m:limLoc m:val="subSup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15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l-GR"/>
                                <m:t>ξ</m:t>
                              </m:r>
                            </m:sup>
                          </m:s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l-GR"/>
                            <m:t>ξ</m:t>
                          </m:r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nary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BD61F3B-82F3-2BF8-825B-680AB13F7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846" y="4545842"/>
                <a:ext cx="2869799" cy="691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7DB36-581E-B2EB-6722-067E1F0F5A7D}"/>
                  </a:ext>
                </a:extLst>
              </p:cNvPr>
              <p:cNvSpPr txBox="1"/>
              <p:nvPr/>
            </p:nvSpPr>
            <p:spPr>
              <a:xfrm>
                <a:off x="10398402" y="2723982"/>
                <a:ext cx="19107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15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x=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15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15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sub>
                      <m:sup>
                        <m:r>
                          <a:rPr lang="en-15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15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15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or L </a:t>
                </a:r>
                <a:endParaRPr lang="it-IT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047DB36-581E-B2EB-6722-067E1F0F5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8402" y="2723982"/>
                <a:ext cx="1910795" cy="369332"/>
              </a:xfrm>
              <a:prstGeom prst="rect">
                <a:avLst/>
              </a:prstGeom>
              <a:blipFill>
                <a:blip r:embed="rId8"/>
                <a:stretch>
                  <a:fillRect l="-2875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3CD620-7E1B-B304-63AE-7DAE9E783617}"/>
                  </a:ext>
                </a:extLst>
              </p:cNvPr>
              <p:cNvSpPr txBox="1"/>
              <p:nvPr/>
            </p:nvSpPr>
            <p:spPr>
              <a:xfrm>
                <a:off x="3850787" y="1627560"/>
                <a:ext cx="6816419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subSup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𝑙𝑛</m:t>
                          </m:r>
                          <m:acc>
                            <m:accPr>
                              <m:chr m:val="̃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1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subSup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1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nary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it-IT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it-IT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subSup"/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1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15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nary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   </m:t>
                          </m:r>
                        </m:e>
                      </m:nary>
                    </m:oMath>
                  </m:oMathPara>
                </a14:m>
                <a:endParaRPr lang="it-IT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3CD620-7E1B-B304-63AE-7DAE9E783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787" y="1627560"/>
                <a:ext cx="6816419" cy="7146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E83F69-11BA-C0C9-B191-CAD2F277891D}"/>
                  </a:ext>
                </a:extLst>
              </p:cNvPr>
              <p:cNvSpPr txBox="1"/>
              <p:nvPr/>
            </p:nvSpPr>
            <p:spPr>
              <a:xfrm>
                <a:off x="4905451" y="3393694"/>
                <a:ext cx="3499247" cy="3929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it-IT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  <m:r>
                        <a:rPr lang="en-1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15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𝑝𝑑𝑓</m:t>
                      </m:r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it-IT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15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sSup>
                        <m:sSupPr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15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15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it-IT" i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E83F69-11BA-C0C9-B191-CAD2F2778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5451" y="3393694"/>
                <a:ext cx="3499247" cy="392993"/>
              </a:xfrm>
              <a:prstGeom prst="rect">
                <a:avLst/>
              </a:prstGeom>
              <a:blipFill>
                <a:blip r:embed="rId10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7A0E35-9982-8258-8629-32DCE6F676ED}"/>
                  </a:ext>
                </a:extLst>
              </p:cNvPr>
              <p:cNvSpPr txBox="1"/>
              <p:nvPr/>
            </p:nvSpPr>
            <p:spPr>
              <a:xfrm>
                <a:off x="7801583" y="4545842"/>
                <a:ext cx="2975435" cy="691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it-IT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nary>
                        <m:naryPr>
                          <m:limLoc m:val="subSup"/>
                          <m:ctrlP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l-GR"/>
                                <m:t>ξ</m:t>
                              </m:r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15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150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it-IT" b="0" i="0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it-IT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l-GR"/>
                                <m:t>ξ</m:t>
                              </m:r>
                            </m:sup>
                          </m:sSup>
                          <m:r>
                            <a:rPr lang="it-IT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el-GR"/>
                            <m:t>ξ</m:t>
                          </m:r>
                          <m:r>
                            <a:rPr lang="it-IT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nary>
                    </m:oMath>
                  </m:oMathPara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C7A0E35-9982-8258-8629-32DCE6F67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1583" y="4545842"/>
                <a:ext cx="2975435" cy="691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E4A4A34-AB9A-A549-C367-97F27D0CABB0}"/>
              </a:ext>
            </a:extLst>
          </p:cNvPr>
          <p:cNvSpPr/>
          <p:nvPr/>
        </p:nvSpPr>
        <p:spPr>
          <a:xfrm>
            <a:off x="4905451" y="3229583"/>
            <a:ext cx="3499247" cy="67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3AC62281-765B-A131-63E1-307938B0635D}"/>
              </a:ext>
            </a:extLst>
          </p:cNvPr>
          <p:cNvCxnSpPr>
            <a:cxnSpLocks/>
            <a:stCxn id="5" idx="1"/>
            <a:endCxn id="42" idx="0"/>
          </p:cNvCxnSpPr>
          <p:nvPr/>
        </p:nvCxnSpPr>
        <p:spPr>
          <a:xfrm rot="10800000" flipV="1">
            <a:off x="4440747" y="3565052"/>
            <a:ext cx="464705" cy="980790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BDFC2396-4F39-7F02-D411-D03FD07F504E}"/>
              </a:ext>
            </a:extLst>
          </p:cNvPr>
          <p:cNvCxnSpPr>
            <a:stCxn id="25" idx="3"/>
            <a:endCxn id="29" idx="0"/>
          </p:cNvCxnSpPr>
          <p:nvPr/>
        </p:nvCxnSpPr>
        <p:spPr>
          <a:xfrm>
            <a:off x="8404698" y="3590191"/>
            <a:ext cx="884603" cy="955651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5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85BC2BD2-63EA-371F-6C05-8F93AD9F32BD}"/>
              </a:ext>
            </a:extLst>
          </p:cNvPr>
          <p:cNvSpPr txBox="1">
            <a:spLocks/>
          </p:cNvSpPr>
          <p:nvPr/>
        </p:nvSpPr>
        <p:spPr>
          <a:xfrm>
            <a:off x="1199924" y="697250"/>
            <a:ext cx="11467446" cy="10895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150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omparison between experimental and theoretical distributions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C93D72-70B6-F14C-6B08-8D586CD3C9ED}"/>
              </a:ext>
            </a:extLst>
          </p:cNvPr>
          <p:cNvSpPr txBox="1"/>
          <p:nvPr/>
        </p:nvSpPr>
        <p:spPr>
          <a:xfrm>
            <a:off x="1713065" y="1400128"/>
            <a:ext cx="35479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indirect, but quite relevant, way to prove the validity of the obtained probability distribution, is worked out by looking at the dispersion of traced grains, originally located in well-bordered pillows at different depths within the bed. </a:t>
            </a:r>
          </a:p>
          <a:p>
            <a:pPr algn="just"/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application of a stochastic model able to move the grains of the bed with prescribed frequencies in space and time allowed us to further appraise a good behavior of the entropy-based distributions versus the experimental ones.  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83B523A-940E-C4C6-D0FB-30E8801948BA}"/>
              </a:ext>
            </a:extLst>
          </p:cNvPr>
          <p:cNvGrpSpPr/>
          <p:nvPr/>
        </p:nvGrpSpPr>
        <p:grpSpPr>
          <a:xfrm rot="5400000">
            <a:off x="1353035" y="-164984"/>
            <a:ext cx="720060" cy="1050025"/>
            <a:chOff x="2747355" y="1967519"/>
            <a:chExt cx="4685964" cy="1081013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277B8DAB-2350-B77A-E5B9-7FCEC4581BE6}"/>
                </a:ext>
              </a:extLst>
            </p:cNvPr>
            <p:cNvSpPr/>
            <p:nvPr/>
          </p:nvSpPr>
          <p:spPr>
            <a:xfrm>
              <a:off x="2747355" y="1967519"/>
              <a:ext cx="4685964" cy="10810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Arrow: Right 8">
              <a:extLst>
                <a:ext uri="{FF2B5EF4-FFF2-40B4-BE49-F238E27FC236}">
                  <a16:creationId xmlns:a16="http://schemas.microsoft.com/office/drawing/2014/main" id="{D860711C-FABF-077D-550B-18C9C050C20A}"/>
                </a:ext>
              </a:extLst>
            </p:cNvPr>
            <p:cNvSpPr txBox="1"/>
            <p:nvPr/>
          </p:nvSpPr>
          <p:spPr>
            <a:xfrm rot="16200000">
              <a:off x="4695612" y="711170"/>
              <a:ext cx="789438" cy="341664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254000" bIns="17161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schemeClr val="bg1"/>
                  </a:solidFill>
                </a:rPr>
                <a:t>S</a:t>
              </a:r>
              <a:r>
                <a:rPr lang="en-150" sz="1400" kern="1200" dirty="0">
                  <a:solidFill>
                    <a:schemeClr val="bg1"/>
                  </a:solidFill>
                </a:rPr>
                <a:t>tep 4</a:t>
              </a:r>
              <a:endParaRPr lang="en-US" sz="14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64E2BC0-7750-853C-151E-4B6F59332138}"/>
              </a:ext>
            </a:extLst>
          </p:cNvPr>
          <p:cNvSpPr txBox="1"/>
          <p:nvPr/>
        </p:nvSpPr>
        <p:spPr>
          <a:xfrm>
            <a:off x="7207460" y="5494344"/>
            <a:ext cx="3948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150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3. pdf versus resting time (d=0,0031 m)</a:t>
            </a:r>
            <a:endParaRPr lang="it-IT" sz="2000" b="0" i="0" u="none" strike="noStrike" baseline="0" dirty="0">
              <a:latin typeface="Courier New" panose="02070309020205020404" pitchFamily="49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7513C31-1DB9-D368-1042-B53F6842C4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5" name="Slide Number Placeholder 17">
            <a:extLst>
              <a:ext uri="{FF2B5EF4-FFF2-40B4-BE49-F238E27FC236}">
                <a16:creationId xmlns:a16="http://schemas.microsoft.com/office/drawing/2014/main" id="{366A2352-674C-A8D8-26A1-CA19AAF4497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8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4353BF2A-10DA-C8BF-817B-5C5F455ADC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562" y="1240572"/>
            <a:ext cx="5719238" cy="428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50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F2CFABB2-705F-0D2F-3450-92157FB7F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450"/>
            <a:ext cx="1079863" cy="50447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6539965-BD52-95E3-3266-D714F0705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9" y="1512014"/>
            <a:ext cx="772922" cy="406336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0E33B7D-2A96-F9AF-B6EF-408F472B9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2" y="942201"/>
            <a:ext cx="1063851" cy="31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D93680BC-0B65-178A-D146-8481914E5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8" y="5357267"/>
            <a:ext cx="991885" cy="9830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7B84509-0493-0F53-E4AA-FC8DC18F2CE6}"/>
              </a:ext>
            </a:extLst>
          </p:cNvPr>
          <p:cNvSpPr txBox="1"/>
          <p:nvPr/>
        </p:nvSpPr>
        <p:spPr>
          <a:xfrm>
            <a:off x="1188052" y="6550223"/>
            <a:ext cx="1988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0000"/>
              </a:lnSpc>
              <a:buFontTx/>
              <a:buNone/>
            </a:pP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ashkan.pilbala@unitn.it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B00CE2D6-3D59-15F2-3C83-2268F232F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451" y="6574492"/>
            <a:ext cx="340936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704020202020204" pitchFamily="34" charset="0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Tx/>
              <a:buNone/>
            </a:pP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Pilbala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May</a:t>
            </a:r>
            <a:r>
              <a:rPr lang="en-150" alt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it-IT" alt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itle 9">
            <a:extLst>
              <a:ext uri="{FF2B5EF4-FFF2-40B4-BE49-F238E27FC236}">
                <a16:creationId xmlns:a16="http://schemas.microsoft.com/office/drawing/2014/main" id="{85BC2BD2-63EA-371F-6C05-8F93AD9F32BD}"/>
              </a:ext>
            </a:extLst>
          </p:cNvPr>
          <p:cNvSpPr txBox="1">
            <a:spLocks/>
          </p:cNvSpPr>
          <p:nvPr/>
        </p:nvSpPr>
        <p:spPr>
          <a:xfrm>
            <a:off x="1199924" y="697251"/>
            <a:ext cx="3705527" cy="6803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b="1" kern="1200" spc="-6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150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Future plan: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7513C31-1DB9-D368-1042-B53F6842C4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4849" y="4337813"/>
            <a:ext cx="728501" cy="970435"/>
          </a:xfrm>
          <a:prstGeom prst="rect">
            <a:avLst/>
          </a:prstGeom>
        </p:spPr>
      </p:pic>
      <p:sp>
        <p:nvSpPr>
          <p:cNvPr id="35" name="Slide Number Placeholder 17">
            <a:extLst>
              <a:ext uri="{FF2B5EF4-FFF2-40B4-BE49-F238E27FC236}">
                <a16:creationId xmlns:a16="http://schemas.microsoft.com/office/drawing/2014/main" id="{366A2352-674C-A8D8-26A1-CA19AAF4497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1FEFF75-79D2-EE46-877B-299D1510E681}" type="slidenum">
              <a:rPr lang="en-US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9</a:t>
            </a:fld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BD85C8-D0E8-B35B-F884-FD352A871F60}"/>
              </a:ext>
            </a:extLst>
          </p:cNvPr>
          <p:cNvSpPr txBox="1"/>
          <p:nvPr/>
        </p:nvSpPr>
        <p:spPr>
          <a:xfrm>
            <a:off x="6986149" y="5687870"/>
            <a:ext cx="35897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150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4. Depth versus Velocity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F96BACA-05FE-3DAC-420A-90E8FBD49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0675" y="868220"/>
            <a:ext cx="6419850" cy="481965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4A4FBDB-392F-15CA-00F4-420B1462BFB8}"/>
              </a:ext>
            </a:extLst>
          </p:cNvPr>
          <p:cNvSpPr txBox="1"/>
          <p:nvPr/>
        </p:nvSpPr>
        <p:spPr>
          <a:xfrm>
            <a:off x="6014720" y="4210156"/>
            <a:ext cx="2448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150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Bedload thickness</a:t>
            </a:r>
            <a:endParaRPr lang="it-IT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46C50B-3401-FA90-72D5-FBF9F1AE66A9}"/>
              </a:ext>
            </a:extLst>
          </p:cNvPr>
          <p:cNvCxnSpPr>
            <a:cxnSpLocks/>
          </p:cNvCxnSpPr>
          <p:nvPr/>
        </p:nvCxnSpPr>
        <p:spPr>
          <a:xfrm>
            <a:off x="7555015" y="4548710"/>
            <a:ext cx="0" cy="54864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8D7D8BD-3AC1-4135-2369-6DF9FEA319FB}"/>
              </a:ext>
            </a:extLst>
          </p:cNvPr>
          <p:cNvSpPr txBox="1"/>
          <p:nvPr/>
        </p:nvSpPr>
        <p:spPr>
          <a:xfrm>
            <a:off x="1473200" y="1918350"/>
            <a:ext cx="3705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aim to exploit this information on velocity profile to reach some Entropy Description of sediment transport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1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r Title goes Here" id="{216E2A47-1B33-481B-B469-F891BA0BB112}" vid="{A834A686-415F-444B-99EF-70560C1C6F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tf44450328_win32</Template>
  <TotalTime>506</TotalTime>
  <Words>778</Words>
  <Application>Microsoft Office PowerPoint</Application>
  <PresentationFormat>Widescreen</PresentationFormat>
  <Paragraphs>104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Century Gothic</vt:lpstr>
      <vt:lpstr>Courier New</vt:lpstr>
      <vt:lpstr>Sagona ExtraLight</vt:lpstr>
      <vt:lpstr>Speak Pro</vt:lpstr>
      <vt:lpstr>Times New Roman</vt:lpstr>
      <vt:lpstr>TimesNewRomanPS-ItalicMT</vt:lpstr>
      <vt:lpstr>Office Theme</vt:lpstr>
      <vt:lpstr>PowerPoint Presentation</vt:lpstr>
      <vt:lpstr>Aim of Study:  </vt:lpstr>
      <vt:lpstr>Literature Review:</vt:lpstr>
      <vt:lpstr>Research Approach: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Pilbala, Ashkan</dc:creator>
  <cp:lastModifiedBy>Pilbala, Ashkan</cp:lastModifiedBy>
  <cp:revision>26</cp:revision>
  <dcterms:created xsi:type="dcterms:W3CDTF">2022-05-23T08:27:01Z</dcterms:created>
  <dcterms:modified xsi:type="dcterms:W3CDTF">2022-05-24T17:07:54Z</dcterms:modified>
</cp:coreProperties>
</file>