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14" r:id="rId2"/>
    <p:sldId id="296" r:id="rId3"/>
    <p:sldId id="257" r:id="rId4"/>
    <p:sldId id="259" r:id="rId5"/>
    <p:sldId id="316" r:id="rId6"/>
    <p:sldId id="34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BB47-CF45-DC4F-840D-3AE212874176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4A71-734E-A147-AC1C-F28B44668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6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2-3 min introduction of problem</a:t>
            </a:r>
          </a:p>
          <a:p>
            <a:r>
              <a:rPr lang="en-US" dirty="0"/>
              <a:t>2 min explanation of HICAR</a:t>
            </a:r>
          </a:p>
          <a:p>
            <a:r>
              <a:rPr lang="en-US" dirty="0"/>
              <a:t>4-5 min results</a:t>
            </a:r>
          </a:p>
          <a:p>
            <a:r>
              <a:rPr lang="en-US" dirty="0"/>
              <a:t>1 min conclusion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8517-4F61-7045-8295-BCF67E23F2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7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Min to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8517-4F61-7045-8295-BCF67E23F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8517-4F61-7045-8295-BCF67E23F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1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623A-52AB-8041-829E-92CAD3B71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55D52-3B2E-1340-B1AD-E8EBD58BD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1D0C9-08A7-C448-82B3-271B4EE7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48505-0E5B-3344-A16A-B5217D3C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73B57-E969-8248-8DA1-8F19E54D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D09B-F1A3-2842-B314-A7008DDC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A14A2-379A-954C-91EF-29CFA5F37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019C9-C4D3-244A-A7F1-0AC3C07C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17C13-10C4-7846-B3B9-4FC2D43C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392E8-8B64-864B-9AC4-CA8F171E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0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63B85-1BEE-6E4C-BF9B-44433ABA7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89D5F-937A-5B4D-96A1-4E2F2987B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3073B-1362-8B4F-B92E-EBA6DBA8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CF62-B932-9E41-B160-A3ACA908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63BD4-2468-EC48-9D2C-3CDBDC1B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4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2FFB-55A6-5244-89CB-EC829AA9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5D7B5-F6D7-3A40-B24F-43831234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4F2E-6E1C-F342-AB5E-57D791C1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9842F-5D97-2E47-B3BD-CCB91125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E5DBE-CE63-2D41-B233-B4C0EC94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7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DFB7-3EA4-0E45-A60C-EE5C3EE1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49B8B-A06E-C847-AEA4-D2F2A5D59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855D3-1574-5F4D-8125-F3DDC0E4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9698D-D0A9-494F-BE74-A2AD616C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FF386-598F-DC46-A59D-C79959C1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72B8-5233-1B47-B981-ADCEA7C6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1CDC-5C3A-CD48-911A-3DE8D9B26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A3794-914B-584D-A0CB-2E1206947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F8085-4D1A-D240-9135-C746F9F9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F9B5-C349-C048-8320-FFC5D441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CC138-2D84-1942-B3C8-BAA60156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AEF2-53AE-2E49-A342-F77967D2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5ED19-C6D7-4444-989D-0A89F8542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54F7B-4915-4C44-92F9-EC9451847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CD9BC-1742-CA41-A2CC-C388ACF8A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072E2-765A-2548-9FF0-1DD4DFA3A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C5FB1-3577-AF41-A471-14FFD5AB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9EAC-B328-5D41-8A64-65E7922D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A9657-D9CD-5945-92ED-52727C77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D0EE-89D5-C243-B13D-44091E06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AD9C7-9A9F-A842-A218-217EF0B5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7FBC1-3D29-0347-80C5-381BDE5C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45E96-2DF8-1E42-810F-7DF431FC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A7F57-B4EC-2A48-8DFC-0FA0050D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1481F-B105-4949-AB53-4849D1B4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E6B60-C85F-5F46-8BEC-B91EFA7F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56A6-DD8A-4044-B8BE-CC062205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1607-8F64-9144-AC1E-CF91AD91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AFE1B-985F-0846-9F56-86D875EF5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57420-25E2-C84D-A06D-610846B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76B9F-7811-0C41-9356-8599F827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F57D3-D670-1446-B857-5467AF2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7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7DFA-5E27-AE4E-B1A7-79ABBBEE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7481D-DC8C-5C4B-A5F6-72A08B65D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BBDB8-CFC2-8245-835F-EE15B3FD0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6E99A-D107-3D46-B767-3C10E175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7F6A7-E55D-3D4F-A0DC-77D19A13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222DA-7EB5-494B-9B02-E05E6C8F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4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6EE21-A222-6043-8AFD-0E9857AC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646EE-3198-7148-89C7-784FA6D0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FEC69-8D01-E148-B459-1B7AB5FCD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8E959-7CCD-464F-B413-A0EEEE1B47D1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258AE-7A40-B54A-B1EC-59F186AB4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387F9-1F17-1B41-B658-E5A3B8A15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8E773-9E03-6B4B-BA4F-25838504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9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d-reynolds/HICAR" TargetMode="External"/><Relationship Id="rId4" Type="http://schemas.openxmlformats.org/officeDocument/2006/relationships/hyperlink" Target="mailto:Dylan.Reynolds@slf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4C3984-E855-0C4F-BE7C-17DD03FB63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FC8F13-753A-3F41-8A65-3C471F4EF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456" y="-324706"/>
            <a:ext cx="11072086" cy="14486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/>
              <a:t>HICAR: Towards a coupled atmosphere-snow modeling system capturing ridge-scale snow deposition patterns over large domains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31AC1-172A-4E4E-A9D7-56FCE0A41020}"/>
              </a:ext>
            </a:extLst>
          </p:cNvPr>
          <p:cNvSpPr txBox="1"/>
          <p:nvPr/>
        </p:nvSpPr>
        <p:spPr>
          <a:xfrm>
            <a:off x="2337854" y="4223484"/>
            <a:ext cx="7529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Dylan Reynolds</a:t>
            </a:r>
            <a:r>
              <a:rPr lang="en-US" sz="2000" baseline="30000" dirty="0">
                <a:solidFill>
                  <a:schemeClr val="bg1"/>
                </a:solidFill>
              </a:rPr>
              <a:t>1,3</a:t>
            </a:r>
            <a:r>
              <a:rPr lang="en-US" sz="2000" dirty="0">
                <a:solidFill>
                  <a:schemeClr val="bg1"/>
                </a:solidFill>
              </a:rPr>
              <a:t>, Bert Kruyt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,Ethan Gutmann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Michael Haugender</a:t>
            </a:r>
            <a:r>
              <a:rPr lang="en-US" sz="2000" baseline="30000" dirty="0">
                <a:solidFill>
                  <a:schemeClr val="bg1"/>
                </a:solidFill>
              </a:rPr>
              <a:t>1,3</a:t>
            </a:r>
            <a:r>
              <a:rPr lang="en-US" sz="2000" dirty="0">
                <a:solidFill>
                  <a:schemeClr val="bg1"/>
                </a:solidFill>
              </a:rPr>
              <a:t>, Tobias Jonas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,Michael Lehning</a:t>
            </a:r>
            <a:r>
              <a:rPr lang="en-US" sz="2000" baseline="30000" dirty="0">
                <a:solidFill>
                  <a:schemeClr val="bg1"/>
                </a:solidFill>
              </a:rPr>
              <a:t>1,3</a:t>
            </a:r>
            <a:r>
              <a:rPr lang="en-US" sz="2000" dirty="0">
                <a:solidFill>
                  <a:schemeClr val="bg1"/>
                </a:solidFill>
              </a:rPr>
              <a:t>,Rebecca Mott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193D0-E32F-794A-9E6C-C2EE8EE26B77}"/>
              </a:ext>
            </a:extLst>
          </p:cNvPr>
          <p:cNvSpPr txBox="1"/>
          <p:nvPr/>
        </p:nvSpPr>
        <p:spPr>
          <a:xfrm>
            <a:off x="3219601" y="5256086"/>
            <a:ext cx="5746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baseline="30000" dirty="0">
                <a:solidFill>
                  <a:schemeClr val="bg1"/>
                </a:solidFill>
              </a:rPr>
              <a:t>1</a:t>
            </a:r>
            <a:r>
              <a:rPr lang="en-US" i="1" dirty="0">
                <a:solidFill>
                  <a:schemeClr val="bg1"/>
                </a:solidFill>
              </a:rPr>
              <a:t>WSL Institute for Snow and Avalanche Research, SLF </a:t>
            </a:r>
          </a:p>
          <a:p>
            <a:pPr algn="ctr"/>
            <a:r>
              <a:rPr lang="en-US" i="1" baseline="30000" dirty="0">
                <a:solidFill>
                  <a:schemeClr val="bg1"/>
                </a:solidFill>
              </a:rPr>
              <a:t>2</a:t>
            </a:r>
            <a:r>
              <a:rPr lang="en-US" i="1" dirty="0">
                <a:solidFill>
                  <a:schemeClr val="bg1"/>
                </a:solidFill>
              </a:rPr>
              <a:t>National Center for Atmospheric Research, UCAR, Boulder 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b="1" i="1" baseline="30000" dirty="0">
                <a:solidFill>
                  <a:schemeClr val="bg1"/>
                </a:solidFill>
              </a:rPr>
              <a:t>3</a:t>
            </a:r>
            <a:r>
              <a:rPr lang="en-US" i="1" dirty="0">
                <a:solidFill>
                  <a:schemeClr val="bg1"/>
                </a:solidFill>
              </a:rPr>
              <a:t>École </a:t>
            </a:r>
            <a:r>
              <a:rPr lang="en-US" i="1" dirty="0" err="1">
                <a:solidFill>
                  <a:schemeClr val="bg1"/>
                </a:solidFill>
              </a:rPr>
              <a:t>polytechnique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fédérale</a:t>
            </a:r>
            <a:r>
              <a:rPr lang="en-US" i="1" dirty="0">
                <a:solidFill>
                  <a:schemeClr val="bg1"/>
                </a:solidFill>
              </a:rPr>
              <a:t> de Lausanne, EPFL</a:t>
            </a:r>
          </a:p>
        </p:txBody>
      </p:sp>
      <p:pic>
        <p:nvPicPr>
          <p:cNvPr id="16" name="Picture 4" descr="slf-logo - Highest qualified Snowboard school in Verbier">
            <a:extLst>
              <a:ext uri="{FF2B5EF4-FFF2-40B4-BE49-F238E27FC236}">
                <a16:creationId xmlns:a16="http://schemas.microsoft.com/office/drawing/2014/main" id="{1119A769-DFDE-674F-B92F-C900D5FA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2494" y="5066832"/>
            <a:ext cx="1935605" cy="19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ogo">
            <a:extLst>
              <a:ext uri="{FF2B5EF4-FFF2-40B4-BE49-F238E27FC236}">
                <a16:creationId xmlns:a16="http://schemas.microsoft.com/office/drawing/2014/main" id="{CE5CAEAD-AC07-9E47-ADB2-161E801B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5" y="6347119"/>
            <a:ext cx="1694880" cy="4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0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EB69-B1EF-7941-AC07-E673B7BEB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43" y="1281912"/>
            <a:ext cx="7139550" cy="5190139"/>
          </a:xfrm>
        </p:spPr>
        <p:txBody>
          <a:bodyPr>
            <a:normAutofit/>
          </a:bodyPr>
          <a:lstStyle/>
          <a:p>
            <a:r>
              <a:rPr lang="en-US" dirty="0"/>
              <a:t>Extension of ICAR model (Gutmann et al., 2016)</a:t>
            </a:r>
          </a:p>
          <a:p>
            <a:r>
              <a:rPr lang="en-US" dirty="0"/>
              <a:t>Developed to simulate snow deposition patterns in complex terrain </a:t>
            </a:r>
          </a:p>
          <a:p>
            <a:r>
              <a:rPr lang="en-US" dirty="0"/>
              <a:t>Applies correction to input winds using terrain descriptors</a:t>
            </a:r>
          </a:p>
          <a:p>
            <a:pPr lvl="1"/>
            <a:r>
              <a:rPr lang="en-US" dirty="0"/>
              <a:t>3D </a:t>
            </a:r>
            <a:r>
              <a:rPr lang="en-US" dirty="0" err="1"/>
              <a:t>Sx</a:t>
            </a:r>
            <a:r>
              <a:rPr lang="en-US" dirty="0"/>
              <a:t> (</a:t>
            </a:r>
            <a:r>
              <a:rPr lang="en-US" dirty="0" err="1"/>
              <a:t>Winstral</a:t>
            </a:r>
            <a:r>
              <a:rPr lang="en-US" dirty="0"/>
              <a:t> et al., 2002) and TPI</a:t>
            </a:r>
          </a:p>
          <a:p>
            <a:r>
              <a:rPr lang="en-US" dirty="0"/>
              <a:t>Mass-conserving constraint is applied while minimizing adjustment to input winds</a:t>
            </a:r>
          </a:p>
          <a:p>
            <a:r>
              <a:rPr lang="en-US" dirty="0"/>
              <a:t>25-50x faster than comparable WRF runs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1D7D67A2-FA67-0B42-A9DA-08DBFFB4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2" y="0"/>
            <a:ext cx="8939112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H</a:t>
            </a:r>
            <a:r>
              <a:rPr lang="en-US" sz="3600" dirty="0">
                <a:latin typeface="+mn-lt"/>
              </a:rPr>
              <a:t>igh-resolution </a:t>
            </a:r>
            <a:r>
              <a:rPr lang="en-US" sz="3600" b="1" dirty="0">
                <a:latin typeface="+mn-lt"/>
              </a:rPr>
              <a:t>I</a:t>
            </a:r>
            <a:r>
              <a:rPr lang="en-US" sz="3600" dirty="0">
                <a:latin typeface="+mn-lt"/>
              </a:rPr>
              <a:t>ntermediate </a:t>
            </a:r>
            <a:r>
              <a:rPr lang="en-US" sz="3600" b="1" dirty="0">
                <a:latin typeface="+mn-lt"/>
              </a:rPr>
              <a:t>C</a:t>
            </a:r>
            <a:r>
              <a:rPr lang="en-US" sz="3600" dirty="0">
                <a:latin typeface="+mn-lt"/>
              </a:rPr>
              <a:t>omplexity </a:t>
            </a:r>
            <a:r>
              <a:rPr lang="en-US" sz="3600" b="1" dirty="0">
                <a:latin typeface="+mn-lt"/>
              </a:rPr>
              <a:t>A</a:t>
            </a:r>
            <a:r>
              <a:rPr lang="en-US" sz="3600" dirty="0">
                <a:latin typeface="+mn-lt"/>
              </a:rPr>
              <a:t>tmospheric </a:t>
            </a:r>
            <a:r>
              <a:rPr lang="en-US" sz="3600" b="1" dirty="0">
                <a:latin typeface="+mn-lt"/>
              </a:rPr>
              <a:t>R</a:t>
            </a:r>
            <a:r>
              <a:rPr lang="en-US" sz="3600" dirty="0">
                <a:latin typeface="+mn-lt"/>
              </a:rPr>
              <a:t>esearch (HICAR) model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D6CC67-3D3A-D941-8C0F-F9D545DC03B6}"/>
              </a:ext>
            </a:extLst>
          </p:cNvPr>
          <p:cNvGrpSpPr/>
          <p:nvPr/>
        </p:nvGrpSpPr>
        <p:grpSpPr>
          <a:xfrm>
            <a:off x="7887392" y="941388"/>
            <a:ext cx="4334933" cy="4615382"/>
            <a:chOff x="-13420" y="2627255"/>
            <a:chExt cx="4013391" cy="446093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8BD782D-9B6C-B047-84EF-BFDBF54F9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20" y="3107478"/>
              <a:ext cx="3386186" cy="373262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4A633D-3AE3-204D-8FEA-1593D7811719}"/>
                </a:ext>
              </a:extLst>
            </p:cNvPr>
            <p:cNvSpPr txBox="1"/>
            <p:nvPr/>
          </p:nvSpPr>
          <p:spPr>
            <a:xfrm>
              <a:off x="1531882" y="2900517"/>
              <a:ext cx="8723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3D </a:t>
              </a:r>
              <a:r>
                <a:rPr lang="en-US" sz="2400" dirty="0" err="1"/>
                <a:t>Sx</a:t>
              </a:r>
              <a:endParaRPr lang="en-US" sz="24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6B46B5A-5FDA-0D44-9600-68B7D7380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369342" y="2627255"/>
              <a:ext cx="268145" cy="446093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969615-C958-AB40-90FD-5996CD354618}"/>
                </a:ext>
              </a:extLst>
            </p:cNvPr>
            <p:cNvSpPr txBox="1"/>
            <p:nvPr/>
          </p:nvSpPr>
          <p:spPr>
            <a:xfrm>
              <a:off x="3586075" y="3085182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FEECA2-D631-A04E-9E5B-E061AB2900CE}"/>
                </a:ext>
              </a:extLst>
            </p:cNvPr>
            <p:cNvSpPr txBox="1"/>
            <p:nvPr/>
          </p:nvSpPr>
          <p:spPr>
            <a:xfrm>
              <a:off x="3621625" y="5988018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6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DE42-D1C7-164D-8408-5CB4DD43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06345-73DE-F840-96A9-551054B00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665" y="-481594"/>
            <a:ext cx="4532093" cy="79311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9F0C5C-D5DA-8A45-9E24-A470212210D6}"/>
              </a:ext>
            </a:extLst>
          </p:cNvPr>
          <p:cNvGrpSpPr/>
          <p:nvPr/>
        </p:nvGrpSpPr>
        <p:grpSpPr>
          <a:xfrm>
            <a:off x="2937186" y="3420094"/>
            <a:ext cx="3412213" cy="3632966"/>
            <a:chOff x="-13420" y="2627255"/>
            <a:chExt cx="4013391" cy="44609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FCFDDF-0221-394F-9FC5-E188F688A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20" y="3107478"/>
              <a:ext cx="3386186" cy="373262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D38CB5-0489-6E4B-BB59-41DE29789FA7}"/>
                </a:ext>
              </a:extLst>
            </p:cNvPr>
            <p:cNvSpPr txBox="1"/>
            <p:nvPr/>
          </p:nvSpPr>
          <p:spPr>
            <a:xfrm>
              <a:off x="1531883" y="2854350"/>
              <a:ext cx="8723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3D </a:t>
              </a:r>
              <a:r>
                <a:rPr lang="en-US" sz="2400" dirty="0" err="1"/>
                <a:t>Sx</a:t>
              </a:r>
              <a:endParaRPr lang="en-US" sz="2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02CE16-D37E-3D49-9946-D3540A9AE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369342" y="2627255"/>
              <a:ext cx="268145" cy="446093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78E913-4A81-4A43-A5B9-FA3C6FCD7256}"/>
                </a:ext>
              </a:extLst>
            </p:cNvPr>
            <p:cNvSpPr txBox="1"/>
            <p:nvPr/>
          </p:nvSpPr>
          <p:spPr>
            <a:xfrm>
              <a:off x="3586075" y="3085182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08F44D-4D73-C544-ABF1-23ABEDA38C76}"/>
                </a:ext>
              </a:extLst>
            </p:cNvPr>
            <p:cNvSpPr txBox="1"/>
            <p:nvPr/>
          </p:nvSpPr>
          <p:spPr>
            <a:xfrm>
              <a:off x="3621625" y="5988018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813953-3A99-B544-8253-A8C6ED4ED9AA}"/>
              </a:ext>
            </a:extLst>
          </p:cNvPr>
          <p:cNvCxnSpPr/>
          <p:nvPr/>
        </p:nvCxnSpPr>
        <p:spPr>
          <a:xfrm flipV="1">
            <a:off x="4992695" y="3642637"/>
            <a:ext cx="5006328" cy="17725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F7D3F5E-57EA-9A4A-B8E1-4B4B8B228D84}"/>
              </a:ext>
            </a:extLst>
          </p:cNvPr>
          <p:cNvSpPr txBox="1"/>
          <p:nvPr/>
        </p:nvSpPr>
        <p:spPr>
          <a:xfrm>
            <a:off x="434469" y="1620895"/>
            <a:ext cx="6595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Computationally efficient representation of non-local, dynamic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Represents &lt; 1% of model run time</a:t>
            </a:r>
          </a:p>
        </p:txBody>
      </p:sp>
    </p:spTree>
    <p:extLst>
      <p:ext uri="{BB962C8B-B14F-4D97-AF65-F5344CB8AC3E}">
        <p14:creationId xmlns:p14="http://schemas.microsoft.com/office/powerpoint/2010/main" val="6549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16077D-62DF-A64E-93B4-AD0147168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03"/>
          <a:stretch/>
        </p:blipFill>
        <p:spPr>
          <a:xfrm>
            <a:off x="4536373" y="0"/>
            <a:ext cx="8223416" cy="3642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4CB234-59F9-BC4A-8C2E-D8508210B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47"/>
          <a:stretch/>
        </p:blipFill>
        <p:spPr>
          <a:xfrm>
            <a:off x="4263240" y="3642753"/>
            <a:ext cx="7247782" cy="360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E01A6-82AF-524A-A7D5-6B6001AC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186996"/>
            <a:ext cx="10515600" cy="1325563"/>
          </a:xfrm>
        </p:spPr>
        <p:txBody>
          <a:bodyPr/>
          <a:lstStyle/>
          <a:p>
            <a:r>
              <a:rPr lang="en-US" dirty="0"/>
              <a:t>Snowfall Patterns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11267-E666-ED43-B7BA-88E124D045D8}"/>
              </a:ext>
            </a:extLst>
          </p:cNvPr>
          <p:cNvSpPr/>
          <p:nvPr/>
        </p:nvSpPr>
        <p:spPr>
          <a:xfrm>
            <a:off x="8633361" y="4049486"/>
            <a:ext cx="819397" cy="8075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A43D74-EAA6-B544-A92E-A35D5FD8F37D}"/>
              </a:ext>
            </a:extLst>
          </p:cNvPr>
          <p:cNvGrpSpPr/>
          <p:nvPr/>
        </p:nvGrpSpPr>
        <p:grpSpPr>
          <a:xfrm>
            <a:off x="5331777" y="665111"/>
            <a:ext cx="4322862" cy="1519949"/>
            <a:chOff x="5331777" y="665111"/>
            <a:chExt cx="4322862" cy="15199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9F5202-E6E8-B04E-B30E-7AB211F1049C}"/>
                </a:ext>
              </a:extLst>
            </p:cNvPr>
            <p:cNvSpPr txBox="1"/>
            <p:nvPr/>
          </p:nvSpPr>
          <p:spPr>
            <a:xfrm>
              <a:off x="5331777" y="665111"/>
              <a:ext cx="197970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Snow depth sensor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2ED2DB6-E6C3-C84C-B513-AF88CA776A6C}"/>
                </a:ext>
              </a:extLst>
            </p:cNvPr>
            <p:cNvCxnSpPr/>
            <p:nvPr/>
          </p:nvCxnSpPr>
          <p:spPr>
            <a:xfrm>
              <a:off x="5878286" y="1034443"/>
              <a:ext cx="997527" cy="11506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20DC86D-884D-974B-8A26-6F2DD44DDA53}"/>
                </a:ext>
              </a:extLst>
            </p:cNvPr>
            <p:cNvCxnSpPr>
              <a:cxnSpLocks/>
            </p:cNvCxnSpPr>
            <p:nvPr/>
          </p:nvCxnSpPr>
          <p:spPr>
            <a:xfrm>
              <a:off x="7311486" y="1034443"/>
              <a:ext cx="2343153" cy="11506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F4DF4D-8A77-584A-B52E-30A30CCE3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032" y="3259053"/>
            <a:ext cx="7139550" cy="5190139"/>
          </a:xfrm>
        </p:spPr>
        <p:txBody>
          <a:bodyPr>
            <a:normAutofit/>
          </a:bodyPr>
          <a:lstStyle/>
          <a:p>
            <a:r>
              <a:rPr lang="en-US" dirty="0"/>
              <a:t>50m resolution</a:t>
            </a:r>
          </a:p>
          <a:p>
            <a:r>
              <a:rPr lang="en-US" dirty="0"/>
              <a:t>10 x 10km domain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D5F9-1882-974B-88CE-91F515B6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CE522-E26E-9F43-AA8F-023D4E8D4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6DB48-637B-BB47-9098-EA9C1B510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50"/>
          <a:stretch/>
        </p:blipFill>
        <p:spPr>
          <a:xfrm>
            <a:off x="754334" y="3842151"/>
            <a:ext cx="12183645" cy="386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5F576-A2BE-4043-82C5-A0563DF32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04" b="55739"/>
          <a:stretch/>
        </p:blipFill>
        <p:spPr>
          <a:xfrm>
            <a:off x="754334" y="584620"/>
            <a:ext cx="12183645" cy="2920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521728-C064-7E47-93E8-385B37C6AEE0}"/>
              </a:ext>
            </a:extLst>
          </p:cNvPr>
          <p:cNvSpPr txBox="1"/>
          <p:nvPr/>
        </p:nvSpPr>
        <p:spPr>
          <a:xfrm>
            <a:off x="4229898" y="35345"/>
            <a:ext cx="40193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24-hour Accumulated Snowfall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D45707-C2CC-3946-AC3C-F27BB8A180DD}"/>
              </a:ext>
            </a:extLst>
          </p:cNvPr>
          <p:cNvGrpSpPr/>
          <p:nvPr/>
        </p:nvGrpSpPr>
        <p:grpSpPr>
          <a:xfrm>
            <a:off x="6021659" y="2233535"/>
            <a:ext cx="1697302" cy="3003483"/>
            <a:chOff x="6021659" y="2233535"/>
            <a:chExt cx="1697302" cy="300348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2AA37B-4A04-274C-92C2-CE23B1837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1659" y="2233535"/>
              <a:ext cx="1533384" cy="14909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659DD20-2EE6-C24C-B7F3-5F8C132FAEB9}"/>
                </a:ext>
              </a:extLst>
            </p:cNvPr>
            <p:cNvCxnSpPr>
              <a:cxnSpLocks/>
            </p:cNvCxnSpPr>
            <p:nvPr/>
          </p:nvCxnSpPr>
          <p:spPr>
            <a:xfrm>
              <a:off x="6021659" y="3724507"/>
              <a:ext cx="1697302" cy="15125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316895F-43A0-154A-9F87-37BA3E381FDC}"/>
              </a:ext>
            </a:extLst>
          </p:cNvPr>
          <p:cNvSpPr txBox="1"/>
          <p:nvPr/>
        </p:nvSpPr>
        <p:spPr>
          <a:xfrm>
            <a:off x="4161833" y="3408964"/>
            <a:ext cx="4155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Surface Flow Field During Event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6CFA58-58AE-2B42-8E96-C34889258159}"/>
              </a:ext>
            </a:extLst>
          </p:cNvPr>
          <p:cNvSpPr txBox="1"/>
          <p:nvPr/>
        </p:nvSpPr>
        <p:spPr>
          <a:xfrm>
            <a:off x="2119183" y="3328501"/>
            <a:ext cx="4001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Increased/Decreased deposition in areas</a:t>
            </a:r>
            <a:br>
              <a:rPr lang="en-US" dirty="0"/>
            </a:br>
            <a:r>
              <a:rPr lang="en-US" dirty="0"/>
              <a:t>of convergence/divergence</a:t>
            </a:r>
          </a:p>
        </p:txBody>
      </p:sp>
    </p:spTree>
    <p:extLst>
      <p:ext uri="{BB962C8B-B14F-4D97-AF65-F5344CB8AC3E}">
        <p14:creationId xmlns:p14="http://schemas.microsoft.com/office/powerpoint/2010/main" val="27379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55BD384-127F-5C46-8F0B-4B95E5BD2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20" y="-14117"/>
            <a:ext cx="12238813" cy="91791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D7CE51D-4DE0-9342-9EE0-5FF8FBFF2009}"/>
              </a:ext>
            </a:extLst>
          </p:cNvPr>
          <p:cNvSpPr/>
          <p:nvPr/>
        </p:nvSpPr>
        <p:spPr>
          <a:xfrm>
            <a:off x="774644" y="654462"/>
            <a:ext cx="10463199" cy="2400972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75525-624F-3643-8A94-BA98A664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BFA41-01F5-CA4D-AF35-527661AC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069"/>
            <a:ext cx="10515600" cy="457517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e-mail: </a:t>
            </a:r>
            <a:r>
              <a:rPr lang="en-US" dirty="0">
                <a:hlinkClick r:id="rId4"/>
              </a:rPr>
              <a:t>Dylan.Reynolds@slf.ch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Github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https://github.com/d-reynolds/HICAR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21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213</Words>
  <Application>Microsoft Macintosh PowerPoint</Application>
  <PresentationFormat>Widescreen</PresentationFormat>
  <Paragraphs>40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HICAR: Towards a coupled atmosphere-snow modeling system capturing ridge-scale snow deposition patterns over large domains</vt:lpstr>
      <vt:lpstr>High-resolution Intermediate Complexity Atmospheric Research (HICAR) model</vt:lpstr>
      <vt:lpstr>Wind field</vt:lpstr>
      <vt:lpstr>Snowfall Patterns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Reynolds</dc:creator>
  <cp:lastModifiedBy>Dylan Reynolds</cp:lastModifiedBy>
  <cp:revision>61</cp:revision>
  <dcterms:created xsi:type="dcterms:W3CDTF">2022-05-16T13:53:40Z</dcterms:created>
  <dcterms:modified xsi:type="dcterms:W3CDTF">2022-05-17T16:58:44Z</dcterms:modified>
</cp:coreProperties>
</file>