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332" r:id="rId3"/>
    <p:sldId id="302" r:id="rId4"/>
    <p:sldId id="342" r:id="rId5"/>
    <p:sldId id="334" r:id="rId6"/>
    <p:sldId id="327" r:id="rId7"/>
    <p:sldId id="28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azantseva" initials="M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5352" autoAdjust="0"/>
  </p:normalViewPr>
  <p:slideViewPr>
    <p:cSldViewPr>
      <p:cViewPr varScale="1">
        <p:scale>
          <a:sx n="81" d="100"/>
          <a:sy n="81" d="100"/>
        </p:scale>
        <p:origin x="-15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641B-4437-47FD-8532-2C9D3D74CDC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AD423-CCB5-454D-BB26-36A82F4BD6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08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AD423-CCB5-454D-BB26-36A82F4BD6C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10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17284A-9A17-4F5A-92A0-963CF3488F54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AD423-CCB5-454D-BB26-36A82F4BD6C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255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AD423-CCB5-454D-BB26-36A82F4BD6C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255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B53228-EC70-41F9-9929-D98AD02FA03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77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85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25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668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90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06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23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42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97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9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22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0BAD4-3616-455C-A995-448542461946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F3030-7477-4C45-9070-AE34960675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87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iki.rssi.ru/pub/omni/catalog/" TargetMode="Externa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daweb.gsfc.nasa.gov/index.html/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083" y="1412776"/>
            <a:ext cx="8170106" cy="1656184"/>
          </a:xfrm>
        </p:spPr>
        <p:txBody>
          <a:bodyPr>
            <a:noAutofit/>
          </a:bodyPr>
          <a:lstStyle/>
          <a:p>
            <a:r>
              <a:rPr lang="en-US" sz="4000" b="1" dirty="0"/>
              <a:t>Dynamics of </a:t>
            </a:r>
            <a:r>
              <a:rPr lang="en-US" sz="4000" b="1" dirty="0" smtClean="0"/>
              <a:t>helium abundance</a:t>
            </a:r>
            <a:br>
              <a:rPr lang="en-US" sz="4000" b="1" dirty="0" smtClean="0"/>
            </a:br>
            <a:r>
              <a:rPr lang="en-US" sz="4000" b="1" dirty="0" smtClean="0"/>
              <a:t> </a:t>
            </a:r>
            <a:r>
              <a:rPr lang="en-US" sz="4000" b="1" dirty="0"/>
              <a:t>inside and around ICME</a:t>
            </a:r>
            <a:endParaRPr lang="ru-RU" sz="4000" b="1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507949"/>
            <a:ext cx="914400" cy="28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942461" y="3284984"/>
            <a:ext cx="70213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/>
              <a:t>Alexander </a:t>
            </a:r>
            <a:r>
              <a:rPr lang="en-US" sz="2200" b="1" dirty="0" err="1"/>
              <a:t>Khokhlachev</a:t>
            </a:r>
            <a:r>
              <a:rPr lang="en-US" sz="2200" dirty="0"/>
              <a:t>, Yuri </a:t>
            </a:r>
            <a:r>
              <a:rPr lang="en-US" sz="2200" dirty="0" err="1"/>
              <a:t>Yermolaev</a:t>
            </a:r>
            <a:r>
              <a:rPr lang="en-US" sz="2200" dirty="0"/>
              <a:t>, Maria </a:t>
            </a:r>
            <a:r>
              <a:rPr lang="en-US" sz="2200" dirty="0" err="1"/>
              <a:t>Riazantseva</a:t>
            </a:r>
            <a:r>
              <a:rPr lang="en-US" sz="2200" dirty="0"/>
              <a:t>,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Liudmila</a:t>
            </a:r>
            <a:r>
              <a:rPr lang="en-US" sz="2200" dirty="0" smtClean="0"/>
              <a:t> </a:t>
            </a:r>
            <a:r>
              <a:rPr lang="en-US" sz="2200" dirty="0" err="1"/>
              <a:t>Rakhmanova</a:t>
            </a:r>
            <a:r>
              <a:rPr lang="en-US" sz="2200" dirty="0"/>
              <a:t>, </a:t>
            </a:r>
            <a:r>
              <a:rPr lang="en-US" sz="2200" dirty="0" smtClean="0"/>
              <a:t>Irina </a:t>
            </a:r>
            <a:r>
              <a:rPr lang="en-US" sz="2200" dirty="0" err="1"/>
              <a:t>Lodkina</a:t>
            </a:r>
            <a:endParaRPr lang="ru-RU" sz="2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92280" y="6196280"/>
            <a:ext cx="2041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/>
              <a:t>EGU22-11326</a:t>
            </a:r>
          </a:p>
          <a:p>
            <a:pPr algn="r"/>
            <a:r>
              <a:rPr lang="en-US" dirty="0" smtClean="0"/>
              <a:t> Session ST1.8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561" y="6519446"/>
            <a:ext cx="2010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aleks.xaa@yandex.ru</a:t>
            </a:r>
            <a:endParaRPr lang="ru-RU" sz="1600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9643" y="4831801"/>
            <a:ext cx="6842125" cy="64807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ru-RU" sz="2000" dirty="0" smtClean="0">
                <a:solidFill>
                  <a:schemeClr val="tx1"/>
                </a:solidFill>
              </a:rPr>
              <a:t>Space Research Institute (IKI) Russian Academy of Sciences, Moscow, Russia </a:t>
            </a:r>
            <a:endParaRPr lang="ru-RU" altLang="ru-RU" sz="2000" dirty="0" smtClean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16526" y="6488667"/>
            <a:ext cx="1704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23-27 May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960442"/>
              </p:ext>
            </p:extLst>
          </p:nvPr>
        </p:nvGraphicFramePr>
        <p:xfrm>
          <a:off x="5148634" y="602731"/>
          <a:ext cx="3384550" cy="254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r:id="rId4" imgW="3657600" imgH="2743200" progId="">
                  <p:embed/>
                </p:oleObj>
              </mc:Choice>
              <mc:Fallback>
                <p:oleObj r:id="rId4" imgW="3657600" imgH="2743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634" y="602731"/>
                        <a:ext cx="3384550" cy="254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654" y="4913784"/>
            <a:ext cx="4585767" cy="1944216"/>
          </a:xfrm>
        </p:spPr>
        <p:txBody>
          <a:bodyPr>
            <a:noAutofit/>
          </a:bodyPr>
          <a:lstStyle/>
          <a:p>
            <a:r>
              <a:rPr lang="en-US" sz="1800" dirty="0"/>
              <a:t>Study the </a:t>
            </a:r>
            <a:r>
              <a:rPr lang="en-US" sz="1800" dirty="0" smtClean="0"/>
              <a:t>relationship of the </a:t>
            </a:r>
            <a:r>
              <a:rPr lang="en-US" sz="1800" dirty="0"/>
              <a:t>helium abundance </a:t>
            </a:r>
            <a:r>
              <a:rPr lang="en-US" sz="1800" dirty="0" smtClean="0"/>
              <a:t>with </a:t>
            </a:r>
            <a:r>
              <a:rPr lang="en-US" sz="1800" dirty="0"/>
              <a:t>other solar wind plasma and interplanetary magnetic field parameters inside </a:t>
            </a:r>
            <a:r>
              <a:rPr lang="en-US" sz="1800" dirty="0" smtClean="0"/>
              <a:t>ICME</a:t>
            </a:r>
            <a:r>
              <a:rPr lang="en-US" sz="1800" dirty="0"/>
              <a:t>.</a:t>
            </a:r>
            <a:endParaRPr lang="ru-RU" sz="1800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61366" y="626287"/>
            <a:ext cx="4521747" cy="3594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Doubly ionized helium ions are </a:t>
            </a:r>
            <a:r>
              <a:rPr lang="en-US" sz="1800" dirty="0" smtClean="0"/>
              <a:t>the </a:t>
            </a:r>
            <a:r>
              <a:rPr lang="en-US" sz="1800" dirty="0"/>
              <a:t>second most abundant ion component of the solar wind. </a:t>
            </a:r>
            <a:r>
              <a:rPr lang="en-US" sz="1800" dirty="0" smtClean="0"/>
              <a:t>The helium </a:t>
            </a:r>
            <a:r>
              <a:rPr lang="en-US" sz="1800" dirty="0"/>
              <a:t>abundance is an important part of </a:t>
            </a:r>
            <a:r>
              <a:rPr lang="ru-RU" sz="1800" dirty="0" err="1" smtClean="0"/>
              <a:t>plasma</a:t>
            </a:r>
            <a:r>
              <a:rPr lang="ru-RU" sz="1800" dirty="0" smtClean="0"/>
              <a:t> </a:t>
            </a:r>
            <a:r>
              <a:rPr lang="ru-RU" sz="1800" dirty="0" err="1"/>
              <a:t>dynamics</a:t>
            </a:r>
            <a:r>
              <a:rPr lang="ru-RU" sz="1800" dirty="0"/>
              <a:t>.</a:t>
            </a:r>
          </a:p>
          <a:p>
            <a:r>
              <a:rPr lang="en-US" sz="1800" dirty="0" smtClean="0"/>
              <a:t>The r</a:t>
            </a:r>
            <a:r>
              <a:rPr lang="ru-RU" sz="1800" dirty="0" err="1" smtClean="0"/>
              <a:t>elative</a:t>
            </a:r>
            <a:r>
              <a:rPr lang="ru-RU" sz="1800" dirty="0" smtClean="0"/>
              <a:t> </a:t>
            </a:r>
            <a:r>
              <a:rPr lang="ru-RU" sz="1800" dirty="0" err="1"/>
              <a:t>helium</a:t>
            </a:r>
            <a:r>
              <a:rPr lang="ru-RU" sz="1800" dirty="0"/>
              <a:t> </a:t>
            </a:r>
            <a:r>
              <a:rPr lang="ru-RU" sz="1800" dirty="0" err="1"/>
              <a:t>abundance</a:t>
            </a:r>
            <a:r>
              <a:rPr lang="ru-RU" sz="1800" dirty="0"/>
              <a:t> </a:t>
            </a:r>
            <a:r>
              <a:rPr lang="en-US" sz="1800" dirty="0"/>
              <a:t>N</a:t>
            </a:r>
            <a:r>
              <a:rPr lang="en-US" sz="1800" baseline="-25000" dirty="0"/>
              <a:t>α</a:t>
            </a:r>
            <a:r>
              <a:rPr lang="en-US" sz="1800" dirty="0"/>
              <a:t>/N</a:t>
            </a:r>
            <a:r>
              <a:rPr lang="en-US" sz="1800" baseline="-25000" dirty="0"/>
              <a:t>p</a:t>
            </a:r>
            <a:r>
              <a:rPr lang="en-US" sz="1800" dirty="0"/>
              <a:t> averages ~ 3% in slow </a:t>
            </a:r>
            <a:r>
              <a:rPr lang="en-US" sz="1800" dirty="0" smtClean="0"/>
              <a:t>streams </a:t>
            </a:r>
            <a:r>
              <a:rPr lang="en-US" sz="1800" dirty="0"/>
              <a:t>and ~ 4</a:t>
            </a:r>
            <a:r>
              <a:rPr lang="en-US" sz="1800" dirty="0" smtClean="0"/>
              <a:t>%</a:t>
            </a:r>
            <a:br>
              <a:rPr lang="en-US" sz="1800" dirty="0" smtClean="0"/>
            </a:br>
            <a:r>
              <a:rPr lang="en-US" sz="1800" dirty="0" smtClean="0"/>
              <a:t>in </a:t>
            </a:r>
            <a:r>
              <a:rPr lang="en-US" sz="1800" dirty="0"/>
              <a:t>fast </a:t>
            </a:r>
            <a:r>
              <a:rPr lang="en-US" sz="1800" dirty="0" smtClean="0"/>
              <a:t>streams </a:t>
            </a:r>
            <a:r>
              <a:rPr lang="en-US" sz="1800" dirty="0"/>
              <a:t>of </a:t>
            </a:r>
            <a:r>
              <a:rPr lang="en-US" sz="1800" dirty="0" smtClean="0"/>
              <a:t>the solar </a:t>
            </a:r>
            <a:r>
              <a:rPr lang="en-US" sz="1800" dirty="0"/>
              <a:t>wind. The maximum </a:t>
            </a:r>
            <a:r>
              <a:rPr lang="en-US" sz="1800" dirty="0" smtClean="0"/>
              <a:t>value (&gt; 10%) </a:t>
            </a:r>
            <a:r>
              <a:rPr lang="en-US" sz="1800" dirty="0"/>
              <a:t>is reached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in ICME.</a:t>
            </a:r>
            <a:endParaRPr lang="ru-RU" sz="1800" dirty="0"/>
          </a:p>
          <a:p>
            <a:r>
              <a:rPr lang="en-US" sz="1800" dirty="0"/>
              <a:t>N</a:t>
            </a:r>
            <a:r>
              <a:rPr lang="en-US" sz="1800" baseline="-25000" dirty="0"/>
              <a:t>α</a:t>
            </a:r>
            <a:r>
              <a:rPr lang="en-US" sz="1800" dirty="0"/>
              <a:t>/N</a:t>
            </a:r>
            <a:r>
              <a:rPr lang="en-US" sz="1800" baseline="-25000" dirty="0"/>
              <a:t>p</a:t>
            </a:r>
            <a:r>
              <a:rPr lang="en-US" sz="1800" dirty="0"/>
              <a:t> can </a:t>
            </a:r>
            <a:r>
              <a:rPr lang="ru-RU" sz="1800" dirty="0" err="1"/>
              <a:t>significantly</a:t>
            </a:r>
            <a:r>
              <a:rPr lang="ru-RU" sz="1800" dirty="0"/>
              <a:t> </a:t>
            </a:r>
            <a:r>
              <a:rPr lang="en-US" sz="1800" dirty="0"/>
              <a:t>vary (</a:t>
            </a:r>
            <a:r>
              <a:rPr lang="ru-RU" sz="1800" dirty="0" err="1"/>
              <a:t>from</a:t>
            </a:r>
            <a:r>
              <a:rPr lang="ru-RU" sz="1800" dirty="0"/>
              <a:t> </a:t>
            </a:r>
            <a:r>
              <a:rPr lang="ru-RU" sz="1800" dirty="0" err="1"/>
              <a:t>percent</a:t>
            </a:r>
            <a:r>
              <a:rPr lang="ru-RU" sz="1800" dirty="0"/>
              <a:t> </a:t>
            </a:r>
            <a:r>
              <a:rPr lang="ru-RU" sz="1800" dirty="0" err="1"/>
              <a:t>to</a:t>
            </a:r>
            <a:r>
              <a:rPr lang="ru-RU" sz="1800" dirty="0"/>
              <a:t> </a:t>
            </a:r>
            <a:r>
              <a:rPr lang="ru-RU" sz="1800" dirty="0" err="1"/>
              <a:t>tens</a:t>
            </a:r>
            <a:r>
              <a:rPr lang="ru-RU" sz="1800" dirty="0"/>
              <a:t> </a:t>
            </a:r>
            <a:r>
              <a:rPr lang="ru-RU" sz="1800" dirty="0" err="1"/>
              <a:t>of</a:t>
            </a:r>
            <a:r>
              <a:rPr lang="ru-RU" sz="1800" dirty="0"/>
              <a:t> </a:t>
            </a:r>
            <a:r>
              <a:rPr lang="ru-RU" sz="1800" dirty="0" err="1"/>
              <a:t>percent</a:t>
            </a:r>
            <a:r>
              <a:rPr lang="ru-RU" sz="1800" dirty="0"/>
              <a:t>) </a:t>
            </a:r>
            <a:r>
              <a:rPr lang="ru-RU" sz="1800" dirty="0" err="1"/>
              <a:t>for</a:t>
            </a:r>
            <a:r>
              <a:rPr lang="ru-RU" sz="1800" dirty="0"/>
              <a:t> </a:t>
            </a:r>
            <a:r>
              <a:rPr lang="ru-RU" sz="1800" dirty="0" err="1"/>
              <a:t>times</a:t>
            </a:r>
            <a:r>
              <a:rPr lang="ru-RU" sz="1800" dirty="0"/>
              <a:t> </a:t>
            </a:r>
            <a:r>
              <a:rPr lang="ru-RU" sz="1800" dirty="0" err="1"/>
              <a:t>of</a:t>
            </a:r>
            <a:r>
              <a:rPr lang="ru-RU" sz="1800" dirty="0"/>
              <a:t> </a:t>
            </a:r>
            <a:r>
              <a:rPr lang="ru-RU" sz="1800" dirty="0" err="1"/>
              <a:t>the</a:t>
            </a:r>
            <a:r>
              <a:rPr lang="ru-RU" sz="1800" dirty="0"/>
              <a:t> </a:t>
            </a:r>
            <a:r>
              <a:rPr lang="ru-RU" sz="1800" dirty="0" err="1"/>
              <a:t>order</a:t>
            </a:r>
            <a:r>
              <a:rPr lang="ru-RU" sz="1800" dirty="0"/>
              <a:t> </a:t>
            </a:r>
            <a:r>
              <a:rPr lang="ru-RU" sz="1800" dirty="0" err="1"/>
              <a:t>of</a:t>
            </a:r>
            <a:r>
              <a:rPr lang="ru-RU" sz="1800" dirty="0"/>
              <a:t> </a:t>
            </a:r>
            <a:r>
              <a:rPr lang="ru-RU" sz="1800" dirty="0" err="1"/>
              <a:t>seconds-minutes</a:t>
            </a:r>
            <a:r>
              <a:rPr lang="ru-RU" sz="1800" dirty="0"/>
              <a:t>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07504" y="476672"/>
            <a:ext cx="4752528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600" dirty="0"/>
          </a:p>
        </p:txBody>
      </p:sp>
      <p:sp>
        <p:nvSpPr>
          <p:cNvPr id="10" name="Содержимое 3"/>
          <p:cNvSpPr txBox="1">
            <a:spLocks/>
          </p:cNvSpPr>
          <p:nvPr/>
        </p:nvSpPr>
        <p:spPr>
          <a:xfrm>
            <a:off x="4860032" y="4293096"/>
            <a:ext cx="4232821" cy="2564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800" dirty="0"/>
              <a:t>1. </a:t>
            </a:r>
            <a:r>
              <a:rPr lang="en-US" altLang="ru-RU" sz="1800" dirty="0" err="1"/>
              <a:t>Heliospheric</a:t>
            </a:r>
            <a:r>
              <a:rPr lang="en-US" altLang="ru-RU" sz="1800" dirty="0"/>
              <a:t> current sheet </a:t>
            </a:r>
            <a:r>
              <a:rPr lang="en-US" altLang="ru-RU" sz="1800" dirty="0" smtClean="0"/>
              <a:t>HCS</a:t>
            </a:r>
            <a:r>
              <a:rPr lang="ru-RU" altLang="ru-RU" sz="1800" dirty="0" smtClean="0"/>
              <a:t>.</a:t>
            </a:r>
            <a:endParaRPr lang="en-US" altLang="ru-RU" sz="1800" dirty="0"/>
          </a:p>
          <a:p>
            <a:r>
              <a:rPr lang="ru-RU" altLang="ru-RU" sz="1800" dirty="0"/>
              <a:t>2. </a:t>
            </a:r>
            <a:r>
              <a:rPr lang="en-US" altLang="ru-RU" sz="1800" dirty="0"/>
              <a:t>Slow streams </a:t>
            </a:r>
            <a:r>
              <a:rPr lang="en-US" altLang="ru-RU" sz="1800" dirty="0" smtClean="0"/>
              <a:t>SLOW</a:t>
            </a:r>
            <a:r>
              <a:rPr lang="ru-RU" altLang="ru-RU" sz="1800" dirty="0" smtClean="0"/>
              <a:t>.</a:t>
            </a:r>
            <a:endParaRPr lang="en-US" altLang="ru-RU" sz="1800" dirty="0"/>
          </a:p>
          <a:p>
            <a:r>
              <a:rPr lang="ru-RU" altLang="ru-RU" sz="1800" dirty="0"/>
              <a:t>3. </a:t>
            </a:r>
            <a:r>
              <a:rPr lang="en-US" altLang="ru-RU" sz="1800" dirty="0"/>
              <a:t>High speed stream </a:t>
            </a:r>
            <a:r>
              <a:rPr lang="en-US" altLang="ru-RU" sz="1800" dirty="0" smtClean="0"/>
              <a:t>FAST</a:t>
            </a:r>
            <a:r>
              <a:rPr lang="ru-RU" altLang="ru-RU" sz="1800" dirty="0" smtClean="0"/>
              <a:t>.</a:t>
            </a:r>
            <a:r>
              <a:rPr lang="ru-RU" altLang="ru-RU" sz="1800" dirty="0"/>
              <a:t/>
            </a:r>
            <a:br>
              <a:rPr lang="ru-RU" altLang="ru-RU" sz="1800" dirty="0"/>
            </a:br>
            <a:r>
              <a:rPr lang="ru-RU" altLang="ru-RU" sz="1800" dirty="0"/>
              <a:t>4. </a:t>
            </a:r>
            <a:r>
              <a:rPr lang="en-US" altLang="ru-RU" sz="1800" dirty="0"/>
              <a:t>Interplanetary coronal mass ejections ICME: </a:t>
            </a:r>
            <a:r>
              <a:rPr lang="en-US" altLang="ru-RU" sz="1800" dirty="0" smtClean="0"/>
              <a:t>Magnetic </a:t>
            </a:r>
            <a:r>
              <a:rPr lang="en-US" altLang="ru-RU" sz="1800" dirty="0"/>
              <a:t>Clouds MC and</a:t>
            </a:r>
            <a:r>
              <a:rPr lang="ru-RU" altLang="ru-RU" sz="1800" dirty="0"/>
              <a:t> </a:t>
            </a:r>
            <a:r>
              <a:rPr lang="en-US" altLang="ru-RU" sz="1800" dirty="0" smtClean="0"/>
              <a:t>EJECTA</a:t>
            </a:r>
            <a:r>
              <a:rPr lang="ru-RU" altLang="ru-RU" sz="1800" dirty="0" smtClean="0"/>
              <a:t>.</a:t>
            </a:r>
            <a:r>
              <a:rPr lang="ru-RU" altLang="ru-RU" sz="1800" dirty="0"/>
              <a:t/>
            </a:r>
            <a:br>
              <a:rPr lang="ru-RU" altLang="ru-RU" sz="1800" dirty="0"/>
            </a:br>
            <a:r>
              <a:rPr lang="ru-RU" altLang="ru-RU" sz="1800" dirty="0"/>
              <a:t>5. </a:t>
            </a:r>
            <a:r>
              <a:rPr lang="en-US" altLang="ru-RU" sz="1800" dirty="0"/>
              <a:t>Compressed regions</a:t>
            </a:r>
            <a:r>
              <a:rPr lang="ru-RU" altLang="ru-RU" sz="1800" dirty="0"/>
              <a:t>: </a:t>
            </a:r>
            <a:r>
              <a:rPr lang="en-US" altLang="ru-RU" sz="1800" dirty="0" err="1"/>
              <a:t>Corotating</a:t>
            </a:r>
            <a:r>
              <a:rPr lang="en-US" altLang="ru-RU" sz="1800" dirty="0"/>
              <a:t> Interaction Regions CIR and SHEATH before fast</a:t>
            </a:r>
            <a:r>
              <a:rPr lang="ru-RU" altLang="ru-RU" sz="1800" dirty="0"/>
              <a:t> </a:t>
            </a:r>
            <a:r>
              <a:rPr lang="en-US" altLang="ru-RU" sz="1800" dirty="0"/>
              <a:t>ICME</a:t>
            </a:r>
            <a:r>
              <a:rPr lang="en-US" altLang="ru-RU" sz="1800" dirty="0" smtClean="0"/>
              <a:t>.</a:t>
            </a:r>
            <a:endParaRPr lang="en-US" altLang="ru-RU" sz="180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454449" y="0"/>
            <a:ext cx="4176464" cy="476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2800" b="1" dirty="0" smtClean="0"/>
              <a:t>Introduction</a:t>
            </a:r>
            <a:endParaRPr lang="ru-RU" altLang="ru-RU" sz="2800" b="1" dirty="0" smtClean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39019" y="4221088"/>
            <a:ext cx="3782888" cy="62071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800" b="1" dirty="0" smtClean="0"/>
              <a:t>Main</a:t>
            </a:r>
            <a:r>
              <a:rPr lang="en-US" sz="2800" b="1" dirty="0" smtClean="0">
                <a:latin typeface="+mn-lt"/>
              </a:rPr>
              <a:t> goal</a:t>
            </a:r>
            <a:endParaRPr lang="ru-RU" sz="2800" b="1" dirty="0"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63146" y="808674"/>
            <a:ext cx="360363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077196" y="1361124"/>
            <a:ext cx="576263" cy="22701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4"/>
          <p:cNvSpPr>
            <a:spLocks noChangeArrowheads="1"/>
          </p:cNvSpPr>
          <p:nvPr/>
        </p:nvSpPr>
        <p:spPr bwMode="auto">
          <a:xfrm>
            <a:off x="5148634" y="1305562"/>
            <a:ext cx="635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/>
              <a:t>Sun</a:t>
            </a:r>
            <a:endParaRPr lang="ru-RU" altLang="ru-RU" sz="1600"/>
          </a:p>
        </p:txBody>
      </p:sp>
      <p:sp>
        <p:nvSpPr>
          <p:cNvPr id="8" name="Прямоугольник 7"/>
          <p:cNvSpPr/>
          <p:nvPr/>
        </p:nvSpPr>
        <p:spPr>
          <a:xfrm>
            <a:off x="4881287" y="3025114"/>
            <a:ext cx="41051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Schematic representation of large-scale types of </a:t>
            </a:r>
            <a:r>
              <a:rPr lang="en-US" b="1" dirty="0" smtClean="0"/>
              <a:t>the</a:t>
            </a:r>
            <a:r>
              <a:rPr lang="ru-RU" b="1" dirty="0" smtClean="0"/>
              <a:t> </a:t>
            </a:r>
            <a:r>
              <a:rPr lang="en-US" b="1" dirty="0" smtClean="0"/>
              <a:t>solar wind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(</a:t>
            </a:r>
            <a:r>
              <a:rPr lang="en-US" altLang="ru-RU" b="1" dirty="0" err="1" smtClean="0"/>
              <a:t>Yermolaev</a:t>
            </a:r>
            <a:r>
              <a:rPr lang="en-US" altLang="ru-RU" b="1" dirty="0" smtClean="0"/>
              <a:t> </a:t>
            </a:r>
            <a:r>
              <a:rPr lang="en-US" altLang="ru-RU" b="1" dirty="0"/>
              <a:t>et al., Cosmic Res., </a:t>
            </a:r>
            <a:r>
              <a:rPr lang="en-US" altLang="ru-RU" b="1" dirty="0" smtClean="0"/>
              <a:t>2009</a:t>
            </a:r>
            <a:r>
              <a:rPr lang="ru-RU" altLang="ru-RU" b="1" dirty="0" smtClean="0"/>
              <a:t>; </a:t>
            </a:r>
            <a:r>
              <a:rPr lang="en-US" altLang="ru-RU" dirty="0">
                <a:hlinkClick r:id="rId6"/>
              </a:rPr>
              <a:t>http://iki.rssi.ru/pub/omni/catalog</a:t>
            </a:r>
            <a:r>
              <a:rPr lang="en-US" altLang="ru-RU" dirty="0" smtClean="0">
                <a:hlinkClick r:id="rId6"/>
              </a:rPr>
              <a:t>/</a:t>
            </a:r>
            <a:r>
              <a:rPr lang="ru-RU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8573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614007" y="5645467"/>
            <a:ext cx="33165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ru-RU" b="1" dirty="0"/>
              <a:t>Dependence of </a:t>
            </a:r>
            <a:r>
              <a:rPr lang="en-US" altLang="ru-RU" b="1" dirty="0" smtClean="0"/>
              <a:t>N</a:t>
            </a:r>
            <a:r>
              <a:rPr lang="en-US" altLang="ru-RU" b="1" baseline="-25000" dirty="0" smtClean="0"/>
              <a:t>α</a:t>
            </a:r>
            <a:r>
              <a:rPr lang="en-US" altLang="ru-RU" b="1" dirty="0" smtClean="0"/>
              <a:t>/N</a:t>
            </a:r>
            <a:r>
              <a:rPr lang="en-US" altLang="ru-RU" b="1" baseline="-25000" dirty="0" smtClean="0"/>
              <a:t>p</a:t>
            </a:r>
            <a:r>
              <a:rPr lang="en-US" altLang="ru-RU" b="1" dirty="0" smtClean="0"/>
              <a:t> </a:t>
            </a:r>
            <a:r>
              <a:rPr lang="en-US" altLang="ru-RU" b="1" dirty="0"/>
              <a:t/>
            </a:r>
            <a:br>
              <a:rPr lang="en-US" altLang="ru-RU" b="1" dirty="0"/>
            </a:br>
            <a:r>
              <a:rPr lang="en-US" altLang="ru-RU" b="1" dirty="0"/>
              <a:t>vs </a:t>
            </a:r>
            <a:r>
              <a:rPr lang="el-GR" altLang="ru-RU" b="1" dirty="0"/>
              <a:t>β</a:t>
            </a:r>
            <a:r>
              <a:rPr lang="ru-RU" altLang="ru-RU" b="1" dirty="0"/>
              <a:t>, </a:t>
            </a:r>
            <a:r>
              <a:rPr lang="en-US" altLang="ru-RU" b="1" dirty="0"/>
              <a:t>B and </a:t>
            </a:r>
            <a:r>
              <a:rPr lang="en-US" altLang="ru-RU" b="1" dirty="0" err="1" smtClean="0"/>
              <a:t>N</a:t>
            </a:r>
            <a:r>
              <a:rPr lang="en-US" altLang="ru-RU" b="1" baseline="-25000" dirty="0" err="1" smtClean="0"/>
              <a:t>p</a:t>
            </a:r>
            <a:r>
              <a:rPr lang="en-US" altLang="ru-RU" b="1" dirty="0" err="1" smtClean="0"/>
              <a:t>kT</a:t>
            </a:r>
            <a:r>
              <a:rPr lang="ru-RU" altLang="ru-RU" b="1" dirty="0" smtClean="0"/>
              <a:t> </a:t>
            </a:r>
            <a:r>
              <a:rPr lang="en-US" altLang="ru-RU" b="1" dirty="0"/>
              <a:t>in </a:t>
            </a:r>
            <a:r>
              <a:rPr lang="en-US" altLang="ru-RU" b="1" dirty="0" smtClean="0"/>
              <a:t>MC </a:t>
            </a:r>
            <a:br>
              <a:rPr lang="en-US" altLang="ru-RU" b="1" dirty="0" smtClean="0"/>
            </a:br>
            <a:r>
              <a:rPr lang="en-US" altLang="ru-RU" b="1" dirty="0" smtClean="0"/>
              <a:t>and EJECTA (</a:t>
            </a:r>
            <a:r>
              <a:rPr lang="en-US" altLang="ru-RU" b="1" dirty="0" err="1" smtClean="0"/>
              <a:t>Khokhlachev</a:t>
            </a:r>
            <a:r>
              <a:rPr lang="en-US" altLang="ru-RU" b="1" dirty="0" smtClean="0"/>
              <a:t> </a:t>
            </a:r>
            <a:r>
              <a:rPr lang="en-US" altLang="ru-RU" b="1" dirty="0"/>
              <a:t>et al</a:t>
            </a:r>
            <a:r>
              <a:rPr lang="en-US" altLang="ru-RU" b="1" dirty="0" smtClean="0"/>
              <a:t>., </a:t>
            </a:r>
            <a:br>
              <a:rPr lang="en-US" altLang="ru-RU" b="1" dirty="0" smtClean="0"/>
            </a:br>
            <a:r>
              <a:rPr lang="en-US" altLang="ru-RU" b="1" dirty="0" smtClean="0"/>
              <a:t>Cosmic </a:t>
            </a:r>
            <a:r>
              <a:rPr lang="en-US" altLang="ru-RU" b="1" dirty="0"/>
              <a:t>Res., </a:t>
            </a:r>
            <a:r>
              <a:rPr lang="en-US" altLang="ru-RU" b="1" dirty="0" smtClean="0"/>
              <a:t>2022)</a:t>
            </a:r>
            <a:endParaRPr lang="ru-RU" altLang="ru-RU" b="1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25" y="3509861"/>
            <a:ext cx="5316287" cy="333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1349"/>
            <a:ext cx="5580112" cy="328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575895" y="392173"/>
            <a:ext cx="343217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ru-RU" b="1" dirty="0"/>
              <a:t>Temporal variations </a:t>
            </a:r>
            <a:r>
              <a:rPr lang="en-US" altLang="ru-RU" b="1" dirty="0" smtClean="0"/>
              <a:t>of the </a:t>
            </a:r>
            <a:r>
              <a:rPr lang="en-US" altLang="ru-RU" b="1" dirty="0"/>
              <a:t>helium abundance N</a:t>
            </a:r>
            <a:r>
              <a:rPr lang="en-US" altLang="ru-RU" b="1" baseline="-25000" dirty="0"/>
              <a:t>α</a:t>
            </a:r>
            <a:r>
              <a:rPr lang="en-US" altLang="ru-RU" b="1" dirty="0"/>
              <a:t>/N</a:t>
            </a:r>
            <a:r>
              <a:rPr lang="en-US" altLang="ru-RU" b="1" baseline="-25000" dirty="0"/>
              <a:t>p</a:t>
            </a:r>
            <a:r>
              <a:rPr lang="en-US" altLang="ru-RU" b="1" dirty="0"/>
              <a:t> </a:t>
            </a:r>
            <a:r>
              <a:rPr lang="en-US" altLang="ru-RU" b="1" dirty="0" smtClean="0"/>
              <a:t>and </a:t>
            </a:r>
            <a:r>
              <a:rPr lang="en-US" altLang="ru-RU" b="1" dirty="0"/>
              <a:t>the </a:t>
            </a:r>
            <a:r>
              <a:rPr lang="en-US" altLang="ru-RU" b="1" dirty="0" smtClean="0"/>
              <a:t>plasma </a:t>
            </a:r>
            <a:r>
              <a:rPr lang="en-US" altLang="ru-RU" b="1" dirty="0"/>
              <a:t>β‐parameter</a:t>
            </a:r>
            <a:r>
              <a:rPr lang="da-DK" altLang="ru-RU" dirty="0"/>
              <a:t> </a:t>
            </a:r>
            <a:r>
              <a:rPr lang="da-DK" altLang="ru-RU" b="1" dirty="0" smtClean="0"/>
              <a:t>in ICME </a:t>
            </a:r>
            <a:r>
              <a:rPr lang="da-DK" altLang="ru-RU" b="1" dirty="0"/>
              <a:t>and SHEATH before it </a:t>
            </a:r>
            <a:r>
              <a:rPr lang="en-US" altLang="ru-RU" b="1" dirty="0"/>
              <a:t>by double superposed epoch analysis </a:t>
            </a:r>
            <a:br>
              <a:rPr lang="en-US" altLang="ru-RU" b="1" dirty="0"/>
            </a:br>
            <a:r>
              <a:rPr lang="da-DK" altLang="ru-RU" b="1" dirty="0"/>
              <a:t>(Yermolaev et al., JGR, 2020)</a:t>
            </a:r>
            <a:r>
              <a:rPr lang="ru-RU" altLang="ru-RU" b="1" dirty="0"/>
              <a:t> </a:t>
            </a:r>
          </a:p>
        </p:txBody>
      </p:sp>
      <p:sp>
        <p:nvSpPr>
          <p:cNvPr id="21" name="Прямоугольник 11"/>
          <p:cNvSpPr>
            <a:spLocks noChangeArrowheads="1"/>
          </p:cNvSpPr>
          <p:nvPr/>
        </p:nvSpPr>
        <p:spPr bwMode="auto">
          <a:xfrm>
            <a:off x="5614006" y="4509120"/>
            <a:ext cx="352999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ossible </a:t>
            </a:r>
            <a:r>
              <a:rPr lang="en-US" dirty="0"/>
              <a:t>existence </a:t>
            </a:r>
            <a:r>
              <a:rPr lang="en-US" dirty="0" smtClean="0"/>
              <a:t>of a </a:t>
            </a:r>
            <a:r>
              <a:rPr lang="en-US" dirty="0"/>
              <a:t>current enriched with helium </a:t>
            </a:r>
            <a:r>
              <a:rPr lang="en-US" dirty="0" smtClean="0"/>
              <a:t>ions</a:t>
            </a:r>
            <a:r>
              <a:rPr lang="ru-RU" dirty="0" smtClean="0"/>
              <a:t> </a:t>
            </a:r>
            <a:r>
              <a:rPr lang="en-US" dirty="0" smtClean="0"/>
              <a:t>inside ICME</a:t>
            </a:r>
            <a:r>
              <a:rPr lang="ru-RU" dirty="0" smtClean="0"/>
              <a:t> </a:t>
            </a:r>
            <a:r>
              <a:rPr lang="en-US" dirty="0" smtClean="0"/>
              <a:t>in</a:t>
            </a:r>
            <a:r>
              <a:rPr lang="ru-RU" dirty="0" smtClean="0"/>
              <a:t> </a:t>
            </a:r>
            <a:r>
              <a:rPr lang="en-US" dirty="0" smtClean="0"/>
              <a:t>a region </a:t>
            </a:r>
            <a:r>
              <a:rPr lang="en-US" dirty="0"/>
              <a:t>with a </a:t>
            </a:r>
            <a:r>
              <a:rPr lang="en-US" dirty="0" smtClean="0"/>
              <a:t>scale of </a:t>
            </a:r>
            <a:r>
              <a:rPr lang="en-US" altLang="ru-RU" dirty="0"/>
              <a:t>~10</a:t>
            </a:r>
            <a:r>
              <a:rPr lang="en-US" altLang="ru-RU" baseline="30000" dirty="0"/>
              <a:t>6</a:t>
            </a:r>
            <a:r>
              <a:rPr lang="en-US" altLang="ru-RU" dirty="0"/>
              <a:t> </a:t>
            </a:r>
            <a:r>
              <a:rPr lang="en-US" altLang="ru-RU" dirty="0" smtClean="0"/>
              <a:t>km</a:t>
            </a:r>
            <a:r>
              <a:rPr lang="en-US" altLang="ru-RU" dirty="0"/>
              <a:t>.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0" y="0"/>
            <a:ext cx="9144000" cy="391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2800" b="1" dirty="0" smtClean="0"/>
              <a:t>Large-scale dynamics of the helium abundance in ICME</a:t>
            </a:r>
            <a:endParaRPr lang="ru-RU" altLang="ru-RU" sz="2800" b="1" dirty="0" smtClean="0"/>
          </a:p>
        </p:txBody>
      </p:sp>
      <p:pic>
        <p:nvPicPr>
          <p:cNvPr id="8" name="Рисунок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962" y="2202855"/>
            <a:ext cx="1047517" cy="185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1"/>
          <p:cNvSpPr>
            <a:spLocks noChangeArrowheads="1"/>
          </p:cNvSpPr>
          <p:nvPr/>
        </p:nvSpPr>
        <p:spPr bwMode="auto">
          <a:xfrm>
            <a:off x="5620418" y="2117204"/>
            <a:ext cx="227036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 err="1" smtClean="0"/>
              <a:t>Anticorrelation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N</a:t>
            </a:r>
            <a:r>
              <a:rPr lang="en-US" baseline="-25000" dirty="0" smtClean="0"/>
              <a:t>α</a:t>
            </a:r>
            <a:r>
              <a:rPr lang="en-US" dirty="0" smtClean="0"/>
              <a:t>/N</a:t>
            </a:r>
            <a:r>
              <a:rPr lang="en-US" baseline="-25000" dirty="0" smtClean="0"/>
              <a:t>p</a:t>
            </a:r>
            <a:r>
              <a:rPr lang="en-US" dirty="0" smtClean="0"/>
              <a:t> and </a:t>
            </a:r>
            <a:r>
              <a:rPr lang="ru-RU" dirty="0" smtClean="0"/>
              <a:t>β</a:t>
            </a:r>
            <a:r>
              <a:rPr lang="en-US" dirty="0"/>
              <a:t>-parameter inside </a:t>
            </a:r>
            <a:r>
              <a:rPr lang="en-US" dirty="0" smtClean="0"/>
              <a:t>ICME. It </a:t>
            </a:r>
            <a:r>
              <a:rPr lang="en-US" dirty="0"/>
              <a:t>is related to the growing </a:t>
            </a:r>
            <a:r>
              <a:rPr lang="en-US" dirty="0" smtClean="0"/>
              <a:t>in the </a:t>
            </a:r>
            <a:r>
              <a:rPr lang="en-US" dirty="0"/>
              <a:t>N</a:t>
            </a:r>
            <a:r>
              <a:rPr lang="en-US" baseline="-25000" dirty="0"/>
              <a:t>α</a:t>
            </a:r>
            <a:r>
              <a:rPr lang="en-US" dirty="0"/>
              <a:t>/N</a:t>
            </a:r>
            <a:r>
              <a:rPr lang="en-US" baseline="-25000" dirty="0"/>
              <a:t>p </a:t>
            </a:r>
            <a:r>
              <a:rPr lang="en-US" dirty="0"/>
              <a:t>with an increase in B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6738650" y="4121771"/>
            <a:ext cx="1080120" cy="44571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678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807" y="620444"/>
            <a:ext cx="3718105" cy="478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0" y="608386"/>
            <a:ext cx="2762524" cy="4793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5245" y="0"/>
            <a:ext cx="9118756" cy="391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2600" b="1" dirty="0" smtClean="0"/>
              <a:t>Medium-scale dynamics of the helium abundance </a:t>
            </a:r>
            <a:r>
              <a:rPr lang="en-US" altLang="ru-RU" sz="2600" b="1" dirty="0"/>
              <a:t>in </a:t>
            </a:r>
            <a:r>
              <a:rPr lang="en-US" altLang="ru-RU" sz="2600" b="1" dirty="0" smtClean="0"/>
              <a:t>ICME</a:t>
            </a:r>
            <a:endParaRPr lang="ru-RU" altLang="ru-RU" sz="26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5613128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b="1" dirty="0"/>
              <a:t>E</a:t>
            </a:r>
            <a:r>
              <a:rPr lang="en-US" altLang="ru-RU" b="1" dirty="0" smtClean="0"/>
              <a:t>xamples </a:t>
            </a:r>
            <a:r>
              <a:rPr lang="en-US" altLang="ru-RU" b="1" dirty="0"/>
              <a:t>of SW parameters (N</a:t>
            </a:r>
            <a:r>
              <a:rPr lang="en-US" altLang="ru-RU" b="1" baseline="-25000" dirty="0"/>
              <a:t>α</a:t>
            </a:r>
            <a:r>
              <a:rPr lang="en-US" altLang="ru-RU" b="1" dirty="0"/>
              <a:t>/N</a:t>
            </a:r>
            <a:r>
              <a:rPr lang="en-US" altLang="ru-RU" b="1" baseline="-25000" dirty="0"/>
              <a:t>p</a:t>
            </a:r>
            <a:r>
              <a:rPr lang="en-US" altLang="ru-RU" b="1" dirty="0"/>
              <a:t>, </a:t>
            </a:r>
            <a:r>
              <a:rPr lang="el-GR" altLang="ru-RU" b="1" dirty="0" smtClean="0"/>
              <a:t>β</a:t>
            </a:r>
            <a:r>
              <a:rPr lang="en-US" altLang="ru-RU" b="1" dirty="0"/>
              <a:t>,</a:t>
            </a:r>
            <a:r>
              <a:rPr lang="el-GR" altLang="ru-RU" dirty="0"/>
              <a:t> </a:t>
            </a:r>
            <a:r>
              <a:rPr lang="en-US" altLang="ru-RU" b="1" dirty="0" smtClean="0"/>
              <a:t>B,</a:t>
            </a:r>
            <a:r>
              <a:rPr lang="en-US" altLang="ru-RU" dirty="0" smtClean="0"/>
              <a:t> </a:t>
            </a:r>
            <a:r>
              <a:rPr lang="en-US" altLang="ru-RU" b="1" dirty="0" smtClean="0"/>
              <a:t>N</a:t>
            </a:r>
            <a:r>
              <a:rPr lang="en-US" altLang="ru-RU" b="1" baseline="-25000" dirty="0" smtClean="0"/>
              <a:t>p</a:t>
            </a:r>
            <a:r>
              <a:rPr lang="en-US" altLang="ru-RU" b="1" dirty="0" smtClean="0"/>
              <a:t>, N</a:t>
            </a:r>
            <a:r>
              <a:rPr lang="en-US" altLang="ru-RU" b="1" baseline="-25000" dirty="0" smtClean="0"/>
              <a:t>α</a:t>
            </a:r>
            <a:r>
              <a:rPr lang="en-US" altLang="ru-RU" b="1" dirty="0" smtClean="0"/>
              <a:t>, T) </a:t>
            </a:r>
            <a:br>
              <a:rPr lang="en-US" altLang="ru-RU" b="1" dirty="0" smtClean="0"/>
            </a:br>
            <a:r>
              <a:rPr lang="en-US" altLang="ru-RU" b="1" dirty="0" smtClean="0"/>
              <a:t>time </a:t>
            </a:r>
            <a:r>
              <a:rPr lang="en-US" altLang="ru-RU" b="1" dirty="0"/>
              <a:t>series </a:t>
            </a:r>
            <a:r>
              <a:rPr lang="en-US" altLang="ru-RU" b="1" dirty="0" smtClean="0"/>
              <a:t>inside EJECTA </a:t>
            </a:r>
            <a:r>
              <a:rPr lang="ru-RU" b="1" dirty="0"/>
              <a:t>08.</a:t>
            </a:r>
            <a:r>
              <a:rPr lang="en-US" b="1" dirty="0"/>
              <a:t>X</a:t>
            </a:r>
            <a:r>
              <a:rPr lang="ru-RU" b="1" dirty="0" smtClean="0"/>
              <a:t>.2011</a:t>
            </a:r>
            <a:r>
              <a:rPr lang="en-US" b="1" dirty="0" smtClean="0"/>
              <a:t> (</a:t>
            </a:r>
            <a:r>
              <a:rPr lang="en-US" altLang="ru-RU" b="1" dirty="0"/>
              <a:t>on left</a:t>
            </a:r>
            <a:r>
              <a:rPr lang="en-US" b="1" dirty="0" smtClean="0"/>
              <a:t>) and </a:t>
            </a:r>
            <a:br>
              <a:rPr lang="en-US" b="1" dirty="0" smtClean="0"/>
            </a:br>
            <a:r>
              <a:rPr lang="en-US" b="1" dirty="0" smtClean="0"/>
              <a:t>MC </a:t>
            </a:r>
            <a:r>
              <a:rPr lang="ru-RU" b="1" dirty="0" smtClean="0"/>
              <a:t>2</a:t>
            </a:r>
            <a:r>
              <a:rPr lang="en-US" b="1" dirty="0" smtClean="0"/>
              <a:t>8</a:t>
            </a:r>
            <a:r>
              <a:rPr lang="ru-RU" b="1" dirty="0" smtClean="0"/>
              <a:t>.</a:t>
            </a:r>
            <a:r>
              <a:rPr lang="en-US" b="1" dirty="0"/>
              <a:t>II</a:t>
            </a:r>
            <a:r>
              <a:rPr lang="ru-RU" b="1" dirty="0"/>
              <a:t>.201</a:t>
            </a:r>
            <a:r>
              <a:rPr lang="en-US" b="1" dirty="0" smtClean="0"/>
              <a:t>2 (on right) </a:t>
            </a:r>
            <a:r>
              <a:rPr lang="en-US" altLang="ru-RU" b="1" dirty="0" smtClean="0"/>
              <a:t>by WIND spacecraft</a:t>
            </a:r>
            <a:r>
              <a:rPr lang="ru-RU" altLang="ru-RU" b="1" dirty="0"/>
              <a:t> </a:t>
            </a:r>
            <a:r>
              <a:rPr lang="en-US" altLang="ru-RU" b="1" dirty="0" smtClean="0"/>
              <a:t>data</a:t>
            </a:r>
            <a:endParaRPr lang="ru-RU" dirty="0"/>
          </a:p>
        </p:txBody>
      </p:sp>
      <p:sp>
        <p:nvSpPr>
          <p:cNvPr id="11" name="Прямоугольник 11"/>
          <p:cNvSpPr>
            <a:spLocks noChangeArrowheads="1"/>
          </p:cNvSpPr>
          <p:nvPr/>
        </p:nvSpPr>
        <p:spPr bwMode="auto">
          <a:xfrm>
            <a:off x="6577912" y="836712"/>
            <a:ext cx="242534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A</a:t>
            </a:r>
            <a:r>
              <a:rPr lang="ru-RU" dirty="0"/>
              <a:t>n </a:t>
            </a:r>
            <a:r>
              <a:rPr lang="ru-RU" dirty="0" err="1"/>
              <a:t>analysis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correlation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helium</a:t>
            </a:r>
            <a:r>
              <a:rPr lang="ru-RU" dirty="0"/>
              <a:t> </a:t>
            </a:r>
            <a:r>
              <a:rPr lang="ru-RU" dirty="0" err="1"/>
              <a:t>abundance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other</a:t>
            </a:r>
            <a:r>
              <a:rPr lang="ru-RU" dirty="0"/>
              <a:t> SW </a:t>
            </a:r>
            <a:r>
              <a:rPr lang="ru-RU" dirty="0" err="1"/>
              <a:t>parameters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carried</a:t>
            </a:r>
            <a:r>
              <a:rPr lang="ru-RU" dirty="0"/>
              <a:t> </a:t>
            </a:r>
            <a:r>
              <a:rPr lang="ru-RU" dirty="0" err="1"/>
              <a:t>out</a:t>
            </a:r>
            <a:r>
              <a:rPr lang="ru-RU" dirty="0"/>
              <a:t> </a:t>
            </a:r>
            <a:r>
              <a:rPr lang="ru-RU" dirty="0" err="1"/>
              <a:t>using</a:t>
            </a:r>
            <a:r>
              <a:rPr lang="ru-RU" dirty="0"/>
              <a:t> </a:t>
            </a:r>
            <a:r>
              <a:rPr lang="en-US" dirty="0" smtClean="0"/>
              <a:t>3 sec </a:t>
            </a:r>
            <a:r>
              <a:rPr lang="ru-RU" dirty="0" smtClean="0"/>
              <a:t>WIND </a:t>
            </a:r>
            <a:r>
              <a:rPr lang="en-US" dirty="0" smtClean="0"/>
              <a:t>spacecraft </a:t>
            </a:r>
            <a:r>
              <a:rPr lang="ru-RU" dirty="0" err="1" smtClean="0"/>
              <a:t>data</a:t>
            </a:r>
            <a:r>
              <a:rPr lang="ru-RU" dirty="0" smtClean="0"/>
              <a:t> (</a:t>
            </a:r>
            <a:r>
              <a:rPr lang="ru-RU" u="sng" dirty="0">
                <a:hlinkClick r:id="rId5"/>
              </a:rPr>
              <a:t>cdaweb.gsfc.nasa.gov</a:t>
            </a:r>
            <a:r>
              <a:rPr lang="ru-RU" dirty="0" smtClean="0"/>
              <a:t>).</a:t>
            </a:r>
            <a:endParaRPr lang="ru-RU" strike="sngStrik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577912" y="3356992"/>
            <a:ext cx="24253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t </a:t>
            </a:r>
            <a:r>
              <a:rPr lang="en-US" dirty="0"/>
              <a:t>medium </a:t>
            </a:r>
            <a:r>
              <a:rPr lang="en-US" dirty="0" smtClean="0"/>
              <a:t>scales</a:t>
            </a: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10</a:t>
            </a:r>
            <a:r>
              <a:rPr lang="ru-RU" baseline="30000" dirty="0" smtClean="0"/>
              <a:t>5</a:t>
            </a:r>
            <a:r>
              <a:rPr lang="ru-RU" dirty="0" smtClean="0"/>
              <a:t>-10</a:t>
            </a:r>
            <a:r>
              <a:rPr lang="ru-RU" baseline="30000" dirty="0" smtClean="0"/>
              <a:t>6</a:t>
            </a:r>
            <a:r>
              <a:rPr lang="ru-RU" dirty="0" smtClean="0"/>
              <a:t> </a:t>
            </a:r>
            <a:r>
              <a:rPr lang="en-US" dirty="0" smtClean="0"/>
              <a:t>km, both </a:t>
            </a:r>
            <a:r>
              <a:rPr lang="en-US" dirty="0"/>
              <a:t>the correlation of </a:t>
            </a:r>
            <a:r>
              <a:rPr lang="en-US" dirty="0" smtClean="0"/>
              <a:t>the helium abundance </a:t>
            </a:r>
            <a:r>
              <a:rPr lang="en-US" altLang="ru-RU" dirty="0"/>
              <a:t>N</a:t>
            </a:r>
            <a:r>
              <a:rPr lang="en-US" altLang="ru-RU" baseline="-25000" dirty="0"/>
              <a:t>α</a:t>
            </a:r>
            <a:r>
              <a:rPr lang="en-US" altLang="ru-RU" dirty="0"/>
              <a:t>/N</a:t>
            </a:r>
            <a:r>
              <a:rPr lang="en-US" altLang="ru-RU" baseline="-25000" dirty="0"/>
              <a:t>p</a:t>
            </a:r>
            <a:r>
              <a:rPr lang="en-US" dirty="0" smtClean="0"/>
              <a:t> </a:t>
            </a:r>
            <a:r>
              <a:rPr lang="en-US" dirty="0"/>
              <a:t>with the magnetic </a:t>
            </a:r>
            <a:r>
              <a:rPr lang="en-US" dirty="0" smtClean="0"/>
              <a:t>field </a:t>
            </a:r>
            <a:r>
              <a:rPr lang="en-US" dirty="0"/>
              <a:t>m</a:t>
            </a:r>
            <a:r>
              <a:rPr lang="en-US" dirty="0" smtClean="0"/>
              <a:t>agnitude </a:t>
            </a:r>
            <a:r>
              <a:rPr lang="en-US" altLang="ru-RU" dirty="0" smtClean="0"/>
              <a:t>B</a:t>
            </a:r>
            <a:r>
              <a:rPr lang="en-US" altLang="ru-RU" b="1" dirty="0" smtClean="0"/>
              <a:t> </a:t>
            </a:r>
            <a:r>
              <a:rPr lang="en-US" dirty="0" smtClean="0"/>
              <a:t>(as </a:t>
            </a:r>
            <a:r>
              <a:rPr lang="en-US" dirty="0"/>
              <a:t>at large scales) and the </a:t>
            </a:r>
            <a:r>
              <a:rPr lang="en-US" dirty="0" err="1"/>
              <a:t>anticorrelation</a:t>
            </a:r>
            <a:r>
              <a:rPr lang="en-US" dirty="0"/>
              <a:t> </a:t>
            </a:r>
            <a:r>
              <a:rPr lang="en-US" dirty="0" smtClean="0"/>
              <a:t>between them </a:t>
            </a:r>
            <a:r>
              <a:rPr lang="en-US" dirty="0"/>
              <a:t>are observed.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19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05" y="2060848"/>
            <a:ext cx="8191043" cy="4225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7275" y="6211897"/>
            <a:ext cx="89644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Statistical distribution </a:t>
            </a:r>
            <a:r>
              <a:rPr lang="en-US" b="1" dirty="0"/>
              <a:t>of correlation coefficients </a:t>
            </a:r>
            <a:r>
              <a:rPr lang="en-US" b="1" dirty="0" smtClean="0"/>
              <a:t>R between </a:t>
            </a:r>
            <a:r>
              <a:rPr lang="en-US" altLang="ru-RU" b="1" dirty="0" smtClean="0"/>
              <a:t>N</a:t>
            </a:r>
            <a:r>
              <a:rPr lang="en-US" altLang="ru-RU" b="1" baseline="-25000" dirty="0" smtClean="0"/>
              <a:t>α</a:t>
            </a:r>
            <a:r>
              <a:rPr lang="en-US" altLang="ru-RU" b="1" dirty="0" smtClean="0"/>
              <a:t>/N</a:t>
            </a:r>
            <a:r>
              <a:rPr lang="en-US" altLang="ru-RU" b="1" baseline="-25000" dirty="0" smtClean="0"/>
              <a:t>p</a:t>
            </a:r>
            <a:r>
              <a:rPr lang="ru-RU" altLang="ru-RU" b="1" baseline="-25000" dirty="0" smtClean="0"/>
              <a:t> </a:t>
            </a:r>
            <a:r>
              <a:rPr lang="en-US" altLang="ru-RU" b="1" dirty="0" smtClean="0"/>
              <a:t>and</a:t>
            </a:r>
            <a:r>
              <a:rPr lang="ru-RU" altLang="ru-RU" b="1" dirty="0"/>
              <a:t/>
            </a:r>
            <a:br>
              <a:rPr lang="ru-RU" altLang="ru-RU" b="1" dirty="0"/>
            </a:br>
            <a:r>
              <a:rPr lang="en-US" altLang="ru-RU" b="1" dirty="0"/>
              <a:t> </a:t>
            </a:r>
            <a:r>
              <a:rPr lang="el-GR" altLang="ru-RU" b="1" dirty="0"/>
              <a:t>β</a:t>
            </a:r>
            <a:r>
              <a:rPr lang="en-US" altLang="ru-RU" b="1" dirty="0"/>
              <a:t>, B, </a:t>
            </a:r>
            <a:r>
              <a:rPr lang="en-US" altLang="ru-RU" b="1" dirty="0" err="1"/>
              <a:t>N</a:t>
            </a:r>
            <a:r>
              <a:rPr lang="en-US" altLang="ru-RU" b="1" baseline="-25000" dirty="0" err="1"/>
              <a:t>p</a:t>
            </a:r>
            <a:r>
              <a:rPr lang="en-US" altLang="ru-RU" b="1" dirty="0" err="1"/>
              <a:t>kT</a:t>
            </a:r>
            <a:r>
              <a:rPr lang="en-US" altLang="ru-RU" b="1" dirty="0"/>
              <a:t>, N</a:t>
            </a:r>
            <a:r>
              <a:rPr lang="en-US" altLang="ru-RU" b="1" baseline="-25000" dirty="0"/>
              <a:t>p</a:t>
            </a:r>
            <a:r>
              <a:rPr lang="en-US" altLang="ru-RU" b="1" dirty="0"/>
              <a:t>,</a:t>
            </a:r>
            <a:r>
              <a:rPr lang="ru-RU" altLang="ru-RU" b="1" dirty="0"/>
              <a:t> </a:t>
            </a:r>
            <a:r>
              <a:rPr lang="en-US" altLang="ru-RU" b="1" dirty="0"/>
              <a:t>T </a:t>
            </a:r>
            <a:r>
              <a:rPr lang="en-US" altLang="ru-RU" b="1" dirty="0" smtClean="0"/>
              <a:t>on hourly intervals inside MC</a:t>
            </a:r>
            <a:endParaRPr lang="ru-RU" alt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405" y="415945"/>
            <a:ext cx="81910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time </a:t>
            </a:r>
            <a:r>
              <a:rPr lang="en-US" dirty="0" smtClean="0"/>
              <a:t>series</a:t>
            </a:r>
            <a:r>
              <a:rPr lang="ru-RU" dirty="0" smtClean="0"/>
              <a:t> </a:t>
            </a:r>
            <a:r>
              <a:rPr lang="en-US" dirty="0" smtClean="0"/>
              <a:t>of parameters inside ICME </a:t>
            </a:r>
            <a:r>
              <a:rPr lang="en-US" dirty="0"/>
              <a:t>were divided into </a:t>
            </a:r>
            <a:r>
              <a:rPr lang="en-US" dirty="0" smtClean="0"/>
              <a:t>hourly </a:t>
            </a:r>
            <a:r>
              <a:rPr lang="en-US" dirty="0"/>
              <a:t>interval </a:t>
            </a:r>
            <a:r>
              <a:rPr lang="en-US" dirty="0" smtClean="0"/>
              <a:t>for statistical analyze.</a:t>
            </a:r>
            <a:endParaRPr lang="ru-RU" altLang="ru-RU" strike="sngStrik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statistical distributions</a:t>
            </a:r>
            <a:r>
              <a:rPr lang="ru-RU" dirty="0" smtClean="0"/>
              <a:t> </a:t>
            </a:r>
            <a:r>
              <a:rPr lang="en-US" dirty="0" smtClean="0"/>
              <a:t>for MC </a:t>
            </a:r>
            <a:r>
              <a:rPr lang="en-US" dirty="0"/>
              <a:t>are close </a:t>
            </a:r>
            <a:r>
              <a:rPr lang="en-US" dirty="0" smtClean="0"/>
              <a:t>to</a:t>
            </a:r>
            <a:r>
              <a:rPr lang="ru-RU" dirty="0" smtClean="0"/>
              <a:t> </a:t>
            </a:r>
            <a:r>
              <a:rPr lang="en-US" dirty="0" smtClean="0"/>
              <a:t>be symmetrical</a:t>
            </a:r>
            <a:r>
              <a:rPr lang="en-US" dirty="0"/>
              <a:t> </a:t>
            </a:r>
            <a:r>
              <a:rPr lang="en-US" dirty="0" smtClean="0"/>
              <a:t>with </a:t>
            </a:r>
            <a:r>
              <a:rPr lang="en-US" dirty="0"/>
              <a:t>the exception of R(</a:t>
            </a:r>
            <a:r>
              <a:rPr lang="en-US" altLang="ru-RU" dirty="0"/>
              <a:t>N</a:t>
            </a:r>
            <a:r>
              <a:rPr lang="en-US" altLang="ru-RU" baseline="-25000" dirty="0"/>
              <a:t>α</a:t>
            </a:r>
            <a:r>
              <a:rPr lang="en-US" altLang="ru-RU" dirty="0"/>
              <a:t>/N</a:t>
            </a:r>
            <a:r>
              <a:rPr lang="en-US" altLang="ru-RU" baseline="-25000" dirty="0"/>
              <a:t>p</a:t>
            </a:r>
            <a:r>
              <a:rPr lang="en-US" altLang="ru-RU" dirty="0"/>
              <a:t>,</a:t>
            </a:r>
            <a:r>
              <a:rPr lang="en-US" altLang="ru-RU" baseline="-25000" dirty="0"/>
              <a:t> </a:t>
            </a:r>
            <a:r>
              <a:rPr lang="en-US" altLang="ru-RU" dirty="0"/>
              <a:t>N</a:t>
            </a:r>
            <a:r>
              <a:rPr lang="en-US" altLang="ru-RU" baseline="-25000" dirty="0"/>
              <a:t>p</a:t>
            </a:r>
            <a:r>
              <a:rPr lang="en-US" dirty="0" smtClean="0"/>
              <a:t>).</a:t>
            </a:r>
            <a:r>
              <a:rPr lang="ru-RU" dirty="0" smtClean="0"/>
              <a:t> </a:t>
            </a:r>
            <a:r>
              <a:rPr lang="en-US" dirty="0"/>
              <a:t>The maximum of distributions </a:t>
            </a:r>
            <a:r>
              <a:rPr lang="en-US" dirty="0" smtClean="0"/>
              <a:t>is close to zero.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high positive or negative correlation between </a:t>
            </a:r>
            <a:r>
              <a:rPr lang="en-US" dirty="0" smtClean="0"/>
              <a:t>parameters  is relatively common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br>
              <a:rPr lang="en-US" dirty="0" smtClean="0"/>
            </a:br>
            <a:r>
              <a:rPr lang="en-US" dirty="0" smtClean="0"/>
              <a:t>~ </a:t>
            </a:r>
            <a:r>
              <a:rPr lang="en-US" dirty="0"/>
              <a:t>3% and ~ 6%</a:t>
            </a:r>
            <a:r>
              <a:rPr lang="ru-RU" dirty="0"/>
              <a:t> </a:t>
            </a:r>
            <a:r>
              <a:rPr lang="en-US" dirty="0" smtClean="0"/>
              <a:t>respectively</a:t>
            </a:r>
            <a:r>
              <a:rPr lang="ru-RU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R(</a:t>
            </a:r>
            <a:r>
              <a:rPr lang="en-US" altLang="ru-RU" dirty="0"/>
              <a:t>N</a:t>
            </a:r>
            <a:r>
              <a:rPr lang="en-US" altLang="ru-RU" baseline="-25000" dirty="0"/>
              <a:t>α</a:t>
            </a:r>
            <a:r>
              <a:rPr lang="en-US" altLang="ru-RU" dirty="0"/>
              <a:t>/N</a:t>
            </a:r>
            <a:r>
              <a:rPr lang="en-US" altLang="ru-RU" baseline="-25000" dirty="0"/>
              <a:t>p</a:t>
            </a:r>
            <a:r>
              <a:rPr lang="en-US" altLang="ru-RU" dirty="0"/>
              <a:t>,</a:t>
            </a:r>
            <a:r>
              <a:rPr lang="en-US" altLang="ru-RU" baseline="-25000" dirty="0"/>
              <a:t> </a:t>
            </a:r>
            <a:r>
              <a:rPr lang="en-US" altLang="ru-RU" dirty="0"/>
              <a:t>B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9144000" cy="391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2600" b="1" dirty="0" smtClean="0"/>
              <a:t>Medium-scale dynamics of the helium abundance </a:t>
            </a:r>
            <a:r>
              <a:rPr lang="en-US" altLang="ru-RU" sz="2600" b="1" dirty="0"/>
              <a:t>in </a:t>
            </a:r>
            <a:r>
              <a:rPr lang="en-US" altLang="ru-RU" sz="2600" b="1" dirty="0" smtClean="0"/>
              <a:t>ICME</a:t>
            </a:r>
            <a:endParaRPr lang="ru-RU" altLang="ru-RU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31216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-1456"/>
            <a:ext cx="8229600" cy="55314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altLang="ru-RU" sz="26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1124744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ru-RU" sz="2000" dirty="0" smtClean="0"/>
              <a:t>On </a:t>
            </a:r>
            <a:r>
              <a:rPr lang="en-US" sz="2000" dirty="0" smtClean="0"/>
              <a:t>large</a:t>
            </a:r>
            <a:r>
              <a:rPr lang="ru-RU" sz="2000" dirty="0" smtClean="0"/>
              <a:t> </a:t>
            </a:r>
            <a:r>
              <a:rPr lang="ru-RU" sz="2000" dirty="0" err="1"/>
              <a:t>spatial</a:t>
            </a:r>
            <a:r>
              <a:rPr lang="ru-RU" sz="2000" dirty="0"/>
              <a:t> </a:t>
            </a:r>
            <a:r>
              <a:rPr lang="ru-RU" sz="2000" dirty="0" err="1" smtClean="0"/>
              <a:t>scale</a:t>
            </a:r>
            <a:r>
              <a:rPr lang="en-US" sz="2000" dirty="0" smtClean="0"/>
              <a:t> (&gt;</a:t>
            </a:r>
            <a:r>
              <a:rPr lang="ru-RU" sz="2000" dirty="0"/>
              <a:t> </a:t>
            </a:r>
            <a:r>
              <a:rPr lang="ru-RU" sz="2000" dirty="0" smtClean="0"/>
              <a:t>10</a:t>
            </a:r>
            <a:r>
              <a:rPr lang="en-US" sz="2000" baseline="30000" dirty="0" smtClean="0"/>
              <a:t>6</a:t>
            </a:r>
            <a:r>
              <a:rPr lang="ru-RU" sz="2000" dirty="0" smtClean="0"/>
              <a:t> </a:t>
            </a:r>
            <a:r>
              <a:rPr lang="en-US" sz="2000" dirty="0"/>
              <a:t>km</a:t>
            </a:r>
            <a:r>
              <a:rPr lang="en-US" sz="2000" dirty="0" smtClean="0"/>
              <a:t>) in ICME </a:t>
            </a:r>
            <a:r>
              <a:rPr lang="en-US" altLang="ru-RU" sz="2000" dirty="0" smtClean="0"/>
              <a:t>the </a:t>
            </a:r>
            <a:r>
              <a:rPr lang="en-US" altLang="ru-RU" sz="2000" dirty="0"/>
              <a:t>relative helium </a:t>
            </a:r>
            <a:r>
              <a:rPr lang="en-US" altLang="ru-RU" sz="2000" dirty="0" smtClean="0"/>
              <a:t>abundance </a:t>
            </a:r>
            <a:r>
              <a:rPr lang="en-US" altLang="ru-RU" sz="2000" dirty="0" err="1" smtClean="0"/>
              <a:t>anticorretate</a:t>
            </a:r>
            <a:r>
              <a:rPr lang="en-US" altLang="ru-RU" sz="2000" dirty="0" err="1"/>
              <a:t>s</a:t>
            </a:r>
            <a:r>
              <a:rPr lang="en-US" altLang="ru-RU" sz="2000" dirty="0" smtClean="0"/>
              <a:t> with the plasma</a:t>
            </a:r>
            <a:r>
              <a:rPr lang="el-GR" altLang="ru-RU" sz="2000" dirty="0"/>
              <a:t> β</a:t>
            </a:r>
            <a:r>
              <a:rPr lang="en-US" altLang="ru-RU" sz="2000" dirty="0" smtClean="0"/>
              <a:t>-parameter. </a:t>
            </a:r>
            <a:r>
              <a:rPr lang="en-US" sz="2000" dirty="0" smtClean="0"/>
              <a:t>It </a:t>
            </a:r>
            <a:r>
              <a:rPr lang="en-US" sz="2000" dirty="0"/>
              <a:t>is related to the correlation with the magnetic </a:t>
            </a:r>
            <a:r>
              <a:rPr lang="en-US" sz="2000" dirty="0" smtClean="0"/>
              <a:t>field magnitude, </a:t>
            </a:r>
            <a:r>
              <a:rPr lang="en-US" sz="2000" dirty="0"/>
              <a:t>which </a:t>
            </a:r>
            <a:r>
              <a:rPr lang="en-US" sz="2000" dirty="0" smtClean="0"/>
              <a:t>can </a:t>
            </a:r>
            <a:r>
              <a:rPr lang="en-US" sz="2000" dirty="0"/>
              <a:t>indicate the existence of a helium-enriched </a:t>
            </a:r>
            <a:r>
              <a:rPr lang="en-US" sz="2000" dirty="0" smtClean="0"/>
              <a:t>current</a:t>
            </a:r>
            <a:r>
              <a:rPr lang="ru-RU" sz="2000" dirty="0" smtClean="0"/>
              <a:t> </a:t>
            </a:r>
            <a:r>
              <a:rPr lang="en-US" sz="2000" dirty="0" smtClean="0"/>
              <a:t>inside ICME</a:t>
            </a:r>
            <a:r>
              <a:rPr lang="ru-RU" sz="2000" dirty="0" smtClean="0"/>
              <a:t> (</a:t>
            </a:r>
            <a:r>
              <a:rPr lang="da-DK" altLang="ru-RU" sz="2000" dirty="0" smtClean="0"/>
              <a:t>Yermolaev </a:t>
            </a:r>
            <a:r>
              <a:rPr lang="da-DK" altLang="ru-RU" sz="2000" dirty="0"/>
              <a:t>et al., JGR, </a:t>
            </a:r>
            <a:r>
              <a:rPr lang="da-DK" altLang="ru-RU" sz="2000" dirty="0" smtClean="0"/>
              <a:t>2020; </a:t>
            </a:r>
            <a:r>
              <a:rPr lang="en-US" altLang="ru-RU" sz="2000" dirty="0" err="1"/>
              <a:t>Khokhlachev</a:t>
            </a:r>
            <a:r>
              <a:rPr lang="en-US" altLang="ru-RU" sz="2000" dirty="0"/>
              <a:t> et al., </a:t>
            </a:r>
            <a:r>
              <a:rPr lang="en-US" altLang="ru-RU" sz="2000" dirty="0" smtClean="0"/>
              <a:t>Cosmic </a:t>
            </a:r>
            <a:r>
              <a:rPr lang="en-US" altLang="ru-RU" sz="2000" dirty="0"/>
              <a:t>Res., 2022</a:t>
            </a:r>
            <a:r>
              <a:rPr lang="en-US" altLang="ru-RU" sz="200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ru-RU" sz="2000" dirty="0" smtClean="0"/>
              <a:t>On medium scale </a:t>
            </a:r>
            <a:r>
              <a:rPr lang="ru-RU" sz="2000" dirty="0"/>
              <a:t>(</a:t>
            </a:r>
            <a:r>
              <a:rPr lang="ru-RU" sz="2000" dirty="0" smtClean="0"/>
              <a:t>10</a:t>
            </a:r>
            <a:r>
              <a:rPr lang="ru-RU" sz="2000" baseline="30000" dirty="0" smtClean="0"/>
              <a:t>5</a:t>
            </a:r>
            <a:r>
              <a:rPr lang="ru-RU" sz="2000" dirty="0" smtClean="0"/>
              <a:t>-10</a:t>
            </a:r>
            <a:r>
              <a:rPr lang="ru-RU" sz="2000" baseline="30000" dirty="0" smtClean="0"/>
              <a:t>6</a:t>
            </a:r>
            <a:r>
              <a:rPr lang="ru-RU" sz="2000" dirty="0" smtClean="0"/>
              <a:t> </a:t>
            </a:r>
            <a:r>
              <a:rPr lang="en-US" sz="2000" dirty="0"/>
              <a:t>km</a:t>
            </a:r>
            <a:r>
              <a:rPr lang="ru-RU" sz="2000" dirty="0" smtClean="0"/>
              <a:t>)</a:t>
            </a:r>
            <a:r>
              <a:rPr lang="en-US" sz="2000" dirty="0"/>
              <a:t> an increase in the helium </a:t>
            </a:r>
            <a:r>
              <a:rPr lang="en-US" sz="2000" dirty="0" smtClean="0"/>
              <a:t>abundance inside ICME </a:t>
            </a:r>
            <a:r>
              <a:rPr lang="en-US" sz="2000" dirty="0"/>
              <a:t>can be observed </a:t>
            </a:r>
            <a:r>
              <a:rPr lang="en-US" sz="2000" dirty="0" smtClean="0"/>
              <a:t>both with </a:t>
            </a:r>
            <a:r>
              <a:rPr lang="en-US" sz="2000" dirty="0"/>
              <a:t>an increase </a:t>
            </a:r>
            <a:r>
              <a:rPr lang="en-US" sz="2000" dirty="0" smtClean="0"/>
              <a:t>and a </a:t>
            </a:r>
            <a:r>
              <a:rPr lang="en-US" sz="2000" dirty="0"/>
              <a:t>decrease in the magnetic </a:t>
            </a:r>
            <a:r>
              <a:rPr lang="en-US" sz="2000" dirty="0" smtClean="0"/>
              <a:t>field</a:t>
            </a:r>
            <a:r>
              <a:rPr lang="ru-RU" sz="2000" dirty="0" smtClean="0"/>
              <a:t>.</a:t>
            </a:r>
            <a:r>
              <a:rPr lang="en-US" sz="2000" dirty="0" smtClean="0"/>
              <a:t> </a:t>
            </a:r>
            <a:r>
              <a:rPr lang="ru-RU" sz="2000" dirty="0" err="1" smtClean="0"/>
              <a:t>On</a:t>
            </a:r>
            <a:r>
              <a:rPr lang="ru-RU" sz="2000" dirty="0" smtClean="0"/>
              <a:t> </a:t>
            </a:r>
            <a:r>
              <a:rPr lang="ru-RU" sz="2000" dirty="0" err="1"/>
              <a:t>average</a:t>
            </a:r>
            <a:r>
              <a:rPr lang="ru-RU" sz="2000" dirty="0"/>
              <a:t>, </a:t>
            </a:r>
            <a:r>
              <a:rPr lang="ru-RU" sz="2000" dirty="0" err="1"/>
              <a:t>no</a:t>
            </a:r>
            <a:r>
              <a:rPr lang="ru-RU" sz="2000" dirty="0"/>
              <a:t> </a:t>
            </a:r>
            <a:r>
              <a:rPr lang="ru-RU" sz="2000" dirty="0" err="1"/>
              <a:t>obvious</a:t>
            </a:r>
            <a:r>
              <a:rPr lang="ru-RU" sz="2000" dirty="0"/>
              <a:t> </a:t>
            </a:r>
            <a:r>
              <a:rPr lang="ru-RU" sz="2000" dirty="0" err="1"/>
              <a:t>correlations</a:t>
            </a:r>
            <a:r>
              <a:rPr lang="ru-RU" sz="2000" dirty="0"/>
              <a:t> </a:t>
            </a:r>
            <a:r>
              <a:rPr lang="ru-RU" sz="2000" dirty="0" err="1"/>
              <a:t>of</a:t>
            </a:r>
            <a:r>
              <a:rPr lang="ru-RU" sz="2000" dirty="0"/>
              <a:t> </a:t>
            </a:r>
            <a:r>
              <a:rPr lang="en-US" sz="2000" dirty="0" smtClean="0"/>
              <a:t>the </a:t>
            </a:r>
            <a:r>
              <a:rPr lang="ru-RU" sz="2000" dirty="0" err="1" smtClean="0"/>
              <a:t>helium</a:t>
            </a:r>
            <a:r>
              <a:rPr lang="ru-RU" sz="2000" dirty="0" smtClean="0"/>
              <a:t> </a:t>
            </a:r>
            <a:r>
              <a:rPr lang="ru-RU" sz="2000" dirty="0" err="1"/>
              <a:t>abundance</a:t>
            </a:r>
            <a:r>
              <a:rPr lang="ru-RU" sz="2000" dirty="0"/>
              <a:t> </a:t>
            </a:r>
            <a:r>
              <a:rPr lang="ru-RU" sz="2000" dirty="0" err="1"/>
              <a:t>with</a:t>
            </a:r>
            <a:r>
              <a:rPr lang="ru-RU" sz="2000" dirty="0"/>
              <a:t> </a:t>
            </a:r>
            <a:r>
              <a:rPr lang="ru-RU" sz="2000" dirty="0" err="1"/>
              <a:t>any</a:t>
            </a:r>
            <a:r>
              <a:rPr lang="ru-RU" sz="2000" dirty="0"/>
              <a:t> </a:t>
            </a:r>
            <a:r>
              <a:rPr lang="ru-RU" sz="2000" dirty="0" err="1"/>
              <a:t>parameters</a:t>
            </a:r>
            <a:r>
              <a:rPr lang="ru-RU" sz="2000" dirty="0"/>
              <a:t> </a:t>
            </a:r>
            <a:r>
              <a:rPr lang="ru-RU" sz="2000" dirty="0" err="1"/>
              <a:t>were</a:t>
            </a:r>
            <a:r>
              <a:rPr lang="en-US" sz="2000" dirty="0"/>
              <a:t> </a:t>
            </a:r>
            <a:r>
              <a:rPr lang="en-US" sz="2000" dirty="0" smtClean="0"/>
              <a:t>found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existence of medium-scale structures </a:t>
            </a:r>
            <a:r>
              <a:rPr lang="en-US" sz="2000" dirty="0" smtClean="0"/>
              <a:t>with </a:t>
            </a:r>
            <a:r>
              <a:rPr lang="en-US" sz="2000" dirty="0"/>
              <a:t>a high correlation between the helium abundance and the magnetic field </a:t>
            </a:r>
            <a:r>
              <a:rPr lang="en-US" sz="2000" dirty="0" smtClean="0"/>
              <a:t>magnitude, </a:t>
            </a:r>
            <a:r>
              <a:rPr lang="en-US" sz="2000" dirty="0"/>
              <a:t>as well as structures with a clear </a:t>
            </a:r>
            <a:r>
              <a:rPr lang="en-US" sz="2000" dirty="0" err="1"/>
              <a:t>anticorrelation</a:t>
            </a:r>
            <a:r>
              <a:rPr lang="en-US" sz="2000" dirty="0"/>
              <a:t> of these two parameters (~ 3% and ~ 6</a:t>
            </a:r>
            <a:r>
              <a:rPr lang="en-US" sz="2000" dirty="0" smtClean="0"/>
              <a:t>%</a:t>
            </a:r>
            <a:r>
              <a:rPr lang="ru-RU" sz="2000" dirty="0" smtClean="0"/>
              <a:t> </a:t>
            </a:r>
            <a:r>
              <a:rPr lang="en-US" sz="2000" dirty="0" smtClean="0"/>
              <a:t>of cases), inside  ICME was </a:t>
            </a:r>
            <a:r>
              <a:rPr lang="en-US" sz="2000" dirty="0"/>
              <a:t>revealed. Such </a:t>
            </a:r>
            <a:r>
              <a:rPr lang="en-US" sz="2000" dirty="0" smtClean="0"/>
              <a:t>structures generally occur </a:t>
            </a:r>
            <a:r>
              <a:rPr lang="en-US" sz="2000" dirty="0"/>
              <a:t>against the background of </a:t>
            </a:r>
            <a:r>
              <a:rPr lang="en-US" sz="2000" dirty="0" err="1" smtClean="0"/>
              <a:t>anticorrelation</a:t>
            </a:r>
            <a:r>
              <a:rPr lang="en-US" sz="2000" dirty="0" smtClean="0"/>
              <a:t> </a:t>
            </a:r>
            <a:r>
              <a:rPr lang="en-US" sz="2000" dirty="0"/>
              <a:t>of the magnetic field and thermal pressure.</a:t>
            </a:r>
            <a:endParaRPr lang="ru-RU" sz="2000" dirty="0" smtClean="0"/>
          </a:p>
          <a:p>
            <a:pPr lvl="0"/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059113" y="116632"/>
            <a:ext cx="2952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800" b="1" dirty="0"/>
              <a:t>Conclusion</a:t>
            </a:r>
            <a:endParaRPr lang="ru-RU" alt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47275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750" y="28527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b="1" dirty="0" smtClean="0"/>
              <a:t>Thank you for attention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97625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38208</TotalTime>
  <Words>519</Words>
  <Application>Microsoft Office PowerPoint</Application>
  <PresentationFormat>Экран (4:3)</PresentationFormat>
  <Paragraphs>44</Paragraphs>
  <Slides>7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Dynamics of helium abundance  inside and around ICME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AleksXAA</dc:creator>
  <cp:lastModifiedBy>Alexander Kh.</cp:lastModifiedBy>
  <cp:revision>594</cp:revision>
  <dcterms:created xsi:type="dcterms:W3CDTF">2020-06-19T17:53:54Z</dcterms:created>
  <dcterms:modified xsi:type="dcterms:W3CDTF">2022-05-21T22:28:13Z</dcterms:modified>
</cp:coreProperties>
</file>