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69" r:id="rId4"/>
    <p:sldId id="257" r:id="rId5"/>
    <p:sldId id="268" r:id="rId6"/>
    <p:sldId id="267" r:id="rId7"/>
    <p:sldId id="266" r:id="rId8"/>
    <p:sldId id="258" r:id="rId9"/>
    <p:sldId id="259" r:id="rId10"/>
    <p:sldId id="260" r:id="rId11"/>
    <p:sldId id="261" r:id="rId12"/>
    <p:sldId id="262" r:id="rId13"/>
    <p:sldId id="270" r:id="rId1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00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9365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2589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549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6150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84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2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75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21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8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03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6993A-798B-47EA-81D3-11DDB5472EE5}" type="datetimeFigureOut">
              <a:rPr lang="it-IT" smtClean="0"/>
              <a:t>19/05/2022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775C-47B0-4C06-8889-E8D60338248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045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.w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18.jpg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.jpeg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19.jpe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jpg"/><Relationship Id="rId5" Type="http://schemas.openxmlformats.org/officeDocument/2006/relationships/image" Target="../media/image5.jpeg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image" Target="../media/image10.jpg"/><Relationship Id="rId4" Type="http://schemas.openxmlformats.org/officeDocument/2006/relationships/image" Target="../media/image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if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.jpeg"/><Relationship Id="rId4" Type="http://schemas.openxmlformats.org/officeDocument/2006/relationships/image" Target="../media/image1.wmf"/><Relationship Id="rId9" Type="http://schemas.openxmlformats.org/officeDocument/2006/relationships/image" Target="../media/image1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.jpeg"/><Relationship Id="rId4" Type="http://schemas.openxmlformats.org/officeDocument/2006/relationships/image" Target="../media/image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90/w12020577" TargetMode="External"/><Relationship Id="rId3" Type="http://schemas.openxmlformats.org/officeDocument/2006/relationships/oleObject" Target="../embeddings/oleObject13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jpeg"/><Relationship Id="rId4" Type="http://schemas.openxmlformats.org/officeDocument/2006/relationships/image" Target="../media/image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.jpeg"/><Relationship Id="rId5" Type="http://schemas.openxmlformats.org/officeDocument/2006/relationships/image" Target="../media/image16.tiff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0"/>
            <a:ext cx="9093217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1496438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92164" y="409367"/>
            <a:ext cx="913923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3600" b="1" dirty="0">
                <a:latin typeface="Open Sans"/>
              </a:rPr>
              <a:t>Testing potential mitigation measures </a:t>
            </a:r>
          </a:p>
          <a:p>
            <a:pPr algn="ctr"/>
            <a:r>
              <a:rPr lang="en-US" sz="3600" b="1" dirty="0">
                <a:latin typeface="Open Sans"/>
              </a:rPr>
              <a:t>to reduce nutrient loads to </a:t>
            </a:r>
          </a:p>
          <a:p>
            <a:pPr algn="ctr"/>
            <a:r>
              <a:rPr lang="en-US" sz="3600" b="1" dirty="0">
                <a:latin typeface="Open Sans"/>
              </a:rPr>
              <a:t>a temporary river</a:t>
            </a:r>
            <a:endParaRPr lang="it-IT" sz="3600" b="1" dirty="0">
              <a:latin typeface="Open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587" y="2467149"/>
            <a:ext cx="91249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r-FR" altLang="fr-FR" sz="2400" b="1" dirty="0"/>
              <a:t>A.M. De </a:t>
            </a:r>
            <a:r>
              <a:rPr lang="fr-FR" altLang="fr-FR" sz="2400" b="1" dirty="0" err="1"/>
              <a:t>Girolamo</a:t>
            </a:r>
            <a:r>
              <a:rPr lang="fr-FR" altLang="fr-FR" sz="2400" b="1" baseline="30000" dirty="0" err="1"/>
              <a:t>a</a:t>
            </a:r>
            <a:r>
              <a:rPr lang="fr-FR" altLang="fr-FR" sz="2400" b="1" baseline="30000" dirty="0"/>
              <a:t>*</a:t>
            </a:r>
            <a:r>
              <a:rPr lang="fr-FR" altLang="fr-FR" sz="2400" b="1" dirty="0"/>
              <a:t>,</a:t>
            </a:r>
            <a:r>
              <a:rPr lang="fr-FR" altLang="fr-FR" sz="2400" b="1" dirty="0">
                <a:latin typeface="Open Sans"/>
              </a:rPr>
              <a:t> </a:t>
            </a:r>
            <a:r>
              <a:rPr lang="fr-FR" altLang="fr-FR" sz="2400" b="1" dirty="0"/>
              <a:t>A. Lo </a:t>
            </a:r>
            <a:r>
              <a:rPr lang="fr-FR" altLang="fr-FR" sz="2400" b="1" dirty="0" err="1"/>
              <a:t>Porto</a:t>
            </a:r>
            <a:r>
              <a:rPr lang="fr-FR" altLang="fr-FR" sz="2400" b="1" baseline="30000" dirty="0" err="1"/>
              <a:t>a</a:t>
            </a:r>
            <a:r>
              <a:rPr lang="fr-FR" altLang="fr-FR" sz="2400" b="1" dirty="0"/>
              <a:t> </a:t>
            </a:r>
            <a:endParaRPr lang="it-IT" altLang="it-IT" sz="2400" b="1" i="1" baseline="30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2" y="4396257"/>
            <a:ext cx="1038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tangolo 10"/>
          <p:cNvSpPr/>
          <p:nvPr/>
        </p:nvSpPr>
        <p:spPr>
          <a:xfrm>
            <a:off x="15587" y="4002033"/>
            <a:ext cx="9009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EGU22 session HS2.3.1 </a:t>
            </a:r>
            <a:r>
              <a:rPr lang="en-US" sz="1600" dirty="0"/>
              <a:t> </a:t>
            </a:r>
          </a:p>
          <a:p>
            <a:pPr algn="ctr"/>
            <a:r>
              <a:rPr lang="en-US" sz="1600" b="1" dirty="0"/>
              <a:t>Water quality at the catchment scale: measuring and modelling of nutrients, </a:t>
            </a:r>
          </a:p>
          <a:p>
            <a:pPr algn="ctr"/>
            <a:r>
              <a:rPr lang="en-US" sz="1600" b="1" dirty="0"/>
              <a:t>sediment and eutrophication impacts</a:t>
            </a:r>
            <a:r>
              <a:rPr lang="it-IT" sz="1600" b="1" i="1" dirty="0"/>
              <a:t> </a:t>
            </a:r>
            <a:endParaRPr lang="it-IT" sz="16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-93895" y="2826596"/>
            <a:ext cx="9074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>
                <a:solidFill>
                  <a:srgbClr val="0070C0"/>
                </a:solidFill>
              </a:rPr>
              <a:t>annamaria.degirolamo@ba.irsa.cnr.it</a:t>
            </a:r>
          </a:p>
          <a:p>
            <a:pPr algn="ctr"/>
            <a:r>
              <a:rPr lang="it-IT" b="1" dirty="0"/>
              <a:t>Water </a:t>
            </a:r>
            <a:r>
              <a:rPr lang="it-IT" b="1" dirty="0" err="1"/>
              <a:t>Research</a:t>
            </a:r>
            <a:r>
              <a:rPr lang="it-IT" b="1" dirty="0"/>
              <a:t> </a:t>
            </a:r>
            <a:r>
              <a:rPr lang="it-IT" b="1" dirty="0" err="1"/>
              <a:t>Institute</a:t>
            </a:r>
            <a:r>
              <a:rPr lang="it-IT" b="1" dirty="0"/>
              <a:t> – National </a:t>
            </a:r>
            <a:r>
              <a:rPr lang="it-IT" b="1" dirty="0" err="1"/>
              <a:t>Research</a:t>
            </a:r>
            <a:r>
              <a:rPr lang="it-IT" b="1" dirty="0"/>
              <a:t> </a:t>
            </a:r>
            <a:r>
              <a:rPr lang="it-IT" b="1" dirty="0" err="1"/>
              <a:t>Council</a:t>
            </a:r>
            <a:r>
              <a:rPr lang="it-IT" b="1" dirty="0"/>
              <a:t> of </a:t>
            </a:r>
            <a:r>
              <a:rPr lang="it-IT" b="1" dirty="0" err="1"/>
              <a:t>Italy</a:t>
            </a:r>
            <a:r>
              <a:rPr lang="it-IT" b="1" dirty="0"/>
              <a:t> </a:t>
            </a:r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FD3CA66D-4AB1-4803-BF62-1276ACAD6D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93641"/>
              </p:ext>
            </p:extLst>
          </p:nvPr>
        </p:nvGraphicFramePr>
        <p:xfrm>
          <a:off x="7467600" y="59909"/>
          <a:ext cx="1509712" cy="394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Immagine bitmap" r:id="rId6" imgW="3781440" imgH="1028880" progId="Paint.Picture">
                  <p:embed/>
                </p:oleObj>
              </mc:Choice>
              <mc:Fallback>
                <p:oleObj name="Immagine bitmap" r:id="rId6" imgW="3781440" imgH="10288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467600" y="59909"/>
                        <a:ext cx="1509712" cy="3945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xmlns="" id="{9CD7E0C5-B978-4B7E-8B64-7F12FB38F2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005568"/>
              </p:ext>
            </p:extLst>
          </p:nvPr>
        </p:nvGraphicFramePr>
        <p:xfrm>
          <a:off x="2590800" y="6540377"/>
          <a:ext cx="3657600" cy="2718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Immagine bitmap" r:id="rId8" imgW="5896080" imgH="438120" progId="Paint.Picture">
                  <p:embed/>
                </p:oleObj>
              </mc:Choice>
              <mc:Fallback>
                <p:oleObj name="Immagine bitmap" r:id="rId8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0800" y="6540377"/>
                        <a:ext cx="3657600" cy="2718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251" descr="logoIRSA">
            <a:extLst>
              <a:ext uri="{FF2B5EF4-FFF2-40B4-BE49-F238E27FC236}">
                <a16:creationId xmlns:a16="http://schemas.microsoft.com/office/drawing/2014/main" xmlns="" id="{0A63E894-EB85-431A-9E37-C4DFD321F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34905" y="2335509"/>
            <a:ext cx="609600" cy="824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xmlns="" id="{D6E4D090-E488-4993-B0E7-BE6897A246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622526"/>
              </p:ext>
            </p:extLst>
          </p:nvPr>
        </p:nvGraphicFramePr>
        <p:xfrm>
          <a:off x="6835542" y="2447595"/>
          <a:ext cx="7715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Immagine bitmap" r:id="rId10" imgW="771480" imgH="600120" progId="Paint.Picture">
                  <p:embed/>
                </p:oleObj>
              </mc:Choice>
              <mc:Fallback>
                <p:oleObj name="Immagine bitmap" r:id="rId10" imgW="771480" imgH="600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835542" y="2447595"/>
                        <a:ext cx="771525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95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3" y="0"/>
            <a:ext cx="8619964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27521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65EBB667-AB0B-405D-825D-777628D964DD}"/>
              </a:ext>
            </a:extLst>
          </p:cNvPr>
          <p:cNvSpPr txBox="1"/>
          <p:nvPr/>
        </p:nvSpPr>
        <p:spPr>
          <a:xfrm>
            <a:off x="66930" y="590550"/>
            <a:ext cx="602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Scenario for Reducing Nutrient Input to the Aquatic System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A63BE5D1-B90B-44FB-99E3-422E72EEB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6862111"/>
              </p:ext>
            </p:extLst>
          </p:nvPr>
        </p:nvGraphicFramePr>
        <p:xfrm>
          <a:off x="228600" y="1504950"/>
          <a:ext cx="2732724" cy="295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2" name="Immagine bitmap" r:id="rId5" imgW="3333600" imgH="3610080" progId="Paint.Picture">
                  <p:embed/>
                </p:oleObj>
              </mc:Choice>
              <mc:Fallback>
                <p:oleObj name="Immagine bitmap" r:id="rId5" imgW="3333600" imgH="36100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1504950"/>
                        <a:ext cx="2732724" cy="295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ttangolo 9">
            <a:extLst>
              <a:ext uri="{FF2B5EF4-FFF2-40B4-BE49-F238E27FC236}">
                <a16:creationId xmlns:a16="http://schemas.microsoft.com/office/drawing/2014/main" xmlns="" id="{137B5B2D-6C9E-45A6-89E3-0009B69074DE}"/>
              </a:ext>
            </a:extLst>
          </p:cNvPr>
          <p:cNvSpPr/>
          <p:nvPr/>
        </p:nvSpPr>
        <p:spPr>
          <a:xfrm>
            <a:off x="3962400" y="162508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Reuse of Treated Wastewater from 3 WWTPs for irrigation purpose on olive cultivations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r>
              <a:rPr lang="en-US" b="1" dirty="0"/>
              <a:t> </a:t>
            </a:r>
          </a:p>
          <a:p>
            <a:pPr algn="ctr"/>
            <a:r>
              <a:rPr lang="en-US" b="1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20 % Reduction </a:t>
            </a:r>
            <a:r>
              <a:rPr lang="en-US" b="1" dirty="0"/>
              <a:t>in </a:t>
            </a:r>
            <a:r>
              <a:rPr lang="en-US" b="1" dirty="0" err="1"/>
              <a:t>Fertiliser</a:t>
            </a:r>
            <a:r>
              <a:rPr lang="en-US" b="1" dirty="0"/>
              <a:t> </a:t>
            </a:r>
            <a:r>
              <a:rPr lang="en-US" b="1" dirty="0" smtClean="0"/>
              <a:t>Usage</a:t>
            </a:r>
            <a:endParaRPr lang="en-US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AA5B35F-706F-4E6B-A926-BD9FD075010E}"/>
              </a:ext>
            </a:extLst>
          </p:cNvPr>
          <p:cNvSpPr txBox="1"/>
          <p:nvPr/>
        </p:nvSpPr>
        <p:spPr>
          <a:xfrm>
            <a:off x="3785755" y="3102411"/>
            <a:ext cx="4419600" cy="369332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/>
              <a:t>To reduce </a:t>
            </a:r>
            <a:r>
              <a:rPr lang="it-IT" i="1" dirty="0" err="1"/>
              <a:t>nutrients</a:t>
            </a:r>
            <a:r>
              <a:rPr lang="it-IT" i="1" dirty="0"/>
              <a:t> in high and </a:t>
            </a:r>
            <a:r>
              <a:rPr lang="it-IT" i="1" dirty="0" err="1"/>
              <a:t>normal</a:t>
            </a:r>
            <a:r>
              <a:rPr lang="it-IT" i="1" dirty="0"/>
              <a:t> flow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27922D1-240E-4C30-9E5F-EC000E6A7B43}"/>
              </a:ext>
            </a:extLst>
          </p:cNvPr>
          <p:cNvSpPr txBox="1"/>
          <p:nvPr/>
        </p:nvSpPr>
        <p:spPr>
          <a:xfrm>
            <a:off x="3810000" y="1282410"/>
            <a:ext cx="4419600" cy="369332"/>
          </a:xfrm>
          <a:prstGeom prst="rect">
            <a:avLst/>
          </a:prstGeom>
          <a:solidFill>
            <a:schemeClr val="accent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i="1" dirty="0"/>
              <a:t>To reduce </a:t>
            </a:r>
            <a:r>
              <a:rPr lang="it-IT" i="1" dirty="0" err="1"/>
              <a:t>nutrients</a:t>
            </a:r>
            <a:r>
              <a:rPr lang="it-IT" i="1" dirty="0"/>
              <a:t> in low flow conditions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11663" y="-75320"/>
            <a:ext cx="86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4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1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3" y="0"/>
            <a:ext cx="8619964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2814" y="4755573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62311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>
            <a:extLst>
              <a:ext uri="{FF2B5EF4-FFF2-40B4-BE49-F238E27FC236}">
                <a16:creationId xmlns:a16="http://schemas.microsoft.com/office/drawing/2014/main" xmlns="" id="{0A003AAB-73FF-4B54-AE1B-3DE12A8246AC}"/>
              </a:ext>
            </a:extLst>
          </p:cNvPr>
          <p:cNvSpPr/>
          <p:nvPr/>
        </p:nvSpPr>
        <p:spPr>
          <a:xfrm>
            <a:off x="34480" y="3428506"/>
            <a:ext cx="903693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Reduction in nutrient loads under all hydrological conditions (high, normal, low flows).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Under high flow conditions, the reduction was 9% and 12% for NO</a:t>
            </a:r>
            <a:r>
              <a:rPr lang="en-US" sz="16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-N and TP, respectively.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The reduction under normal and low flow conditions was 75% and 83% for NO</a:t>
            </a:r>
            <a:r>
              <a:rPr lang="en-US" sz="1600" baseline="-25000" dirty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-N and TP, respectively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TP and NO</a:t>
            </a:r>
            <a:r>
              <a:rPr lang="en-US" sz="1600" baseline="-25000" dirty="0" smtClean="0">
                <a:solidFill>
                  <a:srgbClr val="222222"/>
                </a:solidFill>
                <a:latin typeface="Arial" panose="020B0604020202020204" pitchFamily="34" charset="0"/>
              </a:rPr>
              <a:t>3</a:t>
            </a:r>
            <a:r>
              <a:rPr lang="en-US" sz="1600" dirty="0" smtClean="0">
                <a:solidFill>
                  <a:srgbClr val="222222"/>
                </a:solidFill>
                <a:latin typeface="Arial" panose="020B0604020202020204" pitchFamily="34" charset="0"/>
              </a:rPr>
              <a:t>-N concentrations remained higher than threshold limits</a:t>
            </a:r>
            <a:endParaRPr lang="it-IT" sz="16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018" y="807482"/>
            <a:ext cx="6400800" cy="245012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65EBB667-AB0B-405D-825D-777628D964DD}"/>
              </a:ext>
            </a:extLst>
          </p:cNvPr>
          <p:cNvSpPr txBox="1"/>
          <p:nvPr/>
        </p:nvSpPr>
        <p:spPr>
          <a:xfrm>
            <a:off x="24245" y="438150"/>
            <a:ext cx="9057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Mitigation</a:t>
            </a:r>
            <a:r>
              <a:rPr lang="it-IT" b="1" dirty="0" smtClean="0"/>
              <a:t> </a:t>
            </a:r>
            <a:r>
              <a:rPr lang="it-IT" b="1" dirty="0" err="1" smtClean="0"/>
              <a:t>options</a:t>
            </a:r>
            <a:r>
              <a:rPr lang="it-IT" b="1" dirty="0" smtClean="0"/>
              <a:t>: </a:t>
            </a:r>
            <a:r>
              <a:rPr lang="it-IT" b="1" dirty="0" err="1" smtClean="0"/>
              <a:t>reduction</a:t>
            </a:r>
            <a:r>
              <a:rPr lang="it-IT" b="1" dirty="0" smtClean="0"/>
              <a:t> in </a:t>
            </a:r>
            <a:r>
              <a:rPr lang="it-IT" b="1" dirty="0" err="1" smtClean="0"/>
              <a:t>nutrient</a:t>
            </a:r>
            <a:r>
              <a:rPr lang="it-IT" b="1" dirty="0" smtClean="0"/>
              <a:t> </a:t>
            </a:r>
            <a:r>
              <a:rPr lang="it-IT" b="1" dirty="0" err="1" smtClean="0"/>
              <a:t>loads</a:t>
            </a:r>
            <a:r>
              <a:rPr lang="it-IT" b="1" dirty="0" smtClean="0"/>
              <a:t> and </a:t>
            </a:r>
            <a:r>
              <a:rPr lang="it-IT" b="1" dirty="0" err="1" smtClean="0"/>
              <a:t>concentrations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311663" y="-75320"/>
            <a:ext cx="86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1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2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3" y="0"/>
            <a:ext cx="8619964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5762311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51">
            <a:extLst>
              <a:ext uri="{FF2B5EF4-FFF2-40B4-BE49-F238E27FC236}">
                <a16:creationId xmlns:a16="http://schemas.microsoft.com/office/drawing/2014/main" xmlns="" id="{34FB65EC-6FE7-4168-85BF-1C2B2EF537D2}"/>
              </a:ext>
            </a:extLst>
          </p:cNvPr>
          <p:cNvSpPr txBox="1"/>
          <p:nvPr/>
        </p:nvSpPr>
        <p:spPr>
          <a:xfrm>
            <a:off x="10391" y="571011"/>
            <a:ext cx="8956103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SWAT model proved to be a valuable tool for estimating nutrient riverine export and for testing scenarios for reducing nutrient </a:t>
            </a:r>
            <a:r>
              <a:rPr lang="en-US" b="1" dirty="0" smtClean="0"/>
              <a:t>loads</a:t>
            </a:r>
            <a:endParaRPr lang="en-US" b="1" dirty="0"/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Agriculture is the main source of the nutrients in the surface waters. Most of the nutrient loads are delivered to the wetland under high flow conditions.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Point source discharge constitutes a relevant issue for intermittent </a:t>
            </a:r>
            <a:r>
              <a:rPr lang="en-US" b="1" dirty="0" smtClean="0"/>
              <a:t>streams </a:t>
            </a:r>
            <a:endParaRPr lang="en-US" b="1" dirty="0"/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20% reduction in </a:t>
            </a:r>
            <a:r>
              <a:rPr lang="en-US" b="1" dirty="0" err="1"/>
              <a:t>fertiliser</a:t>
            </a:r>
            <a:r>
              <a:rPr lang="en-US" b="1" dirty="0"/>
              <a:t> usage and the reuse of wastewater from </a:t>
            </a:r>
            <a:r>
              <a:rPr lang="en-US" b="1" dirty="0" smtClean="0"/>
              <a:t>some WWTPs </a:t>
            </a:r>
            <a:r>
              <a:rPr lang="en-US" b="1" dirty="0"/>
              <a:t>result in a nutrient load reduction, although this reduction is not large enough, and supplementary measures would be required. </a:t>
            </a:r>
          </a:p>
          <a:p>
            <a:pPr marL="342900" indent="-3429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A </a:t>
            </a:r>
            <a:r>
              <a:rPr lang="en-US" b="1" dirty="0" err="1"/>
              <a:t>programme</a:t>
            </a:r>
            <a:r>
              <a:rPr lang="en-US" b="1" dirty="0"/>
              <a:t> of measures for improving the current status of surface waters must be oriented towards reducing nutrient loads, both under high and low flow conditions. 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1663" y="-75320"/>
            <a:ext cx="86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bg1"/>
                </a:solidFill>
              </a:rPr>
              <a:t>Conclusions</a:t>
            </a:r>
            <a:endParaRPr lang="it-IT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526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xmlns="" id="{336D52E8-A4A7-4113-B0E8-57DFB032A414}"/>
              </a:ext>
            </a:extLst>
          </p:cNvPr>
          <p:cNvSpPr txBox="1">
            <a:spLocks/>
          </p:cNvSpPr>
          <p:nvPr/>
        </p:nvSpPr>
        <p:spPr bwMode="auto">
          <a:xfrm>
            <a:off x="468313" y="1052513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it-IT" altLang="it-IT" sz="800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it-IT" altLang="it-IT" sz="800">
              <a:solidFill>
                <a:schemeClr val="tx2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pic>
        <p:nvPicPr>
          <p:cNvPr id="5" name="Picture 15" descr="IMG_0129">
            <a:extLst>
              <a:ext uri="{FF2B5EF4-FFF2-40B4-BE49-F238E27FC236}">
                <a16:creationId xmlns:a16="http://schemas.microsoft.com/office/drawing/2014/main" xmlns="" id="{B0C17CE3-80C9-471C-8291-64C0891C9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71788"/>
            <a:ext cx="2159000" cy="1619250"/>
          </a:xfrm>
          <a:prstGeom prst="rect">
            <a:avLst/>
          </a:prstGeom>
          <a:noFill/>
          <a:ln w="508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IMG_0118">
            <a:extLst>
              <a:ext uri="{FF2B5EF4-FFF2-40B4-BE49-F238E27FC236}">
                <a16:creationId xmlns:a16="http://schemas.microsoft.com/office/drawing/2014/main" xmlns="" id="{379E347F-B5F7-4527-9148-DF42627CFD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871788"/>
            <a:ext cx="2159000" cy="1619250"/>
          </a:xfrm>
          <a:prstGeom prst="rect">
            <a:avLst/>
          </a:prstGeom>
          <a:noFill/>
          <a:ln w="508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IMG_0113">
            <a:extLst>
              <a:ext uri="{FF2B5EF4-FFF2-40B4-BE49-F238E27FC236}">
                <a16:creationId xmlns:a16="http://schemas.microsoft.com/office/drawing/2014/main" xmlns="" id="{FB8BB821-4C01-4C82-865B-1768027B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871788"/>
            <a:ext cx="2159000" cy="1619250"/>
          </a:xfrm>
          <a:prstGeom prst="rect">
            <a:avLst/>
          </a:prstGeom>
          <a:noFill/>
          <a:ln w="508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09122009115">
            <a:extLst>
              <a:ext uri="{FF2B5EF4-FFF2-40B4-BE49-F238E27FC236}">
                <a16:creationId xmlns:a16="http://schemas.microsoft.com/office/drawing/2014/main" xmlns="" id="{1CEBC990-225F-45E8-9489-7C52D804A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71788"/>
            <a:ext cx="2159000" cy="1619250"/>
          </a:xfrm>
          <a:prstGeom prst="rect">
            <a:avLst/>
          </a:prstGeom>
          <a:noFill/>
          <a:ln w="50800">
            <a:solidFill>
              <a:srgbClr val="FFFF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xmlns="" id="{7D5669AA-99CA-4B47-88F3-35328E0444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6215107"/>
              </p:ext>
            </p:extLst>
          </p:nvPr>
        </p:nvGraphicFramePr>
        <p:xfrm>
          <a:off x="5867400" y="65521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" name="Immagine bitmap" r:id="rId7" imgW="5896080" imgH="438120" progId="Paint.Picture">
                  <p:embed/>
                </p:oleObj>
              </mc:Choice>
              <mc:Fallback>
                <p:oleObj name="Immagine bitmap" r:id="rId7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65521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11" name="Oggetto 10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75381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Immagine bitmap" r:id="rId9" imgW="5896080" imgH="438120" progId="Paint.Picture">
                  <p:embed/>
                </p:oleObj>
              </mc:Choice>
              <mc:Fallback>
                <p:oleObj name="Immagine bitmap" r:id="rId9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9">
            <a:extLst>
              <a:ext uri="{FF2B5EF4-FFF2-40B4-BE49-F238E27FC236}">
                <a16:creationId xmlns:a16="http://schemas.microsoft.com/office/drawing/2014/main" xmlns="" id="{AD3F6DCE-669E-4361-880F-CC43EAA618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773" y="742950"/>
            <a:ext cx="5486400" cy="17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it-IT" sz="4400" b="1" dirty="0">
                <a:solidFill>
                  <a:srgbClr val="0000CC"/>
                </a:solidFill>
              </a:rPr>
              <a:t>Thank you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it-IT" sz="4400" b="1" dirty="0">
                <a:solidFill>
                  <a:srgbClr val="0000CC"/>
                </a:solidFill>
              </a:rPr>
              <a:t>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038403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3" y="0"/>
            <a:ext cx="8619964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247582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0" y="860951"/>
            <a:ext cx="1517109" cy="19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32" y="2656017"/>
            <a:ext cx="1523592" cy="193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2057400" y="666750"/>
            <a:ext cx="67913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Temporary rivers</a:t>
            </a:r>
            <a:r>
              <a:rPr lang="en-US" sz="2400" dirty="0"/>
              <a:t> are </a:t>
            </a:r>
            <a:r>
              <a:rPr lang="en-US" sz="2400" dirty="0" err="1"/>
              <a:t>characterised</a:t>
            </a:r>
            <a:r>
              <a:rPr lang="en-US" sz="2400" dirty="0"/>
              <a:t> by a period of extremely low flow and by periodic flow cessation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E7294EC4-BE84-4F6F-92CD-D31083AE9F05}"/>
              </a:ext>
            </a:extLst>
          </p:cNvPr>
          <p:cNvSpPr txBox="1"/>
          <p:nvPr/>
        </p:nvSpPr>
        <p:spPr>
          <a:xfrm>
            <a:off x="3352800" y="3019373"/>
            <a:ext cx="464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A </a:t>
            </a:r>
            <a:r>
              <a:rPr lang="it-IT" sz="2400" b="1" dirty="0"/>
              <a:t>Program Of Measures </a:t>
            </a:r>
            <a:r>
              <a:rPr lang="it-IT" sz="2400" dirty="0" err="1"/>
              <a:t>is</a:t>
            </a:r>
            <a:r>
              <a:rPr lang="it-IT" sz="2400" dirty="0"/>
              <a:t> </a:t>
            </a:r>
            <a:r>
              <a:rPr lang="it-IT" sz="2400" dirty="0" err="1"/>
              <a:t>needed</a:t>
            </a:r>
            <a:r>
              <a:rPr lang="it-IT" sz="2400" dirty="0"/>
              <a:t> </a:t>
            </a:r>
            <a:r>
              <a:rPr lang="it-IT" sz="2400" dirty="0" smtClean="0"/>
              <a:t>to </a:t>
            </a:r>
            <a:r>
              <a:rPr lang="it-IT" sz="2400" dirty="0" err="1"/>
              <a:t>achieve</a:t>
            </a:r>
            <a:r>
              <a:rPr lang="it-IT" sz="2400" dirty="0"/>
              <a:t> and </a:t>
            </a:r>
            <a:r>
              <a:rPr lang="it-IT" sz="2400" dirty="0" err="1"/>
              <a:t>maintain</a:t>
            </a:r>
            <a:r>
              <a:rPr lang="it-IT" sz="2400" dirty="0"/>
              <a:t> the «</a:t>
            </a:r>
            <a:r>
              <a:rPr lang="it-IT" sz="2400" dirty="0" err="1"/>
              <a:t>Good</a:t>
            </a:r>
            <a:r>
              <a:rPr lang="it-IT" sz="2400" dirty="0"/>
              <a:t> Status» of water bodies 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363B5C70-4574-4A15-865D-DC47CD442E28}"/>
              </a:ext>
            </a:extLst>
          </p:cNvPr>
          <p:cNvSpPr txBox="1"/>
          <p:nvPr/>
        </p:nvSpPr>
        <p:spPr>
          <a:xfrm>
            <a:off x="2057400" y="1830215"/>
            <a:ext cx="67077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b="1" dirty="0" err="1"/>
              <a:t>Agriculture</a:t>
            </a:r>
            <a:r>
              <a:rPr lang="it-IT" sz="2400" b="1" dirty="0"/>
              <a:t> and point sources </a:t>
            </a:r>
            <a:r>
              <a:rPr lang="it-IT" sz="2400" dirty="0" err="1" smtClean="0"/>
              <a:t>have</a:t>
            </a:r>
            <a:r>
              <a:rPr lang="it-IT" sz="2400" dirty="0" smtClean="0"/>
              <a:t> </a:t>
            </a:r>
            <a:r>
              <a:rPr lang="it-IT" sz="2400" dirty="0" err="1" smtClean="0"/>
              <a:t>several</a:t>
            </a:r>
            <a:r>
              <a:rPr lang="it-IT" sz="2400" dirty="0" smtClean="0"/>
              <a:t> </a:t>
            </a:r>
            <a:r>
              <a:rPr lang="it-IT" sz="2400" dirty="0" err="1" smtClean="0"/>
              <a:t>implication</a:t>
            </a:r>
            <a:r>
              <a:rPr lang="it-IT" sz="2400" dirty="0" err="1"/>
              <a:t>s</a:t>
            </a:r>
            <a:r>
              <a:rPr lang="it-IT" sz="2400" dirty="0" smtClean="0"/>
              <a:t> in </a:t>
            </a:r>
            <a:r>
              <a:rPr lang="it-IT" sz="2400" dirty="0" err="1" smtClean="0"/>
              <a:t>terms</a:t>
            </a:r>
            <a:r>
              <a:rPr lang="it-IT" sz="2400" dirty="0" smtClean="0"/>
              <a:t> </a:t>
            </a:r>
            <a:r>
              <a:rPr lang="it-IT" sz="2400" dirty="0"/>
              <a:t>of </a:t>
            </a:r>
            <a:r>
              <a:rPr lang="it-IT" sz="2400" dirty="0" err="1"/>
              <a:t>quantity</a:t>
            </a:r>
            <a:r>
              <a:rPr lang="it-IT" sz="2400" dirty="0"/>
              <a:t> and </a:t>
            </a:r>
            <a:r>
              <a:rPr lang="it-IT" sz="2400" dirty="0" err="1"/>
              <a:t>quality</a:t>
            </a:r>
            <a:endParaRPr lang="it-IT" sz="2400" dirty="0"/>
          </a:p>
        </p:txBody>
      </p:sp>
      <p:pic>
        <p:nvPicPr>
          <p:cNvPr id="13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sellaDiTesto 13"/>
          <p:cNvSpPr txBox="1"/>
          <p:nvPr/>
        </p:nvSpPr>
        <p:spPr>
          <a:xfrm>
            <a:off x="411144" y="-96768"/>
            <a:ext cx="868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The </a:t>
            </a:r>
            <a:r>
              <a:rPr lang="it-IT" sz="3600" b="1" dirty="0" err="1">
                <a:solidFill>
                  <a:schemeClr val="bg1"/>
                </a:solidFill>
              </a:rPr>
              <a:t>problem</a:t>
            </a:r>
            <a:endParaRPr lang="it-IT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8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2" y="0"/>
            <a:ext cx="8619965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80135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73252" y="-118958"/>
            <a:ext cx="865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solidFill>
                  <a:schemeClr val="bg1"/>
                </a:solidFill>
              </a:rPr>
              <a:t>Objectives</a:t>
            </a:r>
            <a:endParaRPr lang="it-IT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tangolo 9"/>
          <p:cNvSpPr/>
          <p:nvPr/>
        </p:nvSpPr>
        <p:spPr>
          <a:xfrm>
            <a:off x="1341360" y="514350"/>
            <a:ext cx="78026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/>
              <a:t>General objective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To define a methodology for </a:t>
            </a:r>
            <a:r>
              <a:rPr lang="en-GB" sz="2200" dirty="0" smtClean="0"/>
              <a:t>investigating </a:t>
            </a:r>
            <a:r>
              <a:rPr lang="en-GB" sz="2200" dirty="0"/>
              <a:t>the effects of mitigation </a:t>
            </a:r>
            <a:r>
              <a:rPr lang="en-GB" sz="2200" dirty="0" smtClean="0"/>
              <a:t>measures </a:t>
            </a:r>
            <a:r>
              <a:rPr lang="en-GB" sz="2200" dirty="0"/>
              <a:t>for reducing diffuse and point sources </a:t>
            </a:r>
            <a:r>
              <a:rPr lang="en-GB" sz="2200" dirty="0" smtClean="0"/>
              <a:t>pollution</a:t>
            </a:r>
            <a:endParaRPr lang="en-GB" sz="2200" dirty="0"/>
          </a:p>
          <a:p>
            <a:endParaRPr lang="en-US" sz="2200" b="1" dirty="0"/>
          </a:p>
          <a:p>
            <a:r>
              <a:rPr lang="en-US" sz="2200" b="1" dirty="0"/>
              <a:t>The specific objectives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quantify the nutrient loads from point and diffuse sources to the Rio </a:t>
            </a:r>
            <a:r>
              <a:rPr lang="en-GB" sz="2200" dirty="0" err="1"/>
              <a:t>Mannu</a:t>
            </a:r>
            <a:r>
              <a:rPr lang="en-GB" sz="2200" dirty="0"/>
              <a:t> stream </a:t>
            </a:r>
            <a:endParaRPr lang="en-GB" sz="2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Investigate the relations between </a:t>
            </a:r>
            <a:r>
              <a:rPr lang="en-GB" sz="2200" dirty="0"/>
              <a:t>flow regime </a:t>
            </a:r>
            <a:r>
              <a:rPr lang="en-GB" sz="2200" dirty="0" smtClean="0"/>
              <a:t>and water </a:t>
            </a:r>
            <a:r>
              <a:rPr lang="en-GB" sz="2200" dirty="0"/>
              <a:t>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Investigate </a:t>
            </a:r>
            <a:r>
              <a:rPr lang="en-GB" sz="2200" dirty="0" smtClean="0"/>
              <a:t>the effects of mitigation </a:t>
            </a:r>
            <a:r>
              <a:rPr lang="en-GB" sz="2200" dirty="0"/>
              <a:t>measures </a:t>
            </a:r>
            <a:r>
              <a:rPr lang="en-GB" sz="2200" dirty="0" smtClean="0"/>
              <a:t> in </a:t>
            </a:r>
            <a:r>
              <a:rPr lang="en-GB" sz="2200" dirty="0"/>
              <a:t>reducing the nutrient loads being delivered to the wetland differentiated on flow regime basis</a:t>
            </a:r>
            <a:endParaRPr lang="en-US" sz="2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28B465F-3F44-4111-9335-A93C6E4D48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2649" y="526473"/>
            <a:ext cx="838201" cy="4403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98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2" y="0"/>
            <a:ext cx="8619965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27521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B1469E9-FA51-4592-8C1A-61E9575ED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577" y="572610"/>
            <a:ext cx="5005819" cy="2608740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298B0113-8A53-4256-83E1-681936352615}"/>
              </a:ext>
            </a:extLst>
          </p:cNvPr>
          <p:cNvSpPr/>
          <p:nvPr/>
        </p:nvSpPr>
        <p:spPr>
          <a:xfrm>
            <a:off x="196117" y="3316046"/>
            <a:ext cx="8918640" cy="1469974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F665DB5-1CC4-4172-8BD0-1AE283A6FE69}"/>
              </a:ext>
            </a:extLst>
          </p:cNvPr>
          <p:cNvSpPr txBox="1"/>
          <p:nvPr/>
        </p:nvSpPr>
        <p:spPr>
          <a:xfrm>
            <a:off x="223908" y="3831913"/>
            <a:ext cx="563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err="1"/>
              <a:t>Durum</a:t>
            </a:r>
            <a:r>
              <a:rPr lang="it-IT" sz="1400" dirty="0"/>
              <a:t> </a:t>
            </a:r>
            <a:r>
              <a:rPr lang="it-IT" sz="1400" dirty="0" err="1"/>
              <a:t>wheat</a:t>
            </a:r>
            <a:r>
              <a:rPr lang="it-IT" sz="1400" dirty="0"/>
              <a:t> 37%</a:t>
            </a:r>
          </a:p>
          <a:p>
            <a:r>
              <a:rPr lang="it-IT" sz="1400" dirty="0"/>
              <a:t>Natural </a:t>
            </a:r>
            <a:r>
              <a:rPr lang="it-IT" sz="1400" dirty="0" err="1"/>
              <a:t>forest</a:t>
            </a:r>
            <a:r>
              <a:rPr lang="it-IT" sz="1400" dirty="0"/>
              <a:t> and range </a:t>
            </a:r>
            <a:r>
              <a:rPr lang="it-IT" sz="1400" dirty="0" err="1"/>
              <a:t>grasses</a:t>
            </a:r>
            <a:r>
              <a:rPr lang="it-IT" sz="1400" dirty="0"/>
              <a:t> 32%</a:t>
            </a:r>
          </a:p>
          <a:p>
            <a:r>
              <a:rPr lang="it-IT" sz="1400" dirty="0"/>
              <a:t>Olive </a:t>
            </a:r>
            <a:r>
              <a:rPr lang="it-IT" sz="1400" dirty="0" err="1"/>
              <a:t>trees</a:t>
            </a:r>
            <a:r>
              <a:rPr lang="it-IT" sz="1400" dirty="0"/>
              <a:t> 8%</a:t>
            </a:r>
          </a:p>
          <a:p>
            <a:r>
              <a:rPr lang="it-IT" sz="1400" dirty="0"/>
              <a:t>Minor </a:t>
            </a:r>
            <a:r>
              <a:rPr lang="it-IT" sz="1400" dirty="0" err="1"/>
              <a:t>land</a:t>
            </a:r>
            <a:r>
              <a:rPr lang="it-IT" sz="1400" dirty="0"/>
              <a:t> </a:t>
            </a:r>
            <a:r>
              <a:rPr lang="it-IT" sz="1400" dirty="0" err="1"/>
              <a:t>uses</a:t>
            </a:r>
            <a:r>
              <a:rPr lang="it-IT" sz="1400" dirty="0"/>
              <a:t> (</a:t>
            </a:r>
            <a:r>
              <a:rPr lang="it-IT" sz="1400" dirty="0" err="1"/>
              <a:t>alfalfa</a:t>
            </a:r>
            <a:r>
              <a:rPr lang="it-IT" sz="1400" dirty="0"/>
              <a:t>, </a:t>
            </a:r>
            <a:r>
              <a:rPr lang="it-IT" sz="1400" dirty="0" err="1"/>
              <a:t>corn</a:t>
            </a:r>
            <a:r>
              <a:rPr lang="it-IT" sz="1400" dirty="0"/>
              <a:t> </a:t>
            </a:r>
            <a:r>
              <a:rPr lang="it-IT" sz="1400" dirty="0" err="1"/>
              <a:t>sillage</a:t>
            </a:r>
            <a:r>
              <a:rPr lang="it-IT" sz="1400" dirty="0"/>
              <a:t>, </a:t>
            </a:r>
            <a:r>
              <a:rPr lang="it-IT" sz="1400" dirty="0" err="1"/>
              <a:t>orchards</a:t>
            </a:r>
            <a:r>
              <a:rPr lang="it-IT" sz="1400" dirty="0"/>
              <a:t>, </a:t>
            </a:r>
            <a:r>
              <a:rPr lang="it-IT" sz="1400" dirty="0" err="1"/>
              <a:t>vineyards</a:t>
            </a:r>
            <a:r>
              <a:rPr lang="it-IT" sz="1400" dirty="0"/>
              <a:t>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26011496-E614-4E76-A38E-BEC1DFC5227F}"/>
              </a:ext>
            </a:extLst>
          </p:cNvPr>
          <p:cNvSpPr txBox="1"/>
          <p:nvPr/>
        </p:nvSpPr>
        <p:spPr>
          <a:xfrm>
            <a:off x="246320" y="3546149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err="1"/>
              <a:t>Agriculture</a:t>
            </a:r>
            <a:endParaRPr lang="it-IT" b="1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9F159135-853A-492B-9513-9C7FE9470E1C}"/>
              </a:ext>
            </a:extLst>
          </p:cNvPr>
          <p:cNvSpPr txBox="1"/>
          <p:nvPr/>
        </p:nvSpPr>
        <p:spPr>
          <a:xfrm>
            <a:off x="2723841" y="3299007"/>
            <a:ext cx="3731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/>
                </a:solidFill>
              </a:rPr>
              <a:t>Anthropogenic</a:t>
            </a:r>
            <a:r>
              <a:rPr lang="it-IT" b="1" dirty="0">
                <a:solidFill>
                  <a:schemeClr val="tx2"/>
                </a:solidFill>
              </a:rPr>
              <a:t> </a:t>
            </a:r>
            <a:r>
              <a:rPr lang="it-IT" b="1" dirty="0" err="1">
                <a:solidFill>
                  <a:schemeClr val="tx2"/>
                </a:solidFill>
              </a:rPr>
              <a:t>pressures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9565E93-68E8-4AF4-8D6E-750585B25505}"/>
              </a:ext>
            </a:extLst>
          </p:cNvPr>
          <p:cNvSpPr txBox="1"/>
          <p:nvPr/>
        </p:nvSpPr>
        <p:spPr>
          <a:xfrm>
            <a:off x="5406240" y="3546149"/>
            <a:ext cx="363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Point </a:t>
            </a:r>
            <a:r>
              <a:rPr lang="it-IT" b="1" dirty="0" smtClean="0"/>
              <a:t>sources</a:t>
            </a:r>
            <a:endParaRPr lang="it-IT" b="1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xmlns="" id="{0AE5C050-A910-4DEE-86B6-EAE39C81CC53}"/>
              </a:ext>
            </a:extLst>
          </p:cNvPr>
          <p:cNvSpPr txBox="1"/>
          <p:nvPr/>
        </p:nvSpPr>
        <p:spPr>
          <a:xfrm>
            <a:off x="5597279" y="38473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6 Waste </a:t>
            </a:r>
            <a:r>
              <a:rPr lang="it-IT" sz="1400" dirty="0"/>
              <a:t>water </a:t>
            </a:r>
            <a:r>
              <a:rPr lang="it-IT" sz="1400" dirty="0" smtClean="0"/>
              <a:t>treatment </a:t>
            </a:r>
            <a:r>
              <a:rPr lang="it-IT" sz="1400" dirty="0"/>
              <a:t>plants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xmlns="" id="{954A63EA-2CA5-4049-91A7-61442A1CA742}"/>
              </a:ext>
            </a:extLst>
          </p:cNvPr>
          <p:cNvSpPr txBox="1"/>
          <p:nvPr/>
        </p:nvSpPr>
        <p:spPr>
          <a:xfrm>
            <a:off x="6045066" y="165735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tx2"/>
                </a:solidFill>
              </a:rPr>
              <a:t>Drainage</a:t>
            </a:r>
            <a:r>
              <a:rPr lang="it-IT" b="1" dirty="0">
                <a:solidFill>
                  <a:schemeClr val="tx2"/>
                </a:solidFill>
              </a:rPr>
              <a:t> area 488 km</a:t>
            </a:r>
            <a:r>
              <a:rPr lang="it-IT" b="1" baseline="30000" dirty="0">
                <a:solidFill>
                  <a:schemeClr val="tx2"/>
                </a:solidFill>
              </a:rPr>
              <a:t>2</a:t>
            </a:r>
          </a:p>
          <a:p>
            <a:r>
              <a:rPr lang="it-IT" b="1" dirty="0" err="1">
                <a:solidFill>
                  <a:schemeClr val="tx2"/>
                </a:solidFill>
              </a:rPr>
              <a:t>Precipitation</a:t>
            </a:r>
            <a:r>
              <a:rPr lang="it-IT" b="1" dirty="0">
                <a:solidFill>
                  <a:schemeClr val="tx2"/>
                </a:solidFill>
              </a:rPr>
              <a:t> 500mm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124200" y="-73721"/>
            <a:ext cx="228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 smtClean="0">
                <a:solidFill>
                  <a:schemeClr val="bg1"/>
                </a:solidFill>
              </a:rPr>
              <a:t>Study</a:t>
            </a:r>
            <a:r>
              <a:rPr lang="it-IT" sz="3600" b="1" dirty="0" smtClean="0">
                <a:solidFill>
                  <a:schemeClr val="bg1"/>
                </a:solidFill>
              </a:rPr>
              <a:t> area</a:t>
            </a:r>
            <a:endParaRPr lang="it-IT" sz="3600" b="1" dirty="0">
              <a:solidFill>
                <a:schemeClr val="bg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825944" y="59512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Rio </a:t>
            </a:r>
            <a:r>
              <a:rPr lang="it-IT" b="1" dirty="0" err="1" smtClean="0"/>
              <a:t>Mannu</a:t>
            </a:r>
            <a:r>
              <a:rPr lang="it-IT" b="1" dirty="0" smtClean="0"/>
              <a:t> (</a:t>
            </a:r>
            <a:r>
              <a:rPr lang="it-IT" b="1" dirty="0" err="1" smtClean="0"/>
              <a:t>Sardinia</a:t>
            </a:r>
            <a:r>
              <a:rPr lang="it-IT" b="1" dirty="0" smtClean="0"/>
              <a:t>, </a:t>
            </a:r>
            <a:r>
              <a:rPr lang="it-IT" b="1" dirty="0" err="1" smtClean="0"/>
              <a:t>Italy</a:t>
            </a:r>
            <a:r>
              <a:rPr lang="it-IT" b="1" dirty="0" smtClean="0"/>
              <a:t>)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33771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2" y="0"/>
            <a:ext cx="8619965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80135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473252" y="-118958"/>
            <a:ext cx="8651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 smtClean="0">
                <a:solidFill>
                  <a:schemeClr val="bg1"/>
                </a:solidFill>
              </a:rPr>
              <a:t>Methodology</a:t>
            </a:r>
            <a:endParaRPr lang="it-IT" sz="3600" b="1" dirty="0">
              <a:solidFill>
                <a:schemeClr val="bg1"/>
              </a:solidFill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C2D1368-A658-49A0-B156-6A6E04A0EA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6" y="511290"/>
            <a:ext cx="4748710" cy="4441710"/>
          </a:xfrm>
          <a:prstGeom prst="rect">
            <a:avLst/>
          </a:prstGeom>
        </p:spPr>
      </p:pic>
      <p:pic>
        <p:nvPicPr>
          <p:cNvPr id="9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2ECE20FA-4FB0-43C1-A60C-D76298CF20D6}"/>
              </a:ext>
            </a:extLst>
          </p:cNvPr>
          <p:cNvSpPr txBox="1"/>
          <p:nvPr/>
        </p:nvSpPr>
        <p:spPr>
          <a:xfrm>
            <a:off x="6081813" y="666750"/>
            <a:ext cx="1977025" cy="58477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SWAT Model </a:t>
            </a:r>
          </a:p>
          <a:p>
            <a:pPr algn="ctr"/>
            <a:r>
              <a:rPr lang="it-IT" sz="1400" dirty="0"/>
              <a:t>(from 1994 to 2007)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A4EA60B7-497C-4A1C-897C-BF1ED9B663EE}"/>
              </a:ext>
            </a:extLst>
          </p:cNvPr>
          <p:cNvSpPr txBox="1"/>
          <p:nvPr/>
        </p:nvSpPr>
        <p:spPr>
          <a:xfrm>
            <a:off x="5472403" y="1617987"/>
            <a:ext cx="3183584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Flow regime/water </a:t>
            </a:r>
            <a:r>
              <a:rPr lang="it-IT" dirty="0" err="1"/>
              <a:t>quality</a:t>
            </a:r>
            <a:r>
              <a:rPr lang="it-IT" dirty="0"/>
              <a:t> relation </a:t>
            </a:r>
            <a:r>
              <a:rPr lang="it-IT" dirty="0" err="1"/>
              <a:t>determination</a:t>
            </a:r>
            <a:endParaRPr lang="it-IT" dirty="0"/>
          </a:p>
        </p:txBody>
      </p:sp>
      <p:sp>
        <p:nvSpPr>
          <p:cNvPr id="22" name="Freccia a destra 21">
            <a:extLst>
              <a:ext uri="{FF2B5EF4-FFF2-40B4-BE49-F238E27FC236}">
                <a16:creationId xmlns:a16="http://schemas.microsoft.com/office/drawing/2014/main" xmlns="" id="{C10EB96B-3CF7-46D4-97D3-7BA48C082936}"/>
              </a:ext>
            </a:extLst>
          </p:cNvPr>
          <p:cNvSpPr/>
          <p:nvPr/>
        </p:nvSpPr>
        <p:spPr>
          <a:xfrm rot="5400000">
            <a:off x="6911795" y="1177819"/>
            <a:ext cx="304800" cy="54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Freccia a destra 22">
            <a:extLst>
              <a:ext uri="{FF2B5EF4-FFF2-40B4-BE49-F238E27FC236}">
                <a16:creationId xmlns:a16="http://schemas.microsoft.com/office/drawing/2014/main" xmlns="" id="{8AED81C8-3AC8-48EA-BBEE-291EB6411E2B}"/>
              </a:ext>
            </a:extLst>
          </p:cNvPr>
          <p:cNvSpPr/>
          <p:nvPr/>
        </p:nvSpPr>
        <p:spPr>
          <a:xfrm rot="5400000">
            <a:off x="6923203" y="2190391"/>
            <a:ext cx="304800" cy="54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703B3E35-E4C8-4E48-B7FE-C08B5B9BC48D}"/>
              </a:ext>
            </a:extLst>
          </p:cNvPr>
          <p:cNvSpPr txBox="1"/>
          <p:nvPr/>
        </p:nvSpPr>
        <p:spPr>
          <a:xfrm>
            <a:off x="5684870" y="2660258"/>
            <a:ext cx="2805066" cy="64633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Mitigation</a:t>
            </a:r>
            <a:r>
              <a:rPr lang="it-IT" dirty="0"/>
              <a:t> options definition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xmlns="" id="{A79E86F0-D6B0-44D1-A5CD-DBF913B48A3A}"/>
              </a:ext>
            </a:extLst>
          </p:cNvPr>
          <p:cNvSpPr/>
          <p:nvPr/>
        </p:nvSpPr>
        <p:spPr>
          <a:xfrm rot="5400000">
            <a:off x="6945002" y="3246253"/>
            <a:ext cx="304800" cy="5456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162A772C-8627-4BA5-8B31-053157AC1402}"/>
              </a:ext>
            </a:extLst>
          </p:cNvPr>
          <p:cNvSpPr txBox="1"/>
          <p:nvPr/>
        </p:nvSpPr>
        <p:spPr>
          <a:xfrm>
            <a:off x="5296896" y="3716481"/>
            <a:ext cx="3601011" cy="92333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Reduction in </a:t>
            </a:r>
            <a:r>
              <a:rPr lang="it-IT" dirty="0" err="1"/>
              <a:t>nutrient</a:t>
            </a:r>
            <a:r>
              <a:rPr lang="it-IT" dirty="0"/>
              <a:t> </a:t>
            </a:r>
            <a:r>
              <a:rPr lang="it-IT" dirty="0" err="1"/>
              <a:t>concentration</a:t>
            </a:r>
            <a:r>
              <a:rPr lang="it-IT" dirty="0"/>
              <a:t> and </a:t>
            </a:r>
            <a:r>
              <a:rPr lang="it-IT" dirty="0" err="1"/>
              <a:t>loads</a:t>
            </a:r>
            <a:endParaRPr lang="it-IT" dirty="0"/>
          </a:p>
          <a:p>
            <a:pPr algn="ctr"/>
            <a:r>
              <a:rPr lang="it-IT" dirty="0" err="1" smtClean="0"/>
              <a:t>Estimation</a:t>
            </a:r>
            <a:r>
              <a:rPr lang="it-IT" dirty="0" smtClean="0"/>
              <a:t> by </a:t>
            </a:r>
            <a:r>
              <a:rPr lang="it-IT" dirty="0" err="1" smtClean="0"/>
              <a:t>using</a:t>
            </a:r>
            <a:r>
              <a:rPr lang="it-IT" dirty="0" smtClean="0"/>
              <a:t> SWAT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298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2" y="0"/>
            <a:ext cx="8619965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80135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11663" y="-75320"/>
            <a:ext cx="86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5496" y="703841"/>
            <a:ext cx="541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Streamflow</a:t>
            </a:r>
            <a:r>
              <a:rPr lang="en-US" dirty="0"/>
              <a:t> </a:t>
            </a:r>
            <a:r>
              <a:rPr lang="en-US" sz="1400" dirty="0"/>
              <a:t>(no measurements were available) </a:t>
            </a:r>
            <a:endParaRPr lang="it-IT" sz="1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1F20CE4B-65B5-43A2-BD22-9214105239F9}"/>
              </a:ext>
            </a:extLst>
          </p:cNvPr>
          <p:cNvSpPr txBox="1"/>
          <p:nvPr/>
        </p:nvSpPr>
        <p:spPr>
          <a:xfrm>
            <a:off x="66262" y="1046419"/>
            <a:ext cx="6944137" cy="584775"/>
          </a:xfrm>
          <a:prstGeom prst="rect">
            <a:avLst/>
          </a:prstGeom>
          <a:solidFill>
            <a:schemeClr val="accent1">
              <a:alpha val="37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1600" dirty="0" err="1" smtClean="0"/>
              <a:t>Regionalization</a:t>
            </a:r>
            <a:r>
              <a:rPr lang="it-IT" sz="1600" dirty="0" smtClean="0"/>
              <a:t> </a:t>
            </a:r>
            <a:r>
              <a:rPr lang="it-IT" sz="1600" dirty="0" err="1"/>
              <a:t>scheme</a:t>
            </a:r>
            <a:r>
              <a:rPr lang="it-IT" sz="1600" dirty="0"/>
              <a:t> </a:t>
            </a:r>
            <a:r>
              <a:rPr lang="it-IT" sz="1600" dirty="0" err="1"/>
              <a:t>based</a:t>
            </a:r>
            <a:r>
              <a:rPr lang="it-IT" sz="1600" dirty="0"/>
              <a:t> on </a:t>
            </a:r>
            <a:r>
              <a:rPr lang="it-IT" sz="1600" dirty="0" err="1"/>
              <a:t>hydrological</a:t>
            </a:r>
            <a:r>
              <a:rPr lang="it-IT" sz="1600" dirty="0"/>
              <a:t> </a:t>
            </a:r>
            <a:r>
              <a:rPr lang="it-IT" sz="1600" dirty="0" err="1"/>
              <a:t>parameters</a:t>
            </a:r>
            <a:r>
              <a:rPr lang="it-IT" sz="1600" dirty="0"/>
              <a:t> </a:t>
            </a:r>
            <a:r>
              <a:rPr lang="it-IT" sz="1600" dirty="0" err="1"/>
              <a:t>transposition</a:t>
            </a:r>
            <a:r>
              <a:rPr lang="it-IT" sz="1600" dirty="0"/>
              <a:t> from the </a:t>
            </a:r>
            <a:r>
              <a:rPr lang="it-IT" sz="1600" dirty="0" err="1"/>
              <a:t>adjacent</a:t>
            </a:r>
            <a:r>
              <a:rPr lang="it-IT" sz="1600" dirty="0"/>
              <a:t> </a:t>
            </a:r>
            <a:r>
              <a:rPr lang="it-IT" sz="1600" dirty="0" err="1"/>
              <a:t>gauged</a:t>
            </a:r>
            <a:r>
              <a:rPr lang="it-IT" sz="1600" dirty="0"/>
              <a:t> </a:t>
            </a:r>
            <a:r>
              <a:rPr lang="it-IT" sz="1600" dirty="0" err="1"/>
              <a:t>river</a:t>
            </a:r>
            <a:r>
              <a:rPr lang="it-IT" sz="1600" dirty="0"/>
              <a:t> </a:t>
            </a:r>
            <a:r>
              <a:rPr lang="it-IT" sz="1600" dirty="0" err="1"/>
              <a:t>basin</a:t>
            </a:r>
            <a:r>
              <a:rPr lang="it-IT" sz="1600" dirty="0"/>
              <a:t> </a:t>
            </a:r>
            <a:r>
              <a:rPr lang="it-IT" sz="1600" dirty="0" smtClean="0"/>
              <a:t>Rio Mulargia</a:t>
            </a:r>
            <a:endParaRPr lang="it-IT" sz="1600" dirty="0"/>
          </a:p>
        </p:txBody>
      </p:sp>
      <p:graphicFrame>
        <p:nvGraphicFramePr>
          <p:cNvPr id="13" name="Oggetto 12">
            <a:extLst>
              <a:ext uri="{FF2B5EF4-FFF2-40B4-BE49-F238E27FC236}">
                <a16:creationId xmlns:a16="http://schemas.microsoft.com/office/drawing/2014/main" xmlns="" id="{1A4A6E37-A03D-4B39-933A-E9FAFC86D8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8094262"/>
              </p:ext>
            </p:extLst>
          </p:nvPr>
        </p:nvGraphicFramePr>
        <p:xfrm>
          <a:off x="7848600" y="412592"/>
          <a:ext cx="1294327" cy="18161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Immagine bitmap" r:id="rId6" imgW="1819440" imgH="2552760" progId="Paint.Picture">
                  <p:embed/>
                </p:oleObj>
              </mc:Choice>
              <mc:Fallback>
                <p:oleObj name="Immagine bitmap" r:id="rId6" imgW="1819440" imgH="25527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48600" y="412592"/>
                        <a:ext cx="1294327" cy="18161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D7F4F627-BBB4-4FE8-901E-C0B9FA6C3FBF}"/>
              </a:ext>
            </a:extLst>
          </p:cNvPr>
          <p:cNvSpPr txBox="1"/>
          <p:nvPr/>
        </p:nvSpPr>
        <p:spPr>
          <a:xfrm>
            <a:off x="3458734" y="441974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MODEL CALIBRATION</a:t>
            </a:r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C07CBF76-265C-4252-9AA8-118D1333D4E6}"/>
              </a:ext>
            </a:extLst>
          </p:cNvPr>
          <p:cNvSpPr/>
          <p:nvPr/>
        </p:nvSpPr>
        <p:spPr>
          <a:xfrm>
            <a:off x="7294020" y="1148306"/>
            <a:ext cx="304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xmlns="" id="{B05841AE-1216-4705-AEC0-1A382B8302A9}"/>
              </a:ext>
            </a:extLst>
          </p:cNvPr>
          <p:cNvSpPr/>
          <p:nvPr/>
        </p:nvSpPr>
        <p:spPr>
          <a:xfrm>
            <a:off x="77264" y="3607517"/>
            <a:ext cx="46251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Water quality </a:t>
            </a:r>
            <a:endParaRPr lang="it-IT" b="1" dirty="0"/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xmlns="" id="{6B0515DF-68C5-46B3-A993-06F10CC1F35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63" y="1696732"/>
            <a:ext cx="3657600" cy="154393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xmlns="" id="{22F33477-AC5F-4938-89AA-38B433AC91E3}"/>
              </a:ext>
            </a:extLst>
          </p:cNvPr>
          <p:cNvSpPr txBox="1"/>
          <p:nvPr/>
        </p:nvSpPr>
        <p:spPr>
          <a:xfrm>
            <a:off x="3969262" y="2176313"/>
            <a:ext cx="51160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tx2"/>
                </a:solidFill>
              </a:rPr>
              <a:t>Simulated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monthly</a:t>
            </a:r>
            <a:r>
              <a:rPr lang="it-IT" sz="1600" dirty="0">
                <a:solidFill>
                  <a:schemeClr val="tx2"/>
                </a:solidFill>
              </a:rPr>
              <a:t>  </a:t>
            </a:r>
            <a:r>
              <a:rPr lang="it-IT" sz="1600" dirty="0" err="1">
                <a:solidFill>
                  <a:schemeClr val="tx2"/>
                </a:solidFill>
              </a:rPr>
              <a:t>streamflow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falls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within</a:t>
            </a:r>
            <a:r>
              <a:rPr lang="it-IT" sz="1600" dirty="0">
                <a:solidFill>
                  <a:schemeClr val="tx2"/>
                </a:solidFill>
              </a:rPr>
              <a:t> the </a:t>
            </a:r>
            <a:r>
              <a:rPr lang="it-IT" sz="1600" dirty="0" err="1">
                <a:solidFill>
                  <a:schemeClr val="tx2"/>
                </a:solidFill>
              </a:rPr>
              <a:t>interval</a:t>
            </a:r>
            <a:r>
              <a:rPr lang="it-IT" sz="1600" dirty="0">
                <a:solidFill>
                  <a:schemeClr val="tx2"/>
                </a:solidFill>
              </a:rPr>
              <a:t> of </a:t>
            </a:r>
            <a:r>
              <a:rPr lang="it-IT" sz="1600" dirty="0" err="1">
                <a:solidFill>
                  <a:schemeClr val="tx2"/>
                </a:solidFill>
              </a:rPr>
              <a:t>its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natural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err="1">
                <a:solidFill>
                  <a:schemeClr val="tx2"/>
                </a:solidFill>
              </a:rPr>
              <a:t>variability</a:t>
            </a:r>
            <a:r>
              <a:rPr lang="it-IT" sz="1600" dirty="0">
                <a:solidFill>
                  <a:schemeClr val="tx2"/>
                </a:solidFill>
              </a:rPr>
              <a:t> (</a:t>
            </a:r>
            <a:r>
              <a:rPr lang="it-IT" sz="1600" dirty="0" err="1">
                <a:solidFill>
                  <a:schemeClr val="tx2"/>
                </a:solidFill>
              </a:rPr>
              <a:t>mean±SD</a:t>
            </a:r>
            <a:r>
              <a:rPr lang="it-IT" sz="1600" dirty="0">
                <a:solidFill>
                  <a:schemeClr val="tx2"/>
                </a:solidFill>
              </a:rPr>
              <a:t>) from 1922 to 1967 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xmlns="" id="{2D907D30-688E-4BDD-A602-95060844B78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23647"/>
            <a:ext cx="3200400" cy="1903674"/>
          </a:xfrm>
          <a:prstGeom prst="rect">
            <a:avLst/>
          </a:prstGeom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xmlns="" id="{0FC79EB9-E814-4E4B-A005-0751FCB30B17}"/>
              </a:ext>
            </a:extLst>
          </p:cNvPr>
          <p:cNvSpPr txBox="1"/>
          <p:nvPr/>
        </p:nvSpPr>
        <p:spPr>
          <a:xfrm>
            <a:off x="87728" y="3943171"/>
            <a:ext cx="4027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PBIAS </a:t>
            </a:r>
            <a:r>
              <a:rPr lang="en-US" sz="1600" dirty="0">
                <a:solidFill>
                  <a:schemeClr val="tx2"/>
                </a:solidFill>
              </a:rPr>
              <a:t>12.68% </a:t>
            </a:r>
            <a:r>
              <a:rPr lang="en-US" sz="1600" dirty="0" smtClean="0">
                <a:solidFill>
                  <a:schemeClr val="tx2"/>
                </a:solidFill>
              </a:rPr>
              <a:t>for TP; −</a:t>
            </a:r>
            <a:r>
              <a:rPr lang="en-US" sz="1600" dirty="0">
                <a:solidFill>
                  <a:schemeClr val="tx2"/>
                </a:solidFill>
              </a:rPr>
              <a:t>3.32% </a:t>
            </a:r>
            <a:r>
              <a:rPr lang="en-US" sz="1600" dirty="0" smtClean="0">
                <a:solidFill>
                  <a:schemeClr val="tx2"/>
                </a:solidFill>
              </a:rPr>
              <a:t>for TN </a:t>
            </a:r>
            <a:endParaRPr lang="en-US" sz="1600" dirty="0">
              <a:solidFill>
                <a:schemeClr val="tx2"/>
              </a:solidFill>
            </a:endParaRPr>
          </a:p>
          <a:p>
            <a:r>
              <a:rPr lang="en-US" sz="1600" dirty="0" smtClean="0">
                <a:solidFill>
                  <a:schemeClr val="tx2"/>
                </a:solidFill>
              </a:rPr>
              <a:t>NSE  0.52 for TP; 0.76 for TN </a:t>
            </a:r>
            <a:endParaRPr lang="it-IT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8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2" y="0"/>
            <a:ext cx="8619965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880135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311663" y="-75320"/>
            <a:ext cx="86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CDEC5508-7BB5-41A4-9F24-AC6CC9363977}"/>
              </a:ext>
            </a:extLst>
          </p:cNvPr>
          <p:cNvSpPr txBox="1"/>
          <p:nvPr/>
        </p:nvSpPr>
        <p:spPr>
          <a:xfrm>
            <a:off x="762000" y="804858"/>
            <a:ext cx="1295400" cy="382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Basin</a:t>
            </a:r>
            <a:r>
              <a:rPr lang="it-IT" b="1" dirty="0"/>
              <a:t> scale</a:t>
            </a: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xmlns="" id="{0B6EBCF7-E4D3-4EDB-AA20-3B5F52538818}"/>
              </a:ext>
            </a:extLst>
          </p:cNvPr>
          <p:cNvGrpSpPr/>
          <p:nvPr/>
        </p:nvGrpSpPr>
        <p:grpSpPr>
          <a:xfrm>
            <a:off x="27709" y="1657350"/>
            <a:ext cx="9029700" cy="2018434"/>
            <a:chOff x="57150" y="1410566"/>
            <a:chExt cx="9029700" cy="2018434"/>
          </a:xfrm>
        </p:grpSpPr>
        <p:graphicFrame>
          <p:nvGraphicFramePr>
            <p:cNvPr id="18" name="Oggetto 17">
              <a:extLst>
                <a:ext uri="{FF2B5EF4-FFF2-40B4-BE49-F238E27FC236}">
                  <a16:creationId xmlns:a16="http://schemas.microsoft.com/office/drawing/2014/main" xmlns="" id="{9CCAFE7D-4892-4FA4-86F9-82FF0E2D2D0E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25462674"/>
                </p:ext>
              </p:extLst>
            </p:nvPr>
          </p:nvGraphicFramePr>
          <p:xfrm>
            <a:off x="57150" y="1438275"/>
            <a:ext cx="9029700" cy="1990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93" name="Immagine bitmap" r:id="rId6" imgW="9029880" imgH="1990800" progId="Paint.Picture">
                    <p:embed/>
                  </p:oleObj>
                </mc:Choice>
                <mc:Fallback>
                  <p:oleObj name="Immagine bitmap" r:id="rId6" imgW="9029880" imgH="199080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7150" y="1438275"/>
                          <a:ext cx="9029700" cy="1990725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xmlns="" id="{693AF5A9-3086-43A6-A216-48D1376D2E92}"/>
                </a:ext>
              </a:extLst>
            </p:cNvPr>
            <p:cNvSpPr/>
            <p:nvPr/>
          </p:nvSpPr>
          <p:spPr>
            <a:xfrm>
              <a:off x="457200" y="1410566"/>
              <a:ext cx="7620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2298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3253" y="0"/>
            <a:ext cx="8619964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27521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530943"/>
              </p:ext>
            </p:extLst>
          </p:nvPr>
        </p:nvGraphicFramePr>
        <p:xfrm>
          <a:off x="932148" y="971550"/>
          <a:ext cx="7315200" cy="340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Immagine bitmap" r:id="rId6" imgW="0" imgH="0" progId="PBrush">
                  <p:embed/>
                </p:oleObj>
              </mc:Choice>
              <mc:Fallback>
                <p:oleObj name="Immagine bitmap" r:id="rId6" imgW="0" imgH="0" progId="PBrush">
                  <p:embed/>
                  <p:pic>
                    <p:nvPicPr>
                      <p:cNvPr id="0" name="Oggetto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148" y="971550"/>
                        <a:ext cx="7315200" cy="340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51BBEAD8-FB53-4989-9F24-7AB2DDB979D8}"/>
              </a:ext>
            </a:extLst>
          </p:cNvPr>
          <p:cNvSpPr txBox="1"/>
          <p:nvPr/>
        </p:nvSpPr>
        <p:spPr>
          <a:xfrm>
            <a:off x="91192" y="76309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Sub-</a:t>
            </a:r>
            <a:r>
              <a:rPr lang="it-IT" b="1" dirty="0" err="1"/>
              <a:t>basin</a:t>
            </a:r>
            <a:r>
              <a:rPr lang="it-IT" b="1" dirty="0"/>
              <a:t> scale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11663" y="-75320"/>
            <a:ext cx="86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323" y="4493819"/>
            <a:ext cx="900656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/>
              <a:t>De </a:t>
            </a:r>
            <a:r>
              <a:rPr lang="en-US" sz="1100" dirty="0" err="1"/>
              <a:t>Girolamo</a:t>
            </a:r>
            <a:r>
              <a:rPr lang="en-US" sz="1100" dirty="0"/>
              <a:t> A.M., Lo Porto A. 2020</a:t>
            </a:r>
            <a:r>
              <a:rPr lang="en-US" sz="1100" dirty="0" smtClean="0"/>
              <a:t>. </a:t>
            </a:r>
            <a:r>
              <a:rPr lang="it-IT" sz="1100" dirty="0"/>
              <a:t>Water 12 (2), 577 </a:t>
            </a:r>
            <a:r>
              <a:rPr lang="it-IT" sz="1100" u="sng" dirty="0" smtClean="0">
                <a:hlinkClick r:id="rId8"/>
              </a:rPr>
              <a:t>https</a:t>
            </a:r>
            <a:r>
              <a:rPr lang="it-IT" sz="1100" u="sng" dirty="0">
                <a:hlinkClick r:id="rId8"/>
              </a:rPr>
              <a:t>://doi.org/10.3390/w12020577</a:t>
            </a:r>
            <a:r>
              <a:rPr lang="it-IT" sz="11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1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533400" y="0"/>
            <a:ext cx="8559817" cy="5143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lnSpcReduction="10000"/>
          </a:bodyPr>
          <a:lstStyle/>
          <a:p>
            <a:pPr algn="ctr"/>
            <a:endParaRPr lang="it-IT" sz="2800" dirty="0">
              <a:solidFill>
                <a:schemeClr val="bg1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73253" y="1809750"/>
            <a:ext cx="86361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4000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5496" y="4762500"/>
            <a:ext cx="9108504" cy="381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softEdge rad="63500"/>
          </a:effectLst>
        </p:spPr>
        <p:txBody>
          <a:bodyPr wrap="square" rtlCol="0" anchor="ctr" anchorCtr="1">
            <a:normAutofit fontScale="85000" lnSpcReduction="20000"/>
          </a:bodyPr>
          <a:lstStyle/>
          <a:p>
            <a:pPr algn="ctr"/>
            <a:endParaRPr lang="it-IT" sz="2600" dirty="0">
              <a:solidFill>
                <a:schemeClr val="bg1"/>
              </a:solidFill>
            </a:endParaRPr>
          </a:p>
        </p:txBody>
      </p:sp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xmlns="" id="{16F46A32-CE68-49BE-814C-807861A24E8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327521"/>
              </p:ext>
            </p:extLst>
          </p:nvPr>
        </p:nvGraphicFramePr>
        <p:xfrm>
          <a:off x="5867400" y="4837606"/>
          <a:ext cx="3052601" cy="226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Immagine bitmap" r:id="rId3" imgW="5896080" imgH="438120" progId="Paint.Picture">
                  <p:embed/>
                </p:oleObj>
              </mc:Choice>
              <mc:Fallback>
                <p:oleObj name="Immagine bitmap" r:id="rId3" imgW="5896080" imgH="438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67400" y="4837606"/>
                        <a:ext cx="3052601" cy="2268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65EBB667-AB0B-405D-825D-777628D964DD}"/>
              </a:ext>
            </a:extLst>
          </p:cNvPr>
          <p:cNvSpPr txBox="1"/>
          <p:nvPr/>
        </p:nvSpPr>
        <p:spPr>
          <a:xfrm>
            <a:off x="24245" y="43815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/>
              <a:t>Nutrient</a:t>
            </a:r>
            <a:r>
              <a:rPr lang="it-IT" b="1" dirty="0"/>
              <a:t> </a:t>
            </a:r>
            <a:r>
              <a:rPr lang="it-IT" b="1" dirty="0" err="1"/>
              <a:t>concentrations</a:t>
            </a:r>
            <a:r>
              <a:rPr lang="it-IT" b="1" dirty="0"/>
              <a:t> </a:t>
            </a:r>
            <a:r>
              <a:rPr lang="it-IT" b="1" dirty="0" err="1"/>
              <a:t>at</a:t>
            </a:r>
            <a:r>
              <a:rPr lang="it-IT" b="1" dirty="0"/>
              <a:t> the outlet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" y="843353"/>
            <a:ext cx="5943600" cy="203148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BAD62F7E-714F-4E18-B35B-12D047EA355D}"/>
              </a:ext>
            </a:extLst>
          </p:cNvPr>
          <p:cNvSpPr txBox="1"/>
          <p:nvPr/>
        </p:nvSpPr>
        <p:spPr>
          <a:xfrm>
            <a:off x="7787" y="3027050"/>
            <a:ext cx="859279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 err="1"/>
              <a:t>Current</a:t>
            </a:r>
            <a:r>
              <a:rPr lang="it-IT" sz="1700" b="1" dirty="0"/>
              <a:t> conditions </a:t>
            </a:r>
            <a:r>
              <a:rPr lang="it-IT" sz="1700" dirty="0"/>
              <a:t>(point and diffuse sources</a:t>
            </a:r>
            <a:r>
              <a:rPr lang="it-IT" sz="17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 err="1" smtClean="0"/>
              <a:t>Concentrations</a:t>
            </a:r>
            <a:r>
              <a:rPr lang="it-IT" sz="1700" dirty="0" smtClean="0"/>
              <a:t> </a:t>
            </a:r>
            <a:r>
              <a:rPr lang="it-IT" sz="1700" dirty="0" err="1"/>
              <a:t>higher</a:t>
            </a:r>
            <a:r>
              <a:rPr lang="it-IT" sz="1700" dirty="0"/>
              <a:t> </a:t>
            </a:r>
            <a:r>
              <a:rPr lang="it-IT" sz="1700" dirty="0" err="1"/>
              <a:t>than</a:t>
            </a:r>
            <a:r>
              <a:rPr lang="it-IT" sz="1700" dirty="0"/>
              <a:t> </a:t>
            </a:r>
            <a:r>
              <a:rPr lang="it-IT" sz="1700" dirty="0" err="1"/>
              <a:t>threshold</a:t>
            </a:r>
            <a:r>
              <a:rPr lang="it-IT" sz="1700" dirty="0"/>
              <a:t> </a:t>
            </a:r>
            <a:r>
              <a:rPr lang="it-IT" sz="1700" dirty="0" err="1"/>
              <a:t>limits</a:t>
            </a:r>
            <a:r>
              <a:rPr lang="it-IT" sz="1700" dirty="0"/>
              <a:t> </a:t>
            </a:r>
            <a:endParaRPr lang="it-IT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 smtClean="0"/>
              <a:t>The </a:t>
            </a:r>
            <a:r>
              <a:rPr lang="it-IT" sz="1700" dirty="0" err="1"/>
              <a:t>river</a:t>
            </a:r>
            <a:r>
              <a:rPr lang="it-IT" sz="1700" dirty="0"/>
              <a:t> </a:t>
            </a:r>
            <a:r>
              <a:rPr lang="it-IT" sz="1700" dirty="0" err="1"/>
              <a:t>became</a:t>
            </a:r>
            <a:r>
              <a:rPr lang="it-IT" sz="1700" dirty="0"/>
              <a:t> </a:t>
            </a:r>
            <a:r>
              <a:rPr lang="it-IT" sz="1700" dirty="0" err="1"/>
              <a:t>perennial</a:t>
            </a:r>
            <a:r>
              <a:rPr lang="it-IT" sz="1700" dirty="0"/>
              <a:t> due to point sources </a:t>
            </a:r>
            <a:r>
              <a:rPr lang="it-IT" sz="1700" dirty="0" err="1"/>
              <a:t>discharge</a:t>
            </a:r>
            <a:endParaRPr lang="it-IT" sz="1700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BDFE5FCB-7D8C-4A3E-B2C4-454696F6196C}"/>
              </a:ext>
            </a:extLst>
          </p:cNvPr>
          <p:cNvSpPr txBox="1"/>
          <p:nvPr/>
        </p:nvSpPr>
        <p:spPr>
          <a:xfrm>
            <a:off x="48490" y="3885337"/>
            <a:ext cx="667010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700" b="1" dirty="0"/>
              <a:t>Diffuse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N-NO3 </a:t>
            </a:r>
            <a:r>
              <a:rPr lang="it-IT" sz="1700" dirty="0" err="1"/>
              <a:t>higher</a:t>
            </a:r>
            <a:r>
              <a:rPr lang="it-IT" sz="1700" dirty="0"/>
              <a:t> </a:t>
            </a:r>
            <a:r>
              <a:rPr lang="it-IT" sz="1700" dirty="0" err="1"/>
              <a:t>than</a:t>
            </a:r>
            <a:r>
              <a:rPr lang="it-IT" sz="1700" dirty="0"/>
              <a:t> </a:t>
            </a:r>
            <a:r>
              <a:rPr lang="it-IT" sz="1700" dirty="0" err="1"/>
              <a:t>threshold</a:t>
            </a:r>
            <a:r>
              <a:rPr lang="it-IT" sz="1700" dirty="0"/>
              <a:t> </a:t>
            </a:r>
            <a:r>
              <a:rPr lang="it-IT" sz="1700" dirty="0" err="1"/>
              <a:t>limits</a:t>
            </a:r>
            <a:r>
              <a:rPr lang="it-IT" sz="1700" dirty="0"/>
              <a:t> in </a:t>
            </a:r>
            <a:r>
              <a:rPr lang="it-IT" sz="1700" dirty="0" smtClean="0"/>
              <a:t>high, </a:t>
            </a:r>
            <a:r>
              <a:rPr lang="it-IT" sz="1700" dirty="0" err="1" smtClean="0"/>
              <a:t>normal</a:t>
            </a:r>
            <a:r>
              <a:rPr lang="it-IT" sz="1700" dirty="0" smtClean="0"/>
              <a:t> and </a:t>
            </a:r>
            <a:r>
              <a:rPr lang="it-IT" sz="1700" dirty="0" err="1" smtClean="0"/>
              <a:t>low</a:t>
            </a:r>
            <a:r>
              <a:rPr lang="it-IT" sz="1700" dirty="0" smtClean="0"/>
              <a:t> flow</a:t>
            </a:r>
            <a:r>
              <a:rPr lang="it-IT" sz="1700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700" dirty="0"/>
              <a:t>TP lower </a:t>
            </a:r>
            <a:r>
              <a:rPr lang="it-IT" sz="1700" dirty="0" err="1"/>
              <a:t>that</a:t>
            </a:r>
            <a:r>
              <a:rPr lang="it-IT" sz="1700" dirty="0"/>
              <a:t> </a:t>
            </a:r>
            <a:r>
              <a:rPr lang="it-IT" sz="1700" dirty="0" err="1"/>
              <a:t>threshold</a:t>
            </a:r>
            <a:r>
              <a:rPr lang="it-IT" sz="1700" dirty="0"/>
              <a:t> </a:t>
            </a:r>
            <a:r>
              <a:rPr lang="it-IT" sz="1700" dirty="0" err="1"/>
              <a:t>limits</a:t>
            </a:r>
            <a:r>
              <a:rPr lang="it-IT" sz="1700" dirty="0"/>
              <a:t> in </a:t>
            </a:r>
            <a:r>
              <a:rPr lang="it-IT" sz="1700" dirty="0" err="1"/>
              <a:t>normal</a:t>
            </a:r>
            <a:r>
              <a:rPr lang="it-IT" sz="1700" dirty="0"/>
              <a:t> and low flow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00921325-F9C0-4197-8033-575AF0FA8CB7}"/>
              </a:ext>
            </a:extLst>
          </p:cNvPr>
          <p:cNvSpPr txBox="1"/>
          <p:nvPr/>
        </p:nvSpPr>
        <p:spPr>
          <a:xfrm>
            <a:off x="5978236" y="1889078"/>
            <a:ext cx="3165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Agriculture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/>
              <a:t>the major </a:t>
            </a:r>
            <a:r>
              <a:rPr lang="it-IT" dirty="0" smtClean="0"/>
              <a:t>source</a:t>
            </a:r>
          </a:p>
          <a:p>
            <a:r>
              <a:rPr lang="it-IT" dirty="0" smtClean="0"/>
              <a:t>of </a:t>
            </a:r>
            <a:r>
              <a:rPr lang="it-IT" dirty="0" err="1"/>
              <a:t>nutrients</a:t>
            </a:r>
            <a:r>
              <a:rPr lang="it-IT" dirty="0"/>
              <a:t> in high, </a:t>
            </a:r>
            <a:r>
              <a:rPr lang="it-IT" dirty="0" err="1"/>
              <a:t>normal</a:t>
            </a:r>
            <a:r>
              <a:rPr lang="it-IT" dirty="0"/>
              <a:t> flow conditions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2E87B0D-2D21-4360-BF11-BC04785B7031}"/>
              </a:ext>
            </a:extLst>
          </p:cNvPr>
          <p:cNvSpPr txBox="1"/>
          <p:nvPr/>
        </p:nvSpPr>
        <p:spPr>
          <a:xfrm>
            <a:off x="5978236" y="961297"/>
            <a:ext cx="3378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Point sources are the major sources of </a:t>
            </a:r>
            <a:r>
              <a:rPr lang="it-IT" dirty="0" smtClean="0"/>
              <a:t>TP </a:t>
            </a:r>
            <a:r>
              <a:rPr lang="it-IT" dirty="0"/>
              <a:t>in </a:t>
            </a:r>
            <a:r>
              <a:rPr lang="it-IT" dirty="0" err="1" smtClean="0"/>
              <a:t>normal</a:t>
            </a:r>
            <a:r>
              <a:rPr lang="it-IT" dirty="0" smtClean="0"/>
              <a:t> and </a:t>
            </a:r>
            <a:r>
              <a:rPr lang="it-IT" dirty="0" err="1" smtClean="0"/>
              <a:t>low</a:t>
            </a:r>
            <a:r>
              <a:rPr lang="it-IT" dirty="0" smtClean="0"/>
              <a:t> </a:t>
            </a:r>
            <a:r>
              <a:rPr lang="it-IT" dirty="0"/>
              <a:t>flow conditions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311663" y="-75320"/>
            <a:ext cx="8640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bg1"/>
                </a:solidFill>
              </a:rPr>
              <a:t>Results</a:t>
            </a:r>
          </a:p>
        </p:txBody>
      </p:sp>
      <p:pic>
        <p:nvPicPr>
          <p:cNvPr id="17" name="Picture 251" descr="logoIRSA">
            <a:extLst>
              <a:ext uri="{FF2B5EF4-FFF2-40B4-BE49-F238E27FC236}">
                <a16:creationId xmlns:a16="http://schemas.microsoft.com/office/drawing/2014/main" xmlns="" id="{9A2DE673-EFF9-45B1-A736-92D310E68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7728" y="51337"/>
            <a:ext cx="385525" cy="52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713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651</Words>
  <Application>Microsoft Office PowerPoint</Application>
  <PresentationFormat>Presentazione su schermo (16:9)</PresentationFormat>
  <Paragraphs>88</Paragraphs>
  <Slides>13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5" baseType="lpstr">
      <vt:lpstr>Tema di Office</vt:lpstr>
      <vt:lpstr>Immagine bitmap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W8</dc:creator>
  <cp:lastModifiedBy>W8</cp:lastModifiedBy>
  <cp:revision>13</cp:revision>
  <dcterms:created xsi:type="dcterms:W3CDTF">2022-05-19T11:20:50Z</dcterms:created>
  <dcterms:modified xsi:type="dcterms:W3CDTF">2022-05-20T14:09:30Z</dcterms:modified>
</cp:coreProperties>
</file>