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319" r:id="rId4"/>
    <p:sldId id="308" r:id="rId5"/>
    <p:sldId id="517"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88881"/>
  </p:normalViewPr>
  <p:slideViewPr>
    <p:cSldViewPr snapToGrid="0" snapToObjects="1">
      <p:cViewPr varScale="1">
        <p:scale>
          <a:sx n="116" d="100"/>
          <a:sy n="116" d="100"/>
        </p:scale>
        <p:origin x="1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0798F-8928-2D43-BDC0-7618B6315F9D}"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6F64-981A-EF4C-8751-6E501F7F38D3}" type="slidenum">
              <a:rPr lang="en-US" smtClean="0"/>
              <a:t>‹#›</a:t>
            </a:fld>
            <a:endParaRPr lang="en-US"/>
          </a:p>
        </p:txBody>
      </p:sp>
    </p:spTree>
    <p:extLst>
      <p:ext uri="{BB962C8B-B14F-4D97-AF65-F5344CB8AC3E}">
        <p14:creationId xmlns:p14="http://schemas.microsoft.com/office/powerpoint/2010/main" val="383675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bombards Earth’s magnetosphere with solar flares, coronal mass ejections, and high speed streams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Precipitating energetic electrons and solar protons produce </a:t>
            </a:r>
            <a:r>
              <a:rPr lang="en-US" sz="1200" b="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a:t>
            </a:r>
            <a:r>
              <a:rPr lang="en-US" sz="1200" b="0" baseline="-250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a:t>
            </a: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a:t>
            </a:r>
            <a:r>
              <a:rPr lang="en-US" sz="1200" b="0" baseline="-25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a:t>
            </a: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destroy ozone catalytically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click</a:t>
            </a:r>
          </a:p>
          <a:p>
            <a:r>
              <a:rPr lang="en-US" altLang="en-US" b="0" dirty="0">
                <a:latin typeface="Century Schoolbook" charset="0"/>
                <a:ea typeface="ＭＳ Ｐゴシック" charset="-128"/>
              </a:rPr>
              <a:t>The vortex is perfectly situated over the poles where the field lines converge – to confine the EPP-NOx and </a:t>
            </a:r>
            <a:r>
              <a:rPr lang="en-US" altLang="en-US" b="0" dirty="0" err="1">
                <a:latin typeface="Century Schoolbook" charset="0"/>
                <a:ea typeface="ＭＳ Ｐゴシック" charset="-128"/>
              </a:rPr>
              <a:t>HOx</a:t>
            </a:r>
            <a:r>
              <a:rPr lang="en-US" altLang="en-US" b="0" dirty="0">
                <a:latin typeface="Century Schoolbook" charset="0"/>
                <a:ea typeface="ＭＳ Ｐゴシック" charset="-128"/>
              </a:rPr>
              <a:t>. Since </a:t>
            </a:r>
            <a:r>
              <a:rPr lang="en-US" altLang="en-US" b="0" dirty="0" err="1">
                <a:latin typeface="Century Schoolbook" charset="0"/>
                <a:ea typeface="ＭＳ Ｐゴシック" charset="-128"/>
              </a:rPr>
              <a:t>HOx</a:t>
            </a:r>
            <a:r>
              <a:rPr lang="en-US" altLang="en-US" b="0" dirty="0">
                <a:latin typeface="Century Schoolbook" charset="0"/>
                <a:ea typeface="ＭＳ Ｐゴシック" charset="-128"/>
              </a:rPr>
              <a:t> is very short-lived we hereafter focus on the NOx. </a:t>
            </a:r>
          </a:p>
          <a:p>
            <a:r>
              <a:rPr lang="en-US" altLang="en-US" b="0" dirty="0">
                <a:latin typeface="Century Schoolbook" charset="0"/>
                <a:ea typeface="ＭＳ Ｐゴシック" charset="-128"/>
              </a:rPr>
              <a:t>Descent in the vortex transports the nitric oxide produced by the ionization down to the stratosphere where the ozone is</a:t>
            </a:r>
          </a:p>
        </p:txBody>
      </p:sp>
      <p:sp>
        <p:nvSpPr>
          <p:cNvPr id="4" name="Slide Number Placeholder 3"/>
          <p:cNvSpPr>
            <a:spLocks noGrp="1"/>
          </p:cNvSpPr>
          <p:nvPr>
            <p:ph type="sldNum" sz="quarter" idx="5"/>
          </p:nvPr>
        </p:nvSpPr>
        <p:spPr/>
        <p:txBody>
          <a:bodyPr/>
          <a:lstStyle/>
          <a:p>
            <a:fld id="{3F0F6F64-981A-EF4C-8751-6E501F7F38D3}" type="slidenum">
              <a:rPr lang="en-US" smtClean="0"/>
              <a:t>2</a:t>
            </a:fld>
            <a:endParaRPr lang="en-US"/>
          </a:p>
        </p:txBody>
      </p:sp>
    </p:spTree>
    <p:extLst>
      <p:ext uri="{BB962C8B-B14F-4D97-AF65-F5344CB8AC3E}">
        <p14:creationId xmlns:p14="http://schemas.microsoft.com/office/powerpoint/2010/main" val="242030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Ozone loss due to the descent of EPP-produced NOx is known as the “indirect effect”, coined by Cora Randall</a:t>
            </a:r>
          </a:p>
          <a:p>
            <a:pPr marL="171450" indent="-171450">
              <a:buFont typeface="Arial" panose="020B0604020202020204" pitchFamily="34" charset="0"/>
              <a:buChar char="•"/>
            </a:pPr>
            <a:r>
              <a:rPr lang="en-US" altLang="en-US" baseline="0" dirty="0">
                <a:latin typeface="Century Schoolbook" charset="0"/>
                <a:ea typeface="ＭＳ Ｐゴシック" charset="-128"/>
              </a:rPr>
              <a:t>The “Indirect Effect” is where NOx is transported from the thermosphere to the stratosphere inside the winter polar vortex.</a:t>
            </a:r>
            <a:endParaRPr lang="en-US" altLang="en-US" dirty="0">
              <a:latin typeface="Century Schoolbook" charset="0"/>
              <a:ea typeface="ＭＳ Ｐゴシック" charset="-128"/>
            </a:endParaRPr>
          </a:p>
          <a:p>
            <a:pPr marL="171450" indent="-171450">
              <a:buFont typeface="Arial" panose="020B0604020202020204" pitchFamily="34" charset="0"/>
              <a:buChar char="•"/>
            </a:pPr>
            <a:r>
              <a:rPr lang="en-US" altLang="en-US" dirty="0">
                <a:latin typeface="Century Schoolbook" charset="0"/>
                <a:ea typeface="ＭＳ Ｐゴシック" charset="-128"/>
              </a:rPr>
              <a:t>The nitrogen oxides once transported to the stratosphere destroy ozone</a:t>
            </a:r>
            <a:endParaRPr lang="en-US" dirty="0"/>
          </a:p>
        </p:txBody>
      </p:sp>
      <p:sp>
        <p:nvSpPr>
          <p:cNvPr id="4" name="Slide Number Placeholder 3"/>
          <p:cNvSpPr>
            <a:spLocks noGrp="1"/>
          </p:cNvSpPr>
          <p:nvPr>
            <p:ph type="sldNum" sz="quarter" idx="10"/>
          </p:nvPr>
        </p:nvSpPr>
        <p:spPr/>
        <p:txBody>
          <a:bodyPr/>
          <a:lstStyle/>
          <a:p>
            <a:fld id="{93409A57-62C1-4515-A9BC-035867093A1C}" type="slidenum">
              <a:rPr lang="en-US" smtClean="0"/>
              <a:t>3</a:t>
            </a:fld>
            <a:endParaRPr lang="en-US"/>
          </a:p>
        </p:txBody>
      </p:sp>
    </p:spTree>
    <p:extLst>
      <p:ext uri="{BB962C8B-B14F-4D97-AF65-F5344CB8AC3E}">
        <p14:creationId xmlns:p14="http://schemas.microsoft.com/office/powerpoint/2010/main" val="366431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Century Schoolbook" charset="0"/>
                <a:ea typeface="ＭＳ Ｐゴシック" charset="-128"/>
              </a:rPr>
              <a:t>since ozone is a radiatively active gas, changes to ozone impact the temperature. </a:t>
            </a:r>
          </a:p>
          <a:p>
            <a:pPr marL="171450" indent="-171450">
              <a:buFont typeface="Arial" panose="020B0604020202020204" pitchFamily="34" charset="0"/>
              <a:buChar char="•"/>
            </a:pPr>
            <a:r>
              <a:rPr lang="en-US" altLang="en-US" dirty="0">
                <a:latin typeface="Century Schoolbook" charset="0"/>
                <a:ea typeface="ＭＳ Ｐゴシック" charset="-128"/>
              </a:rPr>
              <a:t>Changes in temperature gradients change the background winds which affect the upward propagation of waves.</a:t>
            </a:r>
          </a:p>
          <a:p>
            <a:pPr marL="171450" indent="-171450">
              <a:buFont typeface="Arial" panose="020B0604020202020204" pitchFamily="34" charset="0"/>
              <a:buChar char="•"/>
            </a:pPr>
            <a:r>
              <a:rPr lang="en-US" altLang="en-US" dirty="0">
                <a:latin typeface="Century Schoolbook" charset="0"/>
                <a:ea typeface="ＭＳ Ｐゴシック" charset="-128"/>
              </a:rPr>
              <a:t>The polar vortex acts to facilitate this coupling</a:t>
            </a:r>
            <a:endParaRPr lang="en-US" altLang="en-US" baseline="0" dirty="0">
              <a:latin typeface="Century Schoolbook" charset="0"/>
              <a:ea typeface="ＭＳ Ｐゴシック" charset="-128"/>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409A57-62C1-4515-A9BC-035867093A1C}" type="slidenum">
              <a:rPr lang="en-US" smtClean="0"/>
              <a:t>4</a:t>
            </a:fld>
            <a:endParaRPr lang="en-US"/>
          </a:p>
        </p:txBody>
      </p:sp>
    </p:spTree>
    <p:extLst>
      <p:ext uri="{BB962C8B-B14F-4D97-AF65-F5344CB8AC3E}">
        <p14:creationId xmlns:p14="http://schemas.microsoft.com/office/powerpoint/2010/main" val="160663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Century Schoolbook" charset="0"/>
                <a:ea typeface="ＭＳ Ｐゴシック" charset="-128"/>
              </a:rPr>
              <a:t>Exactly how air descends across the mesopause is a topic of ongoing work</a:t>
            </a:r>
            <a:r>
              <a:rPr lang="en-US" altLang="en-US" baseline="0" dirty="0">
                <a:latin typeface="Century Schoolbook" charset="0"/>
                <a:ea typeface="ＭＳ Ｐゴシック" charset="-128"/>
              </a:rPr>
              <a:t> motivated by the fact that all state-of-the-art high top GCMs currently underestimate the descent.</a:t>
            </a:r>
            <a:endParaRPr lang="en-US" altLang="en-US" dirty="0">
              <a:latin typeface="Century Schoolbook" charset="0"/>
              <a:ea typeface="ＭＳ Ｐゴシック" charset="-128"/>
            </a:endParaRPr>
          </a:p>
          <a:p>
            <a:pPr marL="171450" indent="-171450">
              <a:buFont typeface="Arial" panose="020B0604020202020204" pitchFamily="34" charset="0"/>
              <a:buChar char="•"/>
            </a:pPr>
            <a:r>
              <a:rPr lang="en-US" altLang="en-US" dirty="0">
                <a:latin typeface="Century Schoolbook" charset="0"/>
                <a:ea typeface="ＭＳ Ｐゴシック" charset="-128"/>
              </a:rPr>
              <a:t>Last year we used the Whole Atmosphere Community Climate Model with thermospheric eXtension, and a variety of satellite observations and reanalysis data, to study the extent to which Lagrangian Coherent Structures exist near the polar winter mesopause acted to confine air to high latitudes as it descends into the top of the vortex. </a:t>
            </a:r>
          </a:p>
          <a:p>
            <a:pPr marL="171450" indent="-171450">
              <a:buFont typeface="Arial" panose="020B0604020202020204" pitchFamily="34" charset="0"/>
              <a:buChar char="•"/>
            </a:pPr>
            <a:r>
              <a:rPr lang="en-US" altLang="en-US" dirty="0">
                <a:latin typeface="Century Schoolbook" charset="0"/>
                <a:ea typeface="ＭＳ Ｐゴシック" charset="-128"/>
              </a:rPr>
              <a:t>Results from our JGR paper last year show 5x stronger descent in PW troughs. </a:t>
            </a:r>
          </a:p>
          <a:p>
            <a:pPr marL="171450" indent="-171450">
              <a:buFont typeface="Arial" panose="020B0604020202020204" pitchFamily="34" charset="0"/>
              <a:buChar char="•"/>
            </a:pPr>
            <a:r>
              <a:rPr lang="en-US" altLang="en-US" dirty="0">
                <a:latin typeface="Century Schoolbook" charset="0"/>
                <a:ea typeface="ＭＳ Ｐゴシック" charset="-128"/>
              </a:rPr>
              <a:t>Is this common?</a:t>
            </a:r>
          </a:p>
          <a:p>
            <a:endParaRPr lang="en-US" dirty="0"/>
          </a:p>
        </p:txBody>
      </p:sp>
      <p:sp>
        <p:nvSpPr>
          <p:cNvPr id="4" name="Slide Number Placeholder 3"/>
          <p:cNvSpPr>
            <a:spLocks noGrp="1"/>
          </p:cNvSpPr>
          <p:nvPr>
            <p:ph type="sldNum" sz="quarter" idx="10"/>
          </p:nvPr>
        </p:nvSpPr>
        <p:spPr/>
        <p:txBody>
          <a:bodyPr/>
          <a:lstStyle/>
          <a:p>
            <a:fld id="{93409A57-62C1-4515-A9BC-035867093A1C}" type="slidenum">
              <a:rPr lang="en-US" smtClean="0"/>
              <a:t>5</a:t>
            </a:fld>
            <a:endParaRPr lang="en-US"/>
          </a:p>
        </p:txBody>
      </p:sp>
    </p:spTree>
    <p:extLst>
      <p:ext uri="{BB962C8B-B14F-4D97-AF65-F5344CB8AC3E}">
        <p14:creationId xmlns:p14="http://schemas.microsoft.com/office/powerpoint/2010/main" val="231091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this work we use 14 years of Whole Atmosphere Community Climate Model output with data assimilation, SABER and MERRA-2 winds and temperature and NO observations by the ACE-FTS and SOFIE instruments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we consider model fidelity at 90 km.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look at daily 90 km zonal mean zonal wind differences between WACCM and SABER you’ll see that they vary in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Shown here are 14 years of January and February days in which SABER is looking toward the NH from 2006-2019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the black line is predominantly in the negative is a reflection of the well-known easterly wind bias in the model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Major and minor SSWs are denoted by the red and yellow dots.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general, the model is in better agreement with the observations during SSWs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identify case studies to explore NO descent into the vortex, we first require model-measurement differences to be &gt; -10 m/s for at least 5 days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identified 15 case studies, 14 of which are SSWs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show NH polar maps of this case study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lower left gives a representative example during Feb 2008 – NH polar plots of GPH (left) and NO (right) that shows high NO coincident with a region of low pressure (PW trough) at 90 km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we estimate descent rates in the troughs vs. the ridges in all 15 cases by quantifying the vertical displacement of NO profiles over the duration of each case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we show mean vertical velocity (in the 70-90km layer) – for all 15 cases (listed along the x-axis from 2006-2019)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Descent in the trough is shown by the thick black contour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Descent/ascent in the ridge is shown by the black dots.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average, descent is 3.5x stronger in PW troughs compared to PW ridges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in 30% of cases, there appears to be ascent in the PW ridge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while the NOx in the model is far too low at 90 km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NOx that is there descends preferentially in the PW troughs and at the right rate</a:t>
            </a:r>
          </a:p>
          <a:p>
            <a:pPr lvl="0"/>
            <a:r>
              <a:rPr lang="en-US" sz="1200" kern="1200" dirty="0">
                <a:solidFill>
                  <a:schemeClr val="tx1"/>
                </a:solidFill>
                <a:effectLst/>
                <a:latin typeface="+mn-lt"/>
                <a:ea typeface="+mn-ea"/>
                <a:cs typeface="+mn-cs"/>
              </a:rPr>
              <a:t>This suggests model underestimates in NOx are either due to a missing NOx source or to transport issues in the lower thermosphere (but not the upper mesosphere)</a:t>
            </a:r>
          </a:p>
          <a:p>
            <a:endParaRPr lang="en-US" dirty="0"/>
          </a:p>
        </p:txBody>
      </p:sp>
      <p:sp>
        <p:nvSpPr>
          <p:cNvPr id="4" name="Slide Number Placeholder 3"/>
          <p:cNvSpPr>
            <a:spLocks noGrp="1"/>
          </p:cNvSpPr>
          <p:nvPr>
            <p:ph type="sldNum" sz="quarter" idx="5"/>
          </p:nvPr>
        </p:nvSpPr>
        <p:spPr/>
        <p:txBody>
          <a:bodyPr/>
          <a:lstStyle/>
          <a:p>
            <a:fld id="{3F0F6F64-981A-EF4C-8751-6E501F7F38D3}" type="slidenum">
              <a:rPr lang="en-US" smtClean="0"/>
              <a:t>6</a:t>
            </a:fld>
            <a:endParaRPr lang="en-US"/>
          </a:p>
        </p:txBody>
      </p:sp>
    </p:spTree>
    <p:extLst>
      <p:ext uri="{BB962C8B-B14F-4D97-AF65-F5344CB8AC3E}">
        <p14:creationId xmlns:p14="http://schemas.microsoft.com/office/powerpoint/2010/main" val="32554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75F7-2464-004A-B8EA-EC3C96DCDB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E38F5A5-3AB0-5A42-9F42-05C65B9C12C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EDCEBA-705C-6241-8117-69FDA9464102}"/>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5" name="Footer Placeholder 4">
            <a:extLst>
              <a:ext uri="{FF2B5EF4-FFF2-40B4-BE49-F238E27FC236}">
                <a16:creationId xmlns:a16="http://schemas.microsoft.com/office/drawing/2014/main" id="{46F5135A-6679-1D4C-B9F8-5EA0BAA80F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19FC2C-C7EF-5B48-A5F0-04B6555227CA}"/>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332476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C7B6-0325-D045-B81F-0A02B35AFA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AC6A7-FADB-0846-9533-554459B4EDF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572E7-BBEA-2846-B661-3DFB11C18915}"/>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5" name="Footer Placeholder 4">
            <a:extLst>
              <a:ext uri="{FF2B5EF4-FFF2-40B4-BE49-F238E27FC236}">
                <a16:creationId xmlns:a16="http://schemas.microsoft.com/office/drawing/2014/main" id="{4A8B3725-87B1-D248-8070-FCCCA08776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B05CE1-3125-C14D-9C52-ACE14329DC96}"/>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34637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61AA5-B007-6547-9BB8-5FEFBE73A75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76709-DD17-8A45-A79B-F05C5ECF2B5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1A561-088E-0343-883E-E8AC350A7AE6}"/>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5" name="Footer Placeholder 4">
            <a:extLst>
              <a:ext uri="{FF2B5EF4-FFF2-40B4-BE49-F238E27FC236}">
                <a16:creationId xmlns:a16="http://schemas.microsoft.com/office/drawing/2014/main" id="{38EFC1AE-0668-F440-B91B-F9E5AD30B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1AD-5A2E-4048-89F6-78D542A70A08}"/>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65708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5955-8EE9-3149-93B9-70C66EE9AF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7B89DCB-FF25-E74F-BAAF-CCEFD2B7A28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01B3D-2A8B-2046-8E41-EA71B16DB368}"/>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5" name="Footer Placeholder 4">
            <a:extLst>
              <a:ext uri="{FF2B5EF4-FFF2-40B4-BE49-F238E27FC236}">
                <a16:creationId xmlns:a16="http://schemas.microsoft.com/office/drawing/2014/main" id="{713EF039-BF4C-A54E-946F-5B7111491B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0A66A5-8015-AD4C-8B72-BE779D3CB778}"/>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238719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7F93-F15E-2149-AF36-F3C86C5D53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509AD5-8395-5B49-B50D-830E8E71FF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5EF45-D811-AE4C-9283-427B92CE6566}"/>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5" name="Footer Placeholder 4">
            <a:extLst>
              <a:ext uri="{FF2B5EF4-FFF2-40B4-BE49-F238E27FC236}">
                <a16:creationId xmlns:a16="http://schemas.microsoft.com/office/drawing/2014/main" id="{C893D15F-F2DD-FB4E-B998-964047E6F7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46D64C-8D7F-444A-928A-AC5ACF7C488C}"/>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254897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4570-1451-D545-B293-D6EE796DA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E91DABA-90C7-1C48-B799-4DF783FE817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7B09A-2812-674D-9B91-0691DABCF8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133B0-8C63-6D4C-8525-124DBE7C918B}"/>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6" name="Footer Placeholder 5">
            <a:extLst>
              <a:ext uri="{FF2B5EF4-FFF2-40B4-BE49-F238E27FC236}">
                <a16:creationId xmlns:a16="http://schemas.microsoft.com/office/drawing/2014/main" id="{E280E55D-4925-244B-BDDB-5E458FD799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59008C-496A-DE4C-BD41-99CED5575261}"/>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35652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4429-135C-D147-A138-A9F948F208B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62AA92F-025E-A047-8FDB-372BBEB3CD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A61E1-A5A0-5E4C-9877-B0CDE6E08F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903454-E19F-824E-97BD-55DC2C68567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5684D-65AF-B04B-99DC-69A7C947607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A6830-B82C-0B43-918C-5D9B56909773}"/>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8" name="Footer Placeholder 7">
            <a:extLst>
              <a:ext uri="{FF2B5EF4-FFF2-40B4-BE49-F238E27FC236}">
                <a16:creationId xmlns:a16="http://schemas.microsoft.com/office/drawing/2014/main" id="{5215ADC1-C99A-364C-824D-AE03A9F1DC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E5FC8CC-0E09-9D45-91A0-56964C4BAEE9}"/>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426933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863C-85FE-D145-978E-AA56A577B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7FF1A0D-B4B9-564F-8418-5BD4F2EBC007}"/>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4" name="Footer Placeholder 3">
            <a:extLst>
              <a:ext uri="{FF2B5EF4-FFF2-40B4-BE49-F238E27FC236}">
                <a16:creationId xmlns:a16="http://schemas.microsoft.com/office/drawing/2014/main" id="{227ADBAE-B473-D140-A549-1AA786C37B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21ABF84-5520-3446-89A9-CB039515CE6D}"/>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126891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892A81-8B6F-7746-BEE4-68E3BDBD52FB}"/>
              </a:ext>
            </a:extLst>
          </p:cNvPr>
          <p:cNvSpPr>
            <a:spLocks noGrp="1"/>
          </p:cNvSpPr>
          <p:nvPr>
            <p:ph type="ftr" sz="quarter" idx="11"/>
          </p:nvPr>
        </p:nvSpPr>
        <p:spPr>
          <a:xfrm>
            <a:off x="4038600" y="6356350"/>
            <a:ext cx="4114800" cy="365125"/>
          </a:xfrm>
          <a:prstGeom prst="rect">
            <a:avLst/>
          </a:prstGeom>
        </p:spPr>
        <p:txBody>
          <a:bodyPr/>
          <a:lstStyle>
            <a:lvl1pPr>
              <a:defRPr i="1">
                <a:solidFill>
                  <a:schemeClr val="bg1"/>
                </a:solidFill>
              </a:defRPr>
            </a:lvl1pPr>
          </a:lstStyle>
          <a:p>
            <a:r>
              <a:rPr lang="en-US" dirty="0"/>
              <a:t>European Geophysical Union Meeting 27 May 2022</a:t>
            </a:r>
          </a:p>
        </p:txBody>
      </p:sp>
      <p:sp>
        <p:nvSpPr>
          <p:cNvPr id="4" name="Slide Number Placeholder 3">
            <a:extLst>
              <a:ext uri="{FF2B5EF4-FFF2-40B4-BE49-F238E27FC236}">
                <a16:creationId xmlns:a16="http://schemas.microsoft.com/office/drawing/2014/main" id="{679E47AD-1BD3-8E4F-8CF4-1CA80B795304}"/>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96198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F688-C27D-6B4C-868F-5EE9FFAA7B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6ED802-34B5-0B46-B37C-380B67E68C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C2D6E7-137D-D241-AE4C-A88570CAF8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0FE47-B524-4A4D-B9D7-33ADD16692A5}"/>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6" name="Footer Placeholder 5">
            <a:extLst>
              <a:ext uri="{FF2B5EF4-FFF2-40B4-BE49-F238E27FC236}">
                <a16:creationId xmlns:a16="http://schemas.microsoft.com/office/drawing/2014/main" id="{CABF7098-6041-3A48-8C0A-9CCD76AA9D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BABD6E-6EDA-FC4C-A873-960FEAB0FA1C}"/>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218047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85F4-95EC-8A48-AA55-433F7B4AB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3939F7-A38E-4D4D-AE2B-E7F73F4188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D31B6-841D-8B4B-9120-E6C603812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D7AF9-9201-AE4C-94ED-A3E83E69F461}"/>
              </a:ext>
            </a:extLst>
          </p:cNvPr>
          <p:cNvSpPr>
            <a:spLocks noGrp="1"/>
          </p:cNvSpPr>
          <p:nvPr>
            <p:ph type="dt" sz="half" idx="10"/>
          </p:nvPr>
        </p:nvSpPr>
        <p:spPr>
          <a:xfrm>
            <a:off x="838200" y="6356350"/>
            <a:ext cx="2743200" cy="365125"/>
          </a:xfrm>
          <a:prstGeom prst="rect">
            <a:avLst/>
          </a:prstGeom>
        </p:spPr>
        <p:txBody>
          <a:bodyPr/>
          <a:lstStyle/>
          <a:p>
            <a:fld id="{8397FB1E-5822-6F48-9C74-F9E6DE61BDE8}" type="datetimeFigureOut">
              <a:rPr lang="en-US" smtClean="0"/>
              <a:t>5/27/22</a:t>
            </a:fld>
            <a:endParaRPr lang="en-US"/>
          </a:p>
        </p:txBody>
      </p:sp>
      <p:sp>
        <p:nvSpPr>
          <p:cNvPr id="6" name="Footer Placeholder 5">
            <a:extLst>
              <a:ext uri="{FF2B5EF4-FFF2-40B4-BE49-F238E27FC236}">
                <a16:creationId xmlns:a16="http://schemas.microsoft.com/office/drawing/2014/main" id="{FA3955E9-42BD-FC48-A4EB-8A445333E9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24F615-304D-7940-A94F-2D72E321C438}"/>
              </a:ext>
            </a:extLst>
          </p:cNvPr>
          <p:cNvSpPr>
            <a:spLocks noGrp="1"/>
          </p:cNvSpPr>
          <p:nvPr>
            <p:ph type="sldNum" sz="quarter" idx="12"/>
          </p:nvPr>
        </p:nvSpPr>
        <p:spPr>
          <a:xfrm>
            <a:off x="8610600" y="6356350"/>
            <a:ext cx="2743200" cy="365125"/>
          </a:xfrm>
          <a:prstGeom prst="rect">
            <a:avLst/>
          </a:prstGeom>
        </p:spPr>
        <p:txBody>
          <a:bodyPr/>
          <a:lstStyle/>
          <a:p>
            <a:fld id="{0328EF1C-496F-AE4C-B22D-2C50C52C0CFF}" type="slidenum">
              <a:rPr lang="en-US" smtClean="0"/>
              <a:t>‹#›</a:t>
            </a:fld>
            <a:endParaRPr lang="en-US"/>
          </a:p>
        </p:txBody>
      </p:sp>
    </p:spTree>
    <p:extLst>
      <p:ext uri="{BB962C8B-B14F-4D97-AF65-F5344CB8AC3E}">
        <p14:creationId xmlns:p14="http://schemas.microsoft.com/office/powerpoint/2010/main" val="280294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984DC44C-42B8-864B-B849-3748F955C308}"/>
              </a:ext>
            </a:extLst>
          </p:cNvPr>
          <p:cNvSpPr>
            <a:spLocks noGrp="1"/>
          </p:cNvSpPr>
          <p:nvPr>
            <p:ph type="ftr" sz="quarter" idx="3"/>
          </p:nvPr>
        </p:nvSpPr>
        <p:spPr>
          <a:xfrm>
            <a:off x="3253153" y="6344627"/>
            <a:ext cx="5095775" cy="365125"/>
          </a:xfrm>
          <a:prstGeom prst="rect">
            <a:avLst/>
          </a:prstGeom>
        </p:spPr>
        <p:txBody>
          <a:bodyPr/>
          <a:lstStyle>
            <a:lvl1pPr>
              <a:defRPr i="1">
                <a:solidFill>
                  <a:schemeClr val="bg1"/>
                </a:solidFill>
              </a:defRPr>
            </a:lvl1pPr>
          </a:lstStyle>
          <a:p>
            <a:r>
              <a:rPr lang="en-US" dirty="0"/>
              <a:t>European Geophysical Union Meeting 27 May 2022</a:t>
            </a:r>
          </a:p>
        </p:txBody>
      </p:sp>
    </p:spTree>
    <p:extLst>
      <p:ext uri="{BB962C8B-B14F-4D97-AF65-F5344CB8AC3E}">
        <p14:creationId xmlns:p14="http://schemas.microsoft.com/office/powerpoint/2010/main" val="664348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645729-387F-5849-ABEE-E87EF71B3A36}"/>
              </a:ext>
            </a:extLst>
          </p:cNvPr>
          <p:cNvPicPr>
            <a:picLocks noChangeAspect="1"/>
          </p:cNvPicPr>
          <p:nvPr/>
        </p:nvPicPr>
        <p:blipFill>
          <a:blip r:embed="rId2"/>
          <a:stretch>
            <a:fillRect/>
          </a:stretch>
        </p:blipFill>
        <p:spPr>
          <a:xfrm>
            <a:off x="0" y="1029"/>
            <a:ext cx="12192000" cy="6855942"/>
          </a:xfrm>
          <a:prstGeom prst="rect">
            <a:avLst/>
          </a:prstGeom>
        </p:spPr>
      </p:pic>
      <p:sp>
        <p:nvSpPr>
          <p:cNvPr id="12" name="Text Placeholder 1">
            <a:extLst>
              <a:ext uri="{FF2B5EF4-FFF2-40B4-BE49-F238E27FC236}">
                <a16:creationId xmlns:a16="http://schemas.microsoft.com/office/drawing/2014/main" id="{0BAC5536-6179-774F-AA45-A9AFC4257E81}"/>
              </a:ext>
            </a:extLst>
          </p:cNvPr>
          <p:cNvSpPr txBox="1">
            <a:spLocks/>
          </p:cNvSpPr>
          <p:nvPr/>
        </p:nvSpPr>
        <p:spPr>
          <a:xfrm>
            <a:off x="1131373" y="3457782"/>
            <a:ext cx="10573655" cy="914400"/>
          </a:xfrm>
          <a:prstGeom prst="rect">
            <a:avLst/>
          </a:prstGeom>
        </p:spPr>
        <p:txBody>
          <a:bodyPr anchor="t">
            <a:noAutofit/>
          </a:bodyPr>
          <a:lstStyle>
            <a:lvl1pPr marL="0" indent="0" algn="l" defTabSz="609585" rtl="0" eaLnBrk="1" latinLnBrk="0" hangingPunct="1">
              <a:spcBef>
                <a:spcPct val="20000"/>
              </a:spcBef>
              <a:buFont typeface="Arial"/>
              <a:buNone/>
              <a:defRPr sz="2400" b="0" i="0" kern="1200">
                <a:solidFill>
                  <a:schemeClr val="bg1"/>
                </a:solidFill>
                <a:latin typeface="Bebas Neue Pro SmE Rg" panose="020B0506020202050201" pitchFamily="34" charset="77"/>
                <a:ea typeface="+mn-ea"/>
                <a:cs typeface="Bebas Neue Pro SmE Rg" panose="020B0506020202050201" pitchFamily="34" charset="77"/>
              </a:defRPr>
            </a:lvl1pPr>
            <a:lvl2pPr marL="609585" indent="0" algn="l" defTabSz="609585" rtl="0" eaLnBrk="1" latinLnBrk="0" hangingPunct="1">
              <a:spcBef>
                <a:spcPct val="20000"/>
              </a:spcBef>
              <a:buFont typeface="Arial"/>
              <a:buNone/>
              <a:defRPr sz="2400" kern="1200">
                <a:solidFill>
                  <a:schemeClr val="tx1">
                    <a:tint val="75000"/>
                  </a:schemeClr>
                </a:solidFill>
                <a:latin typeface="+mn-lt"/>
                <a:ea typeface="+mn-ea"/>
                <a:cs typeface="+mn-cs"/>
              </a:defRPr>
            </a:lvl2pPr>
            <a:lvl3pPr marL="1219170" indent="0" algn="l" defTabSz="609585" rtl="0" eaLnBrk="1" latinLnBrk="0" hangingPunct="1">
              <a:spcBef>
                <a:spcPct val="20000"/>
              </a:spcBef>
              <a:buFont typeface="Arial"/>
              <a:buNone/>
              <a:defRPr sz="2133" kern="1200">
                <a:solidFill>
                  <a:schemeClr val="tx1">
                    <a:tint val="75000"/>
                  </a:schemeClr>
                </a:solidFill>
                <a:latin typeface="+mn-lt"/>
                <a:ea typeface="+mn-ea"/>
                <a:cs typeface="+mn-cs"/>
              </a:defRPr>
            </a:lvl3pPr>
            <a:lvl4pPr marL="182875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4pPr>
            <a:lvl5pPr marL="243833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algn="ctr"/>
            <a:r>
              <a:rPr lang="en-US" b="1" dirty="0">
                <a:latin typeface="Calibri" panose="020F0502020204030204" pitchFamily="34" charset="0"/>
                <a:cs typeface="Calibri" panose="020F0502020204030204" pitchFamily="34" charset="0"/>
              </a:rPr>
              <a:t>V Lynn Harvey</a:t>
            </a:r>
            <a:r>
              <a:rPr lang="en-US" dirty="0">
                <a:latin typeface="Calibri" panose="020F0502020204030204" pitchFamily="34" charset="0"/>
                <a:cs typeface="Calibri" panose="020F0502020204030204" pitchFamily="34" charset="0"/>
              </a:rPr>
              <a:t>, Nick </a:t>
            </a:r>
            <a:r>
              <a:rPr lang="en-US" dirty="0" err="1">
                <a:latin typeface="Calibri" panose="020F0502020204030204" pitchFamily="34" charset="0"/>
                <a:cs typeface="Calibri" panose="020F0502020204030204" pitchFamily="34" charset="0"/>
              </a:rPr>
              <a:t>Pedatella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Seebany</a:t>
            </a:r>
            <a:r>
              <a:rPr lang="en-US" dirty="0">
                <a:latin typeface="Calibri" panose="020F0502020204030204" pitchFamily="34" charset="0"/>
                <a:cs typeface="Calibri" panose="020F0502020204030204" pitchFamily="34" charset="0"/>
              </a:rPr>
              <a:t> Datta-</a:t>
            </a:r>
            <a:r>
              <a:rPr lang="en-US" dirty="0" err="1">
                <a:latin typeface="Calibri" panose="020F0502020204030204" pitchFamily="34" charset="0"/>
                <a:cs typeface="Calibri" panose="020F0502020204030204" pitchFamily="34" charset="0"/>
              </a:rPr>
              <a:t>Barua</a:t>
            </a:r>
            <a:r>
              <a:rPr lang="en-US" dirty="0">
                <a:latin typeface="Calibri" panose="020F0502020204030204" pitchFamily="34" charset="0"/>
                <a:cs typeface="Calibri" panose="020F0502020204030204" pitchFamily="34" charset="0"/>
              </a:rPr>
              <a:t>, Cora Randall, Dave Siskind, Katelynn Greer, Larisa Goncharenko</a:t>
            </a:r>
          </a:p>
        </p:txBody>
      </p:sp>
      <p:sp>
        <p:nvSpPr>
          <p:cNvPr id="13" name="Title 2">
            <a:extLst>
              <a:ext uri="{FF2B5EF4-FFF2-40B4-BE49-F238E27FC236}">
                <a16:creationId xmlns:a16="http://schemas.microsoft.com/office/drawing/2014/main" id="{755347C3-BB5F-184E-BFBA-EA0EBA1FEEF0}"/>
              </a:ext>
            </a:extLst>
          </p:cNvPr>
          <p:cNvSpPr txBox="1">
            <a:spLocks/>
          </p:cNvSpPr>
          <p:nvPr/>
        </p:nvSpPr>
        <p:spPr>
          <a:xfrm>
            <a:off x="1668434" y="742096"/>
            <a:ext cx="9187135" cy="1915121"/>
          </a:xfrm>
          <a:prstGeom prst="rect">
            <a:avLst/>
          </a:prstGeom>
        </p:spPr>
        <p:txBody>
          <a:bodyPr/>
          <a:lstStyle>
            <a:lvl1pPr algn="l" defTabSz="609585" rtl="0" eaLnBrk="1" latinLnBrk="0" hangingPunct="1">
              <a:spcBef>
                <a:spcPct val="0"/>
              </a:spcBef>
              <a:buNone/>
              <a:defRPr sz="5400" b="1" i="0" kern="1200">
                <a:solidFill>
                  <a:schemeClr val="bg1"/>
                </a:solidFill>
                <a:latin typeface="Bebas Neue Bold" panose="020B0606020202050201" pitchFamily="34" charset="77"/>
                <a:ea typeface="+mj-ea"/>
                <a:cs typeface="Bebas Neue Bold" panose="020B0606020202050201" pitchFamily="34" charset="77"/>
              </a:defRPr>
            </a:lvl1pPr>
          </a:lstStyle>
          <a:p>
            <a:pPr algn="ctr"/>
            <a:r>
              <a:rPr lang="en-US" sz="4000" dirty="0">
                <a:latin typeface="Calibri" panose="020F0502020204030204" pitchFamily="34" charset="0"/>
                <a:cs typeface="Calibri" panose="020F0502020204030204" pitchFamily="34" charset="0"/>
              </a:rPr>
              <a:t>Planetary wave-driven enhanced descent of NO into the top of the Arctic polar vortex during major and minor SSWs</a:t>
            </a:r>
          </a:p>
        </p:txBody>
      </p:sp>
      <p:pic>
        <p:nvPicPr>
          <p:cNvPr id="14" name="Picture 13">
            <a:extLst>
              <a:ext uri="{FF2B5EF4-FFF2-40B4-BE49-F238E27FC236}">
                <a16:creationId xmlns:a16="http://schemas.microsoft.com/office/drawing/2014/main" id="{043DF5EF-0B0E-3E4D-9B95-96CA1C07F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365" y="5035587"/>
            <a:ext cx="807234" cy="640080"/>
          </a:xfrm>
          <a:prstGeom prst="rect">
            <a:avLst/>
          </a:prstGeom>
          <a:solidFill>
            <a:srgbClr val="FFFFFF"/>
          </a:solidFill>
        </p:spPr>
      </p:pic>
      <p:pic>
        <p:nvPicPr>
          <p:cNvPr id="15" name="Picture 14">
            <a:extLst>
              <a:ext uri="{FF2B5EF4-FFF2-40B4-BE49-F238E27FC236}">
                <a16:creationId xmlns:a16="http://schemas.microsoft.com/office/drawing/2014/main" id="{7059637F-F413-FD47-BC7A-2AE0D24B4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0709" y="5035587"/>
            <a:ext cx="1288262" cy="640080"/>
          </a:xfrm>
          <a:prstGeom prst="rect">
            <a:avLst/>
          </a:prstGeom>
        </p:spPr>
      </p:pic>
      <p:pic>
        <p:nvPicPr>
          <p:cNvPr id="16" name="Picture 15">
            <a:extLst>
              <a:ext uri="{FF2B5EF4-FFF2-40B4-BE49-F238E27FC236}">
                <a16:creationId xmlns:a16="http://schemas.microsoft.com/office/drawing/2014/main" id="{25527C56-3653-864F-839B-756CA7615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671" y="5035587"/>
            <a:ext cx="1820668" cy="640080"/>
          </a:xfrm>
          <a:prstGeom prst="rect">
            <a:avLst/>
          </a:prstGeom>
          <a:solidFill>
            <a:srgbClr val="FFFFFF"/>
          </a:solidFill>
        </p:spPr>
      </p:pic>
      <p:pic>
        <p:nvPicPr>
          <p:cNvPr id="17" name="Picture 16">
            <a:extLst>
              <a:ext uri="{FF2B5EF4-FFF2-40B4-BE49-F238E27FC236}">
                <a16:creationId xmlns:a16="http://schemas.microsoft.com/office/drawing/2014/main" id="{C459305C-02D4-3346-B254-832CFA78E988}"/>
              </a:ext>
            </a:extLst>
          </p:cNvPr>
          <p:cNvPicPr>
            <a:picLocks noChangeAspect="1"/>
          </p:cNvPicPr>
          <p:nvPr/>
        </p:nvPicPr>
        <p:blipFill rotWithShape="1">
          <a:blip r:embed="rId6">
            <a:extLst>
              <a:ext uri="{28A0092B-C50C-407E-A947-70E740481C1C}">
                <a14:useLocalDpi xmlns:a14="http://schemas.microsoft.com/office/drawing/2010/main" val="0"/>
              </a:ext>
            </a:extLst>
          </a:blip>
          <a:srcRect t="23378" b="20779"/>
          <a:stretch/>
        </p:blipFill>
        <p:spPr>
          <a:xfrm>
            <a:off x="1329896" y="5035587"/>
            <a:ext cx="2046769" cy="640080"/>
          </a:xfrm>
          <a:prstGeom prst="rect">
            <a:avLst/>
          </a:prstGeom>
        </p:spPr>
      </p:pic>
      <p:sp>
        <p:nvSpPr>
          <p:cNvPr id="18" name="TextBox 17">
            <a:extLst>
              <a:ext uri="{FF2B5EF4-FFF2-40B4-BE49-F238E27FC236}">
                <a16:creationId xmlns:a16="http://schemas.microsoft.com/office/drawing/2014/main" id="{676735A2-BEB5-984F-8B2E-43C52EEAB917}"/>
              </a:ext>
            </a:extLst>
          </p:cNvPr>
          <p:cNvSpPr txBox="1"/>
          <p:nvPr/>
        </p:nvSpPr>
        <p:spPr>
          <a:xfrm>
            <a:off x="3459512" y="6254039"/>
            <a:ext cx="4993739"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pic>
        <p:nvPicPr>
          <p:cNvPr id="19" name="Picture 18">
            <a:extLst>
              <a:ext uri="{FF2B5EF4-FFF2-40B4-BE49-F238E27FC236}">
                <a16:creationId xmlns:a16="http://schemas.microsoft.com/office/drawing/2014/main" id="{7FABCBC7-16B2-0145-B2F0-74DBA1DC0D1D}"/>
              </a:ext>
            </a:extLst>
          </p:cNvPr>
          <p:cNvPicPr>
            <a:picLocks noChangeAspect="1"/>
          </p:cNvPicPr>
          <p:nvPr/>
        </p:nvPicPr>
        <p:blipFill rotWithShape="1">
          <a:blip r:embed="rId7"/>
          <a:srcRect l="25521" t="9584" r="25520" b="9792"/>
          <a:stretch/>
        </p:blipFill>
        <p:spPr>
          <a:xfrm>
            <a:off x="9557096" y="4898427"/>
            <a:ext cx="1110512" cy="914400"/>
          </a:xfrm>
          <a:prstGeom prst="rect">
            <a:avLst/>
          </a:prstGeom>
        </p:spPr>
      </p:pic>
      <p:pic>
        <p:nvPicPr>
          <p:cNvPr id="21" name="Picture 20">
            <a:extLst>
              <a:ext uri="{FF2B5EF4-FFF2-40B4-BE49-F238E27FC236}">
                <a16:creationId xmlns:a16="http://schemas.microsoft.com/office/drawing/2014/main" id="{062979B4-E5EC-7743-B228-C66503721705}"/>
              </a:ext>
            </a:extLst>
          </p:cNvPr>
          <p:cNvPicPr>
            <a:picLocks noChangeAspect="1"/>
          </p:cNvPicPr>
          <p:nvPr/>
        </p:nvPicPr>
        <p:blipFill>
          <a:blip r:embed="rId8"/>
          <a:stretch>
            <a:fillRect/>
          </a:stretch>
        </p:blipFill>
        <p:spPr>
          <a:xfrm>
            <a:off x="8690078" y="4912178"/>
            <a:ext cx="806823" cy="914400"/>
          </a:xfrm>
          <a:prstGeom prst="rect">
            <a:avLst/>
          </a:prstGeom>
        </p:spPr>
      </p:pic>
      <p:pic>
        <p:nvPicPr>
          <p:cNvPr id="23" name="Picture 22">
            <a:extLst>
              <a:ext uri="{FF2B5EF4-FFF2-40B4-BE49-F238E27FC236}">
                <a16:creationId xmlns:a16="http://schemas.microsoft.com/office/drawing/2014/main" id="{6A13D774-2FE2-7B45-A2C1-25892B0E2730}"/>
              </a:ext>
            </a:extLst>
          </p:cNvPr>
          <p:cNvPicPr>
            <a:picLocks noChangeAspect="1"/>
          </p:cNvPicPr>
          <p:nvPr/>
        </p:nvPicPr>
        <p:blipFill>
          <a:blip r:embed="rId9"/>
          <a:stretch>
            <a:fillRect/>
          </a:stretch>
        </p:blipFill>
        <p:spPr>
          <a:xfrm>
            <a:off x="3477858" y="4950554"/>
            <a:ext cx="914400" cy="914400"/>
          </a:xfrm>
          <a:prstGeom prst="rect">
            <a:avLst/>
          </a:prstGeom>
        </p:spPr>
      </p:pic>
    </p:spTree>
    <p:extLst>
      <p:ext uri="{BB962C8B-B14F-4D97-AF65-F5344CB8AC3E}">
        <p14:creationId xmlns:p14="http://schemas.microsoft.com/office/powerpoint/2010/main" val="410047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76735A2-BEB5-984F-8B2E-43C52EEAB917}"/>
              </a:ext>
            </a:extLst>
          </p:cNvPr>
          <p:cNvSpPr txBox="1"/>
          <p:nvPr/>
        </p:nvSpPr>
        <p:spPr>
          <a:xfrm>
            <a:off x="3459512" y="6254039"/>
            <a:ext cx="4993739"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sp>
        <p:nvSpPr>
          <p:cNvPr id="3" name="Title 1">
            <a:extLst>
              <a:ext uri="{FF2B5EF4-FFF2-40B4-BE49-F238E27FC236}">
                <a16:creationId xmlns:a16="http://schemas.microsoft.com/office/drawing/2014/main" id="{ADA9E7BC-B547-8D4A-A7D3-CB0ED2E730FB}"/>
              </a:ext>
            </a:extLst>
          </p:cNvPr>
          <p:cNvSpPr txBox="1">
            <a:spLocks/>
          </p:cNvSpPr>
          <p:nvPr/>
        </p:nvSpPr>
        <p:spPr>
          <a:xfrm>
            <a:off x="345708" y="146757"/>
            <a:ext cx="11659717" cy="11002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Calibri" panose="020F0502020204030204" pitchFamily="34" charset="0"/>
                <a:cs typeface="Calibri" panose="020F0502020204030204" pitchFamily="34" charset="0"/>
              </a:rPr>
              <a:t>NOx produced by EPP descends in the winter polar vortex and destroys ozone</a:t>
            </a:r>
          </a:p>
        </p:txBody>
      </p:sp>
      <p:pic>
        <p:nvPicPr>
          <p:cNvPr id="6" name="Picture 5">
            <a:extLst>
              <a:ext uri="{FF2B5EF4-FFF2-40B4-BE49-F238E27FC236}">
                <a16:creationId xmlns:a16="http://schemas.microsoft.com/office/drawing/2014/main" id="{9F181DD9-3A45-CB4D-BFE9-2C8542965593}"/>
              </a:ext>
            </a:extLst>
          </p:cNvPr>
          <p:cNvPicPr>
            <a:picLocks noChangeAspect="1"/>
          </p:cNvPicPr>
          <p:nvPr/>
        </p:nvPicPr>
        <p:blipFill rotWithShape="1">
          <a:blip r:embed="rId3"/>
          <a:srcRect t="227"/>
          <a:stretch/>
        </p:blipFill>
        <p:spPr>
          <a:xfrm>
            <a:off x="2464901" y="1534345"/>
            <a:ext cx="6781985" cy="4114800"/>
          </a:xfrm>
          <a:prstGeom prst="rect">
            <a:avLst/>
          </a:prstGeom>
        </p:spPr>
      </p:pic>
      <p:sp>
        <p:nvSpPr>
          <p:cNvPr id="7" name="TextBox 6">
            <a:extLst>
              <a:ext uri="{FF2B5EF4-FFF2-40B4-BE49-F238E27FC236}">
                <a16:creationId xmlns:a16="http://schemas.microsoft.com/office/drawing/2014/main" id="{4328C74E-0999-B444-A402-9BC2E8B52A79}"/>
              </a:ext>
            </a:extLst>
          </p:cNvPr>
          <p:cNvSpPr txBox="1"/>
          <p:nvPr/>
        </p:nvSpPr>
        <p:spPr>
          <a:xfrm>
            <a:off x="3912701" y="5597319"/>
            <a:ext cx="5497082" cy="369332"/>
          </a:xfrm>
          <a:prstGeom prst="rect">
            <a:avLst/>
          </a:prstGeom>
          <a:noFill/>
        </p:spPr>
        <p:txBody>
          <a:bodyPr wrap="none" rtlCol="0">
            <a:spAutoFit/>
          </a:bodyPr>
          <a:lstStyle/>
          <a:p>
            <a:r>
              <a:rPr lang="en-US" sz="1800" i="1" dirty="0">
                <a:solidFill>
                  <a:schemeClr val="bg1"/>
                </a:solidFill>
                <a:latin typeface="Calibri" panose="020F0502020204030204" pitchFamily="34" charset="0"/>
                <a:cs typeface="Calibri" panose="020F0502020204030204" pitchFamily="34" charset="0"/>
              </a:rPr>
              <a:t>Courtesy of Dan Baker &amp; Allison Jaynes, CU Boulder/LASP</a:t>
            </a:r>
          </a:p>
        </p:txBody>
      </p:sp>
      <p:grpSp>
        <p:nvGrpSpPr>
          <p:cNvPr id="8" name="Group 7">
            <a:extLst>
              <a:ext uri="{FF2B5EF4-FFF2-40B4-BE49-F238E27FC236}">
                <a16:creationId xmlns:a16="http://schemas.microsoft.com/office/drawing/2014/main" id="{759891E1-703D-264D-BF5A-5D9B8A2DC2F3}"/>
              </a:ext>
            </a:extLst>
          </p:cNvPr>
          <p:cNvGrpSpPr/>
          <p:nvPr/>
        </p:nvGrpSpPr>
        <p:grpSpPr>
          <a:xfrm>
            <a:off x="3912701" y="4013034"/>
            <a:ext cx="3958588" cy="1143000"/>
            <a:chOff x="5867400" y="3493360"/>
            <a:chExt cx="2362200" cy="853010"/>
          </a:xfrm>
        </p:grpSpPr>
        <p:sp>
          <p:nvSpPr>
            <p:cNvPr id="9" name="Oval 8">
              <a:extLst>
                <a:ext uri="{FF2B5EF4-FFF2-40B4-BE49-F238E27FC236}">
                  <a16:creationId xmlns:a16="http://schemas.microsoft.com/office/drawing/2014/main" id="{F1FA0848-B925-4D4A-A33C-7CCB69304490}"/>
                </a:ext>
              </a:extLst>
            </p:cNvPr>
            <p:cNvSpPr>
              <a:spLocks noChangeArrowheads="1"/>
            </p:cNvSpPr>
            <p:nvPr/>
          </p:nvSpPr>
          <p:spPr bwMode="auto">
            <a:xfrm>
              <a:off x="5867400" y="3493360"/>
              <a:ext cx="2362200" cy="356838"/>
            </a:xfrm>
            <a:prstGeom prst="ellipse">
              <a:avLst/>
            </a:prstGeom>
            <a:noFill/>
            <a:ln w="38100">
              <a:solidFill>
                <a:schemeClr val="bg1"/>
              </a:solidFill>
              <a:round/>
              <a:headEnd/>
              <a:tailEnd/>
            </a:ln>
          </p:spPr>
          <p:txBody>
            <a:bodyPr/>
            <a:lstStyle>
              <a:lvl1pPr>
                <a:spcBef>
                  <a:spcPct val="20000"/>
                </a:spcBef>
                <a:buChar char="•"/>
                <a:defRPr sz="3200">
                  <a:solidFill>
                    <a:schemeClr val="tx1"/>
                  </a:solidFill>
                  <a:latin typeface="Century Schoolbook" charset="0"/>
                  <a:ea typeface="ＭＳ Ｐゴシック" charset="-128"/>
                </a:defRPr>
              </a:lvl1pPr>
              <a:lvl2pPr marL="742950" indent="-285750">
                <a:spcBef>
                  <a:spcPct val="20000"/>
                </a:spcBef>
                <a:buChar char="–"/>
                <a:defRPr sz="2800">
                  <a:solidFill>
                    <a:schemeClr val="tx1"/>
                  </a:solidFill>
                  <a:latin typeface="Century Schoolbook" charset="0"/>
                  <a:ea typeface="ＭＳ Ｐゴシック" charset="-128"/>
                </a:defRPr>
              </a:lvl2pPr>
              <a:lvl3pPr marL="1143000" indent="-228600">
                <a:spcBef>
                  <a:spcPct val="20000"/>
                </a:spcBef>
                <a:buChar char="•"/>
                <a:defRPr sz="2400">
                  <a:solidFill>
                    <a:schemeClr val="tx1"/>
                  </a:solidFill>
                  <a:latin typeface="Century Schoolbook" charset="0"/>
                  <a:ea typeface="ＭＳ Ｐゴシック" charset="-128"/>
                </a:defRPr>
              </a:lvl3pPr>
              <a:lvl4pPr marL="1600200" indent="-228600">
                <a:spcBef>
                  <a:spcPct val="20000"/>
                </a:spcBef>
                <a:buChar char="–"/>
                <a:defRPr sz="2000">
                  <a:solidFill>
                    <a:schemeClr val="tx1"/>
                  </a:solidFill>
                  <a:latin typeface="Century Schoolbook" charset="0"/>
                  <a:ea typeface="ＭＳ Ｐゴシック" charset="-128"/>
                </a:defRPr>
              </a:lvl4pPr>
              <a:lvl5pPr marL="2057400" indent="-228600">
                <a:spcBef>
                  <a:spcPct val="20000"/>
                </a:spcBef>
                <a:buChar char="»"/>
                <a:defRPr sz="2000">
                  <a:solidFill>
                    <a:schemeClr val="tx1"/>
                  </a:solidFill>
                  <a:latin typeface="Century Schoolbook"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9pPr>
            </a:lstStyle>
            <a:p>
              <a:pPr>
                <a:spcBef>
                  <a:spcPct val="0"/>
                </a:spcBef>
                <a:buFontTx/>
                <a:buNone/>
              </a:pPr>
              <a:endParaRPr lang="en-US" altLang="en-US" sz="2400"/>
            </a:p>
          </p:txBody>
        </p:sp>
        <p:sp>
          <p:nvSpPr>
            <p:cNvPr id="10" name="Oval 9">
              <a:extLst>
                <a:ext uri="{FF2B5EF4-FFF2-40B4-BE49-F238E27FC236}">
                  <a16:creationId xmlns:a16="http://schemas.microsoft.com/office/drawing/2014/main" id="{E96FEB71-5EF0-E545-8F7C-FBA064CCD2BB}"/>
                </a:ext>
              </a:extLst>
            </p:cNvPr>
            <p:cNvSpPr>
              <a:spLocks noChangeArrowheads="1"/>
            </p:cNvSpPr>
            <p:nvPr/>
          </p:nvSpPr>
          <p:spPr bwMode="auto">
            <a:xfrm>
              <a:off x="6065028" y="3982845"/>
              <a:ext cx="1993739" cy="356838"/>
            </a:xfrm>
            <a:prstGeom prst="ellipse">
              <a:avLst/>
            </a:prstGeom>
            <a:noFill/>
            <a:ln w="38100">
              <a:solidFill>
                <a:schemeClr val="bg1"/>
              </a:solidFill>
              <a:prstDash val="sysDot"/>
              <a:round/>
              <a:headEnd/>
              <a:tailEnd/>
            </a:ln>
          </p:spPr>
          <p:txBody>
            <a:bodyPr/>
            <a:lstStyle>
              <a:lvl1pPr>
                <a:spcBef>
                  <a:spcPct val="20000"/>
                </a:spcBef>
                <a:buChar char="•"/>
                <a:defRPr sz="3200">
                  <a:solidFill>
                    <a:schemeClr val="tx1"/>
                  </a:solidFill>
                  <a:latin typeface="Century Schoolbook" charset="0"/>
                  <a:ea typeface="ＭＳ Ｐゴシック" charset="-128"/>
                </a:defRPr>
              </a:lvl1pPr>
              <a:lvl2pPr marL="742950" indent="-285750">
                <a:spcBef>
                  <a:spcPct val="20000"/>
                </a:spcBef>
                <a:buChar char="–"/>
                <a:defRPr sz="2800">
                  <a:solidFill>
                    <a:schemeClr val="tx1"/>
                  </a:solidFill>
                  <a:latin typeface="Century Schoolbook" charset="0"/>
                  <a:ea typeface="ＭＳ Ｐゴシック" charset="-128"/>
                </a:defRPr>
              </a:lvl2pPr>
              <a:lvl3pPr marL="1143000" indent="-228600">
                <a:spcBef>
                  <a:spcPct val="20000"/>
                </a:spcBef>
                <a:buChar char="•"/>
                <a:defRPr sz="2400">
                  <a:solidFill>
                    <a:schemeClr val="tx1"/>
                  </a:solidFill>
                  <a:latin typeface="Century Schoolbook" charset="0"/>
                  <a:ea typeface="ＭＳ Ｐゴシック" charset="-128"/>
                </a:defRPr>
              </a:lvl3pPr>
              <a:lvl4pPr marL="1600200" indent="-228600">
                <a:spcBef>
                  <a:spcPct val="20000"/>
                </a:spcBef>
                <a:buChar char="–"/>
                <a:defRPr sz="2000">
                  <a:solidFill>
                    <a:schemeClr val="tx1"/>
                  </a:solidFill>
                  <a:latin typeface="Century Schoolbook" charset="0"/>
                  <a:ea typeface="ＭＳ Ｐゴシック" charset="-128"/>
                </a:defRPr>
              </a:lvl4pPr>
              <a:lvl5pPr marL="2057400" indent="-228600">
                <a:spcBef>
                  <a:spcPct val="20000"/>
                </a:spcBef>
                <a:buChar char="»"/>
                <a:defRPr sz="2000">
                  <a:solidFill>
                    <a:schemeClr val="tx1"/>
                  </a:solidFill>
                  <a:latin typeface="Century Schoolbook"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9pPr>
            </a:lstStyle>
            <a:p>
              <a:pPr>
                <a:spcBef>
                  <a:spcPct val="0"/>
                </a:spcBef>
                <a:buFontTx/>
                <a:buNone/>
              </a:pPr>
              <a:endParaRPr lang="en-US" altLang="en-US" sz="2400" dirty="0"/>
            </a:p>
          </p:txBody>
        </p:sp>
        <p:sp>
          <p:nvSpPr>
            <p:cNvPr id="11" name="Freeform 10">
              <a:extLst>
                <a:ext uri="{FF2B5EF4-FFF2-40B4-BE49-F238E27FC236}">
                  <a16:creationId xmlns:a16="http://schemas.microsoft.com/office/drawing/2014/main" id="{2E3D3CF1-7A42-C941-99F4-B98DED97B932}"/>
                </a:ext>
              </a:extLst>
            </p:cNvPr>
            <p:cNvSpPr/>
            <p:nvPr/>
          </p:nvSpPr>
          <p:spPr bwMode="auto">
            <a:xfrm>
              <a:off x="8020925" y="3686136"/>
              <a:ext cx="199627" cy="506062"/>
            </a:xfrm>
            <a:custGeom>
              <a:avLst/>
              <a:gdLst>
                <a:gd name="connsiteX0" fmla="*/ 199627 w 199627"/>
                <a:gd name="connsiteY0" fmla="*/ 0 h 1080655"/>
                <a:gd name="connsiteX1" fmla="*/ 9622 w 199627"/>
                <a:gd name="connsiteY1" fmla="*/ 605642 h 1080655"/>
                <a:gd name="connsiteX2" fmla="*/ 45248 w 199627"/>
                <a:gd name="connsiteY2" fmla="*/ 1080655 h 1080655"/>
              </a:gdLst>
              <a:ahLst/>
              <a:cxnLst>
                <a:cxn ang="0">
                  <a:pos x="connsiteX0" y="connsiteY0"/>
                </a:cxn>
                <a:cxn ang="0">
                  <a:pos x="connsiteX1" y="connsiteY1"/>
                </a:cxn>
                <a:cxn ang="0">
                  <a:pos x="connsiteX2" y="connsiteY2"/>
                </a:cxn>
              </a:cxnLst>
              <a:rect l="l" t="t" r="r" b="b"/>
              <a:pathLst>
                <a:path w="199627" h="1080655">
                  <a:moveTo>
                    <a:pt x="199627" y="0"/>
                  </a:moveTo>
                  <a:cubicBezTo>
                    <a:pt x="117489" y="212766"/>
                    <a:pt x="35352" y="425533"/>
                    <a:pt x="9622" y="605642"/>
                  </a:cubicBezTo>
                  <a:cubicBezTo>
                    <a:pt x="-16108" y="785751"/>
                    <a:pt x="14570" y="933203"/>
                    <a:pt x="45248" y="1080655"/>
                  </a:cubicBezTo>
                </a:path>
              </a:pathLst>
            </a:custGeom>
            <a:no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entury Schoolbook" pitchFamily="-112" charset="0"/>
                <a:ea typeface="ＭＳ Ｐゴシック" pitchFamily="-112" charset="-128"/>
                <a:cs typeface="ＭＳ Ｐゴシック" pitchFamily="-112" charset="-128"/>
              </a:endParaRPr>
            </a:p>
          </p:txBody>
        </p:sp>
        <p:sp>
          <p:nvSpPr>
            <p:cNvPr id="12" name="Freeform 11">
              <a:extLst>
                <a:ext uri="{FF2B5EF4-FFF2-40B4-BE49-F238E27FC236}">
                  <a16:creationId xmlns:a16="http://schemas.microsoft.com/office/drawing/2014/main" id="{834792B8-053C-BF45-B9DE-73DE650AA5E4}"/>
                </a:ext>
              </a:extLst>
            </p:cNvPr>
            <p:cNvSpPr/>
            <p:nvPr/>
          </p:nvSpPr>
          <p:spPr bwMode="auto">
            <a:xfrm>
              <a:off x="5869238" y="3669453"/>
              <a:ext cx="212644" cy="500500"/>
            </a:xfrm>
            <a:custGeom>
              <a:avLst/>
              <a:gdLst>
                <a:gd name="connsiteX0" fmla="*/ 0 w 212644"/>
                <a:gd name="connsiteY0" fmla="*/ 0 h 1068779"/>
                <a:gd name="connsiteX1" fmla="*/ 190005 w 212644"/>
                <a:gd name="connsiteY1" fmla="*/ 546265 h 1068779"/>
                <a:gd name="connsiteX2" fmla="*/ 201881 w 212644"/>
                <a:gd name="connsiteY2" fmla="*/ 1068779 h 1068779"/>
              </a:gdLst>
              <a:ahLst/>
              <a:cxnLst>
                <a:cxn ang="0">
                  <a:pos x="connsiteX0" y="connsiteY0"/>
                </a:cxn>
                <a:cxn ang="0">
                  <a:pos x="connsiteX1" y="connsiteY1"/>
                </a:cxn>
                <a:cxn ang="0">
                  <a:pos x="connsiteX2" y="connsiteY2"/>
                </a:cxn>
              </a:cxnLst>
              <a:rect l="l" t="t" r="r" b="b"/>
              <a:pathLst>
                <a:path w="212644" h="1068779">
                  <a:moveTo>
                    <a:pt x="0" y="0"/>
                  </a:moveTo>
                  <a:cubicBezTo>
                    <a:pt x="78179" y="184067"/>
                    <a:pt x="156358" y="368135"/>
                    <a:pt x="190005" y="546265"/>
                  </a:cubicBezTo>
                  <a:cubicBezTo>
                    <a:pt x="223652" y="724395"/>
                    <a:pt x="212766" y="896587"/>
                    <a:pt x="201881" y="1068779"/>
                  </a:cubicBezTo>
                </a:path>
              </a:pathLst>
            </a:custGeom>
            <a:no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entury Schoolbook" pitchFamily="-112" charset="0"/>
                <a:ea typeface="ＭＳ Ｐゴシック" pitchFamily="-112" charset="-128"/>
                <a:cs typeface="ＭＳ Ｐゴシック" pitchFamily="-112" charset="-128"/>
              </a:endParaRPr>
            </a:p>
          </p:txBody>
        </p:sp>
        <p:sp>
          <p:nvSpPr>
            <p:cNvPr id="13" name="Freeform 12">
              <a:extLst>
                <a:ext uri="{FF2B5EF4-FFF2-40B4-BE49-F238E27FC236}">
                  <a16:creationId xmlns:a16="http://schemas.microsoft.com/office/drawing/2014/main" id="{7628DA27-F67C-B74C-AD73-106CE6E7764A}"/>
                </a:ext>
              </a:extLst>
            </p:cNvPr>
            <p:cNvSpPr/>
            <p:nvPr/>
          </p:nvSpPr>
          <p:spPr bwMode="auto">
            <a:xfrm>
              <a:off x="6065028" y="4169954"/>
              <a:ext cx="1993739" cy="176416"/>
            </a:xfrm>
            <a:custGeom>
              <a:avLst/>
              <a:gdLst>
                <a:gd name="connsiteX0" fmla="*/ 0 w 1995055"/>
                <a:gd name="connsiteY0" fmla="*/ 0 h 190005"/>
                <a:gd name="connsiteX1" fmla="*/ 285008 w 1995055"/>
                <a:gd name="connsiteY1" fmla="*/ 130628 h 190005"/>
                <a:gd name="connsiteX2" fmla="*/ 558140 w 1995055"/>
                <a:gd name="connsiteY2" fmla="*/ 178130 h 190005"/>
                <a:gd name="connsiteX3" fmla="*/ 950026 w 1995055"/>
                <a:gd name="connsiteY3" fmla="*/ 190005 h 190005"/>
                <a:gd name="connsiteX4" fmla="*/ 1318161 w 1995055"/>
                <a:gd name="connsiteY4" fmla="*/ 178130 h 190005"/>
                <a:gd name="connsiteX5" fmla="*/ 1721922 w 1995055"/>
                <a:gd name="connsiteY5" fmla="*/ 130628 h 190005"/>
                <a:gd name="connsiteX6" fmla="*/ 1876302 w 1995055"/>
                <a:gd name="connsiteY6" fmla="*/ 83127 h 190005"/>
                <a:gd name="connsiteX7" fmla="*/ 1995055 w 1995055"/>
                <a:gd name="connsiteY7" fmla="*/ 35626 h 19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055" h="190005">
                  <a:moveTo>
                    <a:pt x="0" y="0"/>
                  </a:moveTo>
                  <a:cubicBezTo>
                    <a:pt x="95992" y="50470"/>
                    <a:pt x="191985" y="100940"/>
                    <a:pt x="285008" y="130628"/>
                  </a:cubicBezTo>
                  <a:cubicBezTo>
                    <a:pt x="378031" y="160316"/>
                    <a:pt x="447304" y="168234"/>
                    <a:pt x="558140" y="178130"/>
                  </a:cubicBezTo>
                  <a:cubicBezTo>
                    <a:pt x="668976" y="188026"/>
                    <a:pt x="823356" y="190005"/>
                    <a:pt x="950026" y="190005"/>
                  </a:cubicBezTo>
                  <a:cubicBezTo>
                    <a:pt x="1076696" y="190005"/>
                    <a:pt x="1189512" y="188026"/>
                    <a:pt x="1318161" y="178130"/>
                  </a:cubicBezTo>
                  <a:cubicBezTo>
                    <a:pt x="1446810" y="168234"/>
                    <a:pt x="1628899" y="146462"/>
                    <a:pt x="1721922" y="130628"/>
                  </a:cubicBezTo>
                  <a:cubicBezTo>
                    <a:pt x="1814945" y="114794"/>
                    <a:pt x="1830780" y="98961"/>
                    <a:pt x="1876302" y="83127"/>
                  </a:cubicBezTo>
                  <a:cubicBezTo>
                    <a:pt x="1921824" y="67293"/>
                    <a:pt x="1958439" y="51459"/>
                    <a:pt x="1995055" y="35626"/>
                  </a:cubicBezTo>
                </a:path>
              </a:pathLst>
            </a:custGeom>
            <a:no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entury Schoolbook"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13373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988"/>
          <a:stretch/>
        </p:blipFill>
        <p:spPr>
          <a:xfrm>
            <a:off x="7657769" y="557418"/>
            <a:ext cx="3122189" cy="5486400"/>
          </a:xfrm>
          <a:prstGeom prst="rect">
            <a:avLst/>
          </a:prstGeom>
        </p:spPr>
      </p:pic>
      <p:sp>
        <p:nvSpPr>
          <p:cNvPr id="4" name="Rectangle 3"/>
          <p:cNvSpPr/>
          <p:nvPr/>
        </p:nvSpPr>
        <p:spPr>
          <a:xfrm>
            <a:off x="1324526" y="1107692"/>
            <a:ext cx="6419412" cy="4183196"/>
          </a:xfrm>
          <a:prstGeom prst="rect">
            <a:avLst/>
          </a:prstGeom>
        </p:spPr>
        <p:txBody>
          <a:bodyPr wrap="square">
            <a:spAutoFit/>
          </a:bodyPr>
          <a:lstStyle/>
          <a:p>
            <a:pPr>
              <a:spcAft>
                <a:spcPts val="900"/>
              </a:spcAft>
            </a:pPr>
            <a:r>
              <a:rPr lang="en-US" sz="3600" b="1" dirty="0" err="1">
                <a:solidFill>
                  <a:srgbClr val="00FF00"/>
                </a:solidFill>
                <a:latin typeface="Calibri" panose="020F0502020204030204" pitchFamily="34" charset="0"/>
                <a:cs typeface="Calibri" panose="020F0502020204030204" pitchFamily="34" charset="0"/>
                <a:sym typeface="Symbol" pitchFamily="18" charset="2"/>
              </a:rPr>
              <a:t>EPP</a:t>
            </a:r>
            <a:r>
              <a:rPr lang="en-US" sz="3600" b="1" dirty="0">
                <a:solidFill>
                  <a:srgbClr val="00FF00"/>
                </a:solidFill>
                <a:latin typeface="Calibri" panose="020F0502020204030204" pitchFamily="34" charset="0"/>
                <a:cs typeface="Calibri" panose="020F0502020204030204" pitchFamily="34" charset="0"/>
                <a:sym typeface="Symbol" pitchFamily="18" charset="2"/>
              </a:rPr>
              <a:t> INDIRECT EFFECT (</a:t>
            </a:r>
            <a:r>
              <a:rPr lang="en-US" sz="3600" b="1" dirty="0" err="1">
                <a:solidFill>
                  <a:srgbClr val="00FF00"/>
                </a:solidFill>
                <a:latin typeface="Calibri" panose="020F0502020204030204" pitchFamily="34" charset="0"/>
                <a:cs typeface="Calibri" panose="020F0502020204030204" pitchFamily="34" charset="0"/>
                <a:sym typeface="Symbol" pitchFamily="18" charset="2"/>
              </a:rPr>
              <a:t>EPP</a:t>
            </a:r>
            <a:r>
              <a:rPr lang="en-US" sz="3600" b="1" dirty="0">
                <a:solidFill>
                  <a:srgbClr val="00FF00"/>
                </a:solidFill>
                <a:latin typeface="Calibri" panose="020F0502020204030204" pitchFamily="34" charset="0"/>
                <a:cs typeface="Calibri" panose="020F0502020204030204" pitchFamily="34" charset="0"/>
                <a:sym typeface="Symbol" pitchFamily="18" charset="2"/>
              </a:rPr>
              <a:t>-IE)</a:t>
            </a:r>
            <a:endParaRPr lang="en-US" sz="3600" dirty="0">
              <a:solidFill>
                <a:schemeClr val="bg1"/>
              </a:solidFill>
              <a:latin typeface="Calibri" panose="020F0502020204030204" pitchFamily="34" charset="0"/>
              <a:cs typeface="Calibri" panose="020F0502020204030204" pitchFamily="34" charset="0"/>
              <a:sym typeface="Symbol" pitchFamily="18" charset="2"/>
            </a:endParaRPr>
          </a:p>
          <a:p>
            <a:endParaRPr lang="en-US" sz="3600" b="1" dirty="0">
              <a:solidFill>
                <a:schemeClr val="bg1"/>
              </a:solidFill>
              <a:latin typeface="Calibri" panose="020F0502020204030204" pitchFamily="34" charset="0"/>
              <a:cs typeface="Calibri" panose="020F0502020204030204" pitchFamily="34" charset="0"/>
              <a:sym typeface="Symbol" pitchFamily="18" charset="2"/>
            </a:endParaRPr>
          </a:p>
          <a:p>
            <a:pPr>
              <a:spcAft>
                <a:spcPts val="450"/>
              </a:spcAft>
            </a:pPr>
            <a:r>
              <a:rPr lang="en-US" sz="3600" b="1" dirty="0">
                <a:solidFill>
                  <a:schemeClr val="bg1"/>
                </a:solidFill>
                <a:latin typeface="Calibri" panose="020F0502020204030204" pitchFamily="34" charset="0"/>
                <a:cs typeface="Calibri" panose="020F0502020204030204" pitchFamily="34" charset="0"/>
                <a:sym typeface="Symbol" pitchFamily="18" charset="2"/>
              </a:rPr>
              <a:t></a:t>
            </a:r>
            <a:r>
              <a:rPr lang="en-US" sz="3600" b="1" dirty="0">
                <a:solidFill>
                  <a:schemeClr val="bg1"/>
                </a:solidFill>
                <a:latin typeface="Calibri" panose="020F0502020204030204" pitchFamily="34" charset="0"/>
                <a:cs typeface="Calibri" panose="020F0502020204030204" pitchFamily="34" charset="0"/>
                <a:sym typeface="Wingdings" pitchFamily="2" charset="2"/>
              </a:rPr>
              <a:t> </a:t>
            </a:r>
            <a:r>
              <a:rPr lang="en-US" sz="2800" b="1" dirty="0">
                <a:solidFill>
                  <a:schemeClr val="bg1"/>
                </a:solidFill>
                <a:latin typeface="Calibri" panose="020F0502020204030204" pitchFamily="34" charset="0"/>
                <a:cs typeface="Calibri" panose="020F0502020204030204" pitchFamily="34" charset="0"/>
              </a:rPr>
              <a:t>NO</a:t>
            </a:r>
            <a:r>
              <a:rPr lang="en-US" sz="2800" b="1" baseline="-25000" dirty="0">
                <a:solidFill>
                  <a:schemeClr val="bg1"/>
                </a:solidFill>
                <a:latin typeface="Calibri" panose="020F0502020204030204" pitchFamily="34" charset="0"/>
                <a:cs typeface="Calibri" panose="020F0502020204030204" pitchFamily="34" charset="0"/>
              </a:rPr>
              <a:t>x</a:t>
            </a:r>
            <a:r>
              <a:rPr lang="en-US" sz="2800" b="1" dirty="0">
                <a:solidFill>
                  <a:schemeClr val="bg1"/>
                </a:solidFill>
                <a:latin typeface="Calibri" panose="020F0502020204030204" pitchFamily="34" charset="0"/>
                <a:cs typeface="Calibri" panose="020F0502020204030204" pitchFamily="34" charset="0"/>
              </a:rPr>
              <a:t> formed in </a:t>
            </a:r>
            <a:r>
              <a:rPr lang="en-US" sz="2800" b="1" dirty="0" err="1">
                <a:solidFill>
                  <a:schemeClr val="bg1"/>
                </a:solidFill>
                <a:latin typeface="Calibri" panose="020F0502020204030204" pitchFamily="34" charset="0"/>
                <a:cs typeface="Calibri" panose="020F0502020204030204" pitchFamily="34" charset="0"/>
              </a:rPr>
              <a:t>MLT</a:t>
            </a:r>
            <a:r>
              <a:rPr lang="en-US" sz="2800" b="1" dirty="0">
                <a:solidFill>
                  <a:schemeClr val="bg1"/>
                </a:solidFill>
                <a:latin typeface="Calibri" panose="020F0502020204030204" pitchFamily="34" charset="0"/>
                <a:cs typeface="Calibri" panose="020F0502020204030204" pitchFamily="34" charset="0"/>
              </a:rPr>
              <a:t> via </a:t>
            </a:r>
            <a:r>
              <a:rPr lang="en-US" sz="2800" b="1" dirty="0" err="1">
                <a:solidFill>
                  <a:schemeClr val="bg1"/>
                </a:solidFill>
                <a:latin typeface="Calibri" panose="020F0502020204030204" pitchFamily="34" charset="0"/>
                <a:cs typeface="Calibri" panose="020F0502020204030204" pitchFamily="34" charset="0"/>
              </a:rPr>
              <a:t>EPP</a:t>
            </a:r>
            <a:endParaRPr lang="en-US" sz="2800" b="1" dirty="0">
              <a:solidFill>
                <a:schemeClr val="bg1"/>
              </a:solidFill>
              <a:latin typeface="Calibri" panose="020F0502020204030204" pitchFamily="34" charset="0"/>
              <a:cs typeface="Calibri" panose="020F0502020204030204" pitchFamily="34" charset="0"/>
            </a:endParaRPr>
          </a:p>
          <a:p>
            <a:pPr>
              <a:spcBef>
                <a:spcPts val="900"/>
              </a:spcBef>
              <a:spcAft>
                <a:spcPts val="900"/>
              </a:spcAft>
            </a:pPr>
            <a:r>
              <a:rPr lang="en-US" sz="2800" b="1" dirty="0">
                <a:solidFill>
                  <a:schemeClr val="bg1"/>
                </a:solidFill>
                <a:latin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cs typeface="Calibri" panose="020F0502020204030204" pitchFamily="34" charset="0"/>
              </a:rPr>
              <a:t>↓↓↓</a:t>
            </a:r>
          </a:p>
          <a:p>
            <a:pPr>
              <a:spcAft>
                <a:spcPts val="450"/>
              </a:spcAft>
            </a:pPr>
            <a:r>
              <a:rPr lang="en-US" sz="2800" b="1" dirty="0">
                <a:solidFill>
                  <a:schemeClr val="bg1"/>
                </a:solidFill>
                <a:latin typeface="Calibri" panose="020F0502020204030204" pitchFamily="34" charset="0"/>
                <a:cs typeface="Calibri" panose="020F0502020204030204" pitchFamily="34" charset="0"/>
                <a:sym typeface="Symbol" pitchFamily="18" charset="2"/>
              </a:rPr>
              <a:t></a:t>
            </a:r>
            <a:r>
              <a:rPr lang="en-US" sz="2800" b="1" dirty="0">
                <a:solidFill>
                  <a:schemeClr val="bg1"/>
                </a:solidFill>
                <a:latin typeface="Calibri" panose="020F0502020204030204" pitchFamily="34" charset="0"/>
                <a:cs typeface="Calibri" panose="020F0502020204030204" pitchFamily="34" charset="0"/>
                <a:sym typeface="Wingdings" pitchFamily="2" charset="2"/>
              </a:rPr>
              <a:t> </a:t>
            </a:r>
            <a:r>
              <a:rPr lang="en-US" sz="2800" b="1" dirty="0">
                <a:solidFill>
                  <a:schemeClr val="bg1"/>
                </a:solidFill>
                <a:latin typeface="Calibri" panose="020F0502020204030204" pitchFamily="34" charset="0"/>
                <a:cs typeface="Calibri" panose="020F0502020204030204" pitchFamily="34" charset="0"/>
              </a:rPr>
              <a:t>Descends in polar vortex during winter</a:t>
            </a:r>
          </a:p>
          <a:p>
            <a:pPr>
              <a:spcBef>
                <a:spcPts val="900"/>
              </a:spcBef>
              <a:spcAft>
                <a:spcPts val="900"/>
              </a:spcAft>
            </a:pPr>
            <a:r>
              <a:rPr lang="en-US" sz="2800" b="1" dirty="0">
                <a:solidFill>
                  <a:schemeClr val="bg1"/>
                </a:solidFill>
                <a:latin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cs typeface="Calibri" panose="020F0502020204030204" pitchFamily="34" charset="0"/>
              </a:rPr>
              <a:t>↓↓↓</a:t>
            </a:r>
          </a:p>
          <a:p>
            <a:pPr>
              <a:spcAft>
                <a:spcPts val="450"/>
              </a:spcAft>
            </a:pPr>
            <a:r>
              <a:rPr lang="en-US" sz="2800" b="1" dirty="0">
                <a:solidFill>
                  <a:schemeClr val="bg1"/>
                </a:solidFill>
                <a:latin typeface="Calibri" panose="020F0502020204030204" pitchFamily="34" charset="0"/>
                <a:cs typeface="Calibri" panose="020F0502020204030204" pitchFamily="34" charset="0"/>
                <a:sym typeface="Symbol" pitchFamily="18" charset="2"/>
              </a:rPr>
              <a:t></a:t>
            </a:r>
            <a:r>
              <a:rPr lang="en-US" sz="2800" b="1" dirty="0">
                <a:solidFill>
                  <a:schemeClr val="bg1"/>
                </a:solidFill>
                <a:latin typeface="Calibri" panose="020F0502020204030204" pitchFamily="34" charset="0"/>
                <a:cs typeface="Calibri" panose="020F0502020204030204" pitchFamily="34" charset="0"/>
                <a:sym typeface="Wingdings" pitchFamily="2" charset="2"/>
              </a:rPr>
              <a:t> </a:t>
            </a:r>
            <a:r>
              <a:rPr lang="en-US" sz="2800" b="1" dirty="0">
                <a:solidFill>
                  <a:schemeClr val="bg1"/>
                </a:solidFill>
                <a:latin typeface="Calibri" panose="020F0502020204030204" pitchFamily="34" charset="0"/>
                <a:cs typeface="Calibri" panose="020F0502020204030204" pitchFamily="34" charset="0"/>
              </a:rPr>
              <a:t>Ozone destroyed (~22-40 km)</a:t>
            </a:r>
          </a:p>
        </p:txBody>
      </p:sp>
      <p:sp>
        <p:nvSpPr>
          <p:cNvPr id="2" name="TextBox 1"/>
          <p:cNvSpPr txBox="1"/>
          <p:nvPr/>
        </p:nvSpPr>
        <p:spPr>
          <a:xfrm rot="16200000">
            <a:off x="10471422" y="1358870"/>
            <a:ext cx="1208313" cy="923330"/>
          </a:xfrm>
          <a:prstGeom prst="rect">
            <a:avLst/>
          </a:prstGeom>
          <a:noFill/>
        </p:spPr>
        <p:txBody>
          <a:bodyPr wrap="square" rtlCol="0">
            <a:spAutoFit/>
          </a:bodyPr>
          <a:lstStyle/>
          <a:p>
            <a:pPr algn="ctr"/>
            <a:r>
              <a:rPr lang="en-US" i="1" dirty="0">
                <a:solidFill>
                  <a:schemeClr val="bg1"/>
                </a:solidFill>
                <a:latin typeface="Calibri" panose="020F0502020204030204" pitchFamily="34" charset="0"/>
                <a:cs typeface="Calibri" panose="020F0502020204030204" pitchFamily="34" charset="0"/>
              </a:rPr>
              <a:t>Courtesy of Charles Barth</a:t>
            </a:r>
          </a:p>
        </p:txBody>
      </p:sp>
      <p:sp>
        <p:nvSpPr>
          <p:cNvPr id="6" name="TextBox 5">
            <a:extLst>
              <a:ext uri="{FF2B5EF4-FFF2-40B4-BE49-F238E27FC236}">
                <a16:creationId xmlns:a16="http://schemas.microsoft.com/office/drawing/2014/main" id="{B2AF7E69-9F9F-BA4A-AD6C-2E446A04F44E}"/>
              </a:ext>
            </a:extLst>
          </p:cNvPr>
          <p:cNvSpPr txBox="1"/>
          <p:nvPr/>
        </p:nvSpPr>
        <p:spPr>
          <a:xfrm>
            <a:off x="8606018" y="5962028"/>
            <a:ext cx="2309878"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cs typeface="Calibri" panose="020F0502020204030204" pitchFamily="34" charset="0"/>
              </a:rPr>
              <a:t>Courtesy of Cora Randall</a:t>
            </a:r>
          </a:p>
        </p:txBody>
      </p:sp>
      <p:sp>
        <p:nvSpPr>
          <p:cNvPr id="8" name="TextBox 7">
            <a:extLst>
              <a:ext uri="{FF2B5EF4-FFF2-40B4-BE49-F238E27FC236}">
                <a16:creationId xmlns:a16="http://schemas.microsoft.com/office/drawing/2014/main" id="{C5664B51-9A7D-3946-80C2-CB7C0F74682B}"/>
              </a:ext>
            </a:extLst>
          </p:cNvPr>
          <p:cNvSpPr txBox="1"/>
          <p:nvPr/>
        </p:nvSpPr>
        <p:spPr>
          <a:xfrm>
            <a:off x="4595102" y="1588911"/>
            <a:ext cx="2969819" cy="369332"/>
          </a:xfrm>
          <a:prstGeom prst="rect">
            <a:avLst/>
          </a:prstGeom>
          <a:noFill/>
        </p:spPr>
        <p:txBody>
          <a:bodyPr wrap="square">
            <a:spAutoFit/>
          </a:bodyPr>
          <a:lstStyle/>
          <a:p>
            <a:pPr algn="ctr"/>
            <a:r>
              <a:rPr lang="en-US" i="1" dirty="0">
                <a:solidFill>
                  <a:schemeClr val="bg1"/>
                </a:solidFill>
                <a:latin typeface="Calibri" panose="020F0502020204030204" pitchFamily="34" charset="0"/>
                <a:cs typeface="Calibri" panose="020F0502020204030204" pitchFamily="34" charset="0"/>
              </a:rPr>
              <a:t>Randall et al. (2006)</a:t>
            </a:r>
          </a:p>
        </p:txBody>
      </p:sp>
      <p:sp>
        <p:nvSpPr>
          <p:cNvPr id="7" name="TextBox 6">
            <a:extLst>
              <a:ext uri="{FF2B5EF4-FFF2-40B4-BE49-F238E27FC236}">
                <a16:creationId xmlns:a16="http://schemas.microsoft.com/office/drawing/2014/main" id="{B60BD765-4C19-944A-8F86-1FA5796422CE}"/>
              </a:ext>
            </a:extLst>
          </p:cNvPr>
          <p:cNvSpPr txBox="1"/>
          <p:nvPr/>
        </p:nvSpPr>
        <p:spPr>
          <a:xfrm>
            <a:off x="3459512" y="6254039"/>
            <a:ext cx="4993739"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spTree>
    <p:extLst>
      <p:ext uri="{BB962C8B-B14F-4D97-AF65-F5344CB8AC3E}">
        <p14:creationId xmlns:p14="http://schemas.microsoft.com/office/powerpoint/2010/main" val="339487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82864" y="1003085"/>
            <a:ext cx="3429000" cy="4743450"/>
            <a:chOff x="6164580" y="152400"/>
            <a:chExt cx="4572000" cy="6324600"/>
          </a:xfrm>
        </p:grpSpPr>
        <p:sp>
          <p:nvSpPr>
            <p:cNvPr id="15" name="Oval 14"/>
            <p:cNvSpPr/>
            <p:nvPr/>
          </p:nvSpPr>
          <p:spPr>
            <a:xfrm>
              <a:off x="7993380" y="1905000"/>
              <a:ext cx="2743200" cy="2743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78980" y="152400"/>
              <a:ext cx="2743200" cy="2743200"/>
            </a:xfrm>
            <a:prstGeom prst="ellipse">
              <a:avLst/>
            </a:prstGeom>
            <a:solidFill>
              <a:srgbClr val="FF00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78980" y="3733800"/>
              <a:ext cx="2743200" cy="2743200"/>
            </a:xfrm>
            <a:prstGeom prst="ellipse">
              <a:avLst/>
            </a:prstGeom>
            <a:solidFill>
              <a:srgbClr val="00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64580" y="1905000"/>
              <a:ext cx="2743200" cy="2743200"/>
            </a:xfrm>
            <a:prstGeom prst="ellipse">
              <a:avLst/>
            </a:prstGeom>
            <a:solidFill>
              <a:srgbClr val="0000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979229" y="876420"/>
              <a:ext cx="810479" cy="800219"/>
            </a:xfrm>
            <a:prstGeom prst="rect">
              <a:avLst/>
            </a:prstGeom>
            <a:noFill/>
          </p:spPr>
          <p:txBody>
            <a:bodyPr wrap="none" rtlCol="0">
              <a:spAutoFit/>
            </a:bodyPr>
            <a:lstStyle/>
            <a:p>
              <a:r>
                <a:rPr lang="en-US" sz="33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a:t>
              </a:r>
              <a:r>
                <a:rPr lang="en-US" sz="3300" baseline="-25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p:txBody>
        </p:sp>
        <p:sp>
          <p:nvSpPr>
            <p:cNvPr id="23" name="TextBox 22"/>
            <p:cNvSpPr txBox="1"/>
            <p:nvPr/>
          </p:nvSpPr>
          <p:spPr>
            <a:xfrm>
              <a:off x="6241403" y="2819401"/>
              <a:ext cx="1737827" cy="800219"/>
            </a:xfrm>
            <a:prstGeom prst="rect">
              <a:avLst/>
            </a:prstGeom>
            <a:noFill/>
          </p:spPr>
          <p:txBody>
            <a:bodyPr wrap="none" rtlCol="0">
              <a:spAutoFit/>
            </a:bodyPr>
            <a:lstStyle/>
            <a:p>
              <a:r>
                <a:rPr lang="en-US" sz="33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Waves</a:t>
              </a:r>
            </a:p>
          </p:txBody>
        </p:sp>
        <p:sp>
          <p:nvSpPr>
            <p:cNvPr id="24" name="TextBox 23"/>
            <p:cNvSpPr txBox="1"/>
            <p:nvPr/>
          </p:nvSpPr>
          <p:spPr>
            <a:xfrm>
              <a:off x="9086424" y="2819401"/>
              <a:ext cx="1499813" cy="800219"/>
            </a:xfrm>
            <a:prstGeom prst="rect">
              <a:avLst/>
            </a:prstGeom>
            <a:noFill/>
          </p:spPr>
          <p:txBody>
            <a:bodyPr wrap="none" rtlCol="0">
              <a:spAutoFit/>
            </a:bodyPr>
            <a:lstStyle/>
            <a:p>
              <a:r>
                <a:rPr lang="en-US" sz="33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Temp</a:t>
              </a:r>
            </a:p>
          </p:txBody>
        </p:sp>
        <p:sp>
          <p:nvSpPr>
            <p:cNvPr id="25" name="TextBox 24"/>
            <p:cNvSpPr txBox="1"/>
            <p:nvPr/>
          </p:nvSpPr>
          <p:spPr>
            <a:xfrm>
              <a:off x="7603980" y="4943523"/>
              <a:ext cx="1693199" cy="800219"/>
            </a:xfrm>
            <a:prstGeom prst="rect">
              <a:avLst/>
            </a:prstGeom>
            <a:noFill/>
          </p:spPr>
          <p:txBody>
            <a:bodyPr wrap="none" rtlCol="0">
              <a:spAutoFit/>
            </a:bodyPr>
            <a:lstStyle/>
            <a:p>
              <a:r>
                <a:rPr lang="en-US" sz="33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Winds</a:t>
              </a:r>
            </a:p>
          </p:txBody>
        </p:sp>
      </p:grpSp>
      <p:sp>
        <p:nvSpPr>
          <p:cNvPr id="26" name="TextBox 25"/>
          <p:cNvSpPr txBox="1"/>
          <p:nvPr/>
        </p:nvSpPr>
        <p:spPr>
          <a:xfrm>
            <a:off x="1255649" y="1734105"/>
            <a:ext cx="5811789" cy="2862322"/>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Changes in polar ozone can trigger a redistribution of solar and magnetospheric energy at Earth, coupling the upper and lower atmosphere</a:t>
            </a:r>
          </a:p>
        </p:txBody>
      </p:sp>
      <p:sp>
        <p:nvSpPr>
          <p:cNvPr id="12" name="TextBox 11">
            <a:extLst>
              <a:ext uri="{FF2B5EF4-FFF2-40B4-BE49-F238E27FC236}">
                <a16:creationId xmlns:a16="http://schemas.microsoft.com/office/drawing/2014/main" id="{9FB88CA2-85FF-8E4B-BC88-B37B9961A1A8}"/>
              </a:ext>
            </a:extLst>
          </p:cNvPr>
          <p:cNvSpPr txBox="1"/>
          <p:nvPr/>
        </p:nvSpPr>
        <p:spPr>
          <a:xfrm>
            <a:off x="3459512" y="6254039"/>
            <a:ext cx="4993739"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spTree>
    <p:extLst>
      <p:ext uri="{BB962C8B-B14F-4D97-AF65-F5344CB8AC3E}">
        <p14:creationId xmlns:p14="http://schemas.microsoft.com/office/powerpoint/2010/main" val="10113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905" y="876633"/>
            <a:ext cx="8998527" cy="830997"/>
          </a:xfrm>
          <a:prstGeom prst="rect">
            <a:avLst/>
          </a:prstGeom>
          <a:noFill/>
        </p:spPr>
        <p:txBody>
          <a:bodyPr wrap="square" rtlCol="0">
            <a:spAutoFit/>
          </a:bodyPr>
          <a:lstStyle/>
          <a:p>
            <a:r>
              <a:rPr lang="fi-FI"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Harvey et al., JGR 2021</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EPP-NOx exhibits zonally asymmetric descent into the top of the polar vortex following the 2009 SSW</a:t>
            </a:r>
            <a:endParaRPr lang="en-US" sz="2400"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1229904" y="2111504"/>
            <a:ext cx="5275809" cy="4134465"/>
          </a:xfrm>
          <a:prstGeom prst="rect">
            <a:avLst/>
          </a:prstGeom>
          <a:noFill/>
        </p:spPr>
        <p:txBody>
          <a:bodyPr wrap="square" rtlCol="0">
            <a:spAutoFit/>
          </a:bodyPr>
          <a:lstStyle/>
          <a:p>
            <a:pPr marL="342900" indent="-342900">
              <a:spcAft>
                <a:spcPts val="1350"/>
              </a:spcAft>
              <a:buClr>
                <a:srgbClr val="FFFF00"/>
              </a:buClr>
              <a:buFont typeface="Wingdings" panose="05000000000000000000" pitchFamily="2" charset="2"/>
              <a:buChar char="q"/>
            </a:pPr>
            <a:r>
              <a:rPr lang="en-US" sz="2400" dirty="0">
                <a:solidFill>
                  <a:schemeClr val="bg1"/>
                </a:solidFill>
                <a:latin typeface="Calibri" panose="020F0502020204030204" pitchFamily="34" charset="0"/>
                <a:cs typeface="Calibri" panose="020F0502020204030204" pitchFamily="34" charset="0"/>
              </a:rPr>
              <a:t>WACCMX + DART</a:t>
            </a:r>
          </a:p>
          <a:p>
            <a:pPr marL="342900" indent="-342900">
              <a:spcAft>
                <a:spcPts val="1350"/>
              </a:spcAft>
              <a:buClr>
                <a:srgbClr val="FFFF00"/>
              </a:buClr>
              <a:buFont typeface="Wingdings" panose="05000000000000000000" pitchFamily="2" charset="2"/>
              <a:buChar char="q"/>
            </a:pPr>
            <a:r>
              <a:rPr lang="en-US" sz="2400" dirty="0">
                <a:solidFill>
                  <a:schemeClr val="bg1"/>
                </a:solidFill>
                <a:latin typeface="Calibri" panose="020F0502020204030204" pitchFamily="34" charset="0"/>
                <a:cs typeface="Calibri" panose="020F0502020204030204" pitchFamily="34" charset="0"/>
              </a:rPr>
              <a:t>Lagrangian coherent structures (transport barriers) near 90 km confined EPP-NOx to the polar region</a:t>
            </a:r>
          </a:p>
          <a:p>
            <a:pPr marL="342900" indent="-342900">
              <a:spcAft>
                <a:spcPts val="1350"/>
              </a:spcAft>
              <a:buClr>
                <a:srgbClr val="FFFF00"/>
              </a:buClr>
              <a:buFont typeface="Wingdings" panose="05000000000000000000" pitchFamily="2" charset="2"/>
              <a:buChar char="q"/>
            </a:pPr>
            <a:r>
              <a:rPr lang="en-US" sz="2400" dirty="0">
                <a:solidFill>
                  <a:schemeClr val="bg1"/>
                </a:solidFill>
                <a:latin typeface="Calibri" panose="020F0502020204030204" pitchFamily="34" charset="0"/>
                <a:cs typeface="Calibri" panose="020F0502020204030204" pitchFamily="34" charset="0"/>
              </a:rPr>
              <a:t>5x stronger descent at planetary wave trough longitudes, mostly driven by large-scale vertical advection</a:t>
            </a:r>
          </a:p>
          <a:p>
            <a:pPr marL="342900" indent="-342900">
              <a:spcAft>
                <a:spcPts val="1350"/>
              </a:spcAft>
              <a:buClr>
                <a:srgbClr val="FFFF00"/>
              </a:buClr>
              <a:buFont typeface="Wingdings" panose="05000000000000000000" pitchFamily="2" charset="2"/>
              <a:buChar char="q"/>
            </a:pPr>
            <a:r>
              <a:rPr lang="en-US" sz="2400" dirty="0">
                <a:solidFill>
                  <a:schemeClr val="bg1"/>
                </a:solidFill>
                <a:latin typeface="Calibri" panose="020F0502020204030204" pitchFamily="34" charset="0"/>
                <a:cs typeface="Calibri" panose="020F0502020204030204" pitchFamily="34" charset="0"/>
              </a:rPr>
              <a:t>EPP effects must be studied in 3D</a:t>
            </a:r>
          </a:p>
          <a:p>
            <a:pPr marL="342900" indent="-342900">
              <a:spcAft>
                <a:spcPts val="1350"/>
              </a:spcAft>
              <a:buClr>
                <a:srgbClr val="FFFF00"/>
              </a:buClr>
              <a:buFont typeface="Wingdings" panose="05000000000000000000" pitchFamily="2" charset="2"/>
              <a:buChar char="q"/>
            </a:pPr>
            <a:r>
              <a:rPr lang="en-US" sz="2400" dirty="0">
                <a:solidFill>
                  <a:schemeClr val="bg1"/>
                </a:solidFill>
                <a:latin typeface="Calibri" panose="020F0502020204030204" pitchFamily="34" charset="0"/>
                <a:cs typeface="Calibri" panose="020F0502020204030204" pitchFamily="34" charset="0"/>
              </a:rPr>
              <a:t>Is this common?</a:t>
            </a:r>
          </a:p>
        </p:txBody>
      </p:sp>
      <p:pic>
        <p:nvPicPr>
          <p:cNvPr id="4" name="Picture 3"/>
          <p:cNvPicPr>
            <a:picLocks noChangeAspect="1"/>
          </p:cNvPicPr>
          <p:nvPr/>
        </p:nvPicPr>
        <p:blipFill>
          <a:blip r:embed="rId3"/>
          <a:stretch>
            <a:fillRect/>
          </a:stretch>
        </p:blipFill>
        <p:spPr>
          <a:xfrm>
            <a:off x="7366193" y="1684988"/>
            <a:ext cx="4005361" cy="4572000"/>
          </a:xfrm>
          <a:prstGeom prst="rect">
            <a:avLst/>
          </a:prstGeom>
        </p:spPr>
      </p:pic>
      <p:sp>
        <p:nvSpPr>
          <p:cNvPr id="5" name="TextBox 4"/>
          <p:cNvSpPr txBox="1"/>
          <p:nvPr/>
        </p:nvSpPr>
        <p:spPr>
          <a:xfrm>
            <a:off x="9103095" y="3970988"/>
            <a:ext cx="880369" cy="323165"/>
          </a:xfrm>
          <a:prstGeom prst="rect">
            <a:avLst/>
          </a:prstGeom>
          <a:noFill/>
        </p:spPr>
        <p:txBody>
          <a:bodyPr wrap="none" rtlCol="0">
            <a:spAutoFit/>
          </a:bodyPr>
          <a:lstStyle/>
          <a:p>
            <a:r>
              <a:rPr lang="en-US" sz="15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MERRA2</a:t>
            </a:r>
          </a:p>
        </p:txBody>
      </p:sp>
      <p:sp>
        <p:nvSpPr>
          <p:cNvPr id="6" name="TextBox 5"/>
          <p:cNvSpPr txBox="1"/>
          <p:nvPr/>
        </p:nvSpPr>
        <p:spPr>
          <a:xfrm>
            <a:off x="8519320" y="2222481"/>
            <a:ext cx="838628" cy="323165"/>
          </a:xfrm>
          <a:prstGeom prst="rect">
            <a:avLst/>
          </a:prstGeom>
          <a:noFill/>
        </p:spPr>
        <p:txBody>
          <a:bodyPr wrap="none" rtlCol="0">
            <a:spAutoFit/>
          </a:bodyPr>
          <a:lstStyle/>
          <a:p>
            <a:r>
              <a:rPr lang="en-US" sz="15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WACCM</a:t>
            </a:r>
          </a:p>
        </p:txBody>
      </p:sp>
      <p:sp>
        <p:nvSpPr>
          <p:cNvPr id="7" name="TextBox 30">
            <a:extLst>
              <a:ext uri="{FF2B5EF4-FFF2-40B4-BE49-F238E27FC236}">
                <a16:creationId xmlns:a16="http://schemas.microsoft.com/office/drawing/2014/main" id="{05A33C22-DB09-2A46-A87D-CAFB6074140D}"/>
              </a:ext>
            </a:extLst>
          </p:cNvPr>
          <p:cNvSpPr txBox="1">
            <a:spLocks noChangeArrowheads="1"/>
          </p:cNvSpPr>
          <p:nvPr/>
        </p:nvSpPr>
        <p:spPr bwMode="auto">
          <a:xfrm>
            <a:off x="1619250" y="169864"/>
            <a:ext cx="8972550" cy="584775"/>
          </a:xfrm>
          <a:prstGeom prst="rect">
            <a:avLst/>
          </a:prstGeom>
          <a:no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Century Schoolbook" charset="0"/>
                <a:ea typeface="ＭＳ Ｐゴシック" charset="-128"/>
              </a:defRPr>
            </a:lvl1pPr>
            <a:lvl2pPr marL="742950" indent="-285750">
              <a:spcBef>
                <a:spcPct val="20000"/>
              </a:spcBef>
              <a:buChar char="–"/>
              <a:defRPr sz="2800">
                <a:solidFill>
                  <a:schemeClr val="tx1"/>
                </a:solidFill>
                <a:latin typeface="Century Schoolbook" charset="0"/>
                <a:ea typeface="ＭＳ Ｐゴシック" charset="-128"/>
              </a:defRPr>
            </a:lvl2pPr>
            <a:lvl3pPr marL="1143000" indent="-228600">
              <a:spcBef>
                <a:spcPct val="20000"/>
              </a:spcBef>
              <a:buChar char="•"/>
              <a:defRPr sz="2400">
                <a:solidFill>
                  <a:schemeClr val="tx1"/>
                </a:solidFill>
                <a:latin typeface="Century Schoolbook" charset="0"/>
                <a:ea typeface="ＭＳ Ｐゴシック" charset="-128"/>
              </a:defRPr>
            </a:lvl3pPr>
            <a:lvl4pPr marL="1600200" indent="-228600">
              <a:spcBef>
                <a:spcPct val="20000"/>
              </a:spcBef>
              <a:buChar char="–"/>
              <a:defRPr sz="2000">
                <a:solidFill>
                  <a:schemeClr val="tx1"/>
                </a:solidFill>
                <a:latin typeface="Century Schoolbook" charset="0"/>
                <a:ea typeface="ＭＳ Ｐゴシック" charset="-128"/>
              </a:defRPr>
            </a:lvl4pPr>
            <a:lvl5pPr marL="2057400" indent="-228600">
              <a:spcBef>
                <a:spcPct val="20000"/>
              </a:spcBef>
              <a:buChar char="»"/>
              <a:defRPr sz="2000">
                <a:solidFill>
                  <a:schemeClr val="tx1"/>
                </a:solidFill>
                <a:latin typeface="Century Schoolbook"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Century Schoolbook" charset="0"/>
                <a:ea typeface="ＭＳ Ｐゴシック" charset="-128"/>
              </a:defRPr>
            </a:lvl9pPr>
          </a:lstStyle>
          <a:p>
            <a:pPr algn="ctr">
              <a:spcBef>
                <a:spcPct val="0"/>
              </a:spcBef>
              <a:buFontTx/>
              <a:buNone/>
            </a:pPr>
            <a:r>
              <a:rPr lang="en-US" altLang="en-US" b="1" dirty="0">
                <a:solidFill>
                  <a:schemeClr val="bg1"/>
                </a:solidFill>
                <a:latin typeface="Calibri" panose="020F0502020204030204" pitchFamily="34" charset="0"/>
                <a:cs typeface="Calibri" panose="020F0502020204030204" pitchFamily="34" charset="0"/>
              </a:rPr>
              <a:t>The EPP-IE needs to be studied in 3D</a:t>
            </a:r>
          </a:p>
        </p:txBody>
      </p:sp>
      <p:sp>
        <p:nvSpPr>
          <p:cNvPr id="8" name="TextBox 7">
            <a:extLst>
              <a:ext uri="{FF2B5EF4-FFF2-40B4-BE49-F238E27FC236}">
                <a16:creationId xmlns:a16="http://schemas.microsoft.com/office/drawing/2014/main" id="{D4E9EB1F-E946-0547-9AAE-72DF82936F9A}"/>
              </a:ext>
            </a:extLst>
          </p:cNvPr>
          <p:cNvSpPr txBox="1"/>
          <p:nvPr/>
        </p:nvSpPr>
        <p:spPr>
          <a:xfrm>
            <a:off x="3459512" y="6358969"/>
            <a:ext cx="4993739"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spTree>
    <p:extLst>
      <p:ext uri="{BB962C8B-B14F-4D97-AF65-F5344CB8AC3E}">
        <p14:creationId xmlns:p14="http://schemas.microsoft.com/office/powerpoint/2010/main" val="397006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76735A2-BEB5-984F-8B2E-43C52EEAB917}"/>
              </a:ext>
            </a:extLst>
          </p:cNvPr>
          <p:cNvSpPr txBox="1"/>
          <p:nvPr/>
        </p:nvSpPr>
        <p:spPr>
          <a:xfrm>
            <a:off x="3459512" y="6254039"/>
            <a:ext cx="5071453"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sp>
        <p:nvSpPr>
          <p:cNvPr id="10" name="Title 1">
            <a:extLst>
              <a:ext uri="{FF2B5EF4-FFF2-40B4-BE49-F238E27FC236}">
                <a16:creationId xmlns:a16="http://schemas.microsoft.com/office/drawing/2014/main" id="{D16EACFE-F404-7948-8ACE-2EFF53A10C0C}"/>
              </a:ext>
            </a:extLst>
          </p:cNvPr>
          <p:cNvSpPr txBox="1">
            <a:spLocks/>
          </p:cNvSpPr>
          <p:nvPr/>
        </p:nvSpPr>
        <p:spPr>
          <a:xfrm>
            <a:off x="471058" y="142768"/>
            <a:ext cx="11405933" cy="731827"/>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Enhanced NO in PW troughs during all 14 SSWs</a:t>
            </a:r>
          </a:p>
        </p:txBody>
      </p:sp>
      <p:sp>
        <p:nvSpPr>
          <p:cNvPr id="11" name="Text Placeholder 2">
            <a:extLst>
              <a:ext uri="{FF2B5EF4-FFF2-40B4-BE49-F238E27FC236}">
                <a16:creationId xmlns:a16="http://schemas.microsoft.com/office/drawing/2014/main" id="{0A8D1512-2314-0140-B837-CC71F8932594}"/>
              </a:ext>
            </a:extLst>
          </p:cNvPr>
          <p:cNvSpPr txBox="1">
            <a:spLocks/>
          </p:cNvSpPr>
          <p:nvPr/>
        </p:nvSpPr>
        <p:spPr>
          <a:xfrm>
            <a:off x="22836" y="1138189"/>
            <a:ext cx="5427409" cy="22561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itchFamily="2" charset="2"/>
              <a:buChar char="Ø"/>
            </a:pPr>
            <a:r>
              <a:rPr lang="en-US" sz="2600" b="1" dirty="0">
                <a:solidFill>
                  <a:schemeClr val="bg1"/>
                </a:solidFill>
                <a:latin typeface="Calibri" panose="020F0502020204030204" pitchFamily="34" charset="0"/>
                <a:cs typeface="Calibri" panose="020F0502020204030204" pitchFamily="34" charset="0"/>
              </a:rPr>
              <a:t>We use WACCMX+DART, SABER, ACE-FTS, SOFIE from 2006-2019</a:t>
            </a:r>
          </a:p>
          <a:p>
            <a:pPr marL="457200" indent="-457200">
              <a:buFont typeface="Wingdings" pitchFamily="2" charset="2"/>
              <a:buChar char="Ø"/>
            </a:pPr>
            <a:r>
              <a:rPr lang="en-US" sz="2600" b="1" dirty="0">
                <a:solidFill>
                  <a:schemeClr val="bg1"/>
                </a:solidFill>
                <a:latin typeface="Calibri" panose="020F0502020204030204" pitchFamily="34" charset="0"/>
                <a:cs typeface="Calibri" panose="020F0502020204030204" pitchFamily="34" charset="0"/>
              </a:rPr>
              <a:t>Require </a:t>
            </a:r>
            <a:r>
              <a:rPr lang="en-US" sz="2600" b="1" dirty="0" err="1">
                <a:solidFill>
                  <a:schemeClr val="bg1"/>
                </a:solidFill>
                <a:latin typeface="Calibri" panose="020F0502020204030204" pitchFamily="34" charset="0"/>
                <a:cs typeface="Calibri" panose="020F0502020204030204" pitchFamily="34" charset="0"/>
              </a:rPr>
              <a:t>dU</a:t>
            </a:r>
            <a:r>
              <a:rPr lang="en-US" sz="2600" b="1" dirty="0">
                <a:solidFill>
                  <a:schemeClr val="bg1"/>
                </a:solidFill>
                <a:latin typeface="Calibri" panose="020F0502020204030204" pitchFamily="34" charset="0"/>
                <a:cs typeface="Calibri" panose="020F0502020204030204" pitchFamily="34" charset="0"/>
              </a:rPr>
              <a:t> &gt; -10 m/s for 5 days</a:t>
            </a:r>
          </a:p>
          <a:p>
            <a:pPr marL="457200" indent="-457200">
              <a:buFont typeface="Wingdings" pitchFamily="2" charset="2"/>
              <a:buChar char="Ø"/>
            </a:pPr>
            <a:r>
              <a:rPr lang="en-US" sz="2600" b="1" dirty="0">
                <a:solidFill>
                  <a:schemeClr val="bg1"/>
                </a:solidFill>
                <a:latin typeface="Calibri" panose="020F0502020204030204" pitchFamily="34" charset="0"/>
                <a:cs typeface="Calibri" panose="020F0502020204030204" pitchFamily="34" charset="0"/>
              </a:rPr>
              <a:t>Identified 15 case studies</a:t>
            </a:r>
          </a:p>
          <a:p>
            <a:pPr marL="457200" indent="-457200">
              <a:buFont typeface="Wingdings" pitchFamily="2" charset="2"/>
              <a:buChar char="Ø"/>
            </a:pPr>
            <a:r>
              <a:rPr lang="en-US" sz="2600" b="1" dirty="0">
                <a:solidFill>
                  <a:schemeClr val="bg1"/>
                </a:solidFill>
                <a:latin typeface="Calibri" panose="020F0502020204030204" pitchFamily="34" charset="0"/>
                <a:cs typeface="Calibri" panose="020F0502020204030204" pitchFamily="34" charset="0"/>
              </a:rPr>
              <a:t>14 of 15 case studies are SSWs</a:t>
            </a:r>
          </a:p>
        </p:txBody>
      </p:sp>
      <p:pic>
        <p:nvPicPr>
          <p:cNvPr id="20" name="Picture 19">
            <a:extLst>
              <a:ext uri="{FF2B5EF4-FFF2-40B4-BE49-F238E27FC236}">
                <a16:creationId xmlns:a16="http://schemas.microsoft.com/office/drawing/2014/main" id="{F4B46095-A45C-2A43-A96C-849E1E11C615}"/>
              </a:ext>
            </a:extLst>
          </p:cNvPr>
          <p:cNvPicPr>
            <a:picLocks noChangeAspect="1"/>
          </p:cNvPicPr>
          <p:nvPr/>
        </p:nvPicPr>
        <p:blipFill rotWithShape="1">
          <a:blip r:embed="rId3">
            <a:extLst>
              <a:ext uri="{28A0092B-C50C-407E-A947-70E740481C1C}">
                <a14:useLocalDpi xmlns:a14="http://schemas.microsoft.com/office/drawing/2010/main" val="0"/>
              </a:ext>
            </a:extLst>
          </a:blip>
          <a:srcRect l="20697" t="42149" r="25627" b="31821"/>
          <a:stretch/>
        </p:blipFill>
        <p:spPr>
          <a:xfrm>
            <a:off x="5174275" y="1065680"/>
            <a:ext cx="6657507" cy="2494786"/>
          </a:xfrm>
          <a:prstGeom prst="rect">
            <a:avLst/>
          </a:prstGeom>
          <a:solidFill>
            <a:schemeClr val="bg1"/>
          </a:solidFill>
        </p:spPr>
      </p:pic>
      <p:sp>
        <p:nvSpPr>
          <p:cNvPr id="21" name="Rectangle 20">
            <a:extLst>
              <a:ext uri="{FF2B5EF4-FFF2-40B4-BE49-F238E27FC236}">
                <a16:creationId xmlns:a16="http://schemas.microsoft.com/office/drawing/2014/main" id="{66E354CA-2D10-464C-A04A-BAC43B33A15E}"/>
              </a:ext>
            </a:extLst>
          </p:cNvPr>
          <p:cNvSpPr/>
          <p:nvPr/>
        </p:nvSpPr>
        <p:spPr>
          <a:xfrm>
            <a:off x="5849793" y="2241203"/>
            <a:ext cx="5916358" cy="1059819"/>
          </a:xfrm>
          <a:prstGeom prst="rect">
            <a:avLst/>
          </a:prstGeom>
          <a:solidFill>
            <a:schemeClr val="bg1">
              <a:lumMod val="75000"/>
              <a:alpha val="79551"/>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F0C8E1CF-E9AE-2642-90D8-AE5D5D36846A}"/>
              </a:ext>
            </a:extLst>
          </p:cNvPr>
          <p:cNvSpPr txBox="1">
            <a:spLocks/>
          </p:cNvSpPr>
          <p:nvPr/>
        </p:nvSpPr>
        <p:spPr>
          <a:xfrm>
            <a:off x="7969418" y="1098109"/>
            <a:ext cx="3862364" cy="541388"/>
          </a:xfrm>
          <a:prstGeom prst="rect">
            <a:avLst/>
          </a:prstGeom>
        </p:spPr>
        <p:txBody>
          <a:bodyPr/>
          <a:lstStyle>
            <a:lvl1pPr marL="457189" indent="-457189" algn="l" defTabSz="609585" rtl="0" eaLnBrk="1" latinLnBrk="0" hangingPunct="1">
              <a:spcBef>
                <a:spcPct val="20000"/>
              </a:spcBef>
              <a:buFont typeface="Arial"/>
              <a:buChar char="•"/>
              <a:defRPr sz="2400" b="0" i="0" kern="1200">
                <a:ln>
                  <a:solidFill>
                    <a:schemeClr val="accent5"/>
                  </a:solidFill>
                </a:ln>
                <a:solidFill>
                  <a:srgbClr val="23226E"/>
                </a:solidFill>
                <a:latin typeface="Libre Franklin Light" pitchFamily="2" charset="77"/>
                <a:ea typeface="+mn-ea"/>
                <a:cs typeface="+mn-cs"/>
              </a:defRPr>
            </a:lvl1pPr>
            <a:lvl2pPr marL="990575" indent="-380990" algn="l" defTabSz="609585" rtl="0" eaLnBrk="1" latinLnBrk="0" hangingPunct="1">
              <a:spcBef>
                <a:spcPct val="20000"/>
              </a:spcBef>
              <a:buFont typeface="Arial"/>
              <a:buChar char="–"/>
              <a:defRPr sz="2400" b="0" i="0" kern="1200">
                <a:ln>
                  <a:solidFill>
                    <a:schemeClr val="accent5"/>
                  </a:solidFill>
                </a:ln>
                <a:solidFill>
                  <a:srgbClr val="23226E"/>
                </a:solidFill>
                <a:latin typeface="Libre Franklin Light" pitchFamily="2" charset="77"/>
                <a:ea typeface="+mn-ea"/>
                <a:cs typeface="+mn-cs"/>
              </a:defRPr>
            </a:lvl2pPr>
            <a:lvl3pPr marL="1523962" indent="-304792" algn="l" defTabSz="609585" rtl="0" eaLnBrk="1" latinLnBrk="0" hangingPunct="1">
              <a:spcBef>
                <a:spcPct val="20000"/>
              </a:spcBef>
              <a:buFont typeface="Arial"/>
              <a:buChar char="•"/>
              <a:defRPr sz="2400" b="0" i="0" kern="1200">
                <a:ln>
                  <a:solidFill>
                    <a:schemeClr val="accent5"/>
                  </a:solidFill>
                </a:ln>
                <a:solidFill>
                  <a:srgbClr val="23226E"/>
                </a:solidFill>
                <a:latin typeface="Libre Franklin Light" pitchFamily="2" charset="77"/>
                <a:ea typeface="+mn-ea"/>
                <a:cs typeface="+mn-cs"/>
              </a:defRPr>
            </a:lvl3pPr>
            <a:lvl4pPr marL="2133547" indent="-304792" algn="l" defTabSz="609585" rtl="0" eaLnBrk="1" latinLnBrk="0" hangingPunct="1">
              <a:spcBef>
                <a:spcPct val="20000"/>
              </a:spcBef>
              <a:buFont typeface="Arial"/>
              <a:buChar char="–"/>
              <a:defRPr sz="2400" b="0" i="0" kern="1200">
                <a:ln>
                  <a:solidFill>
                    <a:schemeClr val="accent5"/>
                  </a:solidFill>
                </a:ln>
                <a:solidFill>
                  <a:srgbClr val="23226E"/>
                </a:solidFill>
                <a:latin typeface="Libre Franklin Light" pitchFamily="2" charset="77"/>
                <a:ea typeface="+mn-ea"/>
                <a:cs typeface="+mn-cs"/>
              </a:defRPr>
            </a:lvl4pPr>
            <a:lvl5pPr marL="2743131" indent="-304792" algn="l" defTabSz="609585" rtl="0" eaLnBrk="1" latinLnBrk="0" hangingPunct="1">
              <a:spcBef>
                <a:spcPct val="20000"/>
              </a:spcBef>
              <a:buFont typeface="Arial"/>
              <a:buChar char="»"/>
              <a:defRPr sz="2400" b="0" i="0" kern="1200">
                <a:ln>
                  <a:solidFill>
                    <a:schemeClr val="accent5"/>
                  </a:solidFill>
                </a:ln>
                <a:solidFill>
                  <a:srgbClr val="23226E"/>
                </a:solidFill>
                <a:latin typeface="Libre Franklin Light" pitchFamily="2" charset="77"/>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600" b="1" dirty="0">
                <a:latin typeface="Calibri" panose="020F0502020204030204" pitchFamily="34" charset="0"/>
                <a:cs typeface="Calibri" panose="020F0502020204030204" pitchFamily="34" charset="0"/>
              </a:rPr>
              <a:t>8 </a:t>
            </a:r>
            <a:r>
              <a:rPr lang="en-US" sz="2600" b="1" dirty="0">
                <a:solidFill>
                  <a:srgbClr val="FFC000"/>
                </a:solidFill>
                <a:latin typeface="Calibri" panose="020F0502020204030204" pitchFamily="34" charset="0"/>
                <a:cs typeface="Calibri" panose="020F0502020204030204" pitchFamily="34" charset="0"/>
              </a:rPr>
              <a:t>Minor</a:t>
            </a:r>
            <a:r>
              <a:rPr lang="en-US" sz="2600" b="1" dirty="0">
                <a:latin typeface="Calibri" panose="020F0502020204030204" pitchFamily="34" charset="0"/>
                <a:cs typeface="Calibri" panose="020F0502020204030204" pitchFamily="34" charset="0"/>
              </a:rPr>
              <a:t> and 6 </a:t>
            </a:r>
            <a:r>
              <a:rPr lang="en-US" sz="2600" b="1" dirty="0">
                <a:solidFill>
                  <a:srgbClr val="FF0000"/>
                </a:solidFill>
                <a:latin typeface="Calibri" panose="020F0502020204030204" pitchFamily="34" charset="0"/>
                <a:cs typeface="Calibri" panose="020F0502020204030204" pitchFamily="34" charset="0"/>
              </a:rPr>
              <a:t>Major</a:t>
            </a:r>
            <a:r>
              <a:rPr lang="en-US" sz="2600" b="1" dirty="0">
                <a:latin typeface="Calibri" panose="020F0502020204030204" pitchFamily="34" charset="0"/>
                <a:cs typeface="Calibri" panose="020F0502020204030204" pitchFamily="34" charset="0"/>
              </a:rPr>
              <a:t> SSWs</a:t>
            </a:r>
          </a:p>
        </p:txBody>
      </p:sp>
      <p:sp>
        <p:nvSpPr>
          <p:cNvPr id="23" name="TextBox 22">
            <a:extLst>
              <a:ext uri="{FF2B5EF4-FFF2-40B4-BE49-F238E27FC236}">
                <a16:creationId xmlns:a16="http://schemas.microsoft.com/office/drawing/2014/main" id="{93584EB2-8C2C-5D4C-8D7C-6D9A42C59EA7}"/>
              </a:ext>
            </a:extLst>
          </p:cNvPr>
          <p:cNvSpPr txBox="1"/>
          <p:nvPr/>
        </p:nvSpPr>
        <p:spPr>
          <a:xfrm>
            <a:off x="5740974" y="1595824"/>
            <a:ext cx="356188" cy="461665"/>
          </a:xfrm>
          <a:prstGeom prst="rect">
            <a:avLst/>
          </a:prstGeom>
          <a:solidFill>
            <a:schemeClr val="bg1">
              <a:alpha val="52000"/>
            </a:schemeClr>
          </a:solidFill>
          <a:ln>
            <a:noFill/>
          </a:ln>
        </p:spPr>
        <p:txBody>
          <a:bodyPr wrap="none" rtlCol="0">
            <a:spAutoFit/>
          </a:bodyPr>
          <a:lstStyle/>
          <a:p>
            <a:r>
              <a:rPr lang="en-US" sz="2400" b="1" dirty="0"/>
              <a:t>1</a:t>
            </a:r>
          </a:p>
        </p:txBody>
      </p:sp>
      <p:sp>
        <p:nvSpPr>
          <p:cNvPr id="24" name="TextBox 23">
            <a:extLst>
              <a:ext uri="{FF2B5EF4-FFF2-40B4-BE49-F238E27FC236}">
                <a16:creationId xmlns:a16="http://schemas.microsoft.com/office/drawing/2014/main" id="{8AB7F0F0-1EB2-014D-A5B7-D30D72CB8E52}"/>
              </a:ext>
            </a:extLst>
          </p:cNvPr>
          <p:cNvSpPr txBox="1"/>
          <p:nvPr/>
        </p:nvSpPr>
        <p:spPr>
          <a:xfrm>
            <a:off x="6397645" y="1501104"/>
            <a:ext cx="356188" cy="461665"/>
          </a:xfrm>
          <a:prstGeom prst="rect">
            <a:avLst/>
          </a:prstGeom>
          <a:solidFill>
            <a:schemeClr val="bg1">
              <a:alpha val="52000"/>
            </a:schemeClr>
          </a:solidFill>
          <a:ln>
            <a:noFill/>
          </a:ln>
        </p:spPr>
        <p:txBody>
          <a:bodyPr wrap="none" rtlCol="0">
            <a:spAutoFit/>
          </a:bodyPr>
          <a:lstStyle/>
          <a:p>
            <a:r>
              <a:rPr lang="en-US" sz="2400" b="1" dirty="0"/>
              <a:t>2</a:t>
            </a:r>
          </a:p>
        </p:txBody>
      </p:sp>
      <p:sp>
        <p:nvSpPr>
          <p:cNvPr id="25" name="TextBox 24">
            <a:extLst>
              <a:ext uri="{FF2B5EF4-FFF2-40B4-BE49-F238E27FC236}">
                <a16:creationId xmlns:a16="http://schemas.microsoft.com/office/drawing/2014/main" id="{8F369A5F-9937-4043-B3F2-33917F8CF1AC}"/>
              </a:ext>
            </a:extLst>
          </p:cNvPr>
          <p:cNvSpPr txBox="1"/>
          <p:nvPr/>
        </p:nvSpPr>
        <p:spPr>
          <a:xfrm>
            <a:off x="6591610" y="2096845"/>
            <a:ext cx="356188" cy="461665"/>
          </a:xfrm>
          <a:prstGeom prst="rect">
            <a:avLst/>
          </a:prstGeom>
          <a:solidFill>
            <a:schemeClr val="bg1">
              <a:alpha val="52000"/>
            </a:schemeClr>
          </a:solidFill>
          <a:ln>
            <a:noFill/>
          </a:ln>
        </p:spPr>
        <p:txBody>
          <a:bodyPr wrap="none" rtlCol="0">
            <a:spAutoFit/>
          </a:bodyPr>
          <a:lstStyle/>
          <a:p>
            <a:r>
              <a:rPr lang="en-US" sz="2400" b="1" dirty="0"/>
              <a:t>3</a:t>
            </a:r>
          </a:p>
        </p:txBody>
      </p:sp>
      <p:sp>
        <p:nvSpPr>
          <p:cNvPr id="26" name="TextBox 25">
            <a:extLst>
              <a:ext uri="{FF2B5EF4-FFF2-40B4-BE49-F238E27FC236}">
                <a16:creationId xmlns:a16="http://schemas.microsoft.com/office/drawing/2014/main" id="{1DEF8C1C-E9A8-5242-B7E0-802242333B95}"/>
              </a:ext>
            </a:extLst>
          </p:cNvPr>
          <p:cNvSpPr txBox="1"/>
          <p:nvPr/>
        </p:nvSpPr>
        <p:spPr>
          <a:xfrm>
            <a:off x="6739979" y="1303273"/>
            <a:ext cx="356188" cy="461665"/>
          </a:xfrm>
          <a:prstGeom prst="rect">
            <a:avLst/>
          </a:prstGeom>
          <a:solidFill>
            <a:schemeClr val="bg1">
              <a:alpha val="52000"/>
            </a:schemeClr>
          </a:solidFill>
          <a:ln>
            <a:noFill/>
          </a:ln>
        </p:spPr>
        <p:txBody>
          <a:bodyPr wrap="none" rtlCol="0">
            <a:spAutoFit/>
          </a:bodyPr>
          <a:lstStyle/>
          <a:p>
            <a:r>
              <a:rPr lang="en-US" sz="2400" b="1" dirty="0"/>
              <a:t>4</a:t>
            </a:r>
          </a:p>
        </p:txBody>
      </p:sp>
      <p:sp>
        <p:nvSpPr>
          <p:cNvPr id="27" name="TextBox 26">
            <a:extLst>
              <a:ext uri="{FF2B5EF4-FFF2-40B4-BE49-F238E27FC236}">
                <a16:creationId xmlns:a16="http://schemas.microsoft.com/office/drawing/2014/main" id="{C8C870CF-712E-6141-8026-0CDDB20AE325}"/>
              </a:ext>
            </a:extLst>
          </p:cNvPr>
          <p:cNvSpPr txBox="1"/>
          <p:nvPr/>
        </p:nvSpPr>
        <p:spPr>
          <a:xfrm>
            <a:off x="6933944" y="929199"/>
            <a:ext cx="356188" cy="461665"/>
          </a:xfrm>
          <a:prstGeom prst="rect">
            <a:avLst/>
          </a:prstGeom>
          <a:solidFill>
            <a:schemeClr val="bg1">
              <a:alpha val="52000"/>
            </a:schemeClr>
          </a:solidFill>
          <a:ln>
            <a:noFill/>
          </a:ln>
        </p:spPr>
        <p:txBody>
          <a:bodyPr wrap="none" rtlCol="0">
            <a:spAutoFit/>
          </a:bodyPr>
          <a:lstStyle/>
          <a:p>
            <a:r>
              <a:rPr lang="en-US" sz="2400" b="1" dirty="0"/>
              <a:t>5</a:t>
            </a:r>
          </a:p>
        </p:txBody>
      </p:sp>
      <p:sp>
        <p:nvSpPr>
          <p:cNvPr id="28" name="TextBox 27">
            <a:extLst>
              <a:ext uri="{FF2B5EF4-FFF2-40B4-BE49-F238E27FC236}">
                <a16:creationId xmlns:a16="http://schemas.microsoft.com/office/drawing/2014/main" id="{D500B06F-01A4-9240-9A90-6062CF144152}"/>
              </a:ext>
            </a:extLst>
          </p:cNvPr>
          <p:cNvSpPr txBox="1"/>
          <p:nvPr/>
        </p:nvSpPr>
        <p:spPr>
          <a:xfrm>
            <a:off x="7335731" y="970759"/>
            <a:ext cx="356188" cy="461665"/>
          </a:xfrm>
          <a:prstGeom prst="rect">
            <a:avLst/>
          </a:prstGeom>
          <a:solidFill>
            <a:schemeClr val="bg1">
              <a:alpha val="52000"/>
            </a:schemeClr>
          </a:solidFill>
          <a:ln>
            <a:noFill/>
          </a:ln>
        </p:spPr>
        <p:txBody>
          <a:bodyPr wrap="none" rtlCol="0">
            <a:spAutoFit/>
          </a:bodyPr>
          <a:lstStyle/>
          <a:p>
            <a:r>
              <a:rPr lang="en-US" sz="2400" b="1" dirty="0"/>
              <a:t>6</a:t>
            </a:r>
          </a:p>
        </p:txBody>
      </p:sp>
      <p:sp>
        <p:nvSpPr>
          <p:cNvPr id="29" name="TextBox 28">
            <a:extLst>
              <a:ext uri="{FF2B5EF4-FFF2-40B4-BE49-F238E27FC236}">
                <a16:creationId xmlns:a16="http://schemas.microsoft.com/office/drawing/2014/main" id="{C7FD2A23-227A-D247-ABD8-663E7A73CA83}"/>
              </a:ext>
            </a:extLst>
          </p:cNvPr>
          <p:cNvSpPr txBox="1"/>
          <p:nvPr/>
        </p:nvSpPr>
        <p:spPr>
          <a:xfrm>
            <a:off x="7779489" y="1496513"/>
            <a:ext cx="356188" cy="461665"/>
          </a:xfrm>
          <a:prstGeom prst="rect">
            <a:avLst/>
          </a:prstGeom>
          <a:solidFill>
            <a:schemeClr val="bg1">
              <a:alpha val="52000"/>
            </a:schemeClr>
          </a:solidFill>
          <a:ln>
            <a:noFill/>
          </a:ln>
        </p:spPr>
        <p:txBody>
          <a:bodyPr wrap="none" rtlCol="0">
            <a:spAutoFit/>
          </a:bodyPr>
          <a:lstStyle/>
          <a:p>
            <a:r>
              <a:rPr lang="en-US" sz="2400" b="1" dirty="0"/>
              <a:t>7</a:t>
            </a:r>
          </a:p>
        </p:txBody>
      </p:sp>
      <p:sp>
        <p:nvSpPr>
          <p:cNvPr id="30" name="TextBox 29">
            <a:extLst>
              <a:ext uri="{FF2B5EF4-FFF2-40B4-BE49-F238E27FC236}">
                <a16:creationId xmlns:a16="http://schemas.microsoft.com/office/drawing/2014/main" id="{022F2BD7-CEAB-0343-8B94-0F8FEA9E9FF1}"/>
              </a:ext>
            </a:extLst>
          </p:cNvPr>
          <p:cNvSpPr txBox="1"/>
          <p:nvPr/>
        </p:nvSpPr>
        <p:spPr>
          <a:xfrm>
            <a:off x="8084291" y="1454946"/>
            <a:ext cx="356188" cy="461665"/>
          </a:xfrm>
          <a:prstGeom prst="rect">
            <a:avLst/>
          </a:prstGeom>
          <a:solidFill>
            <a:schemeClr val="bg1">
              <a:alpha val="52000"/>
            </a:schemeClr>
          </a:solidFill>
          <a:ln>
            <a:noFill/>
          </a:ln>
        </p:spPr>
        <p:txBody>
          <a:bodyPr wrap="none" rtlCol="0">
            <a:spAutoFit/>
          </a:bodyPr>
          <a:lstStyle/>
          <a:p>
            <a:r>
              <a:rPr lang="en-US" sz="2400" b="1" dirty="0"/>
              <a:t>8</a:t>
            </a:r>
          </a:p>
        </p:txBody>
      </p:sp>
      <p:sp>
        <p:nvSpPr>
          <p:cNvPr id="31" name="TextBox 30">
            <a:extLst>
              <a:ext uri="{FF2B5EF4-FFF2-40B4-BE49-F238E27FC236}">
                <a16:creationId xmlns:a16="http://schemas.microsoft.com/office/drawing/2014/main" id="{FCF20DFF-3318-4244-A057-240A6D08FB16}"/>
              </a:ext>
            </a:extLst>
          </p:cNvPr>
          <p:cNvSpPr txBox="1"/>
          <p:nvPr/>
        </p:nvSpPr>
        <p:spPr>
          <a:xfrm>
            <a:off x="8458042" y="1340536"/>
            <a:ext cx="356188" cy="461665"/>
          </a:xfrm>
          <a:prstGeom prst="rect">
            <a:avLst/>
          </a:prstGeom>
          <a:solidFill>
            <a:schemeClr val="bg1">
              <a:alpha val="52000"/>
            </a:schemeClr>
          </a:solidFill>
          <a:ln>
            <a:noFill/>
          </a:ln>
        </p:spPr>
        <p:txBody>
          <a:bodyPr wrap="none" rtlCol="0">
            <a:spAutoFit/>
          </a:bodyPr>
          <a:lstStyle/>
          <a:p>
            <a:r>
              <a:rPr lang="en-US" sz="2400" b="1" dirty="0"/>
              <a:t>9</a:t>
            </a:r>
          </a:p>
        </p:txBody>
      </p:sp>
      <p:sp>
        <p:nvSpPr>
          <p:cNvPr id="32" name="TextBox 31">
            <a:extLst>
              <a:ext uri="{FF2B5EF4-FFF2-40B4-BE49-F238E27FC236}">
                <a16:creationId xmlns:a16="http://schemas.microsoft.com/office/drawing/2014/main" id="{A97F041F-2B16-BF4F-8675-F65F8D42CA32}"/>
              </a:ext>
            </a:extLst>
          </p:cNvPr>
          <p:cNvSpPr txBox="1"/>
          <p:nvPr/>
        </p:nvSpPr>
        <p:spPr>
          <a:xfrm>
            <a:off x="9479693" y="1407817"/>
            <a:ext cx="527709" cy="461665"/>
          </a:xfrm>
          <a:prstGeom prst="rect">
            <a:avLst/>
          </a:prstGeom>
          <a:solidFill>
            <a:schemeClr val="bg1">
              <a:alpha val="52000"/>
            </a:schemeClr>
          </a:solidFill>
          <a:ln>
            <a:noFill/>
          </a:ln>
        </p:spPr>
        <p:txBody>
          <a:bodyPr wrap="none" rtlCol="0">
            <a:spAutoFit/>
          </a:bodyPr>
          <a:lstStyle/>
          <a:p>
            <a:r>
              <a:rPr lang="en-US" sz="2400" b="1" dirty="0"/>
              <a:t>10</a:t>
            </a:r>
          </a:p>
        </p:txBody>
      </p:sp>
      <p:sp>
        <p:nvSpPr>
          <p:cNvPr id="33" name="TextBox 32">
            <a:extLst>
              <a:ext uri="{FF2B5EF4-FFF2-40B4-BE49-F238E27FC236}">
                <a16:creationId xmlns:a16="http://schemas.microsoft.com/office/drawing/2014/main" id="{C862021A-EB56-6A4D-89F7-CB2F5CD79DEB}"/>
              </a:ext>
            </a:extLst>
          </p:cNvPr>
          <p:cNvSpPr txBox="1"/>
          <p:nvPr/>
        </p:nvSpPr>
        <p:spPr>
          <a:xfrm>
            <a:off x="9956404" y="1382517"/>
            <a:ext cx="510717" cy="461665"/>
          </a:xfrm>
          <a:prstGeom prst="rect">
            <a:avLst/>
          </a:prstGeom>
          <a:solidFill>
            <a:schemeClr val="bg1">
              <a:alpha val="52000"/>
            </a:schemeClr>
          </a:solidFill>
          <a:ln>
            <a:noFill/>
          </a:ln>
        </p:spPr>
        <p:txBody>
          <a:bodyPr wrap="none" rtlCol="0">
            <a:spAutoFit/>
          </a:bodyPr>
          <a:lstStyle/>
          <a:p>
            <a:r>
              <a:rPr lang="en-US" sz="2400" b="1" dirty="0"/>
              <a:t>11</a:t>
            </a:r>
          </a:p>
        </p:txBody>
      </p:sp>
      <p:sp>
        <p:nvSpPr>
          <p:cNvPr id="34" name="TextBox 33">
            <a:extLst>
              <a:ext uri="{FF2B5EF4-FFF2-40B4-BE49-F238E27FC236}">
                <a16:creationId xmlns:a16="http://schemas.microsoft.com/office/drawing/2014/main" id="{ADFCD56B-BF78-BD4C-8B17-8EAD20474674}"/>
              </a:ext>
            </a:extLst>
          </p:cNvPr>
          <p:cNvSpPr txBox="1"/>
          <p:nvPr/>
        </p:nvSpPr>
        <p:spPr>
          <a:xfrm>
            <a:off x="10346325" y="2327677"/>
            <a:ext cx="527709" cy="461665"/>
          </a:xfrm>
          <a:prstGeom prst="rect">
            <a:avLst/>
          </a:prstGeom>
          <a:solidFill>
            <a:schemeClr val="bg1">
              <a:alpha val="52000"/>
            </a:schemeClr>
          </a:solidFill>
          <a:ln>
            <a:noFill/>
          </a:ln>
        </p:spPr>
        <p:txBody>
          <a:bodyPr wrap="none" rtlCol="0">
            <a:spAutoFit/>
          </a:bodyPr>
          <a:lstStyle/>
          <a:p>
            <a:r>
              <a:rPr lang="en-US" sz="2400" b="1" dirty="0"/>
              <a:t>12</a:t>
            </a:r>
          </a:p>
        </p:txBody>
      </p:sp>
      <p:sp>
        <p:nvSpPr>
          <p:cNvPr id="35" name="TextBox 34">
            <a:extLst>
              <a:ext uri="{FF2B5EF4-FFF2-40B4-BE49-F238E27FC236}">
                <a16:creationId xmlns:a16="http://schemas.microsoft.com/office/drawing/2014/main" id="{F0C9CB5E-DEF5-2A47-87B7-4688474352FB}"/>
              </a:ext>
            </a:extLst>
          </p:cNvPr>
          <p:cNvSpPr txBox="1"/>
          <p:nvPr/>
        </p:nvSpPr>
        <p:spPr>
          <a:xfrm>
            <a:off x="10572191" y="1346359"/>
            <a:ext cx="527709" cy="461665"/>
          </a:xfrm>
          <a:prstGeom prst="rect">
            <a:avLst/>
          </a:prstGeom>
          <a:solidFill>
            <a:schemeClr val="bg1">
              <a:alpha val="52000"/>
            </a:schemeClr>
          </a:solidFill>
          <a:ln>
            <a:noFill/>
          </a:ln>
        </p:spPr>
        <p:txBody>
          <a:bodyPr wrap="none" rtlCol="0">
            <a:spAutoFit/>
          </a:bodyPr>
          <a:lstStyle/>
          <a:p>
            <a:r>
              <a:rPr lang="en-US" sz="2400" b="1" dirty="0"/>
              <a:t>13</a:t>
            </a:r>
          </a:p>
        </p:txBody>
      </p:sp>
      <p:sp>
        <p:nvSpPr>
          <p:cNvPr id="36" name="TextBox 35">
            <a:extLst>
              <a:ext uri="{FF2B5EF4-FFF2-40B4-BE49-F238E27FC236}">
                <a16:creationId xmlns:a16="http://schemas.microsoft.com/office/drawing/2014/main" id="{36615018-A2AC-F441-A274-990FD0C3BDDF}"/>
              </a:ext>
            </a:extLst>
          </p:cNvPr>
          <p:cNvSpPr txBox="1"/>
          <p:nvPr/>
        </p:nvSpPr>
        <p:spPr>
          <a:xfrm>
            <a:off x="10905176" y="2309447"/>
            <a:ext cx="527709" cy="461665"/>
          </a:xfrm>
          <a:prstGeom prst="rect">
            <a:avLst/>
          </a:prstGeom>
          <a:solidFill>
            <a:schemeClr val="bg1">
              <a:alpha val="52000"/>
            </a:schemeClr>
          </a:solidFill>
          <a:ln>
            <a:noFill/>
          </a:ln>
        </p:spPr>
        <p:txBody>
          <a:bodyPr wrap="none" rtlCol="0">
            <a:spAutoFit/>
          </a:bodyPr>
          <a:lstStyle/>
          <a:p>
            <a:r>
              <a:rPr lang="en-US" sz="2400" b="1" dirty="0"/>
              <a:t>14</a:t>
            </a:r>
          </a:p>
        </p:txBody>
      </p:sp>
      <p:sp>
        <p:nvSpPr>
          <p:cNvPr id="37" name="TextBox 36">
            <a:extLst>
              <a:ext uri="{FF2B5EF4-FFF2-40B4-BE49-F238E27FC236}">
                <a16:creationId xmlns:a16="http://schemas.microsoft.com/office/drawing/2014/main" id="{548D6431-B04C-5143-B3DB-0FD1BA17E0E2}"/>
              </a:ext>
            </a:extLst>
          </p:cNvPr>
          <p:cNvSpPr txBox="1"/>
          <p:nvPr/>
        </p:nvSpPr>
        <p:spPr>
          <a:xfrm>
            <a:off x="11196778" y="1422609"/>
            <a:ext cx="527709" cy="461665"/>
          </a:xfrm>
          <a:prstGeom prst="rect">
            <a:avLst/>
          </a:prstGeom>
          <a:solidFill>
            <a:schemeClr val="bg1">
              <a:alpha val="52000"/>
            </a:schemeClr>
          </a:solidFill>
          <a:ln>
            <a:noFill/>
          </a:ln>
        </p:spPr>
        <p:txBody>
          <a:bodyPr wrap="none" rtlCol="0">
            <a:spAutoFit/>
          </a:bodyPr>
          <a:lstStyle/>
          <a:p>
            <a:r>
              <a:rPr lang="en-US" sz="2400" b="1" dirty="0"/>
              <a:t>15</a:t>
            </a:r>
          </a:p>
        </p:txBody>
      </p:sp>
      <p:pic>
        <p:nvPicPr>
          <p:cNvPr id="38" name="Picture 37">
            <a:extLst>
              <a:ext uri="{FF2B5EF4-FFF2-40B4-BE49-F238E27FC236}">
                <a16:creationId xmlns:a16="http://schemas.microsoft.com/office/drawing/2014/main" id="{BB20E6AF-44ED-C34C-8E2F-19B5238B23BC}"/>
              </a:ext>
            </a:extLst>
          </p:cNvPr>
          <p:cNvPicPr>
            <a:picLocks noChangeAspect="1"/>
          </p:cNvPicPr>
          <p:nvPr/>
        </p:nvPicPr>
        <p:blipFill rotWithShape="1">
          <a:blip r:embed="rId4"/>
          <a:srcRect l="19563" t="31167" r="24414" b="29158"/>
          <a:stretch/>
        </p:blipFill>
        <p:spPr>
          <a:xfrm>
            <a:off x="4285873" y="3614281"/>
            <a:ext cx="4351191" cy="2381160"/>
          </a:xfrm>
          <a:prstGeom prst="rect">
            <a:avLst/>
          </a:prstGeom>
          <a:solidFill>
            <a:schemeClr val="bg1"/>
          </a:solidFill>
        </p:spPr>
      </p:pic>
      <p:sp>
        <p:nvSpPr>
          <p:cNvPr id="39" name="TextBox 38">
            <a:extLst>
              <a:ext uri="{FF2B5EF4-FFF2-40B4-BE49-F238E27FC236}">
                <a16:creationId xmlns:a16="http://schemas.microsoft.com/office/drawing/2014/main" id="{59E29BBB-8C23-1049-AB41-620DEF1682DA}"/>
              </a:ext>
            </a:extLst>
          </p:cNvPr>
          <p:cNvSpPr txBox="1"/>
          <p:nvPr/>
        </p:nvSpPr>
        <p:spPr>
          <a:xfrm>
            <a:off x="8649132" y="3802893"/>
            <a:ext cx="3494057" cy="1938992"/>
          </a:xfrm>
          <a:prstGeom prst="rect">
            <a:avLst/>
          </a:prstGeom>
          <a:solidFill>
            <a:schemeClr val="bg1"/>
          </a:solidFill>
          <a:ln>
            <a:noFill/>
          </a:ln>
        </p:spPr>
        <p:txBody>
          <a:bodyPr wrap="square" rtlCol="0">
            <a:spAutoFit/>
          </a:bodyPr>
          <a:lstStyle/>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3.5x stronger descent in PW troughs compared to PW ridges</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In 30% of cases there is ascent in the PW ridge</a:t>
            </a:r>
          </a:p>
        </p:txBody>
      </p:sp>
      <p:pic>
        <p:nvPicPr>
          <p:cNvPr id="40" name="Picture 39">
            <a:extLst>
              <a:ext uri="{FF2B5EF4-FFF2-40B4-BE49-F238E27FC236}">
                <a16:creationId xmlns:a16="http://schemas.microsoft.com/office/drawing/2014/main" id="{628B0F48-70A2-4442-8173-933042E20842}"/>
              </a:ext>
            </a:extLst>
          </p:cNvPr>
          <p:cNvPicPr>
            <a:picLocks noChangeAspect="1"/>
          </p:cNvPicPr>
          <p:nvPr/>
        </p:nvPicPr>
        <p:blipFill rotWithShape="1">
          <a:blip r:embed="rId5">
            <a:extLst>
              <a:ext uri="{28A0092B-C50C-407E-A947-70E740481C1C}">
                <a14:useLocalDpi xmlns:a14="http://schemas.microsoft.com/office/drawing/2010/main" val="0"/>
              </a:ext>
            </a:extLst>
          </a:blip>
          <a:srcRect t="23451" b="20303"/>
          <a:stretch/>
        </p:blipFill>
        <p:spPr>
          <a:xfrm>
            <a:off x="45093" y="3614280"/>
            <a:ext cx="4228712" cy="2378456"/>
          </a:xfrm>
          <a:prstGeom prst="rect">
            <a:avLst/>
          </a:prstGeom>
          <a:solidFill>
            <a:schemeClr val="bg1"/>
          </a:solidFill>
        </p:spPr>
      </p:pic>
      <p:sp>
        <p:nvSpPr>
          <p:cNvPr id="41" name="Oval 40">
            <a:extLst>
              <a:ext uri="{FF2B5EF4-FFF2-40B4-BE49-F238E27FC236}">
                <a16:creationId xmlns:a16="http://schemas.microsoft.com/office/drawing/2014/main" id="{82062EA4-E435-654C-9244-F787D6EB667C}"/>
              </a:ext>
            </a:extLst>
          </p:cNvPr>
          <p:cNvSpPr/>
          <p:nvPr/>
        </p:nvSpPr>
        <p:spPr>
          <a:xfrm>
            <a:off x="6785577" y="1350628"/>
            <a:ext cx="240825" cy="8666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31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ppt_x"/>
                                          </p:val>
                                        </p:tav>
                                        <p:tav tm="100000">
                                          <p:val>
                                            <p:strVal val="#ppt_x"/>
                                          </p:val>
                                        </p:tav>
                                      </p:tavLst>
                                    </p:anim>
                                    <p:anim calcmode="lin" valueType="num">
                                      <p:cBhvr additive="base">
                                        <p:cTn id="10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11" grpId="0"/>
      <p:bldP spid="21" grpId="0" animBg="1"/>
      <p:bldP spid="21" grpId="1" animBg="1"/>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76735A2-BEB5-984F-8B2E-43C52EEAB917}"/>
              </a:ext>
            </a:extLst>
          </p:cNvPr>
          <p:cNvSpPr txBox="1"/>
          <p:nvPr/>
        </p:nvSpPr>
        <p:spPr>
          <a:xfrm>
            <a:off x="3459512" y="6254039"/>
            <a:ext cx="4993739" cy="369332"/>
          </a:xfrm>
          <a:prstGeom prst="rect">
            <a:avLst/>
          </a:prstGeom>
          <a:noFill/>
        </p:spPr>
        <p:txBody>
          <a:bodyPr wrap="none" rtlCol="0">
            <a:spAutoFit/>
          </a:bodyPr>
          <a:lstStyle/>
          <a:p>
            <a:r>
              <a:rPr lang="en-US" i="1" dirty="0">
                <a:solidFill>
                  <a:srgbClr val="FFFFFF"/>
                </a:solidFill>
                <a:cs typeface="Calibri" panose="020F0502020204030204" pitchFamily="34" charset="0"/>
              </a:rPr>
              <a:t>European Geophysical Union Meeting 27 May 2022</a:t>
            </a:r>
          </a:p>
        </p:txBody>
      </p:sp>
      <p:sp>
        <p:nvSpPr>
          <p:cNvPr id="6" name="Text Placeholder 1">
            <a:extLst>
              <a:ext uri="{FF2B5EF4-FFF2-40B4-BE49-F238E27FC236}">
                <a16:creationId xmlns:a16="http://schemas.microsoft.com/office/drawing/2014/main" id="{C079A9B5-CA3D-A843-BDE5-3E8E3726EC20}"/>
              </a:ext>
            </a:extLst>
          </p:cNvPr>
          <p:cNvSpPr txBox="1">
            <a:spLocks/>
          </p:cNvSpPr>
          <p:nvPr/>
        </p:nvSpPr>
        <p:spPr>
          <a:xfrm>
            <a:off x="1254388" y="1092491"/>
            <a:ext cx="10407959" cy="4058169"/>
          </a:xfrm>
          <a:prstGeom prst="rect">
            <a:avLst/>
          </a:prstGeom>
        </p:spPr>
        <p:txBody>
          <a:bodyPr/>
          <a:lstStyle>
            <a:lvl1pPr marL="0" indent="0" algn="l" defTabSz="609585" rtl="0" eaLnBrk="1" latinLnBrk="0" hangingPunct="1">
              <a:spcBef>
                <a:spcPct val="20000"/>
              </a:spcBef>
              <a:buFont typeface="Arial"/>
              <a:buNone/>
              <a:defRPr sz="2400" b="0" i="0" kern="1200">
                <a:solidFill>
                  <a:schemeClr val="bg1"/>
                </a:solidFill>
                <a:latin typeface="Bebas Neue Pro SmE Rg" panose="020B0506020202050201" pitchFamily="34" charset="77"/>
                <a:ea typeface="+mn-ea"/>
                <a:cs typeface="+mn-cs"/>
              </a:defRPr>
            </a:lvl1pPr>
            <a:lvl2pPr marL="990575" indent="-380990" algn="l" defTabSz="609585" rtl="0" eaLnBrk="1" latinLnBrk="0" hangingPunct="1">
              <a:spcBef>
                <a:spcPct val="20000"/>
              </a:spcBef>
              <a:buFont typeface="Arial"/>
              <a:buChar char="–"/>
              <a:defRPr sz="1800" kern="1200">
                <a:solidFill>
                  <a:schemeClr val="bg1"/>
                </a:solidFill>
                <a:latin typeface="Libre Franklin" pitchFamily="2" charset="77"/>
                <a:ea typeface="+mn-ea"/>
                <a:cs typeface="+mn-cs"/>
              </a:defRPr>
            </a:lvl2pPr>
            <a:lvl3pPr marL="1523962" indent="-304792" algn="l" defTabSz="609585" rtl="0" eaLnBrk="1" latinLnBrk="0" hangingPunct="1">
              <a:spcBef>
                <a:spcPct val="20000"/>
              </a:spcBef>
              <a:buFont typeface="Arial"/>
              <a:buChar char="•"/>
              <a:defRPr sz="1800" kern="1200">
                <a:solidFill>
                  <a:schemeClr val="bg1"/>
                </a:solidFill>
                <a:latin typeface="Libre Franklin" pitchFamily="2" charset="77"/>
                <a:ea typeface="+mn-ea"/>
                <a:cs typeface="+mn-cs"/>
              </a:defRPr>
            </a:lvl3pPr>
            <a:lvl4pPr marL="2133547" indent="-304792" algn="l" defTabSz="609585" rtl="0" eaLnBrk="1" latinLnBrk="0" hangingPunct="1">
              <a:spcBef>
                <a:spcPct val="20000"/>
              </a:spcBef>
              <a:buFont typeface="Arial"/>
              <a:buChar char="–"/>
              <a:defRPr sz="1800" kern="1200">
                <a:solidFill>
                  <a:schemeClr val="bg1"/>
                </a:solidFill>
                <a:latin typeface="Libre Franklin" pitchFamily="2" charset="77"/>
                <a:ea typeface="+mn-ea"/>
                <a:cs typeface="+mn-cs"/>
              </a:defRPr>
            </a:lvl4pPr>
            <a:lvl5pPr marL="2743131" indent="-304792" algn="l" defTabSz="609585" rtl="0" eaLnBrk="1" latinLnBrk="0" hangingPunct="1">
              <a:spcBef>
                <a:spcPct val="20000"/>
              </a:spcBef>
              <a:buFont typeface="Arial"/>
              <a:buChar char="»"/>
              <a:defRPr sz="1800" kern="1200">
                <a:solidFill>
                  <a:schemeClr val="bg1"/>
                </a:solidFill>
                <a:latin typeface="Libre Franklin" pitchFamily="2" charset="77"/>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5400" b="1" dirty="0">
                <a:latin typeface="Calibri" panose="020F0502020204030204" pitchFamily="34" charset="0"/>
                <a:cs typeface="Calibri" panose="020F0502020204030204" pitchFamily="34" charset="0"/>
              </a:rPr>
              <a:t>THANK YOU</a:t>
            </a:r>
          </a:p>
          <a:p>
            <a:endParaRPr lang="en-US"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During SSWs near the winter mesopause, there is enhanced descent of NO in traveling PW troughs into the top of the polar vortex</a:t>
            </a:r>
          </a:p>
          <a:p>
            <a:endParaRPr lang="en-US" b="1"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Lynn.Harvey@lasp.Colorado</a:t>
            </a:r>
            <a:r>
              <a:rPr lang="en-US" b="1" err="1">
                <a:latin typeface="Calibri" panose="020F0502020204030204" pitchFamily="34" charset="0"/>
                <a:cs typeface="Calibri" panose="020F0502020204030204" pitchFamily="34" charset="0"/>
              </a:rPr>
              <a:t>.</a:t>
            </a:r>
            <a:r>
              <a:rPr lang="en-US" b="1">
                <a:latin typeface="Calibri" panose="020F0502020204030204" pitchFamily="34" charset="0"/>
                <a:cs typeface="Calibri" panose="020F0502020204030204" pitchFamily="34" charset="0"/>
              </a:rPr>
              <a:t>edu</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829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1073</Words>
  <Application>Microsoft Macintosh PowerPoint</Application>
  <PresentationFormat>Widescreen</PresentationFormat>
  <Paragraphs>110</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Schoolbook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cp:revision>
  <dcterms:created xsi:type="dcterms:W3CDTF">2022-05-02T15:52:07Z</dcterms:created>
  <dcterms:modified xsi:type="dcterms:W3CDTF">2022-05-27T08:44:36Z</dcterms:modified>
</cp:coreProperties>
</file>