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70" r:id="rId4"/>
    <p:sldId id="878" r:id="rId5"/>
    <p:sldId id="885" r:id="rId6"/>
    <p:sldId id="278" r:id="rId7"/>
    <p:sldId id="876" r:id="rId8"/>
    <p:sldId id="882" r:id="rId9"/>
    <p:sldId id="874" r:id="rId10"/>
    <p:sldId id="886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C6C6C"/>
    <a:srgbClr val="920000"/>
    <a:srgbClr val="A5A5A5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88889" autoAdjust="0"/>
  </p:normalViewPr>
  <p:slideViewPr>
    <p:cSldViewPr snapToGrid="0">
      <p:cViewPr varScale="1">
        <p:scale>
          <a:sx n="73" d="100"/>
          <a:sy n="73" d="100"/>
        </p:scale>
        <p:origin x="970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a\Desktop\RED\TOTGS_v2\Pozzolane_Rosse_phi_VOLU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04248707968549E-2"/>
          <c:y val="4.3583466093887586E-2"/>
          <c:w val="0.79651388612181084"/>
          <c:h val="0.74295758213436691"/>
        </c:manualLayout>
      </c:layout>
      <c:barChart>
        <c:barDir val="col"/>
        <c:grouping val="clustered"/>
        <c:varyColors val="0"/>
        <c:ser>
          <c:idx val="0"/>
          <c:order val="0"/>
          <c:tx>
            <c:v>Histo</c:v>
          </c:tx>
          <c:spPr>
            <a:solidFill>
              <a:srgbClr val="ED7D3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'TOTGS_%MASSA'!$C$2:$AF$2</c:f>
              <c:numCache>
                <c:formatCode>0.00</c:formatCode>
                <c:ptCount val="30"/>
                <c:pt idx="0">
                  <c:v>-5</c:v>
                </c:pt>
                <c:pt idx="1">
                  <c:v>-4.5014832202646504</c:v>
                </c:pt>
                <c:pt idx="2">
                  <c:v>-4</c:v>
                </c:pt>
                <c:pt idx="3">
                  <c:v>-3.5</c:v>
                </c:pt>
                <c:pt idx="4">
                  <c:v>-3</c:v>
                </c:pt>
                <c:pt idx="5">
                  <c:v>-2.5</c:v>
                </c:pt>
                <c:pt idx="6">
                  <c:v>-2</c:v>
                </c:pt>
                <c:pt idx="7">
                  <c:v>-1.5002303137057</c:v>
                </c:pt>
                <c:pt idx="8">
                  <c:v>-1.0002901952691801</c:v>
                </c:pt>
                <c:pt idx="9">
                  <c:v>-0.50035007683265598</c:v>
                </c:pt>
                <c:pt idx="10">
                  <c:v>-4.09958396135224E-4</c:v>
                </c:pt>
                <c:pt idx="11">
                  <c:v>0.49953016004037498</c:v>
                </c:pt>
                <c:pt idx="12">
                  <c:v>0.99947027847689496</c:v>
                </c:pt>
                <c:pt idx="13">
                  <c:v>1.49941039691341</c:v>
                </c:pt>
                <c:pt idx="14">
                  <c:v>1.99935051534993</c:v>
                </c:pt>
                <c:pt idx="15">
                  <c:v>2.4992906337864502</c:v>
                </c:pt>
                <c:pt idx="16">
                  <c:v>2.99923075222297</c:v>
                </c:pt>
                <c:pt idx="17">
                  <c:v>3.4991708706594902</c:v>
                </c:pt>
                <c:pt idx="18">
                  <c:v>3.9991109890960099</c:v>
                </c:pt>
                <c:pt idx="19">
                  <c:v>4.4990511075325204</c:v>
                </c:pt>
                <c:pt idx="20">
                  <c:v>4.9989912259690401</c:v>
                </c:pt>
                <c:pt idx="21">
                  <c:v>5.4989313444055696</c:v>
                </c:pt>
                <c:pt idx="22">
                  <c:v>5.9988714628420796</c:v>
                </c:pt>
                <c:pt idx="23">
                  <c:v>6.4988115812785701</c:v>
                </c:pt>
                <c:pt idx="24">
                  <c:v>6.9987516997150703</c:v>
                </c:pt>
                <c:pt idx="25">
                  <c:v>7.49869181815167</c:v>
                </c:pt>
                <c:pt idx="26">
                  <c:v>7.9986319365881702</c:v>
                </c:pt>
                <c:pt idx="27">
                  <c:v>8.4985720550246704</c:v>
                </c:pt>
                <c:pt idx="28">
                  <c:v>8.9985121734611706</c:v>
                </c:pt>
                <c:pt idx="29">
                  <c:v>9.4984522918976708</c:v>
                </c:pt>
              </c:numCache>
            </c:numRef>
          </c:cat>
          <c:val>
            <c:numRef>
              <c:f>'TOTGS_%MASSA'!$C$49:$AF$49</c:f>
              <c:numCache>
                <c:formatCode>0.0000</c:formatCode>
                <c:ptCount val="30"/>
                <c:pt idx="0">
                  <c:v>0.55784630727892592</c:v>
                </c:pt>
                <c:pt idx="1">
                  <c:v>0.7592353775887456</c:v>
                </c:pt>
                <c:pt idx="2">
                  <c:v>1.8165979621465103</c:v>
                </c:pt>
                <c:pt idx="3">
                  <c:v>3.3191878876233414</c:v>
                </c:pt>
                <c:pt idx="4">
                  <c:v>4.4974512955425556</c:v>
                </c:pt>
                <c:pt idx="5">
                  <c:v>5.5278854721510635</c:v>
                </c:pt>
                <c:pt idx="6">
                  <c:v>6.8210930302522268</c:v>
                </c:pt>
                <c:pt idx="7">
                  <c:v>8.0894342366470777</c:v>
                </c:pt>
                <c:pt idx="8">
                  <c:v>8.3709005558880634</c:v>
                </c:pt>
                <c:pt idx="9">
                  <c:v>7.9509924962533063</c:v>
                </c:pt>
                <c:pt idx="10">
                  <c:v>7.4813623811293262</c:v>
                </c:pt>
                <c:pt idx="11">
                  <c:v>6.8621135078921398</c:v>
                </c:pt>
                <c:pt idx="12">
                  <c:v>6.3837859052381791</c:v>
                </c:pt>
                <c:pt idx="13">
                  <c:v>5.9132182618623137</c:v>
                </c:pt>
                <c:pt idx="14">
                  <c:v>5.3463182586754288</c:v>
                </c:pt>
                <c:pt idx="15">
                  <c:v>4.6375600006109012</c:v>
                </c:pt>
                <c:pt idx="16">
                  <c:v>3.8816451033181307</c:v>
                </c:pt>
                <c:pt idx="17">
                  <c:v>2.9893179072624032</c:v>
                </c:pt>
                <c:pt idx="18">
                  <c:v>2.1575009644197323</c:v>
                </c:pt>
                <c:pt idx="19">
                  <c:v>1.4560916932939167</c:v>
                </c:pt>
                <c:pt idx="20">
                  <c:v>0.9516696554399855</c:v>
                </c:pt>
                <c:pt idx="21">
                  <c:v>0.68488005469885693</c:v>
                </c:pt>
                <c:pt idx="22">
                  <c:v>0.51252771596365532</c:v>
                </c:pt>
                <c:pt idx="23">
                  <c:v>0.45715878246310898</c:v>
                </c:pt>
                <c:pt idx="24">
                  <c:v>0.38904994612115712</c:v>
                </c:pt>
                <c:pt idx="25">
                  <c:v>0.37397287917192867</c:v>
                </c:pt>
                <c:pt idx="26">
                  <c:v>0.42391384364213058</c:v>
                </c:pt>
                <c:pt idx="27">
                  <c:v>0.54232211764231253</c:v>
                </c:pt>
                <c:pt idx="28">
                  <c:v>0.49177075005512938</c:v>
                </c:pt>
                <c:pt idx="29">
                  <c:v>0.3531956497274642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83-40B2-B1C6-D8DC572D3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2381056"/>
        <c:axId val="125350400"/>
      </c:barChart>
      <c:lineChart>
        <c:grouping val="standard"/>
        <c:varyColors val="0"/>
        <c:ser>
          <c:idx val="1"/>
          <c:order val="1"/>
          <c:tx>
            <c:v>hcum</c:v>
          </c:tx>
          <c:spPr>
            <a:ln w="19080">
              <a:solidFill>
                <a:srgbClr val="A5A5A5"/>
              </a:solidFill>
              <a:round/>
            </a:ln>
          </c:spPr>
          <c:marker>
            <c:symbol val="square"/>
            <c:size val="5"/>
            <c:spPr>
              <a:solidFill>
                <a:srgbClr val="A5A5A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'TOTGS_%MASSA'!$C$2:$AF$2</c:f>
              <c:numCache>
                <c:formatCode>0.00</c:formatCode>
                <c:ptCount val="30"/>
                <c:pt idx="0">
                  <c:v>-5</c:v>
                </c:pt>
                <c:pt idx="1">
                  <c:v>-4.5014832202646504</c:v>
                </c:pt>
                <c:pt idx="2">
                  <c:v>-4</c:v>
                </c:pt>
                <c:pt idx="3">
                  <c:v>-3.5</c:v>
                </c:pt>
                <c:pt idx="4">
                  <c:v>-3</c:v>
                </c:pt>
                <c:pt idx="5">
                  <c:v>-2.5</c:v>
                </c:pt>
                <c:pt idx="6">
                  <c:v>-2</c:v>
                </c:pt>
                <c:pt idx="7">
                  <c:v>-1.5002303137057</c:v>
                </c:pt>
                <c:pt idx="8">
                  <c:v>-1.0002901952691801</c:v>
                </c:pt>
                <c:pt idx="9">
                  <c:v>-0.50035007683265598</c:v>
                </c:pt>
                <c:pt idx="10">
                  <c:v>-4.09958396135224E-4</c:v>
                </c:pt>
                <c:pt idx="11">
                  <c:v>0.49953016004037498</c:v>
                </c:pt>
                <c:pt idx="12">
                  <c:v>0.99947027847689496</c:v>
                </c:pt>
                <c:pt idx="13">
                  <c:v>1.49941039691341</c:v>
                </c:pt>
                <c:pt idx="14">
                  <c:v>1.99935051534993</c:v>
                </c:pt>
                <c:pt idx="15">
                  <c:v>2.4992906337864502</c:v>
                </c:pt>
                <c:pt idx="16">
                  <c:v>2.99923075222297</c:v>
                </c:pt>
                <c:pt idx="17">
                  <c:v>3.4991708706594902</c:v>
                </c:pt>
                <c:pt idx="18">
                  <c:v>3.9991109890960099</c:v>
                </c:pt>
                <c:pt idx="19">
                  <c:v>4.4990511075325204</c:v>
                </c:pt>
                <c:pt idx="20">
                  <c:v>4.9989912259690401</c:v>
                </c:pt>
                <c:pt idx="21">
                  <c:v>5.4989313444055696</c:v>
                </c:pt>
                <c:pt idx="22">
                  <c:v>5.9988714628420796</c:v>
                </c:pt>
                <c:pt idx="23">
                  <c:v>6.4988115812785701</c:v>
                </c:pt>
                <c:pt idx="24">
                  <c:v>6.9987516997150703</c:v>
                </c:pt>
                <c:pt idx="25">
                  <c:v>7.49869181815167</c:v>
                </c:pt>
                <c:pt idx="26">
                  <c:v>7.9986319365881702</c:v>
                </c:pt>
                <c:pt idx="27">
                  <c:v>8.4985720550246704</c:v>
                </c:pt>
                <c:pt idx="28">
                  <c:v>8.9985121734611706</c:v>
                </c:pt>
                <c:pt idx="29">
                  <c:v>9.4984522918976708</c:v>
                </c:pt>
              </c:numCache>
            </c:numRef>
          </c:cat>
          <c:val>
            <c:numRef>
              <c:f>'TOTGS_%MASSA'!$C$50:$AF$50</c:f>
              <c:numCache>
                <c:formatCode>0.0000</c:formatCode>
                <c:ptCount val="30"/>
                <c:pt idx="0">
                  <c:v>0.55784630727892592</c:v>
                </c:pt>
                <c:pt idx="1">
                  <c:v>1.3170816848676714</c:v>
                </c:pt>
                <c:pt idx="2">
                  <c:v>3.1336796470141817</c:v>
                </c:pt>
                <c:pt idx="3">
                  <c:v>6.4528675346375231</c:v>
                </c:pt>
                <c:pt idx="4">
                  <c:v>10.950318830180079</c:v>
                </c:pt>
                <c:pt idx="5">
                  <c:v>16.478204302331143</c:v>
                </c:pt>
                <c:pt idx="6">
                  <c:v>23.299297332583372</c:v>
                </c:pt>
                <c:pt idx="7">
                  <c:v>31.388731569230451</c:v>
                </c:pt>
                <c:pt idx="8">
                  <c:v>39.759632125118515</c:v>
                </c:pt>
                <c:pt idx="9">
                  <c:v>47.710624621371821</c:v>
                </c:pt>
                <c:pt idx="10">
                  <c:v>55.191987002501151</c:v>
                </c:pt>
                <c:pt idx="11">
                  <c:v>62.05410051039329</c:v>
                </c:pt>
                <c:pt idx="12">
                  <c:v>68.437886415631468</c:v>
                </c:pt>
                <c:pt idx="13">
                  <c:v>74.35110467749378</c:v>
                </c:pt>
                <c:pt idx="14">
                  <c:v>79.697422936169204</c:v>
                </c:pt>
                <c:pt idx="15">
                  <c:v>84.334982936780108</c:v>
                </c:pt>
                <c:pt idx="16">
                  <c:v>88.216628040098243</c:v>
                </c:pt>
                <c:pt idx="17">
                  <c:v>91.205945947360647</c:v>
                </c:pt>
                <c:pt idx="18">
                  <c:v>93.363446911780386</c:v>
                </c:pt>
                <c:pt idx="19">
                  <c:v>94.8195386050743</c:v>
                </c:pt>
                <c:pt idx="20">
                  <c:v>95.771208260514285</c:v>
                </c:pt>
                <c:pt idx="21">
                  <c:v>96.456088315213137</c:v>
                </c:pt>
                <c:pt idx="22">
                  <c:v>96.968616031176794</c:v>
                </c:pt>
                <c:pt idx="23">
                  <c:v>97.425774813639904</c:v>
                </c:pt>
                <c:pt idx="24">
                  <c:v>97.814824759761066</c:v>
                </c:pt>
                <c:pt idx="25">
                  <c:v>98.188797638932996</c:v>
                </c:pt>
                <c:pt idx="26">
                  <c:v>98.612711482575122</c:v>
                </c:pt>
                <c:pt idx="27">
                  <c:v>99.155033600217436</c:v>
                </c:pt>
                <c:pt idx="28">
                  <c:v>99.646804350272561</c:v>
                </c:pt>
                <c:pt idx="29">
                  <c:v>100.00000000000003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83-40B2-B1C6-D8DC572D3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142382080"/>
        <c:axId val="125350976"/>
      </c:lineChart>
      <c:catAx>
        <c:axId val="14238105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Diameter (</a:t>
                </a:r>
                <a:r>
                  <a:rPr lang="el-GR"/>
                  <a:t>Φ</a:t>
                </a:r>
                <a:r>
                  <a:rPr lang="en-GB"/>
                  <a:t>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125350400"/>
        <c:crosses val="autoZero"/>
        <c:auto val="1"/>
        <c:lblAlgn val="ctr"/>
        <c:lblOffset val="100"/>
        <c:noMultiLvlLbl val="1"/>
      </c:catAx>
      <c:valAx>
        <c:axId val="125350400"/>
        <c:scaling>
          <c:orientation val="minMax"/>
          <c:max val="1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PDF (wt. %)</a:t>
                </a:r>
              </a:p>
            </c:rich>
          </c:tx>
          <c:layout>
            <c:manualLayout>
              <c:xMode val="edge"/>
              <c:yMode val="edge"/>
              <c:x val="7.6028951427768955E-3"/>
              <c:y val="0.22907062796480651"/>
            </c:manualLayout>
          </c:layout>
          <c:overlay val="0"/>
        </c:title>
        <c:numFmt formatCode="#,##0" sourceLinked="0"/>
        <c:majorTickMark val="in"/>
        <c:minorTickMark val="none"/>
        <c:tickLblPos val="nextTo"/>
        <c:spPr>
          <a:ln w="6480">
            <a:solidFill>
              <a:schemeClr val="tx1"/>
            </a:solidFill>
            <a:round/>
          </a:ln>
        </c:spPr>
        <c:crossAx val="142381056"/>
        <c:crosses val="max"/>
        <c:crossBetween val="between"/>
      </c:valAx>
      <c:catAx>
        <c:axId val="142382080"/>
        <c:scaling>
          <c:orientation val="minMax"/>
        </c:scaling>
        <c:delete val="0"/>
        <c:axPos val="b"/>
        <c:numFmt formatCode="0.00" sourceLinked="1"/>
        <c:majorTickMark val="in"/>
        <c:minorTickMark val="in"/>
        <c:tickLblPos val="nextTo"/>
        <c:spPr>
          <a:ln w="9360">
            <a:solidFill>
              <a:schemeClr val="tx1"/>
            </a:solidFill>
            <a:round/>
          </a:ln>
        </c:spPr>
        <c:txPr>
          <a:bodyPr rot="-1440000"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en-US"/>
          </a:p>
        </c:txPr>
        <c:crossAx val="125350976"/>
        <c:crosses val="autoZero"/>
        <c:auto val="1"/>
        <c:lblAlgn val="ctr"/>
        <c:lblOffset val="100"/>
        <c:noMultiLvlLbl val="1"/>
      </c:catAx>
      <c:valAx>
        <c:axId val="125350976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CDF (wt. %)</a:t>
                </a:r>
              </a:p>
            </c:rich>
          </c:tx>
          <c:layout>
            <c:manualLayout>
              <c:xMode val="edge"/>
              <c:yMode val="edge"/>
              <c:x val="0.91958864093265491"/>
              <c:y val="0.22327272108631363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chemeClr val="tx1"/>
            </a:solidFill>
            <a:round/>
          </a:ln>
        </c:spPr>
        <c:txPr>
          <a:bodyPr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en-US"/>
          </a:p>
        </c:txPr>
        <c:crossAx val="142382080"/>
        <c:crossesAt val="-6"/>
        <c:crossBetween val="between"/>
      </c:valAx>
      <c:spPr>
        <a:noFill/>
        <a:ln w="6350">
          <a:solidFill>
            <a:schemeClr val="tx1"/>
          </a:solidFill>
        </a:ln>
      </c:spPr>
    </c:plotArea>
    <c:plotVisOnly val="1"/>
    <c:dispBlanksAs val="gap"/>
    <c:showDLblsOverMax val="1"/>
  </c:chart>
  <c:spPr>
    <a:solidFill>
      <a:srgbClr val="FFFFFF"/>
    </a:solidFill>
    <a:ln w="9360">
      <a:solidFill>
        <a:schemeClr val="tx1"/>
      </a:solidFill>
      <a:round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7ABD37-627B-45C5-9245-54F1CF399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Introduction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553D7-F848-4DBE-808D-3433DCC5B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46D0A-FB35-4FBE-AD2B-E9FD9E08495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62109-0D3E-4429-9338-EA13482E66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Presentation of Research Projects XXXIV cycle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CE3C0-A77A-4736-8690-AEFB52FF7C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C53A-BA3E-4724-A908-AA4166785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719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5FF93-F7BB-4A8C-8D01-35C53EB6BECF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Presentation of Research Projects XXXIV cycle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DADB0-6342-4657-97CD-D9718CA79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67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1JB023637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Calabrò, L., Esposti Ongaro, T., Giordano, G., &amp; de’ Michieli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Vitturi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 M. (2022). 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Reconstructing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pyroclastic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currents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' source and flow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parameters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from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deposit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characteristics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numerical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modeling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: The Pozzolane Rosse ignimbrite case study (Colli Albani, </a:t>
            </a:r>
            <a:r>
              <a:rPr lang="it-IT" sz="800" b="0" i="0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Italy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). </a:t>
            </a:r>
            <a:r>
              <a:rPr lang="it-IT" sz="800" b="0" i="1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Journal of </a:t>
            </a:r>
            <a:r>
              <a:rPr lang="it-IT" sz="800" b="0" i="1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Geophysical</a:t>
            </a:r>
            <a:r>
              <a:rPr lang="it-IT" sz="800" b="0" i="1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sz="800" b="0" i="1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Research</a:t>
            </a:r>
            <a:r>
              <a:rPr lang="it-IT" sz="800" b="0" i="1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: Solid Earth</a:t>
            </a:r>
            <a:r>
              <a:rPr lang="it-IT" sz="8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, 127, e2021JB023637. </a:t>
            </a:r>
            <a:r>
              <a:rPr lang="it-IT" sz="800" b="0" i="0" u="none" strike="noStrike" dirty="0">
                <a:solidFill>
                  <a:srgbClr val="005274"/>
                </a:solidFill>
                <a:effectLst/>
                <a:latin typeface="Open Sans" panose="020B0606030504020204" pitchFamily="34" charset="0"/>
                <a:hlinkClick r:id="rId3"/>
              </a:rPr>
              <a:t>https://doi.org/10.1029/2021JB023637</a:t>
            </a: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ADB0-6342-4657-97CD-D9718CA790AF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20DF1-F017-4FD8-BAAB-F2FBB166A2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Presentation of Research Projects XXXIV cycle</a:t>
            </a:r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F59391F-5234-4C2D-B542-6A4DACBE0AD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340772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Presentation of Research Projects XXXIV cycle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ADB0-6342-4657-97CD-D9718CA790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30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DEB3-61E6-4DF3-A63E-B9257B15B72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19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ADB0-6342-4657-97CD-D9718CA790AF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9BB50-B767-4911-B474-F0D1D33FCE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Presentation of Research Projects XXXIV cycle</a:t>
            </a:r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96E2286-FC3B-4EF1-9347-8CA2DA07BDD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0801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/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From the sensitivity study, I selected the input parameters which allow to explore the range of runout, thickness distribution and temperature, most appropriate for the case study: the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Pozzolane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Rosse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(RED) ignimbrite. I therefore limited the investigation to a mass flow rate of 6.82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en-US" sz="18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kg/s at Ri 0.5 and T 873 K.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DEB3-61E6-4DF3-A63E-B9257B15B72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81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DADB0-6342-4657-97CD-D9718CA790AF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C1A74-F6F3-4395-B5A9-28ABD75AD7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Presentation of Research Projects XXXIV cycle</a:t>
            </a:r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94F23D5-AD72-46CB-9D2A-36E6ADF72D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64487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DEB3-61E6-4DF3-A63E-B9257B15B72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575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DEB3-61E6-4DF3-A63E-B9257B15B7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247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Microsoft JhengHei Light" panose="020B0304030504040204" pitchFamily="34" charset="-120"/>
                  </a:rPr>
                  <a:t>For each simulation, I analyzed the fractionation of the mass between the flow deposit and in the co-ignimbrite.</a:t>
                </a:r>
                <a:br>
                  <a:rPr lang="en-GB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GB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graph show the relation between Mass flow rate in x-axis and percentage of mass fraction in Co-ignimbrite in y-axis. From this graph, we can observed </a:t>
                </a:r>
                <a:r>
                  <a:rPr lang="en-GB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that, flows with lower Ri elutriated more materials than other one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Microsoft JhengHei Light" panose="020B0304030504040204" pitchFamily="34" charset="-120"/>
                  </a:rPr>
                  <a:t>Moreover, at increasing </a:t>
                </a:r>
                <a:r>
                  <a:rPr lang="en-US" sz="1800" i="0">
                    <a:effectLst/>
                    <a:latin typeface="Cambria Math" panose="02040503050406030204" pitchFamily="18" charset="0"/>
                    <a:ea typeface="Microsoft JhengHei Light" panose="020B0304030504040204" pitchFamily="34" charset="-120"/>
                    <a:cs typeface="Times New Roman" panose="02020603050405020304" pitchFamily="18" charset="0"/>
                  </a:rPr>
                  <a:t>𝑚</a:t>
                </a:r>
                <a:r>
                  <a:rPr lang="en-GB" sz="1800" i="0">
                    <a:effectLst/>
                    <a:latin typeface="Cambria Math" panose="02040503050406030204" pitchFamily="18" charset="0"/>
                    <a:ea typeface="Microsoft JhengHei Light" panose="020B0304030504040204" pitchFamily="34" charset="-120"/>
                    <a:cs typeface="Times New Roman" panose="02020603050405020304" pitchFamily="18" charset="0"/>
                  </a:rPr>
                  <a:t> ̇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Microsoft JhengHei Light" panose="020B0304030504040204" pitchFamily="34" charset="-120"/>
                  </a:rPr>
                  <a:t> there is an increase of co-ignimbrite mass fraction</a:t>
                </a:r>
                <a:endParaRPr lang="en-GB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DEB3-61E6-4DF3-A63E-B9257B15B7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039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DEB3-61E6-4DF3-A63E-B9257B15B72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391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8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Based on the sensitivity analysis, the best selection of input parameters to match runout and deposit characteristics of RED are flows with </a:t>
                </a:r>
                <a:r>
                  <a:rPr lang="en-US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𝑚</a:t>
                </a:r>
                <a:r>
                  <a:rPr lang="en-GB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 ̇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6.82</a:t>
                </a:r>
                <a:r>
                  <a:rPr lang="en-US" sz="1800" i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×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en-US" sz="18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10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kg/s; </a:t>
                </a:r>
                <a:r>
                  <a:rPr lang="en-US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𝑇=873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K; </a:t>
                </a:r>
                <a:r>
                  <a:rPr lang="en-US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Ri=0.</a:t>
                </a:r>
                <a:r>
                  <a:rPr lang="it-IT" sz="1800" b="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5.</a:t>
                </a:r>
                <a:endParaRPr lang="it-IT" sz="1800" b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GB" sz="1800" dirty="0">
                    <a:effectLst/>
                    <a:latin typeface="Dante" panose="020205020502000202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GB" sz="2800" dirty="0"/>
                  <a:t>But for the real case we have to consider the uncertainty (</a:t>
                </a:r>
                <a:r>
                  <a:rPr lang="en-GB" sz="2800" dirty="0" err="1"/>
                  <a:t>àaaaansertenti</a:t>
                </a:r>
                <a:r>
                  <a:rPr lang="en-GB" sz="2800" dirty="0"/>
                  <a:t>) related to TGSD and Topography. Regarding, the TGSD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Dante" panose="020205020502000202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This parameter is a difficult parameter to calculate, especially for ignimbrites, as the fine and coarse fractions are often underestimated in the TGSD. For this reason, I decided to run a series of simulations </a:t>
                </a:r>
                <a:br>
                  <a:rPr lang="en-GB" sz="2800" dirty="0"/>
                </a:br>
                <a:r>
                  <a:rPr lang="en-GB" sz="2800" b="0" i="0" dirty="0">
                    <a:solidFill>
                      <a:srgbClr val="E8EAED"/>
                    </a:solidFill>
                    <a:effectLst/>
                    <a:latin typeface="arial" panose="020B0604020202020204" pitchFamily="34" charset="0"/>
                  </a:rPr>
                  <a:t>with a 5% 10% increase in the fine and coarse fraction.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Dante" panose="020205020502000202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 In the figure we can observed the grain size has an influence on runout. In particular, </a:t>
                </a:r>
                <a:r>
                  <a:rPr lang="en-GB" sz="2800" dirty="0"/>
                  <a:t>as the fine fraction increases, the runout distance increases</a:t>
                </a:r>
                <a:r>
                  <a:rPr lang="en-GB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Moreover, </a:t>
                </a:r>
                <a:r>
                  <a:rPr lang="en-GB" sz="1800" dirty="0">
                    <a:effectLst/>
                    <a:latin typeface="Dante" panose="020205020502000202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flows that able to reproduce the runout of RED are the flows </a:t>
                </a:r>
                <a:br>
                  <a:rPr lang="en-GB" sz="2800" dirty="0"/>
                </a:br>
                <a:r>
                  <a:rPr lang="en-GB" sz="2800" b="0" i="0" dirty="0">
                    <a:solidFill>
                      <a:srgbClr val="E8EAED"/>
                    </a:solidFill>
                    <a:effectLst/>
                    <a:latin typeface="arial" panose="020B0604020202020204" pitchFamily="34" charset="0"/>
                  </a:rPr>
                  <a:t>with 10% more of the fine fraction</a:t>
                </a:r>
                <a:endParaRPr lang="en-GB" sz="18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DEB3-61E6-4DF3-A63E-B9257B15B7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6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F1F8-8ED9-4FA9-99EE-66345F92B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58268-0BE0-4CA8-AC9F-DE430FF47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6151A-EEF2-41BD-BD56-83DF9CB4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852F0-E371-4583-BE87-D8F0C9BF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7E2FF-84F0-434C-80ED-170C5C6A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6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9927B-8FEC-430C-83AF-6B5B2963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FB7A9-C944-4EC0-A0BE-D69F52294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00554-C8A8-4195-9A06-9FFF823E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10B69-48D1-4074-836F-03AA04DB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7D0A4-4C23-444A-8670-6EC7C387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23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6AA965-BD99-4A08-A560-B90CBB8BE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7E69C-0615-41BB-9D28-ADE20BB5B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94641-24F3-4039-A53F-CB0931DE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8FB32-CB0F-422C-AB72-23AE35514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1651C-4C27-4560-A280-B763E6B24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8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40B21-A037-4A70-9D15-77EB8108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931C-50D3-4B1F-9A13-FC6AC0F66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778AC-9808-41EC-9B16-E29A7DA2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F1E2-1B8A-4B44-924C-10F89682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0B3DB-BF6B-4FD5-8F5F-DB7AC00E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5D5A-6190-4EBA-BE02-E2E4A978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B7D8-AC78-4684-8920-BBE7C078A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C5B35-64CA-45DC-8E74-44C41800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091A0-5529-472D-9A4D-6D8B5D8E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47E02-10D7-4D69-936B-AD5A7EE7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7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D823-5D7E-4005-80A9-02AA4092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E636B-03AE-4D48-8BB7-AC8D80C8E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41A0D-565A-464D-BBEB-9BB1E540E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10C38-242A-45AA-8E63-ECA8F9713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069CA-F487-4D5B-89E5-C37E4261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2B374-9AE1-415D-A404-FC3194C7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6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7991-5791-476B-886A-C965E4CE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5D472-5AD4-4FD4-BA93-2C55E42D7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2D4D9-C92F-48B2-BD13-F612176CC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279C6-BAC7-429E-B7EF-981F0629D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74866-6E56-467E-80F8-995D3945F6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DC985-86FB-4ADB-A5EE-8FB016E7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69CCC-A938-49EC-B640-B3D36C2F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63ADC-13F1-4E4D-83A7-A32E75F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C017-2C28-48F6-A6BD-26D0BC03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31C9F-5FFB-4F3F-ACDF-6368AE2E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DB4EC-65BA-4909-BCEA-AEFF1D59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7934F9-454E-4B94-94E2-EF929BC5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1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1B75A-08B7-43B9-A4D0-B3A125E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7539B-9D08-4B6E-BE60-544A7B365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8B540-F9C3-4BEA-A3A0-A1BC0ED6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DE30-6A31-45EF-8823-FD83CCAD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8E93A-1C29-4504-8019-D3526F184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C3642-A6BD-453E-89E7-345995453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E1D1D-6CD7-4184-BFE9-67D9E488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3A4BC-F1DF-48D1-9B75-C5D4F778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5A5BA-9199-445B-93B9-037D62D9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4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A200F-79E6-4EBA-BAEB-9466C695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B52DF-6674-4E5A-A0F0-0B0BAE3F71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4CCAE-0F23-4C2C-80D1-7238CD032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A6E3C-18D6-4E72-89C7-AC23F467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A32BE-608E-4F3B-99FF-F676A843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0DC29-589F-447D-8560-B2D9B814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0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9379D6-6FAE-490A-BCBE-97F4685F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82C7E-6B62-4E22-9AC2-7115CC8A3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4AAC1-949B-4934-943E-99BFB7092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 May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F87BE-3922-46E9-994C-90A4D35A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EGU Conference 23–27 May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A3741-DD04-4A41-AC8A-C7EAC4537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1391E-8C21-4348-B40F-399604E2D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1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5.ti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E229C3-4C2E-4626-A904-2E3276026160}"/>
              </a:ext>
            </a:extLst>
          </p:cNvPr>
          <p:cNvSpPr txBox="1"/>
          <p:nvPr/>
        </p:nvSpPr>
        <p:spPr>
          <a:xfrm>
            <a:off x="257568" y="1949130"/>
            <a:ext cx="11770704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en-GB" sz="3200" b="1" i="0" u="none" strike="noStrike" baseline="0" dirty="0">
                <a:latin typeface="Times New Roman" panose="02020603050405020304" pitchFamily="18" charset="0"/>
              </a:rPr>
              <a:t>Reconstructing </a:t>
            </a:r>
            <a:r>
              <a:rPr lang="en-GB" sz="3200" b="1" i="0" u="none" strike="noStrike" baseline="0" dirty="0">
                <a:latin typeface="TimesNewRomanPS-BoldMT"/>
              </a:rPr>
              <a:t>Pyroclastic Currents’ S</a:t>
            </a:r>
            <a:r>
              <a:rPr lang="en-GB" sz="3200" b="1" i="0" u="none" strike="noStrike" baseline="0" dirty="0">
                <a:latin typeface="Times New Roman" panose="02020603050405020304" pitchFamily="18" charset="0"/>
              </a:rPr>
              <a:t>ource and Flow Parameters from Deposit Characteristics and Numerical Modelling: The </a:t>
            </a:r>
            <a:r>
              <a:rPr lang="en-GB" sz="3200" b="1" i="0" u="none" strike="noStrike" baseline="0" dirty="0" err="1">
                <a:latin typeface="Times New Roman" panose="02020603050405020304" pitchFamily="18" charset="0"/>
              </a:rPr>
              <a:t>Pozzolane</a:t>
            </a:r>
            <a:r>
              <a:rPr lang="en-GB" sz="32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GB" sz="3200" b="1" i="0" u="none" strike="noStrike" baseline="0" dirty="0" err="1">
                <a:latin typeface="Times New Roman" panose="02020603050405020304" pitchFamily="18" charset="0"/>
              </a:rPr>
              <a:t>Rosse</a:t>
            </a:r>
            <a:r>
              <a:rPr lang="en-GB" sz="3200" b="1" i="0" u="none" strike="noStrike" baseline="0" dirty="0">
                <a:latin typeface="Times New Roman" panose="02020603050405020304" pitchFamily="18" charset="0"/>
              </a:rPr>
              <a:t> Ignimbrite case study</a:t>
            </a:r>
            <a:r>
              <a:rPr lang="en-US" sz="32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>
                <a:latin typeface="Times New Roman" panose="02020603050405020304" pitchFamily="18" charset="0"/>
              </a:rPr>
              <a:t>(</a:t>
            </a:r>
            <a:r>
              <a:rPr lang="en-US" sz="3200" b="1" i="0" u="none" strike="noStrike" baseline="0" dirty="0" err="1">
                <a:latin typeface="Times New Roman" panose="02020603050405020304" pitchFamily="18" charset="0"/>
              </a:rPr>
              <a:t>Colli</a:t>
            </a:r>
            <a:r>
              <a:rPr lang="en-US" sz="32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latin typeface="Times New Roman" panose="02020603050405020304" pitchFamily="18" charset="0"/>
              </a:rPr>
              <a:t>Albani</a:t>
            </a:r>
            <a:r>
              <a:rPr lang="en-US" sz="3200" b="1" i="0" u="none" strike="noStrike" baseline="0" dirty="0">
                <a:latin typeface="Times New Roman" panose="02020603050405020304" pitchFamily="18" charset="0"/>
              </a:rPr>
              <a:t>, Italy)</a:t>
            </a:r>
            <a:endParaRPr lang="en-US" sz="3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3B776-CA7D-4D10-93F5-73CD009899AF}"/>
              </a:ext>
            </a:extLst>
          </p:cNvPr>
          <p:cNvSpPr txBox="1"/>
          <p:nvPr/>
        </p:nvSpPr>
        <p:spPr>
          <a:xfrm>
            <a:off x="68096" y="3997078"/>
            <a:ext cx="11589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Laura </a:t>
            </a:r>
            <a:r>
              <a:rPr lang="en-US" sz="20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Calabró</a:t>
            </a:r>
            <a:r>
              <a:rPr lang="en-US" sz="2000" b="1" u="sng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(1)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Tomaso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Esposti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Ongaro</a:t>
            </a:r>
            <a:r>
              <a:rPr lang="en-US" sz="20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(2)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Guido Giordano</a:t>
            </a:r>
            <a:r>
              <a:rPr lang="en-US" sz="20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(1,3)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de’ Mattia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Micheli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Vitturi</a:t>
            </a:r>
            <a:r>
              <a:rPr lang="en-US" sz="20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(2,4)</a:t>
            </a:r>
            <a:endParaRPr lang="en-US" sz="2000" b="1" baseline="300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6610BA-8BCE-4316-A4C9-26A66C92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6D44003-ED4B-48CC-85A7-367700394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3ACFDCA-1BB4-4571-9B5B-F9CB3A977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 May 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8D6606-DE43-BF8D-17B3-EBD643588DAE}"/>
              </a:ext>
            </a:extLst>
          </p:cNvPr>
          <p:cNvSpPr txBox="1"/>
          <p:nvPr/>
        </p:nvSpPr>
        <p:spPr>
          <a:xfrm>
            <a:off x="571605" y="5102757"/>
            <a:ext cx="7307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it-IT" sz="1200" b="0" i="0" u="none" strike="noStrike" baseline="0" dirty="0">
                <a:latin typeface="Times New Roman" panose="02020603050405020304" pitchFamily="18" charset="0"/>
              </a:rPr>
              <a:t>Dipartimento di Scienze </a:t>
            </a:r>
            <a:r>
              <a:rPr lang="it-IT" sz="1200" b="0" i="0" u="none" strike="noStrike" baseline="0" dirty="0">
                <a:latin typeface="TimesNewRomanPSMT"/>
              </a:rPr>
              <a:t>– </a:t>
            </a:r>
            <a:r>
              <a:rPr lang="it-IT" sz="1200" b="0" i="0" u="none" strike="noStrike" baseline="0" dirty="0">
                <a:latin typeface="Times New Roman" panose="02020603050405020304" pitchFamily="18" charset="0"/>
              </a:rPr>
              <a:t>Sezione Geologia, Università di Roma Tre, Roma, </a:t>
            </a:r>
            <a:r>
              <a:rPr lang="it-IT" sz="1200" b="0" i="0" u="none" strike="noStrike" baseline="0" dirty="0" err="1">
                <a:latin typeface="Times New Roman" panose="02020603050405020304" pitchFamily="18" charset="0"/>
              </a:rPr>
              <a:t>Italy</a:t>
            </a:r>
            <a:r>
              <a:rPr lang="it-IT" sz="1200" dirty="0">
                <a:latin typeface="Times New Roman" panose="02020603050405020304" pitchFamily="18" charset="0"/>
              </a:rPr>
              <a:t>; </a:t>
            </a:r>
          </a:p>
          <a:p>
            <a:pPr marL="228600" indent="-228600">
              <a:buAutoNum type="arabicPeriod"/>
            </a:pPr>
            <a:r>
              <a:rPr lang="it-IT" sz="1200" b="0" i="0" u="none" strike="noStrike" baseline="0" dirty="0">
                <a:latin typeface="Times New Roman" panose="02020603050405020304" pitchFamily="18" charset="0"/>
              </a:rPr>
              <a:t>Istituto Nazionale di Geofisica e Vulcanologia, Sezione di Pisa, Pisa, </a:t>
            </a:r>
            <a:r>
              <a:rPr lang="it-IT" sz="1200" b="0" i="0" u="none" strike="noStrike" baseline="0" dirty="0" err="1">
                <a:latin typeface="Times New Roman" panose="02020603050405020304" pitchFamily="18" charset="0"/>
              </a:rPr>
              <a:t>Italy</a:t>
            </a:r>
            <a:r>
              <a:rPr lang="it-IT" sz="1200" b="0" i="0" u="none" strike="noStrike" baseline="0" dirty="0">
                <a:latin typeface="Times New Roman" panose="02020603050405020304" pitchFamily="18" charset="0"/>
              </a:rPr>
              <a:t>. </a:t>
            </a:r>
          </a:p>
          <a:p>
            <a:pPr marL="228600" indent="-228600">
              <a:buAutoNum type="arabicPeriod"/>
            </a:pPr>
            <a:r>
              <a:rPr lang="it-IT" sz="1200" b="0" i="0" u="none" strike="noStrike" baseline="0" dirty="0">
                <a:latin typeface="Times New Roman" panose="02020603050405020304" pitchFamily="18" charset="0"/>
              </a:rPr>
              <a:t>Istituto di Geologia Ambientale e Geoingegneria, CNR, 00010 Montelibretti, </a:t>
            </a:r>
            <a:r>
              <a:rPr lang="it-IT" sz="1200" b="0" i="0" u="none" strike="noStrike" baseline="0" dirty="0" err="1">
                <a:latin typeface="Times New Roman" panose="02020603050405020304" pitchFamily="18" charset="0"/>
              </a:rPr>
              <a:t>Italy</a:t>
            </a:r>
            <a:r>
              <a:rPr lang="it-IT" sz="12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GB" sz="1200" b="0" i="0" u="none" strike="noStrike" baseline="0" dirty="0">
                <a:latin typeface="Times New Roman" panose="02020603050405020304" pitchFamily="18" charset="0"/>
              </a:rPr>
              <a:t>4.   Department of Geology, University at Buffalo, 126 Cooke Hall, Buffalo, New York 14260, USA.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D1F94-9085-55CA-5755-39E52CD71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14" y="4680160"/>
            <a:ext cx="4901587" cy="1676190"/>
          </a:xfrm>
          <a:prstGeom prst="rect">
            <a:avLst/>
          </a:prstGeom>
        </p:spPr>
      </p:pic>
      <p:pic>
        <p:nvPicPr>
          <p:cNvPr id="10" name="Immagine 19">
            <a:extLst>
              <a:ext uri="{FF2B5EF4-FFF2-40B4-BE49-F238E27FC236}">
                <a16:creationId xmlns:a16="http://schemas.microsoft.com/office/drawing/2014/main" id="{8D6BCDDB-8404-9117-46B5-F3624DA2C7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36777" r="18836" b="36481"/>
          <a:stretch/>
        </p:blipFill>
        <p:spPr>
          <a:xfrm>
            <a:off x="4225112" y="153150"/>
            <a:ext cx="3501890" cy="1196339"/>
          </a:xfrm>
          <a:prstGeom prst="rect">
            <a:avLst/>
          </a:prstGeom>
        </p:spPr>
      </p:pic>
      <p:pic>
        <p:nvPicPr>
          <p:cNvPr id="11" name="Immagine 9">
            <a:extLst>
              <a:ext uri="{FF2B5EF4-FFF2-40B4-BE49-F238E27FC236}">
                <a16:creationId xmlns:a16="http://schemas.microsoft.com/office/drawing/2014/main" id="{C45B63E4-2794-C573-E856-A94D127B8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8" y="163347"/>
            <a:ext cx="1891650" cy="1047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88B95D-C943-DF55-B558-E5DCA1AAD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4" y="86650"/>
            <a:ext cx="3188058" cy="12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1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3A3F2-6AD5-4D16-9A15-9766E163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25/03/2022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3D04E-35CC-4E5F-99F7-D5C98D29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Research Projects XXXIV cycle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7291B-D97E-41CA-8D44-2352970A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87FF18-629E-48FF-B39F-9AFD0DB438CA}"/>
              </a:ext>
            </a:extLst>
          </p:cNvPr>
          <p:cNvSpPr/>
          <p:nvPr/>
        </p:nvSpPr>
        <p:spPr>
          <a:xfrm>
            <a:off x="1037968" y="136525"/>
            <a:ext cx="10315832" cy="67582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Real Vs Simulated flow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A7DE7-2B34-4AFA-A291-D786541E6B17}"/>
              </a:ext>
            </a:extLst>
          </p:cNvPr>
          <p:cNvSpPr txBox="1"/>
          <p:nvPr/>
        </p:nvSpPr>
        <p:spPr>
          <a:xfrm>
            <a:off x="481436" y="5234271"/>
            <a:ext cx="11428896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note, simulated flows have equal duration and mass flow rate, but they can have different deposit volumes, because of their different sedimentation rate.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45BF4-18F1-4D73-B0DF-5C67614A6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4" y="1852329"/>
            <a:ext cx="6148876" cy="2683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TGSD+10%Finer">
            <a:hlinkClick r:id="" action="ppaction://media"/>
            <a:extLst>
              <a:ext uri="{FF2B5EF4-FFF2-40B4-BE49-F238E27FC236}">
                <a16:creationId xmlns:a16="http://schemas.microsoft.com/office/drawing/2014/main" id="{C6836E1B-7013-4117-904E-3C149DD6A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311" r="13339" b="8641"/>
          <a:stretch/>
        </p:blipFill>
        <p:spPr>
          <a:xfrm>
            <a:off x="7421169" y="1250932"/>
            <a:ext cx="3932631" cy="37055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62D5797F-97FF-4C0B-94AD-15266291E034}"/>
              </a:ext>
            </a:extLst>
          </p:cNvPr>
          <p:cNvSpPr/>
          <p:nvPr/>
        </p:nvSpPr>
        <p:spPr>
          <a:xfrm>
            <a:off x="6534897" y="2489988"/>
            <a:ext cx="1007165" cy="23854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34196-2221-4645-8CA7-94810CE8C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961" y="1109863"/>
            <a:ext cx="4058433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with 10% more fine particles </a:t>
            </a:r>
          </a:p>
        </p:txBody>
      </p:sp>
    </p:spTree>
    <p:extLst>
      <p:ext uri="{BB962C8B-B14F-4D97-AF65-F5344CB8AC3E}">
        <p14:creationId xmlns:p14="http://schemas.microsoft.com/office/powerpoint/2010/main" val="13354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E9284-89B0-4B0F-B5BB-8640E4B8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 May 2022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E8C13-E14F-4806-B6A2-C6029341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97D2E-D912-40D8-9447-9E514B7F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220-EDCF-4303-BEFE-91B7A345B7A6}" type="slidenum">
              <a:rPr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F0CCA0-E46B-4687-89AE-251575E268FE}"/>
              </a:ext>
            </a:extLst>
          </p:cNvPr>
          <p:cNvSpPr/>
          <p:nvPr/>
        </p:nvSpPr>
        <p:spPr>
          <a:xfrm>
            <a:off x="1037968" y="136525"/>
            <a:ext cx="10315832" cy="67582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C69BA-A153-4232-95AC-E3FDACD5EC4F}"/>
                  </a:ext>
                </a:extLst>
              </p:cNvPr>
              <p:cNvSpPr txBox="1"/>
              <p:nvPr/>
            </p:nvSpPr>
            <p:spPr>
              <a:xfrm>
                <a:off x="1024609" y="1656198"/>
                <a:ext cx="10315832" cy="923330"/>
              </a:xfrm>
              <a:prstGeom prst="rect">
                <a:avLst/>
              </a:prstGeom>
              <a:noFill/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RED ignimbrite reconstructs a well-defined scenario characterised by initial mass flow rates of 6.8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10</a:t>
                </a:r>
                <a:r>
                  <a:rPr lang="en-GB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10 </a:t>
                </a:r>
                <a:r>
                  <a:rPr lang="en-GB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kg/s, Ri = 0.5, initial average density comprised between 9.70 kg/m</a:t>
                </a:r>
                <a:r>
                  <a:rPr lang="en-GB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GB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and 23.65 kg/m</a:t>
                </a:r>
                <a:r>
                  <a:rPr lang="en-GB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GB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and a TGSD similar to that of the real ignimbrite, with up to 10% finer fraction. 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BC69BA-A153-4232-95AC-E3FDACD5E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609" y="1656198"/>
                <a:ext cx="10315832" cy="923330"/>
              </a:xfrm>
              <a:prstGeom prst="rect">
                <a:avLst/>
              </a:prstGeom>
              <a:blipFill>
                <a:blip r:embed="rId3"/>
                <a:stretch>
                  <a:fillRect r="-175" b="-1149"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EA008F1-3853-4D66-A8F6-4144DBA9D73C}"/>
              </a:ext>
            </a:extLst>
          </p:cNvPr>
          <p:cNvSpPr txBox="1"/>
          <p:nvPr/>
        </p:nvSpPr>
        <p:spPr>
          <a:xfrm>
            <a:off x="1037968" y="4308793"/>
            <a:ext cx="10315832" cy="92333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implementation of a series of equations, such as Entrainment and Sedimentation, in the depth-averaged model, allow us to reproduce not only the runout but also the variation of the thickness deposits and the interaction with the topography.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254FE-4107-47E2-B442-E17F2DDD4854}"/>
              </a:ext>
            </a:extLst>
          </p:cNvPr>
          <p:cNvSpPr txBox="1"/>
          <p:nvPr/>
        </p:nvSpPr>
        <p:spPr>
          <a:xfrm>
            <a:off x="1024609" y="3116496"/>
            <a:ext cx="10315832" cy="64633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The excellent fit between simulated flow and field-descriptors of the RED ignimbrite confirmed the hypothesis that the largest part of the mass was transported in an inertial flow.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25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166E4A-77E1-4A36-8A49-2820C529F8A4}"/>
              </a:ext>
            </a:extLst>
          </p:cNvPr>
          <p:cNvSpPr txBox="1"/>
          <p:nvPr/>
        </p:nvSpPr>
        <p:spPr>
          <a:xfrm>
            <a:off x="1678080" y="5667089"/>
            <a:ext cx="2901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Direct observation of such events is not possible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F0AA2-3291-47FB-A4B2-FAB100D26CEE}"/>
              </a:ext>
            </a:extLst>
          </p:cNvPr>
          <p:cNvSpPr txBox="1"/>
          <p:nvPr/>
        </p:nvSpPr>
        <p:spPr>
          <a:xfrm>
            <a:off x="988799" y="1609251"/>
            <a:ext cx="4512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Hot mixture gas + particles of different sizes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D443A1E-197C-439B-B361-5E112A4DF4F3}"/>
              </a:ext>
            </a:extLst>
          </p:cNvPr>
          <p:cNvSpPr/>
          <p:nvPr/>
        </p:nvSpPr>
        <p:spPr>
          <a:xfrm rot="5400000">
            <a:off x="2771681" y="4998026"/>
            <a:ext cx="714116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93D7E-CCD1-40FC-9F48-28770EDDADD0}"/>
              </a:ext>
            </a:extLst>
          </p:cNvPr>
          <p:cNvSpPr txBox="1"/>
          <p:nvPr/>
        </p:nvSpPr>
        <p:spPr>
          <a:xfrm>
            <a:off x="988799" y="1153961"/>
            <a:ext cx="4512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Turbulent ground-hugging flows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E60C4-4301-4FFF-B95C-4F17DA34A1BE}"/>
              </a:ext>
            </a:extLst>
          </p:cNvPr>
          <p:cNvSpPr txBox="1"/>
          <p:nvPr/>
        </p:nvSpPr>
        <p:spPr>
          <a:xfrm flipH="1">
            <a:off x="989200" y="3795357"/>
            <a:ext cx="451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Account for half of all deaths due to historic volcanic eruptions</a:t>
            </a:r>
          </a:p>
          <a:p>
            <a:pPr marL="361950"/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(~90.000 deaths; </a:t>
            </a:r>
            <a:r>
              <a:rPr lang="en-US" sz="2000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Aucker</a:t>
            </a:r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et al., 2013)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6FFFFC-59BE-4564-AECA-088639883245}"/>
              </a:ext>
            </a:extLst>
          </p:cNvPr>
          <p:cNvSpPr txBox="1"/>
          <p:nvPr/>
        </p:nvSpPr>
        <p:spPr>
          <a:xfrm>
            <a:off x="988799" y="2332753"/>
            <a:ext cx="4512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Velocity up to several hundred meters per second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6DC24AE-A371-4D75-A1F6-1BE17221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2A56909-C2DC-4469-8E1F-2387DBC9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C1D2334D-D03A-4DB5-972B-38CDA926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May 2022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62724-1E2F-4988-9B99-2B292C57CAFB}"/>
              </a:ext>
            </a:extLst>
          </p:cNvPr>
          <p:cNvSpPr txBox="1"/>
          <p:nvPr/>
        </p:nvSpPr>
        <p:spPr>
          <a:xfrm>
            <a:off x="985094" y="3064055"/>
            <a:ext cx="4516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Temperature up to thousand degrees centigrade</a:t>
            </a:r>
            <a:endParaRPr lang="en-US" sz="2000" dirty="0"/>
          </a:p>
        </p:txBody>
      </p:sp>
      <p:pic>
        <p:nvPicPr>
          <p:cNvPr id="18" name="Immagine 18">
            <a:extLst>
              <a:ext uri="{FF2B5EF4-FFF2-40B4-BE49-F238E27FC236}">
                <a16:creationId xmlns:a16="http://schemas.microsoft.com/office/drawing/2014/main" id="{F63B7751-0F86-4178-874B-78F5A7495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220" y="1020892"/>
            <a:ext cx="5542759" cy="535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0D8363-4EF7-4A03-9353-CBF9F13D02D0}"/>
              </a:ext>
            </a:extLst>
          </p:cNvPr>
          <p:cNvSpPr/>
          <p:nvPr/>
        </p:nvSpPr>
        <p:spPr>
          <a:xfrm>
            <a:off x="1037968" y="136525"/>
            <a:ext cx="10315832" cy="67582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egnaposto contenuto 5">
            <a:extLst>
              <a:ext uri="{FF2B5EF4-FFF2-40B4-BE49-F238E27FC236}">
                <a16:creationId xmlns:a16="http://schemas.microsoft.com/office/drawing/2014/main" id="{805E66CC-8051-45D9-A98B-E81B0F304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497" y="245583"/>
            <a:ext cx="8277316" cy="540809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it-IT" sz="32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What are pyroclastic currents (PCs)?</a:t>
            </a:r>
            <a:endParaRPr lang="en-US" sz="3200" b="1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5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7974F-20B0-457F-897D-F9065652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 May 2022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A1CD-D250-48D9-9810-A1743A2B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220-EDCF-4303-BEFE-91B7A345B7A6}" type="slidenum">
              <a:rPr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7CFAA-3D3D-44B2-91BB-D817235D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1B7E7-E58E-4FDD-8EB1-093104746E18}"/>
              </a:ext>
            </a:extLst>
          </p:cNvPr>
          <p:cNvSpPr txBox="1"/>
          <p:nvPr/>
        </p:nvSpPr>
        <p:spPr>
          <a:xfrm>
            <a:off x="170187" y="5599612"/>
            <a:ext cx="5144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from Giordano and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Doronzo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DD65A-32AC-4D1F-A1FA-A1CAD70734E8}"/>
              </a:ext>
            </a:extLst>
          </p:cNvPr>
          <p:cNvSpPr txBox="1"/>
          <p:nvPr/>
        </p:nvSpPr>
        <p:spPr>
          <a:xfrm>
            <a:off x="6426766" y="1287721"/>
            <a:ext cx="56824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ignimbrite of </a:t>
            </a:r>
            <a:r>
              <a:rPr lang="en-GB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Pozzolane</a:t>
            </a:r>
            <a:r>
              <a:rPr lang="en-GB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Rosse</a:t>
            </a:r>
            <a:r>
              <a:rPr lang="en-GB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457±4 ka):</a:t>
            </a:r>
          </a:p>
          <a:p>
            <a:endParaRPr lang="en-GB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aspect-ratio ignimbrite</a:t>
            </a:r>
            <a:endParaRPr lang="en-GB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Radially spreading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bility to overcome topography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runout = ~33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t</a:t>
            </a:r>
            <a:r>
              <a:rPr lang="en-GB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hickness = 80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=  69 km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Grain size distribution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7017B084-C57D-41CA-A2DC-0D44FFD506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6247735"/>
              </p:ext>
            </p:extLst>
          </p:nvPr>
        </p:nvGraphicFramePr>
        <p:xfrm>
          <a:off x="6096000" y="3936570"/>
          <a:ext cx="5682473" cy="2155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80BDC68-6A80-4609-9BE1-AB8D2F77D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" r="6066" b="8180"/>
          <a:stretch/>
        </p:blipFill>
        <p:spPr>
          <a:xfrm>
            <a:off x="170187" y="1593207"/>
            <a:ext cx="5144981" cy="40503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4B007BB-6E14-4DDE-A3C0-9ED0914A1E72}"/>
              </a:ext>
            </a:extLst>
          </p:cNvPr>
          <p:cNvSpPr/>
          <p:nvPr/>
        </p:nvSpPr>
        <p:spPr>
          <a:xfrm>
            <a:off x="2742677" y="3101043"/>
            <a:ext cx="110532" cy="100483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con angoli arrotondati 8">
            <a:extLst>
              <a:ext uri="{FF2B5EF4-FFF2-40B4-BE49-F238E27FC236}">
                <a16:creationId xmlns:a16="http://schemas.microsoft.com/office/drawing/2014/main" id="{02D621EF-DFE2-4D78-AC1F-2192A0C37ED5}"/>
              </a:ext>
            </a:extLst>
          </p:cNvPr>
          <p:cNvSpPr/>
          <p:nvPr/>
        </p:nvSpPr>
        <p:spPr>
          <a:xfrm>
            <a:off x="483298" y="269097"/>
            <a:ext cx="11225403" cy="718928"/>
          </a:xfrm>
          <a:prstGeom prst="roundRect">
            <a:avLst/>
          </a:prstGeom>
          <a:solidFill>
            <a:srgbClr val="000000">
              <a:alpha val="3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Study: RED - Pozzolane Rosse (Colli Albani)</a:t>
            </a:r>
            <a:endParaRPr lang="it-IT" sz="1400" dirty="0">
              <a:solidFill>
                <a:schemeClr val="tx1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8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F2083F1-D82A-4FD6-AE9A-B58847778B49}"/>
                  </a:ext>
                </a:extLst>
              </p:cNvPr>
              <p:cNvSpPr txBox="1"/>
              <p:nvPr/>
            </p:nvSpPr>
            <p:spPr>
              <a:xfrm>
                <a:off x="4423359" y="3202080"/>
                <a:ext cx="8209762" cy="69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 1</m:t>
                          </m:r>
                        </m:sub>
                        <m:sup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F2083F1-D82A-4FD6-AE9A-B5884777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359" y="3202080"/>
                <a:ext cx="8209762" cy="697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8207B5D-7315-4B9A-8D70-97ADF6128910}"/>
                  </a:ext>
                </a:extLst>
              </p:cNvPr>
              <p:cNvSpPr txBox="1"/>
              <p:nvPr/>
            </p:nvSpPr>
            <p:spPr>
              <a:xfrm>
                <a:off x="4689022" y="2510917"/>
                <a:ext cx="7636671" cy="69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 1</m:t>
                          </m:r>
                        </m:sub>
                        <m:sup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8207B5D-7315-4B9A-8D70-97ADF6128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022" y="2510917"/>
                <a:ext cx="7636671" cy="697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257C9B4-AD65-4B5C-9E21-192D4EA73D51}"/>
                  </a:ext>
                </a:extLst>
              </p:cNvPr>
              <p:cNvSpPr txBox="1"/>
              <p:nvPr/>
            </p:nvSpPr>
            <p:spPr>
              <a:xfrm>
                <a:off x="-516511" y="4403732"/>
                <a:ext cx="13173696" cy="654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GB" sz="1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h𝑒</m:t>
                          </m:r>
                        </m:e>
                      </m:d>
                      <m:r>
                        <a:rPr lang="en-GB" sz="13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1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13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GB" sz="13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13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GB" sz="13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GB" sz="1300" i="1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it-IT" sz="13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GB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GB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sub>
                          </m:sSub>
                          <m:f>
                            <m:fPr>
                              <m:ctrl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  <m:f>
                            <m:fPr>
                              <m:ctrl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  <m:r>
                        <a:rPr lang="en-GB" sz="1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libri" panose="020F0502020204030204" pitchFamily="34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nary>
                        <m:naryPr>
                          <m:chr m:val="∑"/>
                          <m:limLoc m:val="undOvr"/>
                          <m:ctrlP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GB" sz="1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13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GB" sz="13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  <m:sSub>
                                    <m:sSubPr>
                                      <m:ctrlP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sz="13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3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GB" sz="13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en-GB" sz="13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GB" sz="1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3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3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13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13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257C9B4-AD65-4B5C-9E21-192D4EA73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6511" y="4403732"/>
                <a:ext cx="13173696" cy="6540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A838884-6566-44CF-AC5C-7BFF5BC297AA}"/>
                  </a:ext>
                </a:extLst>
              </p:cNvPr>
              <p:cNvSpPr txBox="1"/>
              <p:nvPr/>
            </p:nvSpPr>
            <p:spPr>
              <a:xfrm>
                <a:off x="4918345" y="1429258"/>
                <a:ext cx="6524624" cy="69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=  1</m:t>
                          </m:r>
                        </m:sub>
                        <m:sup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400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i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i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A838884-6566-44CF-AC5C-7BFF5BC29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345" y="1429258"/>
                <a:ext cx="6524624" cy="697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tangolo 2">
            <a:extLst>
              <a:ext uri="{FF2B5EF4-FFF2-40B4-BE49-F238E27FC236}">
                <a16:creationId xmlns:a16="http://schemas.microsoft.com/office/drawing/2014/main" id="{CC55703A-CA0C-48B8-BF75-9CD2BBD314F5}"/>
              </a:ext>
            </a:extLst>
          </p:cNvPr>
          <p:cNvSpPr/>
          <p:nvPr/>
        </p:nvSpPr>
        <p:spPr>
          <a:xfrm>
            <a:off x="3810000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ttangolo con angoli arrotondati 8">
            <a:extLst>
              <a:ext uri="{FF2B5EF4-FFF2-40B4-BE49-F238E27FC236}">
                <a16:creationId xmlns:a16="http://schemas.microsoft.com/office/drawing/2014/main" id="{4A6D15ED-48E6-4A08-9A2B-72398053FA5B}"/>
              </a:ext>
            </a:extLst>
          </p:cNvPr>
          <p:cNvSpPr/>
          <p:nvPr/>
        </p:nvSpPr>
        <p:spPr>
          <a:xfrm>
            <a:off x="483298" y="139865"/>
            <a:ext cx="11225403" cy="718928"/>
          </a:xfrm>
          <a:prstGeom prst="roundRect">
            <a:avLst/>
          </a:prstGeom>
          <a:solidFill>
            <a:srgbClr val="000000">
              <a:alpha val="3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Depth-</a:t>
            </a:r>
            <a:r>
              <a:rPr lang="it-IT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averaged</a:t>
            </a: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model: </a:t>
            </a:r>
            <a:r>
              <a:rPr lang="it-IT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Implementation</a:t>
            </a: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of </a:t>
            </a:r>
            <a:r>
              <a:rPr lang="it-IT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Entrainment</a:t>
            </a: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and </a:t>
            </a:r>
            <a:r>
              <a:rPr lang="it-IT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Sedimentation</a:t>
            </a: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4CC98549-CFA7-4FAD-A0DA-1951B254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313" y="1029150"/>
            <a:ext cx="3740604" cy="5232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Conservation:</a:t>
            </a:r>
          </a:p>
          <a:p>
            <a:pPr marL="0" indent="0" algn="ctr">
              <a:buNone/>
            </a:pP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FBCDF17A-8B90-4BEB-8409-12C7BAA53C44}"/>
              </a:ext>
            </a:extLst>
          </p:cNvPr>
          <p:cNvSpPr txBox="1">
            <a:spLocks/>
          </p:cNvSpPr>
          <p:nvPr/>
        </p:nvSpPr>
        <p:spPr>
          <a:xfrm>
            <a:off x="6198313" y="2159202"/>
            <a:ext cx="3740604" cy="52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Conservation: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032CC65-EA9E-40CA-9D07-FD9C09AE04DB}"/>
              </a:ext>
            </a:extLst>
          </p:cNvPr>
          <p:cNvSpPr/>
          <p:nvPr/>
        </p:nvSpPr>
        <p:spPr>
          <a:xfrm>
            <a:off x="11247928" y="2670251"/>
            <a:ext cx="715040" cy="461665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93947A-F7AF-4F11-B809-5750205F31CB}"/>
              </a:ext>
            </a:extLst>
          </p:cNvPr>
          <p:cNvSpPr txBox="1"/>
          <p:nvPr/>
        </p:nvSpPr>
        <p:spPr>
          <a:xfrm>
            <a:off x="421852" y="5196320"/>
            <a:ext cx="11328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large scale natural flow, entrainment of ambient fluid into a gravity current can be significant, diluting the flow up to a point where it can be positively buoyant.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34BC787-2335-4D4D-9CDF-6647E3CF8705}"/>
                  </a:ext>
                </a:extLst>
              </p:cNvPr>
              <p:cNvSpPr txBox="1"/>
              <p:nvPr/>
            </p:nvSpPr>
            <p:spPr>
              <a:xfrm>
                <a:off x="3137948" y="6079726"/>
                <a:ext cx="1603452" cy="298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ad>
                        <m:radPr>
                          <m:degHide m:val="on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34BC787-2335-4D4D-9CDF-6647E3CF8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48" y="6079726"/>
                <a:ext cx="1603452" cy="298159"/>
              </a:xfrm>
              <a:prstGeom prst="rect">
                <a:avLst/>
              </a:prstGeom>
              <a:blipFill rotWithShape="1">
                <a:blip r:embed="rId7"/>
                <a:stretch>
                  <a:fillRect l="-2662" r="-38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EBEF5E9D-6747-41F6-9148-C19048B7E400}"/>
              </a:ext>
            </a:extLst>
          </p:cNvPr>
          <p:cNvSpPr txBox="1"/>
          <p:nvPr/>
        </p:nvSpPr>
        <p:spPr>
          <a:xfrm>
            <a:off x="5707536" y="349502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F15F1B8-74EA-4E5E-AE17-A4695291D74E}"/>
                  </a:ext>
                </a:extLst>
              </p:cNvPr>
              <p:cNvSpPr txBox="1"/>
              <p:nvPr/>
            </p:nvSpPr>
            <p:spPr>
              <a:xfrm>
                <a:off x="6413473" y="5917836"/>
                <a:ext cx="2621280" cy="511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0,075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(1+718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𝑅𝑖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2,4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0,5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F15F1B8-74EA-4E5E-AE17-A4695291D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473" y="5917836"/>
                <a:ext cx="2621280" cy="5112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286DF4DB-1F3F-40DE-90DB-C8407992B832}"/>
              </a:ext>
            </a:extLst>
          </p:cNvPr>
          <p:cNvSpPr txBox="1"/>
          <p:nvPr/>
        </p:nvSpPr>
        <p:spPr>
          <a:xfrm>
            <a:off x="6339735" y="58041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AEA7546-3035-4B00-A128-E58BCA6DACEF}"/>
              </a:ext>
            </a:extLst>
          </p:cNvPr>
          <p:cNvSpPr/>
          <p:nvPr/>
        </p:nvSpPr>
        <p:spPr>
          <a:xfrm>
            <a:off x="9958439" y="1578038"/>
            <a:ext cx="481141" cy="40418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Date Placeholder 60">
            <a:extLst>
              <a:ext uri="{FF2B5EF4-FFF2-40B4-BE49-F238E27FC236}">
                <a16:creationId xmlns:a16="http://schemas.microsoft.com/office/drawing/2014/main" id="{C8046B74-8D03-4B12-897C-504103370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 May 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736BF8E8-4AD8-443C-9C6F-048A4348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C0EA9B83-36B7-4E68-9058-DA3CB551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1391E-8C21-4348-B40F-399604E2D66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C6D45E-D050-4278-BEDB-98FCAF9C93DC}"/>
              </a:ext>
            </a:extLst>
          </p:cNvPr>
          <p:cNvSpPr/>
          <p:nvPr/>
        </p:nvSpPr>
        <p:spPr>
          <a:xfrm>
            <a:off x="11353800" y="3376497"/>
            <a:ext cx="668079" cy="432157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0E6D15-21B5-4070-ADA2-D58E7330E559}"/>
              </a:ext>
            </a:extLst>
          </p:cNvPr>
          <p:cNvSpPr/>
          <p:nvPr/>
        </p:nvSpPr>
        <p:spPr>
          <a:xfrm>
            <a:off x="10110237" y="4549553"/>
            <a:ext cx="756376" cy="393829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7BB8B87-EDE2-4C71-A997-5D30CA721DEE}"/>
              </a:ext>
            </a:extLst>
          </p:cNvPr>
          <p:cNvSpPr/>
          <p:nvPr/>
        </p:nvSpPr>
        <p:spPr>
          <a:xfrm>
            <a:off x="3010299" y="6102355"/>
            <a:ext cx="500054" cy="3267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725669-07E8-42EE-BF2B-27F9CD44A283}"/>
              </a:ext>
            </a:extLst>
          </p:cNvPr>
          <p:cNvSpPr/>
          <p:nvPr/>
        </p:nvSpPr>
        <p:spPr>
          <a:xfrm>
            <a:off x="9046786" y="4549553"/>
            <a:ext cx="509218" cy="410634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2732618" y="5869196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endParaRPr lang="it-IT" dirty="0"/>
          </a:p>
        </p:txBody>
      </p:sp>
      <p:sp>
        <p:nvSpPr>
          <p:cNvPr id="73" name="Segnaposto contenuto 2">
            <a:extLst>
              <a:ext uri="{FF2B5EF4-FFF2-40B4-BE49-F238E27FC236}">
                <a16:creationId xmlns:a16="http://schemas.microsoft.com/office/drawing/2014/main" id="{82261E4A-C792-4AFA-B142-8A089A2E0119}"/>
              </a:ext>
            </a:extLst>
          </p:cNvPr>
          <p:cNvSpPr txBox="1">
            <a:spLocks/>
          </p:cNvSpPr>
          <p:nvPr/>
        </p:nvSpPr>
        <p:spPr>
          <a:xfrm>
            <a:off x="6198313" y="4024054"/>
            <a:ext cx="3740604" cy="52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Conservation: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A46D0E0-A8E7-4E6E-A04F-BF2F34BD6EFA}"/>
              </a:ext>
            </a:extLst>
          </p:cNvPr>
          <p:cNvSpPr/>
          <p:nvPr/>
        </p:nvSpPr>
        <p:spPr>
          <a:xfrm>
            <a:off x="11142610" y="4547274"/>
            <a:ext cx="756376" cy="40418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34428-1BE2-CC28-7C71-638ABDF29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032" y="1191828"/>
            <a:ext cx="4692344" cy="29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9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2" grpId="0" animBg="1"/>
      <p:bldP spid="34" grpId="0" animBg="1"/>
      <p:bldP spid="34" grpId="1" animBg="1"/>
      <p:bldP spid="35" grpId="0" animBg="1"/>
      <p:bldP spid="35" grpId="1" animBg="1"/>
      <p:bldP spid="42" grpId="0" animBg="1"/>
      <p:bldP spid="53" grpId="0" animBg="1"/>
      <p:bldP spid="53" grpId="1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48E22-94C9-48D2-8D70-AFE5AD3B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220-EDCF-4303-BEFE-91B7A345B7A6}" type="slidenum">
              <a:rPr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F7DA3-CB79-42F2-9D8E-6BBE6CF5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CAB481-FAB1-496B-90AE-8AC329EAFF30}"/>
              </a:ext>
            </a:extLst>
          </p:cNvPr>
          <p:cNvSpPr/>
          <p:nvPr/>
        </p:nvSpPr>
        <p:spPr>
          <a:xfrm>
            <a:off x="1037968" y="136525"/>
            <a:ext cx="10315832" cy="67582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8153B-8B70-490E-B3B5-B21AFA370C56}"/>
              </a:ext>
            </a:extLst>
          </p:cNvPr>
          <p:cNvSpPr txBox="1"/>
          <p:nvPr/>
        </p:nvSpPr>
        <p:spPr>
          <a:xfrm>
            <a:off x="5104382" y="211223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C5689E-BC4B-4CDD-8FE2-ED51EC5265B5}"/>
                  </a:ext>
                </a:extLst>
              </p:cNvPr>
              <p:cNvSpPr txBox="1"/>
              <p:nvPr/>
            </p:nvSpPr>
            <p:spPr>
              <a:xfrm>
                <a:off x="261622" y="1368826"/>
                <a:ext cx="5018301" cy="686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Homogeneous current;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GB" sz="20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ymmetric PC spreading radially from a central </a:t>
                </a:r>
                <a:r>
                  <a:rPr lang="en-GB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vent;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GB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Steady feeding during the whole duration of the simulation</a:t>
                </a:r>
                <a:r>
                  <a:rPr 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Supercritical Flow </a:t>
                </a: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m:t>Ri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&lt;1)</m:t>
                    </m:r>
                  </m:oMath>
                </a14:m>
                <a:r>
                  <a:rPr 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effects of the source conditions on the PC propagation are neglected;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basal layer acts as a fully depositional system (the deposition is near-instantaneous)</a:t>
                </a: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C5689E-BC4B-4CDD-8FE2-ED51EC526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22" y="1368826"/>
                <a:ext cx="5018301" cy="6863417"/>
              </a:xfrm>
              <a:prstGeom prst="rect">
                <a:avLst/>
              </a:prstGeom>
              <a:blipFill>
                <a:blip r:embed="rId3"/>
                <a:stretch>
                  <a:fillRect l="-1094" t="-533" r="-2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DABB6E6-10C6-481E-A589-02AAD1E88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097" y="1668044"/>
            <a:ext cx="6567281" cy="41821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35A4A-254E-FBA2-534A-2E02A688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9502AA-9A61-323F-00AB-B9FE4E292456}"/>
              </a:ext>
            </a:extLst>
          </p:cNvPr>
          <p:cNvSpPr txBox="1"/>
          <p:nvPr/>
        </p:nvSpPr>
        <p:spPr>
          <a:xfrm>
            <a:off x="10217728" y="5826272"/>
            <a:ext cx="253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Calabrò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2686577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EBA69-9E04-4B8B-95AD-846719DB4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 May 2022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58697-6583-4A44-BDE5-EBD1B1E9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EF44D-4CEF-43DB-A8DA-5821F05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220-EDCF-4303-BEFE-91B7A345B7A6}" type="slidenum">
              <a:rPr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tangolo con angoli arrotondati 8">
            <a:extLst>
              <a:ext uri="{FF2B5EF4-FFF2-40B4-BE49-F238E27FC236}">
                <a16:creationId xmlns:a16="http://schemas.microsoft.com/office/drawing/2014/main" id="{91F1790C-2B35-4C30-A679-25CDEC43F3B7}"/>
              </a:ext>
            </a:extLst>
          </p:cNvPr>
          <p:cNvSpPr/>
          <p:nvPr/>
        </p:nvSpPr>
        <p:spPr>
          <a:xfrm>
            <a:off x="2670209" y="302542"/>
            <a:ext cx="7407470" cy="718928"/>
          </a:xfrm>
          <a:prstGeom prst="roundRect">
            <a:avLst/>
          </a:prstGeom>
          <a:solidFill>
            <a:srgbClr val="000000">
              <a:alpha val="30196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parameters do I need?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BC28F-B457-4FFC-BECE-92A209083213}"/>
              </a:ext>
            </a:extLst>
          </p:cNvPr>
          <p:cNvSpPr txBox="1"/>
          <p:nvPr/>
        </p:nvSpPr>
        <p:spPr>
          <a:xfrm>
            <a:off x="8153399" y="2430799"/>
            <a:ext cx="32601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Runout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deposits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Grain-size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Co-ignimbrite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F8FA4A-B683-40A7-B258-CF970B50A280}"/>
              </a:ext>
            </a:extLst>
          </p:cNvPr>
          <p:cNvSpPr/>
          <p:nvPr/>
        </p:nvSpPr>
        <p:spPr>
          <a:xfrm>
            <a:off x="7873931" y="1052387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638534-222D-4437-9B4F-3C56E613DB6D}"/>
              </a:ext>
            </a:extLst>
          </p:cNvPr>
          <p:cNvSpPr/>
          <p:nvPr/>
        </p:nvSpPr>
        <p:spPr>
          <a:xfrm>
            <a:off x="689331" y="1105857"/>
            <a:ext cx="16834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ED2CE-BCB9-406C-AABB-19268F14908C}"/>
              </a:ext>
            </a:extLst>
          </p:cNvPr>
          <p:cNvSpPr txBox="1"/>
          <p:nvPr/>
        </p:nvSpPr>
        <p:spPr>
          <a:xfrm>
            <a:off x="299500" y="2181245"/>
            <a:ext cx="4763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endParaRPr lang="it-IT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endParaRPr lang="it-IT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it-IT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Mixture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it-IT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(9.70 kg/m</a:t>
            </a:r>
            <a:r>
              <a:rPr lang="it-IT" sz="20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23.65 kg/m</a:t>
            </a:r>
            <a:r>
              <a:rPr lang="it-IT" sz="20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,70.14 kg/m</a:t>
            </a:r>
            <a:r>
              <a:rPr lang="it-IT" sz="20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Grain-size </a:t>
            </a:r>
            <a:b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 µm, 1mm, 1.6 cm)</a:t>
            </a:r>
          </a:p>
          <a:p>
            <a:endParaRPr lang="it-IT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  <a:p>
            <a:r>
              <a:rPr lang="it-IT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1800" b="0" i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</a:rPr>
              <a:t>873 K, 923 K, 973 K</a:t>
            </a:r>
            <a:r>
              <a:rPr lang="it-IT" sz="2000" b="0" i="0" u="none" strike="noStrike" baseline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4217C4-91C7-4C1C-91F0-EE9B4ACD801A}"/>
              </a:ext>
            </a:extLst>
          </p:cNvPr>
          <p:cNvSpPr/>
          <p:nvPr/>
        </p:nvSpPr>
        <p:spPr>
          <a:xfrm rot="2467890">
            <a:off x="9487064" y="960140"/>
            <a:ext cx="2626316" cy="122441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Observable parameters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0ED30B-B6D7-4FB3-A955-D4E5BB99F231}"/>
                  </a:ext>
                </a:extLst>
              </p:cNvPr>
              <p:cNvSpPr txBox="1"/>
              <p:nvPr/>
            </p:nvSpPr>
            <p:spPr>
              <a:xfrm>
                <a:off x="4020225" y="1952624"/>
                <a:ext cx="34197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Ricardson 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it-I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it-IT" b="0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pc="-1" dirty="0">
                    <a:solidFill>
                      <a:srgbClr val="000000"/>
                    </a:solidFill>
                    <a:latin typeface="Cambria Math"/>
                  </a:rPr>
                  <a:t>((</a:t>
                </a:r>
                <a:r>
                  <a:rPr lang="en-GB" spc="-1" dirty="0">
                    <a:solidFill>
                      <a:srgbClr val="000000"/>
                    </a:solidFill>
                  </a:rPr>
                  <a:t>𝜌</a:t>
                </a:r>
                <a:r>
                  <a:rPr lang="en-GB" spc="-1" baseline="-25000" dirty="0">
                    <a:solidFill>
                      <a:srgbClr val="000000"/>
                    </a:solidFill>
                  </a:rPr>
                  <a:t>𝑚</a:t>
                </a:r>
                <a:r>
                  <a:rPr lang="en-GB" spc="-1" dirty="0">
                    <a:solidFill>
                      <a:srgbClr val="000000"/>
                    </a:solidFill>
                    <a:latin typeface="Cambria Math"/>
                  </a:rPr>
                  <a:t>−</a:t>
                </a:r>
                <a:r>
                  <a:rPr lang="en-GB" spc="-1" dirty="0">
                    <a:solidFill>
                      <a:srgbClr val="000000"/>
                    </a:solidFill>
                  </a:rPr>
                  <a:t>𝜌</a:t>
                </a:r>
                <a:r>
                  <a:rPr lang="en-GB" spc="-1" baseline="-25000" dirty="0">
                    <a:solidFill>
                      <a:srgbClr val="000000"/>
                    </a:solidFill>
                    <a:latin typeface="Cambria Math"/>
                  </a:rPr>
                  <a:t>a</a:t>
                </a:r>
                <a:r>
                  <a:rPr lang="en-GB" spc="-1" dirty="0">
                    <a:solidFill>
                      <a:srgbClr val="000000"/>
                    </a:solidFill>
                    <a:latin typeface="Cambria Math"/>
                  </a:rPr>
                  <a:t>)⋅ 𝑔⋅ ℎ)⁄(</a:t>
                </a:r>
                <a:r>
                  <a:rPr lang="en-GB" spc="-1" dirty="0">
                    <a:solidFill>
                      <a:srgbClr val="000000"/>
                    </a:solidFill>
                  </a:rPr>
                  <a:t>𝜌</a:t>
                </a:r>
                <a:r>
                  <a:rPr lang="en-GB" spc="-1" baseline="-25000" dirty="0">
                    <a:solidFill>
                      <a:srgbClr val="000000"/>
                    </a:solidFill>
                  </a:rPr>
                  <a:t>𝑚</a:t>
                </a:r>
                <a:r>
                  <a:rPr lang="en-GB" spc="-1" dirty="0">
                    <a:solidFill>
                      <a:srgbClr val="000000"/>
                    </a:solidFill>
                    <a:latin typeface="Cambria Math"/>
                  </a:rPr>
                  <a:t>⋅ 𝜇</a:t>
                </a:r>
                <a:r>
                  <a:rPr lang="en-GB" spc="-1" baseline="30000" dirty="0">
                    <a:solidFill>
                      <a:srgbClr val="000000"/>
                    </a:solidFill>
                    <a:latin typeface="Cambria Math"/>
                  </a:rPr>
                  <a:t>2</a:t>
                </a:r>
                <a:r>
                  <a:rPr lang="en-GB" spc="-1" dirty="0">
                    <a:solidFill>
                      <a:srgbClr val="000000"/>
                    </a:solidFill>
                    <a:latin typeface="Cambria Math"/>
                  </a:rPr>
                  <a:t>)</a:t>
                </a:r>
                <a:endParaRPr lang="en-GB" baseline="30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0ED30B-B6D7-4FB3-A955-D4E5BB99F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225" y="1952624"/>
                <a:ext cx="3419704" cy="646331"/>
              </a:xfrm>
              <a:prstGeom prst="rect">
                <a:avLst/>
              </a:prstGeom>
              <a:blipFill>
                <a:blip r:embed="rId3"/>
                <a:stretch>
                  <a:fillRect t="-471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ustomShape 1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SpPr/>
          <p:nvPr/>
        </p:nvSpPr>
        <p:spPr>
          <a:xfrm>
            <a:off x="2633441" y="3012175"/>
            <a:ext cx="6329428" cy="4479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 anchorCtr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flow rate </a:t>
            </a:r>
          </a:p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mbria Math"/>
              </a:rPr>
              <a:t>2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⋅</a:t>
            </a:r>
            <a:r>
              <a:rPr lang="en-GB" sz="1800" b="0" strike="noStrike" spc="-1" dirty="0">
                <a:solidFill>
                  <a:srgbClr val="000000"/>
                </a:solidFill>
                <a:latin typeface="Cambria Math"/>
              </a:rPr>
              <a:t> </a:t>
            </a:r>
            <a:r>
              <a:rPr lang="en-GB" sz="1800" b="0" strike="noStrike" spc="-1" dirty="0">
                <a:solidFill>
                  <a:srgbClr val="000000"/>
                </a:solidFill>
                <a:latin typeface="Cambria Math"/>
                <a:ea typeface="Cambria Math"/>
              </a:rPr>
              <a:t>π ∙ 𝑟 ∙</a:t>
            </a:r>
            <a:r>
              <a:rPr lang="en-GB" sz="1600" b="0" strike="noStrike" spc="-1" dirty="0">
                <a:solidFill>
                  <a:srgbClr val="000000"/>
                </a:solidFill>
                <a:latin typeface="Times New Roman"/>
                <a:ea typeface="Cambria Math"/>
              </a:rPr>
              <a:t> </a:t>
            </a:r>
            <a:r>
              <a:rPr lang="en-GB" sz="1800" b="0" strike="noStrike" spc="-1" dirty="0">
                <a:solidFill>
                  <a:srgbClr val="000000"/>
                </a:solidFill>
                <a:latin typeface="Cambria Math"/>
                <a:ea typeface="Cambria Math"/>
              </a:rPr>
              <a:t>ℎ ∙ μ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mbria Math"/>
              </a:rPr>
              <a:t>⋅  𝜌</a:t>
            </a:r>
            <a:r>
              <a:rPr lang="en-GB" sz="1800" b="0" strike="noStrike" spc="-1" baseline="-25000" dirty="0">
                <a:solidFill>
                  <a:srgbClr val="000000"/>
                </a:solidFill>
                <a:latin typeface="Calibri"/>
                <a:ea typeface="Cambria Math"/>
              </a:rPr>
              <a:t>𝑚</a:t>
            </a:r>
            <a:endParaRPr lang="en-GB" sz="1800" b="0" strike="noStrike" spc="-1" baseline="-25000" dirty="0">
              <a:latin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F5C61-2478-4F12-9DEC-B3153878EBAC}"/>
              </a:ext>
            </a:extLst>
          </p:cNvPr>
          <p:cNvSpPr txBox="1"/>
          <p:nvPr/>
        </p:nvSpPr>
        <p:spPr>
          <a:xfrm>
            <a:off x="4895791" y="4397236"/>
            <a:ext cx="28981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𝜌</a:t>
            </a:r>
            <a:r>
              <a:rPr lang="en-GB" spc="-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𝑚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mixture density</a:t>
            </a:r>
          </a:p>
          <a:p>
            <a:r>
              <a:rPr lang="en-GB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𝜌</a:t>
            </a:r>
            <a:r>
              <a:rPr lang="en-GB" spc="-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air density</a:t>
            </a:r>
          </a:p>
          <a:p>
            <a:r>
              <a:rPr lang="en-GB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𝑔 = acceleration of gravity</a:t>
            </a:r>
          </a:p>
          <a:p>
            <a:r>
              <a:rPr lang="en-GB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ℎ = thickness</a:t>
            </a:r>
          </a:p>
          <a:p>
            <a:r>
              <a:rPr lang="en-GB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𝜇 = velocity</a:t>
            </a:r>
          </a:p>
          <a:p>
            <a:r>
              <a:rPr lang="en-GB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𝑟 = radius</a:t>
            </a:r>
            <a:endParaRPr lang="en-GB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707C6B9-0547-4CE0-9CAB-158EF2AC570D}"/>
              </a:ext>
            </a:extLst>
          </p:cNvPr>
          <p:cNvSpPr/>
          <p:nvPr/>
        </p:nvSpPr>
        <p:spPr>
          <a:xfrm>
            <a:off x="3268123" y="2665433"/>
            <a:ext cx="1036482" cy="265681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9EEDC5-4AE6-423A-AF9E-DC92B0E070B4}"/>
              </a:ext>
            </a:extLst>
          </p:cNvPr>
          <p:cNvCxnSpPr>
            <a:stCxn id="2" idx="0"/>
          </p:cNvCxnSpPr>
          <p:nvPr/>
        </p:nvCxnSpPr>
        <p:spPr>
          <a:xfrm flipH="1" flipV="1">
            <a:off x="5260021" y="1679171"/>
            <a:ext cx="470056" cy="27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D850BA-56C5-44CC-B6E5-2B2D946A3B49}"/>
              </a:ext>
            </a:extLst>
          </p:cNvPr>
          <p:cNvCxnSpPr>
            <a:stCxn id="2" idx="0"/>
          </p:cNvCxnSpPr>
          <p:nvPr/>
        </p:nvCxnSpPr>
        <p:spPr>
          <a:xfrm flipV="1">
            <a:off x="5730077" y="1679171"/>
            <a:ext cx="377843" cy="27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1EBE103-13AD-435C-9DFF-91F9E1D6BC28}"/>
              </a:ext>
            </a:extLst>
          </p:cNvPr>
          <p:cNvSpPr txBox="1"/>
          <p:nvPr/>
        </p:nvSpPr>
        <p:spPr>
          <a:xfrm>
            <a:off x="4637605" y="1261900"/>
            <a:ext cx="1055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E2C051-AECF-4FC8-93D1-38F86ABD8EDF}"/>
              </a:ext>
            </a:extLst>
          </p:cNvPr>
          <p:cNvSpPr txBox="1"/>
          <p:nvPr/>
        </p:nvSpPr>
        <p:spPr>
          <a:xfrm>
            <a:off x="5798155" y="1248045"/>
            <a:ext cx="1055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33678-4038-45B2-9923-B81FC9D9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 May 2022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15345-3931-4521-AC48-ECA4BECE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220-EDCF-4303-BEFE-91B7A345B7A6}" type="slidenum">
              <a:rPr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F7BE5-8BB4-4C36-A5D4-559BE85E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7380D8-79CE-4084-A1B2-4DABFC55845E}"/>
              </a:ext>
            </a:extLst>
          </p:cNvPr>
          <p:cNvSpPr/>
          <p:nvPr/>
        </p:nvSpPr>
        <p:spPr>
          <a:xfrm>
            <a:off x="1037968" y="220495"/>
            <a:ext cx="10315832" cy="67582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Results: Mass flow rate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control on Runout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1E14A-F6D1-4A79-B179-F36F1D576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83"/>
          <a:stretch/>
        </p:blipFill>
        <p:spPr>
          <a:xfrm>
            <a:off x="6148383" y="2293356"/>
            <a:ext cx="5839618" cy="3742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2A3332-67D6-7467-C932-FA12895EA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9" y="2293356"/>
            <a:ext cx="5834743" cy="37534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E2426-643F-80EA-2FEA-4EFC0D798820}"/>
              </a:ext>
            </a:extLst>
          </p:cNvPr>
          <p:cNvSpPr txBox="1"/>
          <p:nvPr/>
        </p:nvSpPr>
        <p:spPr>
          <a:xfrm>
            <a:off x="-410182" y="157498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Runout increases with increasing </a:t>
            </a:r>
            <a:r>
              <a:rPr lang="en-GB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Mfr</a:t>
            </a: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7A153A-22C8-6649-F084-C7DEE717DE4A}"/>
              </a:ext>
            </a:extLst>
          </p:cNvPr>
          <p:cNvSpPr txBox="1"/>
          <p:nvPr/>
        </p:nvSpPr>
        <p:spPr>
          <a:xfrm>
            <a:off x="6108029" y="1590375"/>
            <a:ext cx="61280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Air-entrainment increases with increasing </a:t>
            </a:r>
            <a:r>
              <a:rPr lang="en-GB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Mfr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720E0E-7D7A-E3B7-024E-86D545BE9A85}"/>
              </a:ext>
            </a:extLst>
          </p:cNvPr>
          <p:cNvSpPr txBox="1"/>
          <p:nvPr/>
        </p:nvSpPr>
        <p:spPr>
          <a:xfrm>
            <a:off x="10307782" y="6036201"/>
            <a:ext cx="2535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Calabrò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20694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A761C-9E86-4664-B125-C990D071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220-EDCF-4303-BEFE-91B7A345B7A6}" type="slidenum">
              <a:rPr lang="en-GB" smtClean="0"/>
              <a:t>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AAA07-E2FE-E7FE-7028-DD4500A5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EGU Conference 23–27 May 2022</a:t>
            </a:r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2551A04-E285-4F86-AB80-38B1647E8A84}"/>
              </a:ext>
            </a:extLst>
          </p:cNvPr>
          <p:cNvSpPr/>
          <p:nvPr/>
        </p:nvSpPr>
        <p:spPr>
          <a:xfrm>
            <a:off x="1037968" y="130786"/>
            <a:ext cx="10315832" cy="64633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Results: Mixture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control on the deposit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665DB0-6055-4460-BECF-6BC7AD5D563F}"/>
              </a:ext>
            </a:extLst>
          </p:cNvPr>
          <p:cNvSpPr txBox="1"/>
          <p:nvPr/>
        </p:nvSpPr>
        <p:spPr>
          <a:xfrm>
            <a:off x="104681" y="4833176"/>
            <a:ext cx="5704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deposits show a first order exponential relationship between thickness decay and related covered area.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CA4BD4-4D9B-4F7A-B892-2D8C47A546C9}"/>
              </a:ext>
            </a:extLst>
          </p:cNvPr>
          <p:cNvSpPr txBox="1"/>
          <p:nvPr/>
        </p:nvSpPr>
        <p:spPr>
          <a:xfrm>
            <a:off x="104681" y="5911124"/>
            <a:ext cx="5600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exponential fitting slope increases with the flow density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5D942-AD0D-442E-84A5-6C01E589A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25" y="3013734"/>
            <a:ext cx="5826919" cy="3622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42B1E6-0C1E-4811-970E-CCA5B3F3DB82}"/>
              </a:ext>
            </a:extLst>
          </p:cNvPr>
          <p:cNvSpPr/>
          <p:nvPr/>
        </p:nvSpPr>
        <p:spPr>
          <a:xfrm>
            <a:off x="7894967" y="1151096"/>
            <a:ext cx="2687735" cy="139533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has a 20% influence on runout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5C2FBE-3AE1-416C-B6AA-47962A9E2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7" y="1033240"/>
            <a:ext cx="5845469" cy="33957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4B181D-A8A3-4C0A-A2FE-91254E15FF6F}"/>
              </a:ext>
            </a:extLst>
          </p:cNvPr>
          <p:cNvCxnSpPr>
            <a:cxnSpLocks/>
          </p:cNvCxnSpPr>
          <p:nvPr/>
        </p:nvCxnSpPr>
        <p:spPr>
          <a:xfrm flipV="1">
            <a:off x="6970779" y="4586514"/>
            <a:ext cx="591164" cy="981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2010AD-44A4-4BD4-B47A-737EF32A7991}"/>
              </a:ext>
            </a:extLst>
          </p:cNvPr>
          <p:cNvSpPr/>
          <p:nvPr/>
        </p:nvSpPr>
        <p:spPr>
          <a:xfrm>
            <a:off x="5626912" y="5568283"/>
            <a:ext cx="2687735" cy="93896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GB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apid sedimentation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1915ED-C8F9-8510-A580-BF84BACBC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May 2022</a:t>
            </a:r>
          </a:p>
        </p:txBody>
      </p:sp>
    </p:spTree>
    <p:extLst>
      <p:ext uri="{BB962C8B-B14F-4D97-AF65-F5344CB8AC3E}">
        <p14:creationId xmlns:p14="http://schemas.microsoft.com/office/powerpoint/2010/main" val="20921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863B00-BDE2-4405-B5F0-0BA88DBF0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8682"/>
            <a:ext cx="5316542" cy="4707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8EAD0-FAA0-48E1-B02B-A3E2791B8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25 May 2022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AEF89-2677-4B03-ADD2-D657DB3B2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220-EDCF-4303-BEFE-91B7A345B7A6}" type="slidenum">
              <a:rPr lang="en-GB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78D06-CB4B-463D-88BD-38A638DD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EGU Conference 23–27 May 2022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4EEBDF-86DA-4FE6-A39A-124632C2F1D8}"/>
              </a:ext>
            </a:extLst>
          </p:cNvPr>
          <p:cNvSpPr/>
          <p:nvPr/>
        </p:nvSpPr>
        <p:spPr>
          <a:xfrm>
            <a:off x="1037968" y="285549"/>
            <a:ext cx="10315832" cy="67582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RED ignimbrite: reconstruction of source and flow properties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E8F716D3-BB81-45D7-83F8-6190455E9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89318"/>
              </p:ext>
            </p:extLst>
          </p:nvPr>
        </p:nvGraphicFramePr>
        <p:xfrm>
          <a:off x="6755715" y="3384708"/>
          <a:ext cx="4150063" cy="2616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1711">
                  <a:extLst>
                    <a:ext uri="{9D8B030D-6E8A-4147-A177-3AD203B41FA5}">
                      <a16:colId xmlns:a16="http://schemas.microsoft.com/office/drawing/2014/main" val="684513528"/>
                    </a:ext>
                  </a:extLst>
                </a:gridCol>
                <a:gridCol w="991415">
                  <a:extLst>
                    <a:ext uri="{9D8B030D-6E8A-4147-A177-3AD203B41FA5}">
                      <a16:colId xmlns:a16="http://schemas.microsoft.com/office/drawing/2014/main" val="1024187639"/>
                    </a:ext>
                  </a:extLst>
                </a:gridCol>
                <a:gridCol w="813468">
                  <a:extLst>
                    <a:ext uri="{9D8B030D-6E8A-4147-A177-3AD203B41FA5}">
                      <a16:colId xmlns:a16="http://schemas.microsoft.com/office/drawing/2014/main" val="1686494534"/>
                    </a:ext>
                  </a:extLst>
                </a:gridCol>
                <a:gridCol w="813469">
                  <a:extLst>
                    <a:ext uri="{9D8B030D-6E8A-4147-A177-3AD203B41FA5}">
                      <a16:colId xmlns:a16="http://schemas.microsoft.com/office/drawing/2014/main" val="762572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Fraction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92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200µm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1.6cm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786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TGSD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4562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+5% Finer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95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+10% Finer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34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+5% Coarse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993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+10% Coarse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7651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49DA79-0113-4FEA-8959-D9C38743D3A4}"/>
              </a:ext>
            </a:extLst>
          </p:cNvPr>
          <p:cNvSpPr txBox="1"/>
          <p:nvPr/>
        </p:nvSpPr>
        <p:spPr>
          <a:xfrm>
            <a:off x="6929988" y="1193415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40A81-4CD3-4907-A6F9-73A0648810BC}"/>
              </a:ext>
            </a:extLst>
          </p:cNvPr>
          <p:cNvSpPr txBox="1"/>
          <p:nvPr/>
        </p:nvSpPr>
        <p:spPr>
          <a:xfrm>
            <a:off x="6417906" y="1704319"/>
            <a:ext cx="27590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Mfr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6.82×10</a:t>
            </a:r>
            <a:r>
              <a:rPr lang="en-GB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GB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kg/s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= 873K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 = 0.5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E8393C-B33A-DFAF-DA9F-33AFB42CE7F4}"/>
              </a:ext>
            </a:extLst>
          </p:cNvPr>
          <p:cNvSpPr/>
          <p:nvPr/>
        </p:nvSpPr>
        <p:spPr>
          <a:xfrm rot="769432">
            <a:off x="9296345" y="1548403"/>
            <a:ext cx="2687735" cy="137748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Runout increases with increasing finer fraction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91D4ED2-7E47-5679-9EC8-E1332ED65B29}"/>
              </a:ext>
            </a:extLst>
          </p:cNvPr>
          <p:cNvSpPr txBox="1"/>
          <p:nvPr/>
        </p:nvSpPr>
        <p:spPr>
          <a:xfrm>
            <a:off x="727972" y="6053440"/>
            <a:ext cx="3192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from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Calabrò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3700619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18241</TotalTime>
  <Words>1093</Words>
  <Application>Microsoft Office PowerPoint</Application>
  <PresentationFormat>Widescreen</PresentationFormat>
  <Paragraphs>199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Open Sans</vt:lpstr>
      <vt:lpstr>Times New Roman</vt:lpstr>
      <vt:lpstr>TimesNewRomanPS-BoldMT</vt:lpstr>
      <vt:lpstr>TimesNewRomanPSMT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Tre University  XXXIV PhD cycle Earth Science Department</dc:title>
  <dc:creator>Aldebaran Laura</dc:creator>
  <cp:lastModifiedBy>Aldebaran Laura</cp:lastModifiedBy>
  <cp:revision>196</cp:revision>
  <dcterms:created xsi:type="dcterms:W3CDTF">2022-01-10T09:45:22Z</dcterms:created>
  <dcterms:modified xsi:type="dcterms:W3CDTF">2022-05-22T16:55:51Z</dcterms:modified>
  <cp:contentStatus/>
</cp:coreProperties>
</file>