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Dettagli informazione</a:t>
            </a:r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Attribuzione</a:t>
            </a:r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“Citazione degna di nota”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Mongolfiere viste dal basso con un cielo azzurro sullo sfondo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Primo piano della parte superiore di una mongolfiera vista dall'alto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Mongolfiere viste dal basso con un cielo azzurro sullo sfondo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Mongolfiere viste dal basso con un cielo azzurro sullo sfondo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47162"/>
            <a:ext cx="21971004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FFFFFF"/>
                </a:solidFill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FFFFFF"/>
                </a:solidFill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FFFFFF"/>
                </a:solidFill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FFFFFF"/>
                </a:solidFill>
              </a:defRPr>
            </a:lvl5pPr>
          </a:lstStyle>
          <a:p>
            <a:r>
              <a:t>Autore e data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0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 defTabSz="2438337"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Titolo presentazione</a:t>
            </a:r>
          </a:p>
        </p:txBody>
      </p:sp>
      <p:sp>
        <p:nvSpPr>
          <p:cNvPr id="151" name="Corpo livello uno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10490"/>
            <a:ext cx="21971002" cy="190500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80000"/>
              </a:lnSpc>
              <a:spcBef>
                <a:spcPts val="3200"/>
              </a:spcBef>
              <a:buSzTx/>
              <a:buNone/>
              <a:defRPr sz="77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Sottotitolo presentazione</a:t>
            </a:r>
          </a:p>
        </p:txBody>
      </p:sp>
      <p:sp>
        <p:nvSpPr>
          <p:cNvPr id="15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inea"/>
          <p:cNvSpPr/>
          <p:nvPr/>
        </p:nvSpPr>
        <p:spPr>
          <a:xfrm flipV="1">
            <a:off x="761999" y="1396631"/>
            <a:ext cx="22860000" cy="370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45718" tIns="45718" rIns="45718" bIns="45718"/>
          <a:lstStyle/>
          <a:p>
            <a:pPr defTabSz="2438337"/>
            <a:endParaRPr/>
          </a:p>
        </p:txBody>
      </p:sp>
      <p:sp>
        <p:nvSpPr>
          <p:cNvPr id="16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/>
          <a:lstStyle>
            <a:lvl1pPr marL="0" indent="0" defTabSz="647700">
              <a:lnSpc>
                <a:spcPct val="80000"/>
              </a:lnSpc>
              <a:spcBef>
                <a:spcPts val="3900"/>
              </a:spcBef>
              <a:buSzTx/>
              <a:buNone/>
              <a:defRPr sz="3600" cap="all" spc="18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1066800" indent="-457200" defTabSz="647700">
              <a:lnSpc>
                <a:spcPct val="80000"/>
              </a:lnSpc>
              <a:spcBef>
                <a:spcPts val="3900"/>
              </a:spcBef>
              <a:defRPr sz="3600" cap="all" spc="18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1676400" indent="-457200" defTabSz="647700">
              <a:lnSpc>
                <a:spcPct val="80000"/>
              </a:lnSpc>
              <a:spcBef>
                <a:spcPts val="3900"/>
              </a:spcBef>
              <a:defRPr sz="3600" cap="all" spc="18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2286000" indent="-457200" defTabSz="647700">
              <a:lnSpc>
                <a:spcPct val="80000"/>
              </a:lnSpc>
              <a:spcBef>
                <a:spcPts val="3900"/>
              </a:spcBef>
              <a:defRPr sz="3600" cap="all" spc="18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2895600" indent="-457200" defTabSz="647700">
              <a:lnSpc>
                <a:spcPct val="80000"/>
              </a:lnSpc>
              <a:spcBef>
                <a:spcPts val="3900"/>
              </a:spcBef>
              <a:defRPr sz="3600" cap="all" spc="18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61" name="Immagine"/>
          <p:cNvSpPr>
            <a:spLocks noGrp="1"/>
          </p:cNvSpPr>
          <p:nvPr>
            <p:ph type="pic" idx="21"/>
          </p:nvPr>
        </p:nvSpPr>
        <p:spPr>
          <a:xfrm>
            <a:off x="132588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2" name="Titolo Testo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900"/>
              </a:spcBef>
              <a:defRPr sz="8700" b="0" cap="all" spc="0">
                <a:solidFill>
                  <a:srgbClr val="34A5DA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r>
              <a:t>Titolo Testo</a:t>
            </a:r>
          </a:p>
        </p:txBody>
      </p:sp>
      <p:sp>
        <p:nvSpPr>
          <p:cNvPr id="163" name="Corpo livello uno…"/>
          <p:cNvSpPr txBox="1">
            <a:spLocks noGrp="1"/>
          </p:cNvSpPr>
          <p:nvPr>
            <p:ph type="body" sz="half" idx="22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/>
          <a:lstStyle/>
          <a:p>
            <a:pPr marL="635000" indent="-635000" defTabSz="825500">
              <a:lnSpc>
                <a:spcPct val="100000"/>
              </a:lnSpc>
              <a:spcBef>
                <a:spcPts val="3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0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/>
          </a:p>
        </p:txBody>
      </p:sp>
      <p:sp>
        <p:nvSpPr>
          <p:cNvPr id="16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imo piano della parte superiore di una mongolfiera vista dall'alto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Titolo presentazione</a:t>
            </a:r>
          </a:p>
        </p:txBody>
      </p:sp>
      <p:sp>
        <p:nvSpPr>
          <p:cNvPr id="23" name="Autore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Autore e data</a:t>
            </a:r>
          </a:p>
        </p:txBody>
      </p:sp>
      <p:sp>
        <p:nvSpPr>
          <p:cNvPr id="2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imo piano visto di una mongolfiera vista dal basso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Mongolfiere viste dal basso con un cielo azzurro sullo sfondo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diapositiva</a:t>
            </a:r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9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Sottotitolo programma</a:t>
            </a:r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oandpo.com" TargetMode="External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oandpo.com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-13575"/>
              </a:schemeClr>
            </a:gs>
            <a:gs pos="100000">
              <a:schemeClr val="accent1">
                <a:hueOff val="114395"/>
                <a:lumOff val="-249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EGU General Assembly 2021 - Session NH3.6 - ‘Landslide investigation using Remote Sensing and Geophysics’ - 26 April 2021"/>
          <p:cNvSpPr txBox="1">
            <a:spLocks noGrp="1"/>
          </p:cNvSpPr>
          <p:nvPr>
            <p:ph type="body" sz="quarter" idx="1"/>
          </p:nvPr>
        </p:nvSpPr>
        <p:spPr>
          <a:xfrm>
            <a:off x="1206499" y="12197171"/>
            <a:ext cx="21971002" cy="636980"/>
          </a:xfrm>
          <a:prstGeom prst="rect">
            <a:avLst/>
          </a:prstGeom>
          <a:solidFill>
            <a:srgbClr val="FFFFFF">
              <a:alpha val="10461"/>
            </a:srgbClr>
          </a:solidFill>
          <a:ln>
            <a:solidFill>
              <a:srgbClr val="000000"/>
            </a:solidFill>
          </a:ln>
        </p:spPr>
        <p:txBody>
          <a:bodyPr/>
          <a:lstStyle>
            <a:lvl1pPr algn="ctr" defTabSz="652144">
              <a:defRPr sz="28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</a:defRPr>
            </a:lvl1pPr>
          </a:lstStyle>
          <a:p>
            <a:r>
              <a:t>EGU General Assembly 2022 - Session NH3.8 - Tuesday, 24 May, 08:40–13:47</a:t>
            </a:r>
          </a:p>
        </p:txBody>
      </p:sp>
      <p:sp>
        <p:nvSpPr>
          <p:cNvPr id="174" name="Rapid Mapping of Landslides by Deep-Learning of Combined Optical and SAR Data"/>
          <p:cNvSpPr txBox="1">
            <a:spLocks noGrp="1"/>
          </p:cNvSpPr>
          <p:nvPr>
            <p:ph type="title"/>
          </p:nvPr>
        </p:nvSpPr>
        <p:spPr>
          <a:xfrm>
            <a:off x="1225704" y="4088824"/>
            <a:ext cx="21932592" cy="2085502"/>
          </a:xfrm>
          <a:prstGeom prst="rect">
            <a:avLst/>
          </a:prstGeom>
          <a:solidFill>
            <a:srgbClr val="FFFFFF">
              <a:alpha val="8832"/>
            </a:srgbClr>
          </a:solidFill>
          <a:ln>
            <a:solidFill>
              <a:srgbClr val="000000"/>
            </a:solidFill>
          </a:ln>
        </p:spPr>
        <p:txBody>
          <a:bodyPr/>
          <a:lstStyle>
            <a:lvl1pPr algn="ctr" defTabSz="1111638">
              <a:defRPr sz="7050" spc="-188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</a:defRPr>
            </a:lvl1pPr>
          </a:lstStyle>
          <a:p>
            <a:r>
              <a:rPr dirty="0"/>
              <a:t>Deep Learning and Sentinel-2 data for </a:t>
            </a:r>
            <a:r>
              <a:rPr lang="en-GB" dirty="0"/>
              <a:t>A</a:t>
            </a:r>
            <a:r>
              <a:rPr dirty="0" err="1"/>
              <a:t>rtisanal</a:t>
            </a:r>
            <a:r>
              <a:rPr dirty="0"/>
              <a:t> </a:t>
            </a:r>
            <a:r>
              <a:rPr lang="en-GB" dirty="0"/>
              <a:t>M</a:t>
            </a:r>
            <a:r>
              <a:rPr dirty="0" err="1"/>
              <a:t>ine</a:t>
            </a:r>
            <a:r>
              <a:rPr dirty="0"/>
              <a:t> </a:t>
            </a:r>
            <a:r>
              <a:rPr lang="en-GB" dirty="0"/>
              <a:t>D</a:t>
            </a:r>
            <a:r>
              <a:rPr dirty="0" err="1"/>
              <a:t>etection</a:t>
            </a:r>
            <a:r>
              <a:rPr dirty="0"/>
              <a:t> in a semi-desert area</a:t>
            </a:r>
          </a:p>
        </p:txBody>
      </p:sp>
      <p:grpSp>
        <p:nvGrpSpPr>
          <p:cNvPr id="177" name="Raggruppa"/>
          <p:cNvGrpSpPr/>
          <p:nvPr/>
        </p:nvGrpSpPr>
        <p:grpSpPr>
          <a:xfrm>
            <a:off x="1263949" y="762386"/>
            <a:ext cx="7591095" cy="1867355"/>
            <a:chOff x="0" y="0"/>
            <a:chExt cx="7591093" cy="1867353"/>
          </a:xfrm>
        </p:grpSpPr>
        <p:pic>
          <p:nvPicPr>
            <p:cNvPr id="175" name="Schermata 2021-08-12 alle 14.49.37.png" descr="Schermata 2021-08-12 alle 14.49.3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833"/>
              <a:ext cx="5778097" cy="1855353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176" name="WhatsApp Image 2022-02-22 at 4.56.37 PM.jpeg" descr="WhatsApp Image 2022-02-22 at 4.56.37 PM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770881" y="0"/>
              <a:ext cx="1820213" cy="1867354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78" name="EGU General Assembly 2021 - Session NH3.6 - ‘Landslide investigation using Remote Sensing and Geophysics’ - 26 April 2021"/>
          <p:cNvSpPr txBox="1"/>
          <p:nvPr/>
        </p:nvSpPr>
        <p:spPr>
          <a:xfrm>
            <a:off x="1206499" y="6188214"/>
            <a:ext cx="21971002" cy="729806"/>
          </a:xfrm>
          <a:prstGeom prst="rect">
            <a:avLst/>
          </a:prstGeom>
          <a:solidFill>
            <a:srgbClr val="FFFFFF">
              <a:alpha val="10461"/>
            </a:srgbClr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>
            <a:lvl1pPr defTabSz="652144">
              <a:defRPr sz="370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</a:defRPr>
            </a:lvl1pPr>
          </a:lstStyle>
          <a:p>
            <a:r>
              <a:t>Maria Cuevas¹, Lorenzo Nava², Sansar Raj Meena², Filippo Catani², Oriol Monserrat¹</a:t>
            </a:r>
          </a:p>
        </p:txBody>
      </p:sp>
      <p:sp>
        <p:nvSpPr>
          <p:cNvPr id="179" name="EGU General Assembly 2021 - Session NH3.6 - ‘Landslide investigation using Remote Sensing and Geophysics’ - 26 April 2021"/>
          <p:cNvSpPr txBox="1"/>
          <p:nvPr/>
        </p:nvSpPr>
        <p:spPr>
          <a:xfrm>
            <a:off x="1206499" y="10801867"/>
            <a:ext cx="21971002" cy="981596"/>
          </a:xfrm>
          <a:prstGeom prst="rect">
            <a:avLst/>
          </a:prstGeom>
          <a:solidFill>
            <a:srgbClr val="FFFFFF">
              <a:alpha val="10461"/>
            </a:srgbClr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defTabSz="586930">
              <a:defRPr sz="279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</a:defRPr>
            </a:pPr>
            <a:r>
              <a:t>¹ Department of Remote Sensing, Geomatic Research Unit, Centre Tecnològic Telecomunicacions Catalunya, Spain</a:t>
            </a:r>
          </a:p>
          <a:p>
            <a:pPr defTabSz="586930">
              <a:defRPr sz="2790"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</a:defRPr>
            </a:pPr>
            <a:r>
              <a:t>² Machine Intelligence and Slope Stability Laboratory (MISSlab), Department of Geosciences, University of Padova, Italy</a:t>
            </a:r>
          </a:p>
        </p:txBody>
      </p:sp>
      <p:pic>
        <p:nvPicPr>
          <p:cNvPr id="180" name="Schermata 2022-05-16 alle 13.48.39.png" descr="Schermata 2022-05-16 alle 13.48.3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524260" y="774110"/>
            <a:ext cx="6437495" cy="184390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81" name="Schermata 2022-05-16 alle 13.49.45.png" descr="Schermata 2022-05-16 alle 13.49.4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80683" y="774110"/>
            <a:ext cx="4411588" cy="184390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82" name="Schermata 2022-05-17 alle 23.34.26.png" descr="Schermata 2022-05-17 alle 23.34.2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2" r="11453"/>
          <a:stretch>
            <a:fillRect/>
          </a:stretch>
        </p:blipFill>
        <p:spPr>
          <a:xfrm>
            <a:off x="14560711" y="6903631"/>
            <a:ext cx="2736023" cy="319813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83" name="Immagine" descr="Immagin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78749" y="6897281"/>
            <a:ext cx="2728378" cy="321057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85" name="Immagine" descr="Immagine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40560" y="6890931"/>
            <a:ext cx="2764150" cy="32234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186" name="Immagine" descr="Immagin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8433" y="6897281"/>
            <a:ext cx="2731223" cy="3210720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831BA-4464-44DD-9A88-6DD36479091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8315" y="6897281"/>
            <a:ext cx="2813585" cy="322342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059654" y="609600"/>
            <a:ext cx="553195" cy="63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50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251" name="Introduc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Dry season:</a:t>
            </a:r>
          </a:p>
        </p:txBody>
      </p:sp>
      <p:pic>
        <p:nvPicPr>
          <p:cNvPr id="252" name="dry.png" descr="d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6300" y="2486567"/>
            <a:ext cx="14492725" cy="107765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059654" y="609600"/>
            <a:ext cx="553195" cy="63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55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256" name="Introduc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Dry season:</a:t>
            </a:r>
          </a:p>
        </p:txBody>
      </p:sp>
      <p:pic>
        <p:nvPicPr>
          <p:cNvPr id="257" name="both_2.tif" descr="both_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45613" y="1683538"/>
            <a:ext cx="10247333" cy="11302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bothnets_1.tif" descr="bothnets_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3535" y="2798149"/>
            <a:ext cx="10704545" cy="9990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059654" y="609600"/>
            <a:ext cx="553195" cy="63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261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262" name="Introduc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Conclusions:</a:t>
            </a:r>
          </a:p>
        </p:txBody>
      </p:sp>
      <p:sp>
        <p:nvSpPr>
          <p:cNvPr id="263" name="In the world, various natural calamities, can trigger multiple landslide events, that can occur in group of hundreds to thousands in a region, in a short time span."/>
          <p:cNvSpPr txBox="1"/>
          <p:nvPr/>
        </p:nvSpPr>
        <p:spPr>
          <a:xfrm>
            <a:off x="3453194" y="4378271"/>
            <a:ext cx="17477612" cy="755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46100" indent="-546100" algn="l" defTabSz="709930">
              <a:spcBef>
                <a:spcPts val="33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3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The proposed approach is able to map ASMs even in the vey challenging semi-desert area starting with few training samples.</a:t>
            </a:r>
          </a:p>
          <a:p>
            <a:pPr marL="546100" indent="-546100" algn="l" defTabSz="709930">
              <a:spcBef>
                <a:spcPts val="33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3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 Best mapping performances in dry season.</a:t>
            </a:r>
          </a:p>
          <a:p>
            <a:pPr marL="546100" indent="-546100" algn="l" defTabSz="709930">
              <a:spcBef>
                <a:spcPts val="33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3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ADSMS U-Net achieve better mapping performances than U-Net for ASM detection.</a:t>
            </a:r>
          </a:p>
          <a:p>
            <a:pPr marL="546100" indent="-546100" algn="l" defTabSz="709930">
              <a:spcBef>
                <a:spcPts val="33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3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Help to implement management strategies for ASM formalization as well as to plan for environmental remediation interventions.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059654" y="609600"/>
            <a:ext cx="553195" cy="63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66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267" name="Introduc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References:</a:t>
            </a:r>
          </a:p>
        </p:txBody>
      </p:sp>
      <p:sp>
        <p:nvSpPr>
          <p:cNvPr id="268" name="In the world, various natural calamities, can trigger multiple landslide events, that can occur in group of hundreds to thousands in a region, in a short time span."/>
          <p:cNvSpPr txBox="1"/>
          <p:nvPr/>
        </p:nvSpPr>
        <p:spPr>
          <a:xfrm>
            <a:off x="3453194" y="4378271"/>
            <a:ext cx="17477612" cy="755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46100" indent="-546100" algn="l" defTabSz="709930">
              <a:spcBef>
                <a:spcPts val="33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3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t>Abraham, N., &amp; Khan, N. M. (2019, April). A novel focal tversky loss function with improved attention u-net for lesion segmentation. In </a:t>
            </a:r>
            <a:r>
              <a:rPr i="1">
                <a:latin typeface="Avenir Next Regular"/>
                <a:ea typeface="Avenir Next Regular"/>
                <a:cs typeface="Avenir Next Regular"/>
                <a:sym typeface="Avenir Next Regular"/>
              </a:rPr>
              <a:t>2019 IEEE 16th international symposium on biomedical imaging (ISBI 2019)</a:t>
            </a:r>
            <a:r>
              <a:t> (pp. 683-687). IEEE.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Off val="-13575"/>
              </a:schemeClr>
            </a:gs>
            <a:gs pos="100000">
              <a:schemeClr val="accent1">
                <a:hueOff val="114395"/>
                <a:lumOff val="-24975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HANK YOU…"/>
          <p:cNvSpPr txBox="1">
            <a:spLocks noGrp="1"/>
          </p:cNvSpPr>
          <p:nvPr>
            <p:ph type="title"/>
          </p:nvPr>
        </p:nvSpPr>
        <p:spPr>
          <a:xfrm>
            <a:off x="1206497" y="4963781"/>
            <a:ext cx="21971006" cy="4316803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20000"/>
              </a:lnSpc>
              <a:defRPr spc="-300"/>
            </a:pPr>
            <a:r>
              <a:t>THANK YOU </a:t>
            </a:r>
          </a:p>
          <a:p>
            <a:pPr algn="ctr">
              <a:lnSpc>
                <a:spcPct val="120000"/>
              </a:lnSpc>
              <a:defRPr sz="9000" spc="-200"/>
            </a:pPr>
            <a:r>
              <a:t>FOR YOUR</a:t>
            </a:r>
            <a:r>
              <a:rPr sz="11600" spc="-300"/>
              <a:t> </a:t>
            </a:r>
            <a:r>
              <a:t>ATTENTION</a:t>
            </a:r>
          </a:p>
        </p:txBody>
      </p:sp>
      <p:sp>
        <p:nvSpPr>
          <p:cNvPr id="271" name="Lampadina"/>
          <p:cNvSpPr/>
          <p:nvPr/>
        </p:nvSpPr>
        <p:spPr>
          <a:xfrm>
            <a:off x="11324052" y="1091527"/>
            <a:ext cx="1735897" cy="3009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2" name="Forma"/>
          <p:cNvSpPr/>
          <p:nvPr/>
        </p:nvSpPr>
        <p:spPr>
          <a:xfrm>
            <a:off x="12125824" y="401352"/>
            <a:ext cx="133352" cy="599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907" y="0"/>
                  <a:pt x="0" y="1060"/>
                  <a:pt x="0" y="2402"/>
                </a:cubicBezTo>
                <a:lnTo>
                  <a:pt x="0" y="19184"/>
                </a:lnTo>
                <a:cubicBezTo>
                  <a:pt x="0" y="20495"/>
                  <a:pt x="4765" y="21600"/>
                  <a:pt x="10800" y="21600"/>
                </a:cubicBezTo>
                <a:cubicBezTo>
                  <a:pt x="16834" y="21600"/>
                  <a:pt x="21600" y="20526"/>
                  <a:pt x="21600" y="19184"/>
                </a:cubicBezTo>
                <a:lnTo>
                  <a:pt x="21600" y="2402"/>
                </a:lnTo>
                <a:cubicBezTo>
                  <a:pt x="21600" y="1091"/>
                  <a:pt x="16835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3" name="Forma"/>
          <p:cNvSpPr/>
          <p:nvPr/>
        </p:nvSpPr>
        <p:spPr>
          <a:xfrm rot="180000">
            <a:off x="12831238" y="743855"/>
            <a:ext cx="407653" cy="511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93" h="21164" extrusionOk="0">
                <a:moveTo>
                  <a:pt x="16754" y="33"/>
                </a:moveTo>
                <a:cubicBezTo>
                  <a:pt x="15896" y="141"/>
                  <a:pt x="15087" y="523"/>
                  <a:pt x="14538" y="1149"/>
                </a:cubicBezTo>
                <a:lnTo>
                  <a:pt x="636" y="16757"/>
                </a:lnTo>
                <a:cubicBezTo>
                  <a:pt x="-463" y="17975"/>
                  <a:pt x="-93" y="19735"/>
                  <a:pt x="1402" y="20630"/>
                </a:cubicBezTo>
                <a:cubicBezTo>
                  <a:pt x="2897" y="21526"/>
                  <a:pt x="5037" y="21277"/>
                  <a:pt x="6136" y="20023"/>
                </a:cubicBezTo>
                <a:lnTo>
                  <a:pt x="20038" y="4399"/>
                </a:lnTo>
                <a:cubicBezTo>
                  <a:pt x="21137" y="3181"/>
                  <a:pt x="20831" y="1421"/>
                  <a:pt x="19292" y="526"/>
                </a:cubicBezTo>
                <a:cubicBezTo>
                  <a:pt x="18523" y="78"/>
                  <a:pt x="17611" y="-74"/>
                  <a:pt x="16754" y="3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4" name="Forma"/>
          <p:cNvSpPr/>
          <p:nvPr/>
        </p:nvSpPr>
        <p:spPr>
          <a:xfrm rot="21300000">
            <a:off x="11146285" y="744165"/>
            <a:ext cx="408375" cy="511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4" h="21153" extrusionOk="0">
                <a:moveTo>
                  <a:pt x="4009" y="37"/>
                </a:moveTo>
                <a:cubicBezTo>
                  <a:pt x="3139" y="-75"/>
                  <a:pt x="2194" y="65"/>
                  <a:pt x="1413" y="513"/>
                </a:cubicBezTo>
                <a:cubicBezTo>
                  <a:pt x="655" y="961"/>
                  <a:pt x="185" y="1619"/>
                  <a:pt x="44" y="2320"/>
                </a:cubicBezTo>
                <a:cubicBezTo>
                  <a:pt x="-98" y="3020"/>
                  <a:pt x="99" y="3761"/>
                  <a:pt x="657" y="4389"/>
                </a:cubicBezTo>
                <a:lnTo>
                  <a:pt x="14802" y="20021"/>
                </a:lnTo>
                <a:cubicBezTo>
                  <a:pt x="15918" y="21240"/>
                  <a:pt x="18045" y="21525"/>
                  <a:pt x="19606" y="20629"/>
                </a:cubicBezTo>
                <a:cubicBezTo>
                  <a:pt x="21168" y="19733"/>
                  <a:pt x="21502" y="17972"/>
                  <a:pt x="20342" y="16754"/>
                </a:cubicBezTo>
                <a:lnTo>
                  <a:pt x="6237" y="1137"/>
                </a:lnTo>
                <a:cubicBezTo>
                  <a:pt x="5680" y="528"/>
                  <a:pt x="4879" y="149"/>
                  <a:pt x="4009" y="3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5" name="Forma"/>
          <p:cNvSpPr/>
          <p:nvPr/>
        </p:nvSpPr>
        <p:spPr>
          <a:xfrm rot="21360000">
            <a:off x="10655766" y="1576611"/>
            <a:ext cx="577512" cy="278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371" extrusionOk="0">
                <a:moveTo>
                  <a:pt x="2262" y="23"/>
                </a:moveTo>
                <a:cubicBezTo>
                  <a:pt x="1298" y="200"/>
                  <a:pt x="428" y="1511"/>
                  <a:pt x="118" y="3556"/>
                </a:cubicBezTo>
                <a:cubicBezTo>
                  <a:pt x="-293" y="6272"/>
                  <a:pt x="403" y="9210"/>
                  <a:pt x="1708" y="10074"/>
                </a:cubicBezTo>
                <a:lnTo>
                  <a:pt x="17964" y="21130"/>
                </a:lnTo>
                <a:cubicBezTo>
                  <a:pt x="18617" y="21562"/>
                  <a:pt x="19296" y="21393"/>
                  <a:pt x="19860" y="20795"/>
                </a:cubicBezTo>
                <a:cubicBezTo>
                  <a:pt x="20423" y="20197"/>
                  <a:pt x="20877" y="19142"/>
                  <a:pt x="21084" y="17780"/>
                </a:cubicBezTo>
                <a:cubicBezTo>
                  <a:pt x="21307" y="16450"/>
                  <a:pt x="21237" y="15058"/>
                  <a:pt x="20953" y="13881"/>
                </a:cubicBezTo>
                <a:cubicBezTo>
                  <a:pt x="20669" y="12704"/>
                  <a:pt x="20161" y="11757"/>
                  <a:pt x="19524" y="11292"/>
                </a:cubicBezTo>
                <a:lnTo>
                  <a:pt x="3224" y="236"/>
                </a:lnTo>
                <a:cubicBezTo>
                  <a:pt x="2910" y="22"/>
                  <a:pt x="2591" y="-38"/>
                  <a:pt x="2262" y="2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6" name="Forma"/>
          <p:cNvSpPr/>
          <p:nvPr/>
        </p:nvSpPr>
        <p:spPr>
          <a:xfrm rot="240000">
            <a:off x="13150851" y="1576611"/>
            <a:ext cx="577992" cy="278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371" extrusionOk="0">
                <a:moveTo>
                  <a:pt x="18975" y="23"/>
                </a:moveTo>
                <a:cubicBezTo>
                  <a:pt x="18647" y="-38"/>
                  <a:pt x="18313" y="22"/>
                  <a:pt x="17999" y="236"/>
                </a:cubicBezTo>
                <a:lnTo>
                  <a:pt x="1709" y="11292"/>
                </a:lnTo>
                <a:cubicBezTo>
                  <a:pt x="1057" y="11757"/>
                  <a:pt x="553" y="12712"/>
                  <a:pt x="266" y="13881"/>
                </a:cubicBezTo>
                <a:cubicBezTo>
                  <a:pt x="-20" y="15050"/>
                  <a:pt x="-86" y="16417"/>
                  <a:pt x="121" y="17780"/>
                </a:cubicBezTo>
                <a:cubicBezTo>
                  <a:pt x="343" y="19142"/>
                  <a:pt x="798" y="20197"/>
                  <a:pt x="1359" y="20795"/>
                </a:cubicBezTo>
                <a:cubicBezTo>
                  <a:pt x="1921" y="21393"/>
                  <a:pt x="2587" y="21562"/>
                  <a:pt x="3239" y="21130"/>
                </a:cubicBezTo>
                <a:lnTo>
                  <a:pt x="19515" y="10074"/>
                </a:lnTo>
                <a:cubicBezTo>
                  <a:pt x="20819" y="9143"/>
                  <a:pt x="21514" y="6272"/>
                  <a:pt x="21103" y="3556"/>
                </a:cubicBezTo>
                <a:cubicBezTo>
                  <a:pt x="20793" y="1511"/>
                  <a:pt x="19938" y="200"/>
                  <a:pt x="18975" y="2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7" name="Forma"/>
          <p:cNvSpPr/>
          <p:nvPr/>
        </p:nvSpPr>
        <p:spPr>
          <a:xfrm rot="21360000">
            <a:off x="10779019" y="2457265"/>
            <a:ext cx="578243" cy="278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7" h="21372" extrusionOk="0">
                <a:moveTo>
                  <a:pt x="18959" y="22"/>
                </a:moveTo>
                <a:cubicBezTo>
                  <a:pt x="18630" y="-38"/>
                  <a:pt x="18297" y="22"/>
                  <a:pt x="17983" y="236"/>
                </a:cubicBezTo>
                <a:lnTo>
                  <a:pt x="1703" y="11261"/>
                </a:lnTo>
                <a:cubicBezTo>
                  <a:pt x="1051" y="11727"/>
                  <a:pt x="562" y="12677"/>
                  <a:pt x="276" y="13850"/>
                </a:cubicBezTo>
                <a:cubicBezTo>
                  <a:pt x="-10" y="15024"/>
                  <a:pt x="-91" y="16417"/>
                  <a:pt x="116" y="17779"/>
                </a:cubicBezTo>
                <a:cubicBezTo>
                  <a:pt x="338" y="19142"/>
                  <a:pt x="792" y="20196"/>
                  <a:pt x="1353" y="20795"/>
                </a:cubicBezTo>
                <a:cubicBezTo>
                  <a:pt x="1915" y="21393"/>
                  <a:pt x="2580" y="21562"/>
                  <a:pt x="3232" y="21130"/>
                </a:cubicBezTo>
                <a:lnTo>
                  <a:pt x="19512" y="10074"/>
                </a:lnTo>
                <a:cubicBezTo>
                  <a:pt x="20816" y="9143"/>
                  <a:pt x="21509" y="6266"/>
                  <a:pt x="21100" y="3556"/>
                </a:cubicBezTo>
                <a:cubicBezTo>
                  <a:pt x="20791" y="1511"/>
                  <a:pt x="19921" y="200"/>
                  <a:pt x="18959" y="2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8" name="Forma"/>
          <p:cNvSpPr/>
          <p:nvPr/>
        </p:nvSpPr>
        <p:spPr>
          <a:xfrm rot="21180000">
            <a:off x="13038066" y="2457234"/>
            <a:ext cx="578055" cy="278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2" h="20950" extrusionOk="0">
                <a:moveTo>
                  <a:pt x="2237" y="22"/>
                </a:moveTo>
                <a:cubicBezTo>
                  <a:pt x="1284" y="195"/>
                  <a:pt x="423" y="1481"/>
                  <a:pt x="117" y="3485"/>
                </a:cubicBezTo>
                <a:cubicBezTo>
                  <a:pt x="-290" y="6142"/>
                  <a:pt x="398" y="9025"/>
                  <a:pt x="1689" y="9872"/>
                </a:cubicBezTo>
                <a:lnTo>
                  <a:pt x="17818" y="20708"/>
                </a:lnTo>
                <a:cubicBezTo>
                  <a:pt x="19103" y="21563"/>
                  <a:pt x="20473" y="20080"/>
                  <a:pt x="20891" y="17424"/>
                </a:cubicBezTo>
                <a:cubicBezTo>
                  <a:pt x="21310" y="14759"/>
                  <a:pt x="20610" y="11949"/>
                  <a:pt x="19319" y="11036"/>
                </a:cubicBezTo>
                <a:lnTo>
                  <a:pt x="3204" y="231"/>
                </a:lnTo>
                <a:cubicBezTo>
                  <a:pt x="2893" y="22"/>
                  <a:pt x="2563" y="-37"/>
                  <a:pt x="2237" y="2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9" name="Forma"/>
          <p:cNvSpPr/>
          <p:nvPr/>
        </p:nvSpPr>
        <p:spPr>
          <a:xfrm>
            <a:off x="12125824" y="3291794"/>
            <a:ext cx="133352" cy="599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907" y="0"/>
                  <a:pt x="0" y="1046"/>
                  <a:pt x="0" y="2389"/>
                </a:cubicBezTo>
                <a:lnTo>
                  <a:pt x="0" y="19197"/>
                </a:lnTo>
                <a:cubicBezTo>
                  <a:pt x="0" y="20508"/>
                  <a:pt x="4766" y="21600"/>
                  <a:pt x="10800" y="21600"/>
                </a:cubicBezTo>
                <a:cubicBezTo>
                  <a:pt x="16834" y="21600"/>
                  <a:pt x="21600" y="20508"/>
                  <a:pt x="21600" y="19197"/>
                </a:cubicBezTo>
                <a:lnTo>
                  <a:pt x="21600" y="2389"/>
                </a:lnTo>
                <a:cubicBezTo>
                  <a:pt x="21600" y="1078"/>
                  <a:pt x="16835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0" name="Satellite"/>
          <p:cNvSpPr/>
          <p:nvPr/>
        </p:nvSpPr>
        <p:spPr>
          <a:xfrm>
            <a:off x="10687023" y="10142886"/>
            <a:ext cx="3009953" cy="3009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13" y="0"/>
                </a:moveTo>
                <a:lnTo>
                  <a:pt x="0" y="3215"/>
                </a:lnTo>
                <a:lnTo>
                  <a:pt x="2191" y="5405"/>
                </a:lnTo>
                <a:lnTo>
                  <a:pt x="5405" y="2191"/>
                </a:lnTo>
                <a:lnTo>
                  <a:pt x="3213" y="0"/>
                </a:lnTo>
                <a:close/>
                <a:moveTo>
                  <a:pt x="5753" y="2540"/>
                </a:moveTo>
                <a:lnTo>
                  <a:pt x="2538" y="5753"/>
                </a:lnTo>
                <a:lnTo>
                  <a:pt x="4730" y="7945"/>
                </a:lnTo>
                <a:lnTo>
                  <a:pt x="7943" y="4730"/>
                </a:lnTo>
                <a:lnTo>
                  <a:pt x="5753" y="2540"/>
                </a:lnTo>
                <a:close/>
                <a:moveTo>
                  <a:pt x="8292" y="5078"/>
                </a:moveTo>
                <a:lnTo>
                  <a:pt x="5078" y="8292"/>
                </a:lnTo>
                <a:lnTo>
                  <a:pt x="7268" y="10483"/>
                </a:lnTo>
                <a:lnTo>
                  <a:pt x="10483" y="7270"/>
                </a:lnTo>
                <a:lnTo>
                  <a:pt x="8292" y="5078"/>
                </a:lnTo>
                <a:close/>
                <a:moveTo>
                  <a:pt x="13296" y="5363"/>
                </a:moveTo>
                <a:lnTo>
                  <a:pt x="12577" y="7246"/>
                </a:lnTo>
                <a:lnTo>
                  <a:pt x="11995" y="6665"/>
                </a:lnTo>
                <a:lnTo>
                  <a:pt x="6399" y="12261"/>
                </a:lnTo>
                <a:lnTo>
                  <a:pt x="7175" y="13038"/>
                </a:lnTo>
                <a:lnTo>
                  <a:pt x="6336" y="13876"/>
                </a:lnTo>
                <a:cubicBezTo>
                  <a:pt x="5260" y="13140"/>
                  <a:pt x="4045" y="12914"/>
                  <a:pt x="3138" y="13275"/>
                </a:cubicBezTo>
                <a:lnTo>
                  <a:pt x="4846" y="14983"/>
                </a:lnTo>
                <a:lnTo>
                  <a:pt x="4069" y="16785"/>
                </a:lnTo>
                <a:lnTo>
                  <a:pt x="2926" y="17928"/>
                </a:lnTo>
                <a:lnTo>
                  <a:pt x="3672" y="18674"/>
                </a:lnTo>
                <a:lnTo>
                  <a:pt x="4815" y="17531"/>
                </a:lnTo>
                <a:lnTo>
                  <a:pt x="6617" y="16754"/>
                </a:lnTo>
                <a:lnTo>
                  <a:pt x="8325" y="18462"/>
                </a:lnTo>
                <a:cubicBezTo>
                  <a:pt x="8686" y="17555"/>
                  <a:pt x="8460" y="16340"/>
                  <a:pt x="7724" y="15264"/>
                </a:cubicBezTo>
                <a:lnTo>
                  <a:pt x="8562" y="14425"/>
                </a:lnTo>
                <a:lnTo>
                  <a:pt x="9339" y="15203"/>
                </a:lnTo>
                <a:lnTo>
                  <a:pt x="14935" y="9605"/>
                </a:lnTo>
                <a:lnTo>
                  <a:pt x="14354" y="9023"/>
                </a:lnTo>
                <a:lnTo>
                  <a:pt x="16237" y="8304"/>
                </a:lnTo>
                <a:lnTo>
                  <a:pt x="13296" y="5363"/>
                </a:lnTo>
                <a:close/>
                <a:moveTo>
                  <a:pt x="14330" y="11117"/>
                </a:moveTo>
                <a:lnTo>
                  <a:pt x="11117" y="14330"/>
                </a:lnTo>
                <a:lnTo>
                  <a:pt x="13308" y="16522"/>
                </a:lnTo>
                <a:lnTo>
                  <a:pt x="16522" y="13308"/>
                </a:lnTo>
                <a:lnTo>
                  <a:pt x="14330" y="11117"/>
                </a:lnTo>
                <a:close/>
                <a:moveTo>
                  <a:pt x="16870" y="13655"/>
                </a:moveTo>
                <a:lnTo>
                  <a:pt x="13655" y="16870"/>
                </a:lnTo>
                <a:lnTo>
                  <a:pt x="15847" y="19060"/>
                </a:lnTo>
                <a:lnTo>
                  <a:pt x="19060" y="15847"/>
                </a:lnTo>
                <a:lnTo>
                  <a:pt x="16870" y="13655"/>
                </a:lnTo>
                <a:close/>
                <a:moveTo>
                  <a:pt x="5076" y="15213"/>
                </a:moveTo>
                <a:lnTo>
                  <a:pt x="6387" y="16524"/>
                </a:lnTo>
                <a:lnTo>
                  <a:pt x="4883" y="17170"/>
                </a:lnTo>
                <a:lnTo>
                  <a:pt x="4430" y="16717"/>
                </a:lnTo>
                <a:lnTo>
                  <a:pt x="5076" y="15213"/>
                </a:lnTo>
                <a:close/>
                <a:moveTo>
                  <a:pt x="19409" y="16195"/>
                </a:moveTo>
                <a:lnTo>
                  <a:pt x="16195" y="19409"/>
                </a:lnTo>
                <a:lnTo>
                  <a:pt x="18385" y="21600"/>
                </a:lnTo>
                <a:lnTo>
                  <a:pt x="21600" y="18387"/>
                </a:lnTo>
                <a:lnTo>
                  <a:pt x="19409" y="1619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57770C-6360-4F3B-94BF-9B83AEBA2FFA}"/>
              </a:ext>
            </a:extLst>
          </p:cNvPr>
          <p:cNvSpPr txBox="1"/>
          <p:nvPr/>
        </p:nvSpPr>
        <p:spPr>
          <a:xfrm>
            <a:off x="17337741" y="12289534"/>
            <a:ext cx="67056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3200" b="1" dirty="0">
                <a:solidFill>
                  <a:srgbClr val="FFFFFF"/>
                </a:solidFill>
              </a:rPr>
              <a:t>l</a:t>
            </a:r>
            <a:r>
              <a:rPr kumimoji="0" lang="en-GB" sz="3200" b="1" i="0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orenzo.nava@phd.unipd.it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Introduc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Introduction:</a:t>
            </a:r>
          </a:p>
        </p:txBody>
      </p:sp>
      <p:sp>
        <p:nvSpPr>
          <p:cNvPr id="189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90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grpSp>
        <p:nvGrpSpPr>
          <p:cNvPr id="193" name="Raggruppa"/>
          <p:cNvGrpSpPr/>
          <p:nvPr/>
        </p:nvGrpSpPr>
        <p:grpSpPr>
          <a:xfrm>
            <a:off x="12674878" y="2011646"/>
            <a:ext cx="10752772" cy="11309907"/>
            <a:chOff x="0" y="0"/>
            <a:chExt cx="10752770" cy="8627542"/>
          </a:xfrm>
        </p:grpSpPr>
        <p:pic>
          <p:nvPicPr>
            <p:cNvPr id="191" name="Immagine" descr="Immagine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752771" cy="8064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2" name="Caption"/>
            <p:cNvSpPr/>
            <p:nvPr/>
          </p:nvSpPr>
          <p:spPr>
            <a:xfrm>
              <a:off x="0" y="8166176"/>
              <a:ext cx="10752771" cy="461367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r>
                <a:t>Source: reuters.com</a:t>
              </a:r>
            </a:p>
          </p:txBody>
        </p:sp>
      </p:grpSp>
      <p:sp>
        <p:nvSpPr>
          <p:cNvPr id="194" name="In the world, various natural calamities, can trigger multiple landslide events, that can occur in group of hundreds to thousands in a region, in a short time span."/>
          <p:cNvSpPr txBox="1"/>
          <p:nvPr/>
        </p:nvSpPr>
        <p:spPr>
          <a:xfrm>
            <a:off x="956350" y="4093328"/>
            <a:ext cx="11665697" cy="679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491490" indent="-491490" algn="l" defTabSz="638937">
              <a:spcBef>
                <a:spcPts val="2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378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Artisanal and small scale mining (ASM) represent a source of subsidence for 150 million people in sub-Saharan Africa.</a:t>
            </a:r>
          </a:p>
          <a:p>
            <a:pPr marL="491490" indent="-491490" algn="l" defTabSz="638937">
              <a:spcBef>
                <a:spcPts val="2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378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ASM are often illegal and uncontrolled.</a:t>
            </a:r>
          </a:p>
          <a:p>
            <a:pPr marL="491490" indent="-491490" algn="l" defTabSz="638937">
              <a:spcBef>
                <a:spcPts val="2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378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Materials involved in the excavation process are highly dangerous for the environment.</a:t>
            </a:r>
          </a:p>
          <a:p>
            <a:pPr marL="491490" indent="-491490" algn="l" defTabSz="638937">
              <a:spcBef>
                <a:spcPts val="29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378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Land-use conflicts and terrorist attacks targeting ASM activities have grown regular in Burkina Faso.</a:t>
            </a:r>
            <a:r>
              <a:rPr sz="1079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Introduc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Research problem:</a:t>
            </a:r>
          </a:p>
        </p:txBody>
      </p:sp>
      <p:sp>
        <p:nvSpPr>
          <p:cNvPr id="197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98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199" name="In the world, various natural calamities, can trigger multiple landslide events, that can occur in group of hundreds to thousands in a region, in a short time span."/>
          <p:cNvSpPr txBox="1"/>
          <p:nvPr/>
        </p:nvSpPr>
        <p:spPr>
          <a:xfrm>
            <a:off x="406343" y="4013847"/>
            <a:ext cx="11531250" cy="6209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46100" indent="-546100" algn="l" defTabSz="709930">
              <a:spcBef>
                <a:spcPts val="33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3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Record of spatial location of ASM in Africa is often missing. </a:t>
            </a:r>
          </a:p>
          <a:p>
            <a:pPr marL="546100" indent="-546100" algn="l" defTabSz="709930">
              <a:spcBef>
                <a:spcPts val="33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3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Few are the studies in which Machine Learning based automated mapping approaches are applied to ASM detection.</a:t>
            </a:r>
          </a:p>
          <a:p>
            <a:pPr marL="546100" indent="-546100" algn="l" defTabSz="709930">
              <a:spcBef>
                <a:spcPts val="33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3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None of them is applied in a semi-desert area (challenging to map).</a:t>
            </a:r>
          </a:p>
        </p:txBody>
      </p:sp>
      <p:grpSp>
        <p:nvGrpSpPr>
          <p:cNvPr id="202" name="Raggruppa"/>
          <p:cNvGrpSpPr/>
          <p:nvPr/>
        </p:nvGrpSpPr>
        <p:grpSpPr>
          <a:xfrm>
            <a:off x="12446409" y="2748248"/>
            <a:ext cx="11392139" cy="9512474"/>
            <a:chOff x="0" y="0"/>
            <a:chExt cx="11392137" cy="6942562"/>
          </a:xfrm>
        </p:grpSpPr>
        <p:pic>
          <p:nvPicPr>
            <p:cNvPr id="200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392138" cy="6379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1" name="Caption"/>
            <p:cNvSpPr/>
            <p:nvPr/>
          </p:nvSpPr>
          <p:spPr>
            <a:xfrm>
              <a:off x="0" y="6481197"/>
              <a:ext cx="11392138" cy="461366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r>
                <a:rPr dirty="0"/>
                <a:t>Source: poandpo.com</a:t>
              </a:r>
              <a:endParaRPr dirty="0">
                <a:hlinkClick r:id="rId3"/>
              </a:endParaRP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Introduc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Purpose of the study:</a:t>
            </a:r>
          </a:p>
        </p:txBody>
      </p:sp>
      <p:sp>
        <p:nvSpPr>
          <p:cNvPr id="205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206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207" name="In the world, various natural calamities, can trigger multiple landslide events, that can occur in group of hundreds to thousands in a region, in a short time span."/>
          <p:cNvSpPr txBox="1"/>
          <p:nvPr/>
        </p:nvSpPr>
        <p:spPr>
          <a:xfrm>
            <a:off x="786332" y="4118695"/>
            <a:ext cx="10779272" cy="758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546100" indent="-546100" algn="l" defTabSz="709930">
              <a:spcBef>
                <a:spcPts val="33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3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Propose an automated approach to map ASM in a semi desert area by exploiting limited training data.</a:t>
            </a:r>
          </a:p>
          <a:p>
            <a:pPr marL="546100" indent="-546100" algn="l" defTabSz="709930">
              <a:spcBef>
                <a:spcPts val="33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3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Evaluate how rainy and dry season affect model performances.</a:t>
            </a:r>
          </a:p>
          <a:p>
            <a:pPr marL="546100" indent="-546100" algn="l" defTabSz="709930">
              <a:spcBef>
                <a:spcPts val="3300"/>
              </a:spcBef>
              <a:buClr>
                <a:srgbClr val="34A5DA"/>
              </a:buClr>
              <a:buSzPct val="104999"/>
              <a:buFont typeface="Avenir Next Regular"/>
              <a:buChar char="▸"/>
              <a:defRPr sz="43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dirty="0"/>
              <a:t>Compare the well-known U-Net mapping performances against an improved U-Net.</a:t>
            </a:r>
          </a:p>
        </p:txBody>
      </p:sp>
      <p:pic>
        <p:nvPicPr>
          <p:cNvPr id="1026" name="Picture 2" descr="Health and safety bigger risks to artisanal miners that conflict minerals —  report - MINING.COM">
            <a:extLst>
              <a:ext uri="{FF2B5EF4-FFF2-40B4-BE49-F238E27FC236}">
                <a16:creationId xmlns:a16="http://schemas.microsoft.com/office/drawing/2014/main" id="{7FC0BD2C-E97C-49FD-AA88-BAE449B8F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04982" y="2988013"/>
            <a:ext cx="12040992" cy="871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ption">
            <a:extLst>
              <a:ext uri="{FF2B5EF4-FFF2-40B4-BE49-F238E27FC236}">
                <a16:creationId xmlns:a16="http://schemas.microsoft.com/office/drawing/2014/main" id="{6161AF7A-7550-4CCB-9818-EE23C26921FB}"/>
              </a:ext>
            </a:extLst>
          </p:cNvPr>
          <p:cNvSpPr/>
          <p:nvPr/>
        </p:nvSpPr>
        <p:spPr>
          <a:xfrm>
            <a:off x="11886960" y="11704354"/>
            <a:ext cx="11392140" cy="632149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r>
              <a:rPr dirty="0"/>
              <a:t>Source: </a:t>
            </a:r>
            <a:r>
              <a:rPr lang="en-GB" dirty="0"/>
              <a:t>mining</a:t>
            </a:r>
            <a:r>
              <a:rPr dirty="0"/>
              <a:t>.com</a:t>
            </a:r>
            <a:endParaRPr dirty="0">
              <a:hlinkClick r:id="rId3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10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211" name="Introduc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Study area - Burkina Faso:</a:t>
            </a:r>
          </a:p>
        </p:txBody>
      </p:sp>
      <p:pic>
        <p:nvPicPr>
          <p:cNvPr id="212" name="hugearea.tif" descr="hugeare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9093" y="3177258"/>
            <a:ext cx="10443089" cy="9696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mediumarea.tif" descr="mediumare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7020" y="3526237"/>
            <a:ext cx="11651254" cy="8998096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14" name="Linea"/>
          <p:cNvSpPr/>
          <p:nvPr/>
        </p:nvSpPr>
        <p:spPr>
          <a:xfrm flipV="1">
            <a:off x="5032079" y="3520181"/>
            <a:ext cx="6320596" cy="667563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5" name="Linea"/>
          <p:cNvSpPr/>
          <p:nvPr/>
        </p:nvSpPr>
        <p:spPr>
          <a:xfrm>
            <a:off x="4993979" y="10310118"/>
            <a:ext cx="6396795" cy="22155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tudy area.tif" descr="study are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02902" y="2256256"/>
            <a:ext cx="10745049" cy="10971363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19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220" name="Introduc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Study area - Burkina Faso:</a:t>
            </a:r>
          </a:p>
        </p:txBody>
      </p:sp>
      <p:pic>
        <p:nvPicPr>
          <p:cNvPr id="221" name="mediumarea.tif" descr="mediumarea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01" y="3819750"/>
            <a:ext cx="10574531" cy="816655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222" name="Linea"/>
          <p:cNvSpPr/>
          <p:nvPr/>
        </p:nvSpPr>
        <p:spPr>
          <a:xfrm flipV="1">
            <a:off x="6628963" y="2670253"/>
            <a:ext cx="6466954" cy="470734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3" name="Linea"/>
          <p:cNvSpPr/>
          <p:nvPr/>
        </p:nvSpPr>
        <p:spPr>
          <a:xfrm>
            <a:off x="6622583" y="7716408"/>
            <a:ext cx="6479714" cy="44181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26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227" name="Introduc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Methodology:</a:t>
            </a:r>
          </a:p>
        </p:txBody>
      </p:sp>
      <p:pic>
        <p:nvPicPr>
          <p:cNvPr id="228" name="ASM workflow.png" descr="ASM workflo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74459" y="1933335"/>
            <a:ext cx="18235082" cy="11359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31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232" name="Introduc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Methodology:</a:t>
            </a:r>
          </a:p>
        </p:txBody>
      </p:sp>
      <p:sp>
        <p:nvSpPr>
          <p:cNvPr id="233" name="Abraham et al. 2019"/>
          <p:cNvSpPr txBox="1"/>
          <p:nvPr/>
        </p:nvSpPr>
        <p:spPr>
          <a:xfrm>
            <a:off x="20447066" y="12564791"/>
            <a:ext cx="285872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Abraham et al. 2019</a:t>
            </a:r>
          </a:p>
        </p:txBody>
      </p:sp>
      <p:grpSp>
        <p:nvGrpSpPr>
          <p:cNvPr id="239" name="Raggruppa"/>
          <p:cNvGrpSpPr/>
          <p:nvPr/>
        </p:nvGrpSpPr>
        <p:grpSpPr>
          <a:xfrm>
            <a:off x="1405938" y="3481036"/>
            <a:ext cx="21690649" cy="9265169"/>
            <a:chOff x="0" y="0"/>
            <a:chExt cx="21690647" cy="9265167"/>
          </a:xfrm>
        </p:grpSpPr>
        <p:pic>
          <p:nvPicPr>
            <p:cNvPr id="234" name="ADSMS U-Net.png" descr="ADSMS U-Net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029335" y="2866366"/>
              <a:ext cx="18661313" cy="639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input.tif" descr="input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507851" cy="4362817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236" name="input.tif" descr="input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356081" y="4567268"/>
              <a:ext cx="1133874" cy="110649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237" name="input.tif" descr="input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579323" y="6141854"/>
              <a:ext cx="915826" cy="89371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238" name="input.tif" descr="input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13876" y="7529116"/>
              <a:ext cx="663734" cy="64770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40" name="IMAGE SEGMENTATION"/>
          <p:cNvSpPr/>
          <p:nvPr/>
        </p:nvSpPr>
        <p:spPr>
          <a:xfrm>
            <a:off x="8315986" y="3917184"/>
            <a:ext cx="7747143" cy="1684648"/>
          </a:xfrm>
          <a:prstGeom prst="rightArrow">
            <a:avLst>
              <a:gd name="adj1" fmla="val 32000"/>
              <a:gd name="adj2" fmla="val 47894"/>
            </a:avLst>
          </a:prstGeom>
          <a:solidFill>
            <a:srgbClr val="00A1FF"/>
          </a:solidFill>
          <a:ln w="25400">
            <a:solidFill>
              <a:schemeClr val="accent1">
                <a:lumOff val="-135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2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IMAGE SEGMENTATION</a:t>
            </a:r>
          </a:p>
        </p:txBody>
      </p:sp>
      <p:pic>
        <p:nvPicPr>
          <p:cNvPr id="241" name="output.tif" descr="output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08503" y="3352792"/>
            <a:ext cx="4764939" cy="451290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42" name="Sentinel-2 - RGB + Near Infrared (10m)"/>
          <p:cNvSpPr txBox="1"/>
          <p:nvPr/>
        </p:nvSpPr>
        <p:spPr>
          <a:xfrm>
            <a:off x="957363" y="2883959"/>
            <a:ext cx="540623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Sentinel-2 - RGB + Near Infrared (10m)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Numero diapositiva"/>
          <p:cNvSpPr txBox="1">
            <a:spLocks noGrp="1"/>
          </p:cNvSpPr>
          <p:nvPr>
            <p:ph type="sldNum" sz="quarter" idx="4294967295"/>
          </p:nvPr>
        </p:nvSpPr>
        <p:spPr>
          <a:xfrm>
            <a:off x="23279100" y="609600"/>
            <a:ext cx="333748" cy="635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r" defTabSz="825500">
              <a:lnSpc>
                <a:spcPct val="80000"/>
              </a:lnSpc>
              <a:defRPr sz="3600">
                <a:solidFill>
                  <a:srgbClr val="929292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45" name="EGU General Assembly 2021"/>
          <p:cNvSpPr txBox="1">
            <a:spLocks noGrp="1"/>
          </p:cNvSpPr>
          <p:nvPr>
            <p:ph type="body" sz="quarter" idx="1"/>
          </p:nvPr>
        </p:nvSpPr>
        <p:spPr>
          <a:xfrm>
            <a:off x="762000" y="622756"/>
            <a:ext cx="15200480" cy="64724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3700" cap="none" spc="0">
                <a:solidFill>
                  <a:srgbClr val="929292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EGU General Assembly 2022</a:t>
            </a:r>
          </a:p>
        </p:txBody>
      </p:sp>
      <p:sp>
        <p:nvSpPr>
          <p:cNvPr id="246" name="Introduction:"/>
          <p:cNvSpPr txBox="1"/>
          <p:nvPr/>
        </p:nvSpPr>
        <p:spPr>
          <a:xfrm>
            <a:off x="786332" y="2011646"/>
            <a:ext cx="10375126" cy="73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62280">
              <a:lnSpc>
                <a:spcPct val="80000"/>
              </a:lnSpc>
              <a:spcBef>
                <a:spcPts val="1700"/>
              </a:spcBef>
              <a:defRPr sz="4300" cap="all">
                <a:solidFill>
                  <a:schemeClr val="accent1">
                    <a:lumOff val="-13575"/>
                  </a:schemeClr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Rain season:</a:t>
            </a:r>
          </a:p>
        </p:txBody>
      </p:sp>
      <p:pic>
        <p:nvPicPr>
          <p:cNvPr id="247" name="rain.png" descr="r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85129" y="2551159"/>
            <a:ext cx="14610917" cy="10625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472</Words>
  <Application>Microsoft Office PowerPoint</Application>
  <PresentationFormat>Custom</PresentationFormat>
  <Paragraphs>65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Avenir Next Medium</vt:lpstr>
      <vt:lpstr>Avenir Next Regular</vt:lpstr>
      <vt:lpstr>DIN Alternate Bold</vt:lpstr>
      <vt:lpstr>DIN Condensed Bold</vt:lpstr>
      <vt:lpstr>Helvetica Neue</vt:lpstr>
      <vt:lpstr>Helvetica Neue Medium</vt:lpstr>
      <vt:lpstr>Times Roman</vt:lpstr>
      <vt:lpstr>30_BasicColor</vt:lpstr>
      <vt:lpstr>Deep Learning and Sentinel-2 data for Artisanal Mine Detection in a semi-desert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Learning and Sentinel-2 data for artisanal mine detection in a semi-desert area</dc:title>
  <dc:creator>Lorenzo</dc:creator>
  <cp:lastModifiedBy>Lorenzo Nava</cp:lastModifiedBy>
  <cp:revision>4</cp:revision>
  <dcterms:modified xsi:type="dcterms:W3CDTF">2022-05-22T21:41:27Z</dcterms:modified>
</cp:coreProperties>
</file>