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94"/>
    <a:srgbClr val="9DF3A3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'Danno totale'!$B$14</c:f>
              <c:strCache>
                <c:ptCount val="1"/>
                <c:pt idx="0">
                  <c:v>Damage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'Danno totale'!$A$15:$A$18</c:f>
              <c:strCache>
                <c:ptCount val="4"/>
                <c:pt idx="0">
                  <c:v>APSIM</c:v>
                </c:pt>
                <c:pt idx="1">
                  <c:v>WOFOST</c:v>
                </c:pt>
                <c:pt idx="2">
                  <c:v>AGRIDE</c:v>
                </c:pt>
                <c:pt idx="3">
                  <c:v>Local farmers</c:v>
                </c:pt>
              </c:strCache>
            </c:strRef>
          </c:cat>
          <c:val>
            <c:numRef>
              <c:f>'Danno totale'!$B$15:$B$18</c:f>
              <c:numCache>
                <c:formatCode>0.00</c:formatCode>
                <c:ptCount val="4"/>
                <c:pt idx="0">
                  <c:v>4.4785434722150512</c:v>
                </c:pt>
                <c:pt idx="1">
                  <c:v>4.6302735543780926</c:v>
                </c:pt>
                <c:pt idx="2">
                  <c:v>1.7334147218353593</c:v>
                </c:pt>
                <c:pt idx="3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D-49EB-949A-217FD0420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149752"/>
        <c:axId val="448141552"/>
      </c:barChart>
      <c:catAx>
        <c:axId val="44814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8141552"/>
        <c:crosses val="autoZero"/>
        <c:auto val="1"/>
        <c:lblAlgn val="ctr"/>
        <c:lblOffset val="100"/>
        <c:noMultiLvlLbl val="0"/>
      </c:catAx>
      <c:valAx>
        <c:axId val="44814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Production loss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8149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127B1-7D68-4DB6-8CC0-28172E22E9F0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1FD3D4D0-D77C-49C1-B3E9-5F71CB3A8009}">
      <dgm:prSet phldrT="[Testo]"/>
      <dgm:spPr>
        <a:solidFill>
          <a:srgbClr val="FFDA94"/>
        </a:solidFill>
      </dgm:spPr>
      <dgm:t>
        <a:bodyPr/>
        <a:lstStyle/>
        <a:p>
          <a:r>
            <a:rPr lang="en-GB" noProof="0" dirty="0"/>
            <a:t>Identification of inundated agricultural areas</a:t>
          </a:r>
        </a:p>
      </dgm:t>
    </dgm:pt>
    <dgm:pt modelId="{80CD42E5-170B-4B5B-9781-EEBC75962F9E}" type="parTrans" cxnId="{92D75823-5FF4-4BF6-9785-600E91E71256}">
      <dgm:prSet/>
      <dgm:spPr/>
      <dgm:t>
        <a:bodyPr/>
        <a:lstStyle/>
        <a:p>
          <a:endParaRPr lang="it-IT"/>
        </a:p>
      </dgm:t>
    </dgm:pt>
    <dgm:pt modelId="{826EFEBD-A847-41FC-ADE6-F19D31B3DB99}" type="sibTrans" cxnId="{92D75823-5FF4-4BF6-9785-600E91E71256}">
      <dgm:prSet/>
      <dgm:spPr/>
      <dgm:t>
        <a:bodyPr/>
        <a:lstStyle/>
        <a:p>
          <a:endParaRPr lang="it-IT"/>
        </a:p>
      </dgm:t>
    </dgm:pt>
    <dgm:pt modelId="{BEF4C5E4-89A6-4FCF-8484-71E639B88699}">
      <dgm:prSet phldrT="[Testo]"/>
      <dgm:spPr>
        <a:solidFill>
          <a:srgbClr val="9DF3A3"/>
        </a:solidFill>
      </dgm:spPr>
      <dgm:t>
        <a:bodyPr/>
        <a:lstStyle/>
        <a:p>
          <a:r>
            <a:rPr lang="en-GB" noProof="0" dirty="0"/>
            <a:t>Agricultural damage estimation</a:t>
          </a:r>
        </a:p>
      </dgm:t>
    </dgm:pt>
    <dgm:pt modelId="{BF973D79-9693-4A15-AF73-D16838A0C8ED}" type="parTrans" cxnId="{3B5C5095-ABE4-4D47-88A7-B4382C550D2D}">
      <dgm:prSet/>
      <dgm:spPr/>
      <dgm:t>
        <a:bodyPr/>
        <a:lstStyle/>
        <a:p>
          <a:endParaRPr lang="it-IT"/>
        </a:p>
      </dgm:t>
    </dgm:pt>
    <dgm:pt modelId="{B84269A1-558F-4BE0-ABD3-04FF8641C99B}" type="sibTrans" cxnId="{3B5C5095-ABE4-4D47-88A7-B4382C550D2D}">
      <dgm:prSet/>
      <dgm:spPr/>
      <dgm:t>
        <a:bodyPr/>
        <a:lstStyle/>
        <a:p>
          <a:endParaRPr lang="it-IT"/>
        </a:p>
      </dgm:t>
    </dgm:pt>
    <dgm:pt modelId="{1CADE7D5-040C-43E1-AC88-4205C859DE3B}">
      <dgm:prSet phldrT="[Testo]"/>
      <dgm:spPr/>
      <dgm:t>
        <a:bodyPr/>
        <a:lstStyle/>
        <a:p>
          <a:r>
            <a:rPr lang="en-GB" noProof="0" dirty="0"/>
            <a:t>Comparison of the damage estimations from the various sources</a:t>
          </a:r>
        </a:p>
      </dgm:t>
    </dgm:pt>
    <dgm:pt modelId="{BA5AD195-B73D-45AA-9F81-07B989BDCC2D}" type="parTrans" cxnId="{D3CA9F9C-A1B2-4571-8247-1CB7B439DD1D}">
      <dgm:prSet/>
      <dgm:spPr/>
      <dgm:t>
        <a:bodyPr/>
        <a:lstStyle/>
        <a:p>
          <a:endParaRPr lang="it-IT"/>
        </a:p>
      </dgm:t>
    </dgm:pt>
    <dgm:pt modelId="{C2A8A320-532A-430C-8966-45BB49932512}" type="sibTrans" cxnId="{D3CA9F9C-A1B2-4571-8247-1CB7B439DD1D}">
      <dgm:prSet/>
      <dgm:spPr/>
      <dgm:t>
        <a:bodyPr/>
        <a:lstStyle/>
        <a:p>
          <a:endParaRPr lang="it-IT"/>
        </a:p>
      </dgm:t>
    </dgm:pt>
    <dgm:pt modelId="{E0855279-E3C4-4833-9321-07953119E7CA}" type="pres">
      <dgm:prSet presAssocID="{36F127B1-7D68-4DB6-8CC0-28172E22E9F0}" presName="Name0" presStyleCnt="0">
        <dgm:presLayoutVars>
          <dgm:dir/>
          <dgm:resizeHandles val="exact"/>
        </dgm:presLayoutVars>
      </dgm:prSet>
      <dgm:spPr/>
    </dgm:pt>
    <dgm:pt modelId="{E9B17209-1F8A-48A4-9FBE-104CC4768099}" type="pres">
      <dgm:prSet presAssocID="{1FD3D4D0-D77C-49C1-B3E9-5F71CB3A8009}" presName="node" presStyleLbl="node1" presStyleIdx="0" presStyleCnt="3">
        <dgm:presLayoutVars>
          <dgm:bulletEnabled val="1"/>
        </dgm:presLayoutVars>
      </dgm:prSet>
      <dgm:spPr/>
    </dgm:pt>
    <dgm:pt modelId="{DDD7E443-DC35-4DA5-BEA5-4AC40D923E58}" type="pres">
      <dgm:prSet presAssocID="{826EFEBD-A847-41FC-ADE6-F19D31B3DB99}" presName="sibTrans" presStyleLbl="sibTrans2D1" presStyleIdx="0" presStyleCnt="2"/>
      <dgm:spPr/>
    </dgm:pt>
    <dgm:pt modelId="{0788A914-DDD3-41E0-800A-3E94635A8C9F}" type="pres">
      <dgm:prSet presAssocID="{826EFEBD-A847-41FC-ADE6-F19D31B3DB99}" presName="connectorText" presStyleLbl="sibTrans2D1" presStyleIdx="0" presStyleCnt="2"/>
      <dgm:spPr/>
    </dgm:pt>
    <dgm:pt modelId="{21598FF8-8458-49F0-837D-931C37E1E7BC}" type="pres">
      <dgm:prSet presAssocID="{BEF4C5E4-89A6-4FCF-8484-71E639B88699}" presName="node" presStyleLbl="node1" presStyleIdx="1" presStyleCnt="3">
        <dgm:presLayoutVars>
          <dgm:bulletEnabled val="1"/>
        </dgm:presLayoutVars>
      </dgm:prSet>
      <dgm:spPr/>
    </dgm:pt>
    <dgm:pt modelId="{F55A4A8F-B2DD-4EF7-AF9C-CB270501285B}" type="pres">
      <dgm:prSet presAssocID="{B84269A1-558F-4BE0-ABD3-04FF8641C99B}" presName="sibTrans" presStyleLbl="sibTrans2D1" presStyleIdx="1" presStyleCnt="2"/>
      <dgm:spPr/>
    </dgm:pt>
    <dgm:pt modelId="{72262ABA-1A5C-49FF-9A1B-F78409BC365F}" type="pres">
      <dgm:prSet presAssocID="{B84269A1-558F-4BE0-ABD3-04FF8641C99B}" presName="connectorText" presStyleLbl="sibTrans2D1" presStyleIdx="1" presStyleCnt="2"/>
      <dgm:spPr/>
    </dgm:pt>
    <dgm:pt modelId="{2578D266-BC93-4D32-8E14-7CE2E7363A65}" type="pres">
      <dgm:prSet presAssocID="{1CADE7D5-040C-43E1-AC88-4205C859DE3B}" presName="node" presStyleLbl="node1" presStyleIdx="2" presStyleCnt="3">
        <dgm:presLayoutVars>
          <dgm:bulletEnabled val="1"/>
        </dgm:presLayoutVars>
      </dgm:prSet>
      <dgm:spPr/>
    </dgm:pt>
  </dgm:ptLst>
  <dgm:cxnLst>
    <dgm:cxn modelId="{5FE2FA0D-EC2A-4E36-AC6E-5D796AA12587}" type="presOf" srcId="{826EFEBD-A847-41FC-ADE6-F19D31B3DB99}" destId="{DDD7E443-DC35-4DA5-BEA5-4AC40D923E58}" srcOrd="0" destOrd="0" presId="urn:microsoft.com/office/officeart/2005/8/layout/process1"/>
    <dgm:cxn modelId="{92D75823-5FF4-4BF6-9785-600E91E71256}" srcId="{36F127B1-7D68-4DB6-8CC0-28172E22E9F0}" destId="{1FD3D4D0-D77C-49C1-B3E9-5F71CB3A8009}" srcOrd="0" destOrd="0" parTransId="{80CD42E5-170B-4B5B-9781-EEBC75962F9E}" sibTransId="{826EFEBD-A847-41FC-ADE6-F19D31B3DB99}"/>
    <dgm:cxn modelId="{86BE0626-3116-4CF1-93A4-66EEF40D9529}" type="presOf" srcId="{36F127B1-7D68-4DB6-8CC0-28172E22E9F0}" destId="{E0855279-E3C4-4833-9321-07953119E7CA}" srcOrd="0" destOrd="0" presId="urn:microsoft.com/office/officeart/2005/8/layout/process1"/>
    <dgm:cxn modelId="{3DE7A42E-6434-46D2-8530-BD5F5F34BF08}" type="presOf" srcId="{B84269A1-558F-4BE0-ABD3-04FF8641C99B}" destId="{72262ABA-1A5C-49FF-9A1B-F78409BC365F}" srcOrd="1" destOrd="0" presId="urn:microsoft.com/office/officeart/2005/8/layout/process1"/>
    <dgm:cxn modelId="{B649683D-C3A7-4BA4-BA2E-ABC585131197}" type="presOf" srcId="{1FD3D4D0-D77C-49C1-B3E9-5F71CB3A8009}" destId="{E9B17209-1F8A-48A4-9FBE-104CC4768099}" srcOrd="0" destOrd="0" presId="urn:microsoft.com/office/officeart/2005/8/layout/process1"/>
    <dgm:cxn modelId="{3B5C5095-ABE4-4D47-88A7-B4382C550D2D}" srcId="{36F127B1-7D68-4DB6-8CC0-28172E22E9F0}" destId="{BEF4C5E4-89A6-4FCF-8484-71E639B88699}" srcOrd="1" destOrd="0" parTransId="{BF973D79-9693-4A15-AF73-D16838A0C8ED}" sibTransId="{B84269A1-558F-4BE0-ABD3-04FF8641C99B}"/>
    <dgm:cxn modelId="{D3CA9F9C-A1B2-4571-8247-1CB7B439DD1D}" srcId="{36F127B1-7D68-4DB6-8CC0-28172E22E9F0}" destId="{1CADE7D5-040C-43E1-AC88-4205C859DE3B}" srcOrd="2" destOrd="0" parTransId="{BA5AD195-B73D-45AA-9F81-07B989BDCC2D}" sibTransId="{C2A8A320-532A-430C-8966-45BB49932512}"/>
    <dgm:cxn modelId="{52AB70B0-B578-49D7-9D19-92CCCF4DA323}" type="presOf" srcId="{BEF4C5E4-89A6-4FCF-8484-71E639B88699}" destId="{21598FF8-8458-49F0-837D-931C37E1E7BC}" srcOrd="0" destOrd="0" presId="urn:microsoft.com/office/officeart/2005/8/layout/process1"/>
    <dgm:cxn modelId="{D82008B9-0C94-46A6-A0FA-5E3EEF2BB5A3}" type="presOf" srcId="{1CADE7D5-040C-43E1-AC88-4205C859DE3B}" destId="{2578D266-BC93-4D32-8E14-7CE2E7363A65}" srcOrd="0" destOrd="0" presId="urn:microsoft.com/office/officeart/2005/8/layout/process1"/>
    <dgm:cxn modelId="{31187EB9-3679-41CE-8169-5E2894819EAC}" type="presOf" srcId="{826EFEBD-A847-41FC-ADE6-F19D31B3DB99}" destId="{0788A914-DDD3-41E0-800A-3E94635A8C9F}" srcOrd="1" destOrd="0" presId="urn:microsoft.com/office/officeart/2005/8/layout/process1"/>
    <dgm:cxn modelId="{CBCD00D3-9A16-4CD3-B21D-CECD06190959}" type="presOf" srcId="{B84269A1-558F-4BE0-ABD3-04FF8641C99B}" destId="{F55A4A8F-B2DD-4EF7-AF9C-CB270501285B}" srcOrd="0" destOrd="0" presId="urn:microsoft.com/office/officeart/2005/8/layout/process1"/>
    <dgm:cxn modelId="{C388B550-C79F-427D-9ECB-77417C8E06F0}" type="presParOf" srcId="{E0855279-E3C4-4833-9321-07953119E7CA}" destId="{E9B17209-1F8A-48A4-9FBE-104CC4768099}" srcOrd="0" destOrd="0" presId="urn:microsoft.com/office/officeart/2005/8/layout/process1"/>
    <dgm:cxn modelId="{63C505E3-3889-4106-BE39-3E08A07346DF}" type="presParOf" srcId="{E0855279-E3C4-4833-9321-07953119E7CA}" destId="{DDD7E443-DC35-4DA5-BEA5-4AC40D923E58}" srcOrd="1" destOrd="0" presId="urn:microsoft.com/office/officeart/2005/8/layout/process1"/>
    <dgm:cxn modelId="{10B3A8E5-0E54-4F1D-B445-BDC619B71D5A}" type="presParOf" srcId="{DDD7E443-DC35-4DA5-BEA5-4AC40D923E58}" destId="{0788A914-DDD3-41E0-800A-3E94635A8C9F}" srcOrd="0" destOrd="0" presId="urn:microsoft.com/office/officeart/2005/8/layout/process1"/>
    <dgm:cxn modelId="{EAC8823D-DC9C-4506-8018-59358935E2FA}" type="presParOf" srcId="{E0855279-E3C4-4833-9321-07953119E7CA}" destId="{21598FF8-8458-49F0-837D-931C37E1E7BC}" srcOrd="2" destOrd="0" presId="urn:microsoft.com/office/officeart/2005/8/layout/process1"/>
    <dgm:cxn modelId="{9C51F7B2-8AC5-4B8B-81B0-558247C9BDC8}" type="presParOf" srcId="{E0855279-E3C4-4833-9321-07953119E7CA}" destId="{F55A4A8F-B2DD-4EF7-AF9C-CB270501285B}" srcOrd="3" destOrd="0" presId="urn:microsoft.com/office/officeart/2005/8/layout/process1"/>
    <dgm:cxn modelId="{7EC81B6B-8C12-49DF-8BB3-C3CD7A5D0C18}" type="presParOf" srcId="{F55A4A8F-B2DD-4EF7-AF9C-CB270501285B}" destId="{72262ABA-1A5C-49FF-9A1B-F78409BC365F}" srcOrd="0" destOrd="0" presId="urn:microsoft.com/office/officeart/2005/8/layout/process1"/>
    <dgm:cxn modelId="{38CA2D5E-0F7B-465D-AB8B-BAF538804692}" type="presParOf" srcId="{E0855279-E3C4-4833-9321-07953119E7CA}" destId="{2578D266-BC93-4D32-8E14-7CE2E7363A6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17209-1F8A-48A4-9FBE-104CC4768099}">
      <dsp:nvSpPr>
        <dsp:cNvPr id="0" name=""/>
        <dsp:cNvSpPr/>
      </dsp:nvSpPr>
      <dsp:spPr>
        <a:xfrm>
          <a:off x="10211" y="0"/>
          <a:ext cx="3052061" cy="1325563"/>
        </a:xfrm>
        <a:prstGeom prst="roundRect">
          <a:avLst>
            <a:gd name="adj" fmla="val 10000"/>
          </a:avLst>
        </a:prstGeom>
        <a:solidFill>
          <a:srgbClr val="FFDA9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Identification of inundated agricultural areas</a:t>
          </a:r>
        </a:p>
      </dsp:txBody>
      <dsp:txXfrm>
        <a:off x="49035" y="38824"/>
        <a:ext cx="2974413" cy="1247915"/>
      </dsp:txXfrm>
    </dsp:sp>
    <dsp:sp modelId="{DDD7E443-DC35-4DA5-BEA5-4AC40D923E58}">
      <dsp:nvSpPr>
        <dsp:cNvPr id="0" name=""/>
        <dsp:cNvSpPr/>
      </dsp:nvSpPr>
      <dsp:spPr>
        <a:xfrm>
          <a:off x="3367479" y="284325"/>
          <a:ext cx="647037" cy="7569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>
        <a:off x="3367479" y="435707"/>
        <a:ext cx="452926" cy="454147"/>
      </dsp:txXfrm>
    </dsp:sp>
    <dsp:sp modelId="{21598FF8-8458-49F0-837D-931C37E1E7BC}">
      <dsp:nvSpPr>
        <dsp:cNvPr id="0" name=""/>
        <dsp:cNvSpPr/>
      </dsp:nvSpPr>
      <dsp:spPr>
        <a:xfrm>
          <a:off x="4283098" y="0"/>
          <a:ext cx="3052061" cy="1325563"/>
        </a:xfrm>
        <a:prstGeom prst="roundRect">
          <a:avLst>
            <a:gd name="adj" fmla="val 10000"/>
          </a:avLst>
        </a:prstGeom>
        <a:solidFill>
          <a:srgbClr val="9DF3A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Agricultural damage estimation</a:t>
          </a:r>
        </a:p>
      </dsp:txBody>
      <dsp:txXfrm>
        <a:off x="4321922" y="38824"/>
        <a:ext cx="2974413" cy="1247915"/>
      </dsp:txXfrm>
    </dsp:sp>
    <dsp:sp modelId="{F55A4A8F-B2DD-4EF7-AF9C-CB270501285B}">
      <dsp:nvSpPr>
        <dsp:cNvPr id="0" name=""/>
        <dsp:cNvSpPr/>
      </dsp:nvSpPr>
      <dsp:spPr>
        <a:xfrm>
          <a:off x="7640366" y="284325"/>
          <a:ext cx="647037" cy="7569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>
        <a:off x="7640366" y="435707"/>
        <a:ext cx="452926" cy="454147"/>
      </dsp:txXfrm>
    </dsp:sp>
    <dsp:sp modelId="{2578D266-BC93-4D32-8E14-7CE2E7363A65}">
      <dsp:nvSpPr>
        <dsp:cNvPr id="0" name=""/>
        <dsp:cNvSpPr/>
      </dsp:nvSpPr>
      <dsp:spPr>
        <a:xfrm>
          <a:off x="8555984" y="0"/>
          <a:ext cx="3052061" cy="1325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Comparison of the damage estimations from the various sources</a:t>
          </a:r>
        </a:p>
      </dsp:txBody>
      <dsp:txXfrm>
        <a:off x="8594808" y="38824"/>
        <a:ext cx="2974413" cy="1247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8E092-8178-4D41-96F2-CE748C633DD1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46CC1-6CB4-44F4-8DDC-E9FD39211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62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7C6C5-280A-418B-9959-CA8871B85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9EEF491-37F0-4BE5-8AC6-445F48663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5EBEA1-B813-401A-BA66-84644AACA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7408-67C0-4A13-8DA2-6F5674AE93C5}" type="datetime1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034208-AF93-4192-913C-9C3677E9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DE4C48-A332-4540-9C03-9106DE4C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79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910869-C154-459D-BF94-9B74A1E53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B90F56-6F6C-46DF-B1E8-0559D1FD0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E3FC6B-EAA5-49AB-9FF5-DCECD12C7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B70E-E0C9-4C89-A51A-992C7C756988}" type="datetime1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D74F1F-D08A-4631-AB1A-C891FBA2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B2EF88-76CA-478E-8FE8-1C887537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38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3CFBA2A-6E6C-44AD-A4CF-CA37DF5FF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C43DB9F-1858-4800-88BC-5E5911BA5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188480-87E4-44F6-8A21-5DDA0A93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9356-171C-4C70-8BB8-5710B1B26D46}" type="datetime1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BC15D0-95F3-4187-80D3-C6A030EFC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6132F1-7843-47A2-AA53-D0852C19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06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CC7478-149E-4CFA-9EB4-05A8AF99B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79F1F0-AA29-4220-A3A6-E4B278007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4FE4AC-1136-41FF-BB94-565005FA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1923-8FF6-473C-9318-DFBF9B237443}" type="datetime1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0701D6-D520-41FD-A1C7-EAA09652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7EFF33-76EF-49FE-B856-97F1BFEB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66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F6F894-855A-41E1-8309-23B16F18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842DE6-4C24-4337-8845-CAC4F0FC6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5477F1-A99E-4498-B461-22B6E369C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8999-CD61-4918-9946-5FBE70C914F5}" type="datetime1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EA4D0F-3065-4E32-B05A-93D1A758A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C52C84-39F2-47A0-85EC-AF22FE42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41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2AA65-85A4-45B2-B131-E5294FAF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AE640F-8F14-4E77-AB28-1289FA86F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F4537E-FE96-43A1-836A-23CE7B063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448A56-2384-45CF-BD2B-C0F5A5D3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B91D-1ECC-47F6-B690-70D2117B1BF2}" type="datetime1">
              <a:rPr lang="it-IT" smtClean="0"/>
              <a:t>19/05/2022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979740-3639-474B-B2AB-7724C515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A75F53-8FBD-48FB-9BCE-B349072D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1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79F112-C847-4E08-B231-874B0865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C49A54-96D5-4676-9D4E-310455D7D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26F1E25-C4D3-41FE-890B-1B76FD110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9FB1529-D825-43C5-B1B6-69588E7F1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9B18DDF-972D-4DB3-A869-682FB10A4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A1DA56D-F5D5-4D08-8E29-9CB95F05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DBF3-B597-4418-8FDA-FCDC8E0EE58A}" type="datetime1">
              <a:rPr lang="it-IT" smtClean="0"/>
              <a:t>19/05/2022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9B8B1DC-CE54-4D6E-81B8-AB54D7DC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E9E602-F31D-4537-9941-C2FB5942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65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0F7478-3E1C-4403-806C-91C7D385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3689915-192D-4A31-AA30-A6F34919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8D85-4A5D-4BB5-8A75-59959FDF0483}" type="datetime1">
              <a:rPr lang="it-IT" smtClean="0"/>
              <a:t>19/05/2022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BA6086B-25DF-4A67-8746-7D7F4AC0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071DED-C98D-466F-85A2-A3FC0AB5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67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FBC29B3-4009-4D8B-AFB1-4D821613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C470-131F-40CE-9FEF-48D72FA0F8AA}" type="datetime1">
              <a:rPr lang="it-IT" smtClean="0"/>
              <a:t>19/05/2022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630073-3134-4879-8C17-C08CA80D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75C26D-5DAF-41D4-8DCA-73056C5C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68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DABA5F-3C33-40DA-AA3F-C0D61150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283C6B-89A2-4D9E-923A-01061785B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02E5DB-8D7B-45D1-8ECB-51B903CDA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A3B1E4-B031-49B5-962C-501D086A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BF53-D0CF-411B-B5A7-255D253358AB}" type="datetime1">
              <a:rPr lang="it-IT" smtClean="0"/>
              <a:t>19/05/2022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68B27A-3E80-49E3-9302-32232E46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FEA2F8-35F0-4331-9CEC-EEC41B4C0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11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698E3-0E9E-4F36-A67E-BEBDA64C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C52DDAE-5B02-4B5A-98F6-38135FA94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0B258D-978C-4669-8069-B170B9A70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B6EE53-99EB-4F19-8B23-F1F6E57B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5DD3-0304-47F6-AD11-51C900DEE44C}" type="datetime1">
              <a:rPr lang="it-IT" smtClean="0"/>
              <a:t>19/05/2022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222CC8-0703-4F17-A910-C7525428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9C6523B-1A3A-49EC-B613-8B4E88CA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28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D59678C-3191-4F7D-BA6B-36D65558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663A4B-DA84-4AFC-B3AF-B8667525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5147E4-E29E-4F16-96F9-D20F85C5C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A0E52-324C-4877-8724-EA599C60EA79}" type="datetime1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71083A-FD7C-4B31-841C-6AE03A64B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72E6E5-95B7-4A43-99B2-38903222C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37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mailto:beatrice.monteleone@iusspavia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chart" Target="../charts/char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mailto:beatrice.monteleone@iusspavia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71FB9F7B-E9C5-479B-86AE-DB527F765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69" y="111996"/>
            <a:ext cx="1746504" cy="9144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C6B369E-2038-43EB-9083-1DC30709D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77655"/>
            <a:ext cx="12192000" cy="1851345"/>
          </a:xfrm>
        </p:spPr>
        <p:txBody>
          <a:bodyPr>
            <a:noAutofit/>
          </a:bodyPr>
          <a:lstStyle/>
          <a:p>
            <a:r>
              <a:rPr lang="en-US" sz="4000" b="1" i="0" u="none" strike="noStrike" baseline="0" dirty="0"/>
              <a:t>Inundation Impacts on Agriculture: </a:t>
            </a:r>
            <a:br>
              <a:rPr lang="en-US" sz="4000" b="1" i="0" u="none" strike="noStrike" baseline="0" dirty="0"/>
            </a:br>
            <a:r>
              <a:rPr lang="en-US" sz="4000" b="1" i="0" u="none" strike="noStrike" baseline="0" dirty="0"/>
              <a:t>Reconstruction and Preliminary Findings </a:t>
            </a:r>
            <a:br>
              <a:rPr lang="en-US" sz="4000" b="1" i="0" u="none" strike="noStrike" baseline="0" dirty="0"/>
            </a:br>
            <a:r>
              <a:rPr lang="en-US" sz="4000" b="1" i="0" u="none" strike="noStrike" baseline="0" dirty="0"/>
              <a:t>of the Recent Event occurred along the </a:t>
            </a:r>
            <a:r>
              <a:rPr lang="en-US" sz="4000" b="1" i="0" u="none" strike="noStrike" baseline="0" dirty="0" err="1"/>
              <a:t>Panaro</a:t>
            </a:r>
            <a:r>
              <a:rPr lang="en-US" sz="4000" b="1" i="0" u="none" strike="noStrike" baseline="0" dirty="0"/>
              <a:t> River</a:t>
            </a:r>
            <a:endParaRPr lang="it-IT" sz="40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3817F0-E5D6-4123-AFB9-CF8C68066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776" y="3541059"/>
            <a:ext cx="11295530" cy="2471031"/>
          </a:xfrm>
        </p:spPr>
        <p:txBody>
          <a:bodyPr>
            <a:normAutofit/>
          </a:bodyPr>
          <a:lstStyle/>
          <a:p>
            <a:r>
              <a:rPr lang="it-IT" dirty="0"/>
              <a:t>I.Borzì</a:t>
            </a:r>
            <a:r>
              <a:rPr lang="it-IT" dirty="0">
                <a:cs typeface="Calibri" panose="020F0502020204030204" pitchFamily="34" charset="0"/>
              </a:rPr>
              <a:t>¹</a:t>
            </a:r>
            <a:r>
              <a:rPr lang="it-IT" dirty="0"/>
              <a:t>, A. Magnini</a:t>
            </a:r>
            <a:r>
              <a:rPr lang="it-IT" dirty="0">
                <a:cs typeface="Calibri" panose="020F0502020204030204" pitchFamily="34" charset="0"/>
              </a:rPr>
              <a:t>²</a:t>
            </a:r>
            <a:r>
              <a:rPr lang="it-IT" dirty="0"/>
              <a:t>, </a:t>
            </a:r>
            <a:r>
              <a:rPr lang="it-IT" b="1" u="sng" dirty="0"/>
              <a:t>B. Monteleone³</a:t>
            </a:r>
            <a:r>
              <a:rPr lang="it-IT" dirty="0"/>
              <a:t>, R. Giusti³, N. Petruccelli</a:t>
            </a:r>
            <a:r>
              <a:rPr lang="it-IT" dirty="0">
                <a:cs typeface="Calibri" panose="020F0502020204030204" pitchFamily="34" charset="0"/>
              </a:rPr>
              <a:t>²</a:t>
            </a:r>
            <a:r>
              <a:rPr lang="it-IT" dirty="0"/>
              <a:t>, L. Marinelli</a:t>
            </a:r>
            <a:r>
              <a:rPr lang="it-IT" dirty="0">
                <a:cs typeface="Calibri" panose="020F0502020204030204" pitchFamily="34" charset="0"/>
              </a:rPr>
              <a:t>²</a:t>
            </a:r>
            <a:r>
              <a:rPr lang="it-IT" dirty="0"/>
              <a:t>, M. Arosio³, A. Domeneghetti</a:t>
            </a:r>
            <a:r>
              <a:rPr lang="it-IT" dirty="0">
                <a:cs typeface="Calibri" panose="020F0502020204030204" pitchFamily="34" charset="0"/>
              </a:rPr>
              <a:t>²</a:t>
            </a:r>
            <a:r>
              <a:rPr lang="it-IT" dirty="0"/>
              <a:t>, A. Castellarin</a:t>
            </a:r>
            <a:r>
              <a:rPr lang="it-IT" dirty="0">
                <a:cs typeface="Calibri" panose="020F0502020204030204" pitchFamily="34" charset="0"/>
              </a:rPr>
              <a:t>²</a:t>
            </a:r>
            <a:r>
              <a:rPr lang="it-IT" dirty="0"/>
              <a:t>, M. Martina³</a:t>
            </a:r>
          </a:p>
          <a:p>
            <a:pPr marL="514350" indent="-514350">
              <a:buAutoNum type="romanUcPeriod"/>
            </a:pPr>
            <a:endParaRPr lang="it-IT" sz="1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400" i="1" dirty="0">
                <a:cs typeface="Calibri" panose="020F0502020204030204" pitchFamily="34" charset="0"/>
              </a:rPr>
              <a:t>¹</a:t>
            </a:r>
            <a:r>
              <a:rPr lang="en-US" sz="1400" b="0" i="1" u="none" strike="noStrike" baseline="0" dirty="0"/>
              <a:t>Department of Engineering, University of Messina, Italy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i="1" dirty="0">
                <a:cs typeface="Calibri" panose="020F0502020204030204" pitchFamily="34" charset="0"/>
              </a:rPr>
              <a:t>²</a:t>
            </a:r>
            <a:r>
              <a:rPr lang="en-US" sz="1400" b="0" i="1" u="none" strike="noStrike" baseline="0" dirty="0"/>
              <a:t>Department of Civil, Chemical, Environmental and Materials Engineering, Alma Mater </a:t>
            </a:r>
            <a:r>
              <a:rPr lang="en-US" sz="1400" b="0" i="1" u="none" strike="noStrike" baseline="0" dirty="0" err="1"/>
              <a:t>Studiorum</a:t>
            </a:r>
            <a:r>
              <a:rPr lang="en-US" sz="1400" b="0" i="1" u="none" strike="noStrike" baseline="0" dirty="0"/>
              <a:t> – </a:t>
            </a:r>
            <a:r>
              <a:rPr lang="en-US" sz="1400" b="0" i="1" u="none" strike="noStrike" baseline="0" dirty="0" err="1"/>
              <a:t>Università</a:t>
            </a:r>
            <a:r>
              <a:rPr lang="en-US" sz="1400" b="0" i="1" u="none" strike="noStrike" baseline="0" dirty="0"/>
              <a:t> di Bologna, </a:t>
            </a:r>
            <a:r>
              <a:rPr lang="it-IT" sz="1400" b="0" i="1" u="none" strike="noStrike" baseline="0" dirty="0"/>
              <a:t>Bologna, </a:t>
            </a:r>
            <a:r>
              <a:rPr lang="it-IT" sz="1400" b="0" i="1" u="none" strike="noStrike" baseline="0" dirty="0" err="1"/>
              <a:t>Italy</a:t>
            </a:r>
            <a:endParaRPr lang="it-IT" sz="1400" b="0" i="1" u="none" strike="noStrike" baseline="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400" i="1" dirty="0"/>
              <a:t>³</a:t>
            </a:r>
            <a:r>
              <a:rPr lang="en-US" sz="1400" b="0" i="1" u="none" strike="noStrike" baseline="0" dirty="0"/>
              <a:t>IUSS - University School for Advanced Studies of Pavia, Pavia, Italy</a:t>
            </a:r>
            <a:endParaRPr lang="it-IT" sz="1400" i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it-IT" sz="1400" i="1" dirty="0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4F86872-2D79-48FB-AEAC-01859C8A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66330"/>
            <a:ext cx="12192000" cy="59167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EGU General Assembly, Vienna 22-27 May 2022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EGU General Assembly 2022 – International GNSS Service">
            <a:extLst>
              <a:ext uri="{FF2B5EF4-FFF2-40B4-BE49-F238E27FC236}">
                <a16:creationId xmlns:a16="http://schemas.microsoft.com/office/drawing/2014/main" id="{23F0531F-066F-4CBC-80EF-6E0B08CA8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6115"/>
            <a:ext cx="36766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FDC1DB-519D-46FA-A285-BECC37248578}"/>
              </a:ext>
            </a:extLst>
          </p:cNvPr>
          <p:cNvSpPr txBox="1"/>
          <p:nvPr/>
        </p:nvSpPr>
        <p:spPr>
          <a:xfrm>
            <a:off x="3819525" y="5906541"/>
            <a:ext cx="5289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Corresponding author: </a:t>
            </a:r>
            <a:r>
              <a:rPr lang="it-IT" sz="1400" dirty="0">
                <a:hlinkClick r:id="rId4"/>
              </a:rPr>
              <a:t>beatrice.monteleone@iusspavia.it</a:t>
            </a:r>
            <a:endParaRPr lang="it-IT" sz="1400" dirty="0"/>
          </a:p>
          <a:p>
            <a:endParaRPr lang="it-IT" sz="14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45FE124-5CD6-43EC-B6A7-421270E0D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4842" y="145438"/>
            <a:ext cx="847516" cy="847516"/>
          </a:xfrm>
          <a:prstGeom prst="rect">
            <a:avLst/>
          </a:prstGeom>
        </p:spPr>
      </p:pic>
      <p:pic>
        <p:nvPicPr>
          <p:cNvPr id="4098" name="Picture 2" descr="Scuola Universitaria Superiore IUSS Pavia - Home | Facebook">
            <a:extLst>
              <a:ext uri="{FF2B5EF4-FFF2-40B4-BE49-F238E27FC236}">
                <a16:creationId xmlns:a16="http://schemas.microsoft.com/office/drawing/2014/main" id="{0863AD6C-D93A-4F5E-984A-A06C04250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86" y="98903"/>
            <a:ext cx="990190" cy="99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88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43867945-0EBF-4CC8-A3D5-404C21083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15" y="63471"/>
            <a:ext cx="10515600" cy="1325563"/>
          </a:xfrm>
        </p:spPr>
        <p:txBody>
          <a:bodyPr/>
          <a:lstStyle/>
          <a:p>
            <a:r>
              <a:rPr lang="it-IT" b="1" dirty="0"/>
              <a:t>Event and case study location</a:t>
            </a:r>
            <a:endParaRPr lang="en-GB" b="1" dirty="0"/>
          </a:p>
        </p:txBody>
      </p:sp>
      <p:sp>
        <p:nvSpPr>
          <p:cNvPr id="14" name="Segnaposto piè di pagina 3">
            <a:extLst>
              <a:ext uri="{FF2B5EF4-FFF2-40B4-BE49-F238E27FC236}">
                <a16:creationId xmlns:a16="http://schemas.microsoft.com/office/drawing/2014/main" id="{E758BFB2-AE9F-463B-A1B7-A9029430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66330"/>
            <a:ext cx="12192000" cy="59167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EGU General Assembly, Vienna 22-27 May 2022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EF94D65-F298-4759-A97A-6D79E5AC9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24" y="1923083"/>
            <a:ext cx="4633663" cy="4302954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E55D26E-4F5E-4FD2-9C8F-8FD18083CF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689043"/>
              </p:ext>
            </p:extLst>
          </p:nvPr>
        </p:nvGraphicFramePr>
        <p:xfrm>
          <a:off x="4041" y="2970066"/>
          <a:ext cx="3097247" cy="3310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Immagine bitmap" r:id="rId4" imgW="2324160" imgH="2484000" progId="Paint.Picture">
                  <p:embed/>
                </p:oleObj>
              </mc:Choice>
              <mc:Fallback>
                <p:oleObj name="Immagine bitmap" r:id="rId4" imgW="2324160" imgH="24840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1" y="2970066"/>
                        <a:ext cx="3097247" cy="3310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erchio vuoto 9">
            <a:extLst>
              <a:ext uri="{FF2B5EF4-FFF2-40B4-BE49-F238E27FC236}">
                <a16:creationId xmlns:a16="http://schemas.microsoft.com/office/drawing/2014/main" id="{14AA63EA-0270-42AA-9B7F-1E253AF0A9B9}"/>
              </a:ext>
            </a:extLst>
          </p:cNvPr>
          <p:cNvSpPr/>
          <p:nvPr/>
        </p:nvSpPr>
        <p:spPr>
          <a:xfrm>
            <a:off x="1187353" y="3853763"/>
            <a:ext cx="365312" cy="303491"/>
          </a:xfrm>
          <a:prstGeom prst="donut">
            <a:avLst>
              <a:gd name="adj" fmla="val 115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3708FFAF-8226-4770-96AC-57CD433FFFBD}"/>
              </a:ext>
            </a:extLst>
          </p:cNvPr>
          <p:cNvCxnSpPr>
            <a:cxnSpLocks/>
            <a:stCxn id="10" idx="6"/>
            <a:endCxn id="9" idx="1"/>
          </p:cNvCxnSpPr>
          <p:nvPr/>
        </p:nvCxnSpPr>
        <p:spPr>
          <a:xfrm>
            <a:off x="1552665" y="4005509"/>
            <a:ext cx="2454559" cy="690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4A4421-A8AD-4395-A069-67FB9615E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" y="1104793"/>
            <a:ext cx="8829146" cy="1325563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6th </a:t>
            </a:r>
            <a:r>
              <a:rPr lang="en-GB" dirty="0"/>
              <a:t>December</a:t>
            </a:r>
            <a:r>
              <a:rPr lang="it-IT" dirty="0"/>
              <a:t> 2020</a:t>
            </a:r>
          </a:p>
          <a:p>
            <a:r>
              <a:rPr lang="en-US" dirty="0"/>
              <a:t>Breach on the right levee of the </a:t>
            </a:r>
            <a:r>
              <a:rPr lang="en-US" dirty="0" err="1"/>
              <a:t>Panaro</a:t>
            </a:r>
            <a:r>
              <a:rPr lang="en-US" dirty="0"/>
              <a:t> River</a:t>
            </a:r>
          </a:p>
          <a:p>
            <a:r>
              <a:rPr lang="en-US" dirty="0"/>
              <a:t>Agricultural area</a:t>
            </a:r>
            <a:endParaRPr lang="it-IT" dirty="0"/>
          </a:p>
          <a:p>
            <a:endParaRPr lang="it-IT" dirty="0"/>
          </a:p>
        </p:txBody>
      </p:sp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3172FE8C-F9ED-4406-AD48-C866B6E15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167378"/>
              </p:ext>
            </p:extLst>
          </p:nvPr>
        </p:nvGraphicFramePr>
        <p:xfrm>
          <a:off x="8764476" y="1895607"/>
          <a:ext cx="3357722" cy="435790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36803">
                  <a:extLst>
                    <a:ext uri="{9D8B030D-6E8A-4147-A177-3AD203B41FA5}">
                      <a16:colId xmlns:a16="http://schemas.microsoft.com/office/drawing/2014/main" val="2615878565"/>
                    </a:ext>
                  </a:extLst>
                </a:gridCol>
                <a:gridCol w="1520919">
                  <a:extLst>
                    <a:ext uri="{9D8B030D-6E8A-4147-A177-3AD203B41FA5}">
                      <a16:colId xmlns:a16="http://schemas.microsoft.com/office/drawing/2014/main" val="4224340274"/>
                    </a:ext>
                  </a:extLst>
                </a:gridCol>
              </a:tblGrid>
              <a:tr h="30892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 dirty="0">
                          <a:effectLst/>
                        </a:rPr>
                        <a:t>Crop</a:t>
                      </a:r>
                      <a:endParaRPr lang="en-GB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</a:rPr>
                        <a:t>Sowing window</a:t>
                      </a:r>
                      <a:endParaRPr lang="en-GB" sz="1600" b="1" i="0" u="none" strike="noStrike" noProof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8991749"/>
                  </a:ext>
                </a:extLst>
              </a:tr>
              <a:tr h="44767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  <a:highlight>
                            <a:srgbClr val="FFFF00"/>
                          </a:highlight>
                        </a:rPr>
                        <a:t>Winter wheat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  <a:highlight>
                            <a:srgbClr val="FFFF00"/>
                          </a:highlight>
                        </a:rPr>
                        <a:t>October-November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12527772"/>
                  </a:ext>
                </a:extLst>
              </a:tr>
              <a:tr h="30892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</a:rPr>
                        <a:t>Sorghum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</a:rPr>
                        <a:t>April-May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41954825"/>
                  </a:ext>
                </a:extLst>
              </a:tr>
              <a:tr h="30892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</a:rPr>
                        <a:t>Sugar beet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</a:rPr>
                        <a:t>February-March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214797"/>
                  </a:ext>
                </a:extLst>
              </a:tr>
              <a:tr h="30892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</a:rPr>
                        <a:t>Maize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</a:rPr>
                        <a:t>April-May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8521196"/>
                  </a:ext>
                </a:extLst>
              </a:tr>
              <a:tr h="30892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</a:rPr>
                        <a:t>Soybean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</a:rPr>
                        <a:t>April-May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839384"/>
                  </a:ext>
                </a:extLst>
              </a:tr>
              <a:tr h="44767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  <a:highlight>
                            <a:srgbClr val="FFFF00"/>
                          </a:highlight>
                        </a:rPr>
                        <a:t>Barley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  <a:highlight>
                            <a:srgbClr val="FFFF00"/>
                          </a:highlight>
                        </a:rPr>
                        <a:t>October-November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28544625"/>
                  </a:ext>
                </a:extLst>
              </a:tr>
              <a:tr h="58696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  <a:highlight>
                            <a:srgbClr val="FFFF00"/>
                          </a:highlight>
                        </a:rPr>
                        <a:t>Alfalfa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  <a:highlight>
                            <a:srgbClr val="FFFF00"/>
                          </a:highlight>
                        </a:rPr>
                        <a:t>Spring or late summer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1738531"/>
                  </a:ext>
                </a:extLst>
              </a:tr>
              <a:tr h="30892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</a:rPr>
                        <a:t>Orchards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</a:rPr>
                        <a:t>Perennial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50699679"/>
                  </a:ext>
                </a:extLst>
              </a:tr>
              <a:tr h="30892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</a:rPr>
                        <a:t>Sunflower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</a:rPr>
                        <a:t>March-April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7284332"/>
                  </a:ext>
                </a:extLst>
              </a:tr>
              <a:tr h="30892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</a:rPr>
                        <a:t>Forage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</a:rPr>
                        <a:t>Perennial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11562324"/>
                  </a:ext>
                </a:extLst>
              </a:tr>
              <a:tr h="30892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>
                          <a:effectLst/>
                        </a:rPr>
                        <a:t>Tomato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 noProof="0" dirty="0">
                          <a:effectLst/>
                        </a:rPr>
                        <a:t>April-May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69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piè di pagina 3">
            <a:extLst>
              <a:ext uri="{FF2B5EF4-FFF2-40B4-BE49-F238E27FC236}">
                <a16:creationId xmlns:a16="http://schemas.microsoft.com/office/drawing/2014/main" id="{E758BFB2-AE9F-463B-A1B7-A9029430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66330"/>
            <a:ext cx="12192000" cy="59167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EGU General Assembly, Vienna 22-27 May 2022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E656E9DF-4238-45F4-9002-677760AC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Aim of the study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322E18EF-CB96-40B0-B6FF-A3A20AF76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82" y="1592543"/>
            <a:ext cx="11120718" cy="881716"/>
          </a:xfrm>
        </p:spPr>
        <p:txBody>
          <a:bodyPr>
            <a:normAutofit/>
          </a:bodyPr>
          <a:lstStyle/>
          <a:p>
            <a:r>
              <a:rPr lang="en-GB" dirty="0"/>
              <a:t>Show a methodology to estimate the agricultural damage through the use of multiple sources</a:t>
            </a:r>
          </a:p>
          <a:p>
            <a:endParaRPr lang="it-IT" dirty="0"/>
          </a:p>
        </p:txBody>
      </p:sp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DDEEAE07-3BBA-43DA-A8E1-22672E973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40769"/>
              </p:ext>
            </p:extLst>
          </p:nvPr>
        </p:nvGraphicFramePr>
        <p:xfrm>
          <a:off x="365312" y="3333596"/>
          <a:ext cx="11618258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305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9B17209-1F8A-48A4-9FBE-104CC4768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DD7E443-DC35-4DA5-BEA5-4AC40D923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1598FF8-8458-49F0-837D-931C37E1E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55A4A8F-B2DD-4EF7-AF9C-CB2705012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578D266-BC93-4D32-8E14-7CE2E7363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43867945-0EBF-4CC8-A3D5-404C2108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Methodology</a:t>
            </a:r>
          </a:p>
        </p:txBody>
      </p:sp>
      <p:sp>
        <p:nvSpPr>
          <p:cNvPr id="14" name="Segnaposto piè di pagina 3">
            <a:extLst>
              <a:ext uri="{FF2B5EF4-FFF2-40B4-BE49-F238E27FC236}">
                <a16:creationId xmlns:a16="http://schemas.microsoft.com/office/drawing/2014/main" id="{E758BFB2-AE9F-463B-A1B7-A9029430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66330"/>
            <a:ext cx="12192000" cy="59167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EGU General Assembly, Vienna 22-27 May 2022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APSIM">
            <a:extLst>
              <a:ext uri="{FF2B5EF4-FFF2-40B4-BE49-F238E27FC236}">
                <a16:creationId xmlns:a16="http://schemas.microsoft.com/office/drawing/2014/main" id="{828A9484-643E-43E6-B02E-536ECB62C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18" y="4994436"/>
            <a:ext cx="1695081" cy="11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2AB6BD31-6129-4C98-BCD2-360542C86CA8}"/>
              </a:ext>
            </a:extLst>
          </p:cNvPr>
          <p:cNvSpPr/>
          <p:nvPr/>
        </p:nvSpPr>
        <p:spPr>
          <a:xfrm>
            <a:off x="488577" y="2854487"/>
            <a:ext cx="2859741" cy="98058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Hydraulic modelling integrated with info from local sources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CF666F2B-C09C-4E9A-9DBB-CF22D7753A31}"/>
              </a:ext>
            </a:extLst>
          </p:cNvPr>
          <p:cNvSpPr/>
          <p:nvPr/>
        </p:nvSpPr>
        <p:spPr>
          <a:xfrm>
            <a:off x="4166928" y="2854487"/>
            <a:ext cx="2178423" cy="9805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Crop models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04B974AE-B5D1-4FA1-ADF1-7248AD9EFC77}"/>
              </a:ext>
            </a:extLst>
          </p:cNvPr>
          <p:cNvSpPr/>
          <p:nvPr/>
        </p:nvSpPr>
        <p:spPr>
          <a:xfrm>
            <a:off x="6949889" y="2841948"/>
            <a:ext cx="2124634" cy="993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Expert-based models</a:t>
            </a:r>
          </a:p>
        </p:txBody>
      </p:sp>
      <p:pic>
        <p:nvPicPr>
          <p:cNvPr id="1026" name="Picture 2" descr="𝗪𝗮𝘁𝗲𝗿 𝗥𝗲𝘀𝗼𝘂𝗿𝗰𝗲𝘀 𝗠𝗮𝗻𝗮𝗴𝗲𝗺𝗲𝗻𝘁 - Powered by Funca SRL.  - Services | Facebook">
            <a:extLst>
              <a:ext uri="{FF2B5EF4-FFF2-40B4-BE49-F238E27FC236}">
                <a16:creationId xmlns:a16="http://schemas.microsoft.com/office/drawing/2014/main" id="{F72BD867-C0AA-47F4-88DF-682375BE5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18" y="4099012"/>
            <a:ext cx="1358152" cy="135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Logo Protezione Civile Emilia Romagna">
            <a:extLst>
              <a:ext uri="{FF2B5EF4-FFF2-40B4-BE49-F238E27FC236}">
                <a16:creationId xmlns:a16="http://schemas.microsoft.com/office/drawing/2014/main" id="{DEEFD3CD-99B0-406C-8436-49C35434D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86" y="4099012"/>
            <a:ext cx="1457811" cy="14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lcome to the WOFOST system description — WOFOST system description  documentation">
            <a:extLst>
              <a:ext uri="{FF2B5EF4-FFF2-40B4-BE49-F238E27FC236}">
                <a16:creationId xmlns:a16="http://schemas.microsoft.com/office/drawing/2014/main" id="{7986C770-F04A-4B89-9C8B-81DCB47A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00" y="3944807"/>
            <a:ext cx="1338495" cy="94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E2A8232A-E2CF-40A3-ACEA-6AF83A7FB5A8}"/>
              </a:ext>
            </a:extLst>
          </p:cNvPr>
          <p:cNvSpPr/>
          <p:nvPr/>
        </p:nvSpPr>
        <p:spPr>
          <a:xfrm>
            <a:off x="488577" y="1558337"/>
            <a:ext cx="2859741" cy="859350"/>
          </a:xfrm>
          <a:prstGeom prst="roundRect">
            <a:avLst/>
          </a:prstGeom>
          <a:solidFill>
            <a:srgbClr val="FFDA9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Identification of inundated agricultural areas</a:t>
            </a:r>
          </a:p>
        </p:txBody>
      </p:sp>
      <p:sp>
        <p:nvSpPr>
          <p:cNvPr id="11" name="Segno di addizione 10">
            <a:extLst>
              <a:ext uri="{FF2B5EF4-FFF2-40B4-BE49-F238E27FC236}">
                <a16:creationId xmlns:a16="http://schemas.microsoft.com/office/drawing/2014/main" id="{51CD237B-307D-4C40-8948-269FB64734DD}"/>
              </a:ext>
            </a:extLst>
          </p:cNvPr>
          <p:cNvSpPr/>
          <p:nvPr/>
        </p:nvSpPr>
        <p:spPr>
          <a:xfrm>
            <a:off x="1674670" y="4482253"/>
            <a:ext cx="581399" cy="5916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F5BCA65D-4D53-4403-9F7E-EF1B84F849B4}"/>
              </a:ext>
            </a:extLst>
          </p:cNvPr>
          <p:cNvSpPr/>
          <p:nvPr/>
        </p:nvSpPr>
        <p:spPr>
          <a:xfrm>
            <a:off x="4132730" y="1574566"/>
            <a:ext cx="7566211" cy="859350"/>
          </a:xfrm>
          <a:prstGeom prst="roundRect">
            <a:avLst/>
          </a:prstGeom>
          <a:solidFill>
            <a:srgbClr val="9DF3A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Agricultural damage estimation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3386CED-4265-4147-9DDD-54FE82A32B15}"/>
              </a:ext>
            </a:extLst>
          </p:cNvPr>
          <p:cNvSpPr txBox="1"/>
          <p:nvPr/>
        </p:nvSpPr>
        <p:spPr>
          <a:xfrm>
            <a:off x="7333796" y="4544583"/>
            <a:ext cx="162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AGRIDE-c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C2FAA8E8-190D-4EFE-80BC-ABCC83016ECC}"/>
              </a:ext>
            </a:extLst>
          </p:cNvPr>
          <p:cNvSpPr/>
          <p:nvPr/>
        </p:nvSpPr>
        <p:spPr>
          <a:xfrm>
            <a:off x="9574305" y="2841948"/>
            <a:ext cx="2124635" cy="993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Info from local farmers</a:t>
            </a:r>
          </a:p>
        </p:txBody>
      </p:sp>
      <p:pic>
        <p:nvPicPr>
          <p:cNvPr id="1032" name="Picture 8" descr="Agricoltore che scava il terreno Cartoon Clipart vettoriali - FriendlyStock">
            <a:extLst>
              <a:ext uri="{FF2B5EF4-FFF2-40B4-BE49-F238E27FC236}">
                <a16:creationId xmlns:a16="http://schemas.microsoft.com/office/drawing/2014/main" id="{2CBFC07F-B3DE-4A3C-B139-55B54B729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35" y="4121942"/>
            <a:ext cx="1287698" cy="193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9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5" grpId="0" animBg="1"/>
      <p:bldP spid="8" grpId="0" animBg="1"/>
      <p:bldP spid="11" grpId="0" animBg="1"/>
      <p:bldP spid="38" grpId="0" animBg="1"/>
      <p:bldP spid="13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5,251 Spiga Di Grano Vettoriali, Illustrazioni e Clipart">
            <a:extLst>
              <a:ext uri="{FF2B5EF4-FFF2-40B4-BE49-F238E27FC236}">
                <a16:creationId xmlns:a16="http://schemas.microsoft.com/office/drawing/2014/main" id="{1202EAF1-C7DC-489D-BA9A-4147BA37E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379">
            <a:off x="4683132" y="2205454"/>
            <a:ext cx="747994" cy="92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olo 11">
            <a:extLst>
              <a:ext uri="{FF2B5EF4-FFF2-40B4-BE49-F238E27FC236}">
                <a16:creationId xmlns:a16="http://schemas.microsoft.com/office/drawing/2014/main" id="{43867945-0EBF-4CC8-A3D5-404C2108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Results</a:t>
            </a:r>
          </a:p>
        </p:txBody>
      </p:sp>
      <p:sp>
        <p:nvSpPr>
          <p:cNvPr id="14" name="Segnaposto piè di pagina 3">
            <a:extLst>
              <a:ext uri="{FF2B5EF4-FFF2-40B4-BE49-F238E27FC236}">
                <a16:creationId xmlns:a16="http://schemas.microsoft.com/office/drawing/2014/main" id="{E758BFB2-AE9F-463B-A1B7-A9029430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66330"/>
            <a:ext cx="12192000" cy="59167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EGU General Assembly, Vienna 22-27 May 2022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33AC177-1F5A-4F18-93E4-4675EBFE028D}"/>
              </a:ext>
            </a:extLst>
          </p:cNvPr>
          <p:cNvSpPr/>
          <p:nvPr/>
        </p:nvSpPr>
        <p:spPr>
          <a:xfrm>
            <a:off x="4182744" y="1796988"/>
            <a:ext cx="206619" cy="406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FA1C1259-4A6E-495C-9ECD-C1C7ECC59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7" y="2454918"/>
            <a:ext cx="4064608" cy="3774513"/>
          </a:xfrm>
          <a:prstGeom prst="rect">
            <a:avLst/>
          </a:prstGeom>
        </p:spPr>
      </p:pic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A4323993-97DE-4B4E-B67A-0301542E8E17}"/>
              </a:ext>
            </a:extLst>
          </p:cNvPr>
          <p:cNvSpPr/>
          <p:nvPr/>
        </p:nvSpPr>
        <p:spPr>
          <a:xfrm>
            <a:off x="221445" y="1261013"/>
            <a:ext cx="4064608" cy="859350"/>
          </a:xfrm>
          <a:prstGeom prst="roundRect">
            <a:avLst/>
          </a:prstGeom>
          <a:solidFill>
            <a:srgbClr val="FFDA9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Inundated areas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019A5F78-4D46-44B5-A269-ACE6C82D24B7}"/>
              </a:ext>
            </a:extLst>
          </p:cNvPr>
          <p:cNvSpPr/>
          <p:nvPr/>
        </p:nvSpPr>
        <p:spPr>
          <a:xfrm>
            <a:off x="4511510" y="1253239"/>
            <a:ext cx="7620001" cy="8593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9000">
                <a:srgbClr val="87DF8D"/>
              </a:gs>
              <a:gs pos="40000">
                <a:schemeClr val="accent1">
                  <a:lumMod val="40000"/>
                  <a:lumOff val="60000"/>
                </a:schemeClr>
              </a:gs>
              <a:gs pos="100000">
                <a:srgbClr val="9DF3A3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Agricultural damage: comparison of results</a:t>
            </a:r>
          </a:p>
        </p:txBody>
      </p:sp>
      <p:graphicFrame>
        <p:nvGraphicFramePr>
          <p:cNvPr id="25" name="Grafico 24">
            <a:extLst>
              <a:ext uri="{FF2B5EF4-FFF2-40B4-BE49-F238E27FC236}">
                <a16:creationId xmlns:a16="http://schemas.microsoft.com/office/drawing/2014/main" id="{CB94D96D-359F-4CDB-AF32-7269FA3D8D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439578"/>
              </p:ext>
            </p:extLst>
          </p:nvPr>
        </p:nvGraphicFramePr>
        <p:xfrm>
          <a:off x="4500282" y="3003176"/>
          <a:ext cx="3862668" cy="326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93B16527-4B4E-4F73-8010-15C3F5F5DA8E}"/>
              </a:ext>
            </a:extLst>
          </p:cNvPr>
          <p:cNvSpPr/>
          <p:nvPr/>
        </p:nvSpPr>
        <p:spPr>
          <a:xfrm>
            <a:off x="5372101" y="2290143"/>
            <a:ext cx="2705099" cy="4219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Wheat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DE697307-1045-468F-ADEB-3C3773984120}"/>
              </a:ext>
            </a:extLst>
          </p:cNvPr>
          <p:cNvSpPr/>
          <p:nvPr/>
        </p:nvSpPr>
        <p:spPr>
          <a:xfrm>
            <a:off x="8396569" y="2297195"/>
            <a:ext cx="2515328" cy="42190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Alfalfa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14DA1293-5878-47E8-95F4-B3C3301D99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767271"/>
              </p:ext>
            </p:extLst>
          </p:nvPr>
        </p:nvGraphicFramePr>
        <p:xfrm>
          <a:off x="11017814" y="2120363"/>
          <a:ext cx="1113697" cy="896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Immagine bitmap" r:id="rId6" imgW="5669280" imgH="4564440" progId="Paint.Picture">
                  <p:embed/>
                </p:oleObj>
              </mc:Choice>
              <mc:Fallback>
                <p:oleObj name="Immagine bitmap" r:id="rId6" imgW="5669280" imgH="4564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17814" y="2120363"/>
                        <a:ext cx="1113697" cy="896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FBB08B1A-B1B6-4C68-9775-DA92409CD23C}"/>
              </a:ext>
            </a:extLst>
          </p:cNvPr>
          <p:cNvSpPr txBox="1"/>
          <p:nvPr/>
        </p:nvSpPr>
        <p:spPr>
          <a:xfrm>
            <a:off x="3039744" y="510808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700ha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7EE1415-7B35-4162-ADD7-ABCA0FB75BCE}"/>
              </a:ext>
            </a:extLst>
          </p:cNvPr>
          <p:cNvSpPr txBox="1"/>
          <p:nvPr/>
        </p:nvSpPr>
        <p:spPr>
          <a:xfrm>
            <a:off x="8686799" y="3124200"/>
            <a:ext cx="30194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 crop models able to simulate flood damage on alfalfa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AGRIDE-c: no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Local farmers: damage depends on debris</a:t>
            </a:r>
          </a:p>
        </p:txBody>
      </p:sp>
    </p:spTree>
    <p:extLst>
      <p:ext uri="{BB962C8B-B14F-4D97-AF65-F5344CB8AC3E}">
        <p14:creationId xmlns:p14="http://schemas.microsoft.com/office/powerpoint/2010/main" val="82476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Graphic spid="25" grpId="0">
        <p:bldAsOne/>
      </p:bldGraphic>
      <p:bldP spid="2" grpId="0" animBg="1"/>
      <p:bldP spid="2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43867945-0EBF-4CC8-A3D5-404C2108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Conclusions and next steps</a:t>
            </a:r>
          </a:p>
        </p:txBody>
      </p:sp>
      <p:sp>
        <p:nvSpPr>
          <p:cNvPr id="14" name="Segnaposto piè di pagina 3">
            <a:extLst>
              <a:ext uri="{FF2B5EF4-FFF2-40B4-BE49-F238E27FC236}">
                <a16:creationId xmlns:a16="http://schemas.microsoft.com/office/drawing/2014/main" id="{E758BFB2-AE9F-463B-A1B7-A9029430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66330"/>
            <a:ext cx="12192000" cy="59167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EGU General Assembly, Vienna 22-27 May 2022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FA1B03B-AC91-4C34-A98C-5231CE9D4310}"/>
              </a:ext>
            </a:extLst>
          </p:cNvPr>
          <p:cNvSpPr/>
          <p:nvPr/>
        </p:nvSpPr>
        <p:spPr>
          <a:xfrm>
            <a:off x="220358" y="1641441"/>
            <a:ext cx="482305" cy="406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E3F7DADB-61DB-4018-91BB-D4FAC766A797}"/>
              </a:ext>
            </a:extLst>
          </p:cNvPr>
          <p:cNvSpPr/>
          <p:nvPr/>
        </p:nvSpPr>
        <p:spPr>
          <a:xfrm>
            <a:off x="6831269" y="1523763"/>
            <a:ext cx="482305" cy="406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981D96-4AA5-49E6-B492-F3EAEF8A5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515600" cy="4486275"/>
          </a:xfrm>
        </p:spPr>
        <p:txBody>
          <a:bodyPr/>
          <a:lstStyle/>
          <a:p>
            <a:r>
              <a:rPr lang="en-GB" dirty="0"/>
              <a:t>Conclusions: </a:t>
            </a:r>
          </a:p>
          <a:p>
            <a:pPr lvl="1"/>
            <a:r>
              <a:rPr lang="en-GB" dirty="0"/>
              <a:t>Utility of crop models to simulate yield losses due to flood for wheat</a:t>
            </a:r>
          </a:p>
          <a:p>
            <a:pPr lvl="1"/>
            <a:r>
              <a:rPr lang="en-GB" dirty="0"/>
              <a:t>Damage underestimation with models (both for wheat and alfalfa) with respect to local farmers</a:t>
            </a:r>
          </a:p>
          <a:p>
            <a:pPr lvl="1"/>
            <a:r>
              <a:rPr lang="en-GB" dirty="0"/>
              <a:t>Development of a complete framework </a:t>
            </a:r>
          </a:p>
          <a:p>
            <a:r>
              <a:rPr lang="en-GB" dirty="0"/>
              <a:t>Future steps: </a:t>
            </a:r>
          </a:p>
          <a:p>
            <a:pPr lvl="1"/>
            <a:r>
              <a:rPr lang="en-GB" dirty="0"/>
              <a:t>Scalability of the framework</a:t>
            </a:r>
          </a:p>
          <a:p>
            <a:pPr lvl="1"/>
            <a:r>
              <a:rPr lang="en-GB" dirty="0"/>
              <a:t>Better estimation of damage to forage crops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260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C6EB791A-FEF3-467A-9920-D9796E808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225" y="237565"/>
            <a:ext cx="1746504" cy="9144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C6B369E-2038-43EB-9083-1DC30709D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305" y="1673791"/>
            <a:ext cx="11170023" cy="1836172"/>
          </a:xfrm>
        </p:spPr>
        <p:txBody>
          <a:bodyPr>
            <a:normAutofit/>
          </a:bodyPr>
          <a:lstStyle/>
          <a:p>
            <a:r>
              <a:rPr lang="en-GB" b="1" dirty="0"/>
              <a:t>Thank you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4F86872-2D79-48FB-AEAC-01859C8A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66330"/>
            <a:ext cx="12192000" cy="59167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EGU General Assembly, Vienna 22-27 May 2022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EGU General Assembly 2022 – International GNSS Service">
            <a:extLst>
              <a:ext uri="{FF2B5EF4-FFF2-40B4-BE49-F238E27FC236}">
                <a16:creationId xmlns:a16="http://schemas.microsoft.com/office/drawing/2014/main" id="{23F0531F-066F-4CBC-80EF-6E0B08CA8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6115"/>
            <a:ext cx="36766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FDC1DB-519D-46FA-A285-BECC37248578}"/>
              </a:ext>
            </a:extLst>
          </p:cNvPr>
          <p:cNvSpPr txBox="1"/>
          <p:nvPr/>
        </p:nvSpPr>
        <p:spPr>
          <a:xfrm>
            <a:off x="0" y="5904011"/>
            <a:ext cx="528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beatrice.monteleone@iusspavia.it</a:t>
            </a:r>
            <a:endParaRPr lang="it-IT" dirty="0"/>
          </a:p>
          <a:p>
            <a:endParaRPr lang="it-IT" sz="14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45FE124-5CD6-43EC-B6A7-421270E0D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016" y="304449"/>
            <a:ext cx="847516" cy="847516"/>
          </a:xfrm>
          <a:prstGeom prst="rect">
            <a:avLst/>
          </a:prstGeom>
        </p:spPr>
      </p:pic>
      <p:pic>
        <p:nvPicPr>
          <p:cNvPr id="11" name="Picture 2" descr="Scuola Universitaria Superiore IUSS Pavia - Home | Facebook">
            <a:extLst>
              <a:ext uri="{FF2B5EF4-FFF2-40B4-BE49-F238E27FC236}">
                <a16:creationId xmlns:a16="http://schemas.microsoft.com/office/drawing/2014/main" id="{127D992D-C4B3-4BCF-A546-3D2A10817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748" y="199670"/>
            <a:ext cx="990190" cy="99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77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380</Words>
  <Application>Microsoft Office PowerPoint</Application>
  <PresentationFormat>Widescreen</PresentationFormat>
  <Paragraphs>75</Paragraphs>
  <Slides>7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Immagine bitmap</vt:lpstr>
      <vt:lpstr>Inundation Impacts on Agriculture:  Reconstruction and Preliminary Findings  of the Recent Event occurred along the Panaro River</vt:lpstr>
      <vt:lpstr>Event and case study location</vt:lpstr>
      <vt:lpstr>Aim of the study</vt:lpstr>
      <vt:lpstr>Methodology</vt:lpstr>
      <vt:lpstr>Results</vt:lpstr>
      <vt:lpstr>Conclusions and 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drought vulnerability of maize production in the Po Valley</dc:title>
  <dc:creator>beatrice monteleone</dc:creator>
  <cp:lastModifiedBy>beatrice monteleone</cp:lastModifiedBy>
  <cp:revision>54</cp:revision>
  <dcterms:created xsi:type="dcterms:W3CDTF">2022-05-10T15:27:02Z</dcterms:created>
  <dcterms:modified xsi:type="dcterms:W3CDTF">2022-05-19T13:05:16Z</dcterms:modified>
</cp:coreProperties>
</file>