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6" r:id="rId3"/>
    <p:sldId id="277" r:id="rId4"/>
    <p:sldId id="285" r:id="rId5"/>
    <p:sldId id="286" r:id="rId6"/>
    <p:sldId id="287" r:id="rId7"/>
    <p:sldId id="288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hyperlink" Target="https://esdac.jrc.ec.europa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s://esdac.jrc.ec.europa.eu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Healthy soils, a fresh start.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3965470"/>
            <a:ext cx="10065224" cy="897754"/>
          </a:xfrm>
        </p:spPr>
        <p:txBody>
          <a:bodyPr/>
          <a:lstStyle/>
          <a:p>
            <a:r>
              <a:rPr lang="en-GB" sz="2000" dirty="0"/>
              <a:t>European Commission, Joint Research Centre (JRC), </a:t>
            </a:r>
            <a:r>
              <a:rPr lang="en-GB" sz="2000" dirty="0" err="1"/>
              <a:t>Ispra</a:t>
            </a:r>
            <a:r>
              <a:rPr lang="en-GB" sz="2000" dirty="0"/>
              <a:t>, Italy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33600" y="4994488"/>
            <a:ext cx="9002713" cy="528998"/>
          </a:xfrm>
        </p:spPr>
        <p:txBody>
          <a:bodyPr/>
          <a:lstStyle/>
          <a:p>
            <a:r>
              <a:rPr lang="en-GB" sz="1600" dirty="0"/>
              <a:t>Anna </a:t>
            </a:r>
            <a:r>
              <a:rPr lang="en-GB" sz="1600" dirty="0" err="1"/>
              <a:t>Muntwyler</a:t>
            </a:r>
            <a:r>
              <a:rPr lang="en-GB" sz="1600" dirty="0"/>
              <a:t>, Anne </a:t>
            </a:r>
            <a:r>
              <a:rPr lang="en-GB" sz="1600" dirty="0" err="1"/>
              <a:t>Marechal</a:t>
            </a:r>
            <a:r>
              <a:rPr lang="en-GB" sz="1600" dirty="0"/>
              <a:t>, Alberto </a:t>
            </a:r>
            <a:r>
              <a:rPr lang="en-GB" sz="1600" dirty="0" err="1"/>
              <a:t>Orgiazzi</a:t>
            </a:r>
            <a:r>
              <a:rPr lang="en-GB" sz="1600" dirty="0"/>
              <a:t>, Arwyn Jones, Calogero </a:t>
            </a:r>
            <a:r>
              <a:rPr lang="en-GB" sz="1600" dirty="0" err="1"/>
              <a:t>Schillaci</a:t>
            </a:r>
            <a:r>
              <a:rPr lang="en-GB" sz="1600" dirty="0"/>
              <a:t>, Constantin </a:t>
            </a:r>
            <a:r>
              <a:rPr lang="en-GB" sz="1600" dirty="0" err="1"/>
              <a:t>Ciupagea</a:t>
            </a:r>
            <a:r>
              <a:rPr lang="en-GB" sz="1600" dirty="0"/>
              <a:t>, Daniele </a:t>
            </a:r>
            <a:r>
              <a:rPr lang="en-GB" sz="1600" dirty="0" err="1"/>
              <a:t>Belitrandi</a:t>
            </a:r>
            <a:r>
              <a:rPr lang="en-GB" sz="1600" dirty="0"/>
              <a:t>, Daniela de Medici, Daniele de Rosa, Diana Vieira, Francis Mathews, Juan Martin Jimenez, Julia </a:t>
            </a:r>
            <a:r>
              <a:rPr lang="en-GB" sz="1600" dirty="0" err="1"/>
              <a:t>Koeninger</a:t>
            </a:r>
            <a:r>
              <a:rPr lang="en-GB" sz="1600" dirty="0"/>
              <a:t>, Leonidas </a:t>
            </a:r>
            <a:r>
              <a:rPr lang="en-GB" sz="1600" dirty="0" err="1"/>
              <a:t>Liakos</a:t>
            </a:r>
            <a:r>
              <a:rPr lang="en-GB" sz="1600" dirty="0"/>
              <a:t>, Luca </a:t>
            </a:r>
            <a:r>
              <a:rPr lang="en-GB" sz="1600" dirty="0" err="1"/>
              <a:t>Montanarella</a:t>
            </a:r>
            <a:r>
              <a:rPr lang="en-GB" sz="1600" dirty="0"/>
              <a:t>, Maeva </a:t>
            </a:r>
            <a:r>
              <a:rPr lang="en-GB" sz="1600" dirty="0" err="1"/>
              <a:t>Labouyrie</a:t>
            </a:r>
            <a:r>
              <a:rPr lang="en-GB" sz="1600" dirty="0"/>
              <a:t>, Marc Van </a:t>
            </a:r>
            <a:r>
              <a:rPr lang="en-GB" sz="1600" dirty="0" err="1"/>
              <a:t>Liedekerke</a:t>
            </a:r>
            <a:r>
              <a:rPr lang="en-GB" sz="1600" dirty="0"/>
              <a:t>, Panos </a:t>
            </a:r>
            <a:r>
              <a:rPr lang="en-GB" sz="1600" dirty="0" err="1"/>
              <a:t>Panagos</a:t>
            </a:r>
            <a:r>
              <a:rPr lang="en-GB" sz="1600" dirty="0"/>
              <a:t>, Piotr </a:t>
            </a:r>
            <a:r>
              <a:rPr lang="en-GB" sz="1600" dirty="0" err="1"/>
              <a:t>Wojda</a:t>
            </a:r>
            <a:r>
              <a:rPr lang="en-GB" sz="1600" dirty="0"/>
              <a:t>, Simone </a:t>
            </a:r>
            <a:r>
              <a:rPr lang="en-GB" sz="1600" dirty="0" err="1"/>
              <a:t>Scarpa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Soil Health. Why now?</a:t>
            </a:r>
          </a:p>
        </p:txBody>
      </p:sp>
    </p:spTree>
    <p:extLst>
      <p:ext uri="{BB962C8B-B14F-4D97-AF65-F5344CB8AC3E}">
        <p14:creationId xmlns:p14="http://schemas.microsoft.com/office/powerpoint/2010/main" val="131511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strategy ambition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57417"/>
            <a:ext cx="5528868" cy="40394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0722" y="1595021"/>
            <a:ext cx="52578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achieve a land degradation-neutral world;</a:t>
            </a:r>
          </a:p>
          <a:p>
            <a:endParaRPr lang="en-US" sz="1600" dirty="0"/>
          </a:p>
          <a:p>
            <a:r>
              <a:rPr lang="en-US" sz="1600" dirty="0"/>
              <a:t>restore degraded and carbon-rich ecosystems;</a:t>
            </a:r>
          </a:p>
          <a:p>
            <a:endParaRPr lang="en-US" sz="1600" dirty="0"/>
          </a:p>
          <a:p>
            <a:r>
              <a:rPr lang="en-US" sz="1600" dirty="0"/>
              <a:t>greenhouse gas removal for the land use, land use change and forestry sector;</a:t>
            </a:r>
          </a:p>
          <a:p>
            <a:endParaRPr lang="en-US" sz="1600" dirty="0"/>
          </a:p>
          <a:p>
            <a:r>
              <a:rPr lang="en-US" sz="1600" dirty="0"/>
              <a:t>reduce: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nutrient losses by at least 50%;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and risk of chemical pesticides by 50%;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of hazardous pesticides by 50% by 2030. </a:t>
            </a:r>
          </a:p>
          <a:p>
            <a:endParaRPr lang="en-US" sz="1600" dirty="0"/>
          </a:p>
          <a:p>
            <a:r>
              <a:rPr lang="en-US" sz="1600" dirty="0"/>
              <a:t>significant progress in the remediation of contaminated sites.  </a:t>
            </a:r>
          </a:p>
          <a:p>
            <a:endParaRPr lang="en-US" sz="1600" dirty="0"/>
          </a:p>
          <a:p>
            <a:r>
              <a:rPr lang="en-US" sz="1600" dirty="0"/>
              <a:t>reach no net land take. </a:t>
            </a:r>
          </a:p>
          <a:p>
            <a:endParaRPr lang="en-US" sz="1600" dirty="0"/>
          </a:p>
          <a:p>
            <a:r>
              <a:rPr lang="en-US" sz="1600" dirty="0"/>
              <a:t>creating a toxic-free environment. </a:t>
            </a:r>
          </a:p>
          <a:p>
            <a:endParaRPr lang="en-US" sz="1600" dirty="0"/>
          </a:p>
          <a:p>
            <a:r>
              <a:rPr lang="en-US" sz="1600" dirty="0"/>
              <a:t>achieve land-based climate neutrality in the EU by 2035. </a:t>
            </a:r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Soils</a:t>
            </a:r>
          </a:p>
        </p:txBody>
      </p:sp>
      <p:sp>
        <p:nvSpPr>
          <p:cNvPr id="2" name="Rectangle 1"/>
          <p:cNvSpPr/>
          <p:nvPr/>
        </p:nvSpPr>
        <p:spPr>
          <a:xfrm>
            <a:off x="970721" y="1757417"/>
            <a:ext cx="109811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‘(…) when they are in good </a:t>
            </a:r>
            <a:r>
              <a:rPr lang="en-US" sz="2000" b="1" dirty="0"/>
              <a:t>chemical</a:t>
            </a:r>
            <a:r>
              <a:rPr lang="en-US" sz="2000" dirty="0"/>
              <a:t>, </a:t>
            </a:r>
            <a:r>
              <a:rPr lang="en-US" sz="2000" b="1" dirty="0"/>
              <a:t>biological</a:t>
            </a:r>
            <a:r>
              <a:rPr lang="en-US" sz="2000" dirty="0"/>
              <a:t> and </a:t>
            </a:r>
            <a:r>
              <a:rPr lang="en-US" sz="2000" b="1" dirty="0"/>
              <a:t>physical</a:t>
            </a:r>
            <a:r>
              <a:rPr lang="en-US" sz="2000" dirty="0"/>
              <a:t> condition, and thus able to continuously provide as many of the following ecosystem services as possible (…)’ </a:t>
            </a:r>
          </a:p>
          <a:p>
            <a:r>
              <a:rPr lang="en-US" sz="2000" i="1" dirty="0"/>
              <a:t>In Soil strategy for 2030.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Soil health </a:t>
            </a:r>
            <a:r>
              <a:rPr lang="en-US" sz="2000" dirty="0"/>
              <a:t>is the capacity of a soil to sustain, within natural or managed ecosystem boundaries, the delivery of ecosystem services according to intrinsic soil properties, climate and land use.   </a:t>
            </a:r>
          </a:p>
          <a:p>
            <a:endParaRPr lang="en-US" sz="2000" dirty="0"/>
          </a:p>
          <a:p>
            <a:endParaRPr lang="en-US" sz="2000" b="1" dirty="0"/>
          </a:p>
          <a:p>
            <a:r>
              <a:rPr lang="en-US" sz="2000" b="1" dirty="0"/>
              <a:t>Healthy soils </a:t>
            </a:r>
            <a:r>
              <a:rPr lang="en-US" sz="2000" dirty="0"/>
              <a:t>are characterized by physical, chemical, and biological conditions that ensure their </a:t>
            </a:r>
            <a:r>
              <a:rPr lang="en-US" sz="2000" dirty="0" err="1"/>
              <a:t>multifunctionality</a:t>
            </a:r>
            <a:r>
              <a:rPr lang="en-US" sz="2000" dirty="0"/>
              <a:t> and governs their capacity to provide the best tradeoffs between ecosystem services, while ensuring resilience to different stressors.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0732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1B6484-6480-45DC-97F3-CDF0C0674D90}"/>
              </a:ext>
            </a:extLst>
          </p:cNvPr>
          <p:cNvSpPr/>
          <p:nvPr/>
        </p:nvSpPr>
        <p:spPr>
          <a:xfrm>
            <a:off x="970722" y="1519292"/>
            <a:ext cx="5703455" cy="452328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>
                <a:shade val="50000"/>
                <a:alpha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/>
          <p:cNvSpPr/>
          <p:nvPr/>
        </p:nvSpPr>
        <p:spPr>
          <a:xfrm>
            <a:off x="970722" y="1519292"/>
            <a:ext cx="57034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provide food and biomass production, including in agriculture and forestry; </a:t>
            </a:r>
          </a:p>
          <a:p>
            <a:endParaRPr lang="en-US" sz="1600" dirty="0"/>
          </a:p>
          <a:p>
            <a:r>
              <a:rPr lang="en-US" sz="1600" dirty="0"/>
              <a:t>absorb, store, filter and transform water and nutrients and substances, thus protecting groundwater bodies; </a:t>
            </a:r>
          </a:p>
          <a:p>
            <a:endParaRPr lang="en-US" sz="1600" dirty="0"/>
          </a:p>
          <a:p>
            <a:r>
              <a:rPr lang="en-US" sz="1600" dirty="0"/>
              <a:t>provide the basis for life and biodiversity, including habitats, species and genes; </a:t>
            </a:r>
          </a:p>
          <a:p>
            <a:endParaRPr lang="en-US" sz="1600" dirty="0"/>
          </a:p>
          <a:p>
            <a:r>
              <a:rPr lang="en-US" sz="1600" dirty="0"/>
              <a:t>act as a carbon reservoir; </a:t>
            </a:r>
          </a:p>
          <a:p>
            <a:endParaRPr lang="en-US" sz="1600" dirty="0"/>
          </a:p>
          <a:p>
            <a:r>
              <a:rPr lang="en-US" sz="1600" dirty="0"/>
              <a:t>provide a physical platform and cultural services for humans and their activities; </a:t>
            </a:r>
          </a:p>
          <a:p>
            <a:endParaRPr lang="en-US" sz="1600" dirty="0"/>
          </a:p>
          <a:p>
            <a:r>
              <a:rPr lang="en-US" sz="1600" dirty="0"/>
              <a:t>act as a source of raw materials; </a:t>
            </a:r>
          </a:p>
          <a:p>
            <a:endParaRPr lang="en-US" sz="1600" dirty="0"/>
          </a:p>
          <a:p>
            <a:r>
              <a:rPr lang="en-US" sz="1600" dirty="0"/>
              <a:t>constitute an archive of geological, geomorphological and archaeological heritage.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services provision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451" y="2584293"/>
            <a:ext cx="193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Compatibility</a:t>
            </a:r>
            <a:endParaRPr lang="en-GB" b="1" dirty="0"/>
          </a:p>
        </p:txBody>
      </p:sp>
      <p:pic>
        <p:nvPicPr>
          <p:cNvPr id="9" name="Picture 21" descr="Map&#10;&#10;Description automatically generated">
            <a:extLst>
              <a:ext uri="{FF2B5EF4-FFF2-40B4-BE49-F238E27FC236}">
                <a16:creationId xmlns:a16="http://schemas.microsoft.com/office/drawing/2014/main" id="{05C00F4B-FAF7-451A-9602-2835A283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659" y="2197592"/>
            <a:ext cx="3737630" cy="3381296"/>
          </a:xfrm>
          <a:prstGeom prst="rect">
            <a:avLst/>
          </a:prstGeom>
        </p:spPr>
      </p:pic>
      <p:pic>
        <p:nvPicPr>
          <p:cNvPr id="13" name="Graphic 12" descr="Arrow Straight">
            <a:extLst>
              <a:ext uri="{FF2B5EF4-FFF2-40B4-BE49-F238E27FC236}">
                <a16:creationId xmlns:a16="http://schemas.microsoft.com/office/drawing/2014/main" id="{59A5EF95-F4CE-4AF7-AA1A-A2A1C3B6F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290508">
            <a:off x="7534152" y="4173430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ECEAFD-03AB-4960-9420-8330C63C5C72}"/>
              </a:ext>
            </a:extLst>
          </p:cNvPr>
          <p:cNvSpPr/>
          <p:nvPr/>
        </p:nvSpPr>
        <p:spPr>
          <a:xfrm>
            <a:off x="6466451" y="5088375"/>
            <a:ext cx="193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Variability</a:t>
            </a:r>
            <a:endParaRPr lang="en-GB" b="1" dirty="0"/>
          </a:p>
        </p:txBody>
      </p:sp>
      <p:pic>
        <p:nvPicPr>
          <p:cNvPr id="18" name="Graphic 17" descr="Arrow Straight">
            <a:extLst>
              <a:ext uri="{FF2B5EF4-FFF2-40B4-BE49-F238E27FC236}">
                <a16:creationId xmlns:a16="http://schemas.microsoft.com/office/drawing/2014/main" id="{004B84D0-DE69-4CA9-BF21-558AD3D28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005304">
            <a:off x="6554359" y="17403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Soils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37E20-6476-43F6-AB36-D15BF54D0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357"/>
            <a:ext cx="3753293" cy="4364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A2AEDC-04AD-4667-B349-C31943F1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79" y="1374357"/>
            <a:ext cx="3753293" cy="4364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6F79D-3BFD-4B4F-857D-2D0C37207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159" y="1374357"/>
            <a:ext cx="3753293" cy="4364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290A7-12D7-4A9B-AC81-71281B24A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023" y="1374357"/>
            <a:ext cx="3744656" cy="4354783"/>
          </a:xfrm>
          <a:prstGeom prst="rect">
            <a:avLst/>
          </a:prstGeom>
        </p:spPr>
      </p:pic>
      <p:pic>
        <p:nvPicPr>
          <p:cNvPr id="10" name="Picture 6" descr="Map&#10;&#10;Description automatically generated">
            <a:extLst>
              <a:ext uri="{FF2B5EF4-FFF2-40B4-BE49-F238E27FC236}">
                <a16:creationId xmlns:a16="http://schemas.microsoft.com/office/drawing/2014/main" id="{3B1FCC2F-E7ED-4452-9109-B58ADDB4B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404" y="1374357"/>
            <a:ext cx="3753293" cy="4371308"/>
          </a:xfrm>
          <a:prstGeom prst="rect">
            <a:avLst/>
          </a:prstGeom>
        </p:spPr>
      </p:pic>
      <p:pic>
        <p:nvPicPr>
          <p:cNvPr id="11" name="Picture 6" descr="Map&#10;&#10;Description automatically generated">
            <a:extLst>
              <a:ext uri="{FF2B5EF4-FFF2-40B4-BE49-F238E27FC236}">
                <a16:creationId xmlns:a16="http://schemas.microsoft.com/office/drawing/2014/main" id="{7B2FE614-7284-454B-91D0-6C6399CCD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480" y="1364312"/>
            <a:ext cx="3728995" cy="4354783"/>
          </a:xfrm>
          <a:prstGeom prst="rect">
            <a:avLst/>
          </a:prstGeom>
        </p:spPr>
      </p:pic>
      <p:pic>
        <p:nvPicPr>
          <p:cNvPr id="12" name="Picture 2" descr="Map&#10;&#10;Description automatically generated">
            <a:extLst>
              <a:ext uri="{FF2B5EF4-FFF2-40B4-BE49-F238E27FC236}">
                <a16:creationId xmlns:a16="http://schemas.microsoft.com/office/drawing/2014/main" id="{B157B944-4D18-4D2D-9EB4-71514E19A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077" y="1353026"/>
            <a:ext cx="4596294" cy="4376114"/>
          </a:xfrm>
          <a:prstGeom prst="rect">
            <a:avLst/>
          </a:prstGeom>
        </p:spPr>
      </p:pic>
      <p:pic>
        <p:nvPicPr>
          <p:cNvPr id="5" name="Picture 6" descr="Map&#10;&#10;Description automatically generated">
            <a:extLst>
              <a:ext uri="{FF2B5EF4-FFF2-40B4-BE49-F238E27FC236}">
                <a16:creationId xmlns:a16="http://schemas.microsoft.com/office/drawing/2014/main" id="{DF28B400-1852-467B-ADA1-08B736A6C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3805" y="1343124"/>
            <a:ext cx="4420440" cy="43860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FC81A7-75A4-4D34-9DA8-EC00C4A9A290}"/>
              </a:ext>
            </a:extLst>
          </p:cNvPr>
          <p:cNvSpPr/>
          <p:nvPr/>
        </p:nvSpPr>
        <p:spPr>
          <a:xfrm>
            <a:off x="0" y="3460899"/>
            <a:ext cx="12192000" cy="2286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shade val="50000"/>
                <a:alpha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EUSO, LUCAS, ESDAC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…can already provide us some insights, but additional efforts are still required.  </a:t>
            </a:r>
            <a:endParaRPr lang="pt-PT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F52853-F1C8-4614-9CB1-65800BB7DE61}"/>
              </a:ext>
            </a:extLst>
          </p:cNvPr>
          <p:cNvSpPr/>
          <p:nvPr/>
        </p:nvSpPr>
        <p:spPr>
          <a:xfrm>
            <a:off x="0" y="6273225"/>
            <a:ext cx="10122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Maps from </a:t>
            </a:r>
            <a:r>
              <a:rPr lang="en-US" sz="1600" i="1" dirty="0" err="1"/>
              <a:t>Ballabio</a:t>
            </a:r>
            <a:r>
              <a:rPr lang="en-US" sz="1600" i="1" dirty="0"/>
              <a:t> et al., 2019; 2016; de </a:t>
            </a:r>
            <a:r>
              <a:rPr lang="en-US" sz="1600" i="1" dirty="0" err="1"/>
              <a:t>Brogniez</a:t>
            </a:r>
            <a:r>
              <a:rPr lang="en-US" sz="1600" i="1" dirty="0"/>
              <a:t> et al., 2014; Smith et al., 2021; </a:t>
            </a:r>
          </a:p>
          <a:p>
            <a:r>
              <a:rPr lang="en-US" sz="1600" i="1" dirty="0"/>
              <a:t>located at  </a:t>
            </a:r>
            <a:r>
              <a:rPr lang="en-US" sz="1600" i="1" dirty="0">
                <a:hlinkClick r:id="rId10"/>
              </a:rPr>
              <a:t>https://esdac.jrc.ec.europa.eu/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9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Soils – Ongoing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64" b="9464"/>
          <a:stretch/>
        </p:blipFill>
        <p:spPr>
          <a:xfrm>
            <a:off x="1246940" y="1265217"/>
            <a:ext cx="10720766" cy="55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C10C1B-E004-452D-9CC5-569843220C0B}"/>
              </a:ext>
            </a:extLst>
          </p:cNvPr>
          <p:cNvSpPr/>
          <p:nvPr/>
        </p:nvSpPr>
        <p:spPr>
          <a:xfrm>
            <a:off x="2642743" y="3642668"/>
            <a:ext cx="7057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More information on  </a:t>
            </a:r>
            <a:r>
              <a:rPr lang="en-US" sz="2000" i="1" dirty="0">
                <a:solidFill>
                  <a:srgbClr val="0356B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https://esdac.jrc.ec.europa.eu/</a:t>
            </a:r>
            <a:r>
              <a:rPr lang="en-US" sz="2000" i="1" dirty="0">
                <a:solidFill>
                  <a:srgbClr val="0356B1"/>
                </a:solidFill>
              </a:rPr>
              <a:t>  </a:t>
            </a:r>
          </a:p>
          <a:p>
            <a:endParaRPr lang="en-US" sz="2000" dirty="0">
              <a:solidFill>
                <a:srgbClr val="0356B1"/>
              </a:solidFill>
            </a:endParaRPr>
          </a:p>
          <a:p>
            <a:r>
              <a:rPr lang="en-US" sz="2000" dirty="0"/>
              <a:t>European Soil Observatory - EUSO</a:t>
            </a:r>
          </a:p>
          <a:p>
            <a:r>
              <a:rPr lang="en-US" sz="2000" dirty="0"/>
              <a:t>European Soil Data Centre – ESDAC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356B1"/>
                </a:solidFill>
              </a:rPr>
              <a:t>		@</a:t>
            </a:r>
            <a:r>
              <a:rPr lang="en-US" sz="2000" dirty="0" err="1">
                <a:solidFill>
                  <a:srgbClr val="0356B1"/>
                </a:solidFill>
              </a:rPr>
              <a:t>EU_ScienceHub</a:t>
            </a:r>
            <a:endParaRPr lang="en-US" sz="2000" dirty="0">
              <a:solidFill>
                <a:srgbClr val="0356B1"/>
              </a:solidFill>
            </a:endParaRPr>
          </a:p>
          <a:p>
            <a:r>
              <a:rPr lang="en-US" sz="2000" dirty="0">
                <a:solidFill>
                  <a:srgbClr val="0356B1"/>
                </a:solidFill>
              </a:rPr>
              <a:t>		@dicasivi</a:t>
            </a:r>
          </a:p>
        </p:txBody>
      </p:sp>
      <p:pic>
        <p:nvPicPr>
          <p:cNvPr id="1028" name="Picture 4" descr="Twitter Logo transparent PNG - StickPNG">
            <a:extLst>
              <a:ext uri="{FF2B5EF4-FFF2-40B4-BE49-F238E27FC236}">
                <a16:creationId xmlns:a16="http://schemas.microsoft.com/office/drawing/2014/main" id="{67F64AEE-1028-4CB5-BB0F-BF8A23AA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98" y="5012013"/>
            <a:ext cx="1122362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295</TotalTime>
  <Words>565</Words>
  <Application>Microsoft Office PowerPoint</Application>
  <PresentationFormat>Widescreen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Healthy soils, a fresh start.</vt:lpstr>
      <vt:lpstr>Soil Health. Why now?</vt:lpstr>
      <vt:lpstr>Soil strategy ambition</vt:lpstr>
      <vt:lpstr>Healthy Soils</vt:lpstr>
      <vt:lpstr>Ecosystem services provision</vt:lpstr>
      <vt:lpstr>Healthy Soils</vt:lpstr>
      <vt:lpstr>Healthy Soils – Ongoing work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soils, a fresh start.</dc:title>
  <dc:creator>SIMOES VIEIRA Diana (JRC-ISPRA)</dc:creator>
  <cp:lastModifiedBy>Diana Vieira</cp:lastModifiedBy>
  <cp:revision>24</cp:revision>
  <dcterms:created xsi:type="dcterms:W3CDTF">2022-05-15T17:06:03Z</dcterms:created>
  <dcterms:modified xsi:type="dcterms:W3CDTF">2022-05-23T11:01:46Z</dcterms:modified>
</cp:coreProperties>
</file>