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8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6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2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84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1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BAB7-F9CD-4F8B-A725-8A5DDDCA1081}" type="datetimeFigureOut">
              <a:rPr lang="en-GB" smtClean="0"/>
              <a:t>21/05/2022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3A2E4-25F0-4CE4-A3E8-35F0DDA93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932" y="532949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1200" dirty="0"/>
              <a:t>River geometries (a – Slope, b – Channel depth, c – Channel width) of modern rivers of the Ganga plain and the studied ancient Siwalik </a:t>
            </a:r>
            <a:r>
              <a:rPr lang="en-GB" sz="1200" dirty="0" err="1"/>
              <a:t>Mohand</a:t>
            </a:r>
            <a:r>
              <a:rPr lang="en-GB" sz="1200" dirty="0"/>
              <a:t> River . Horizontal line is the median.  Frequency vs bed thickness data for the </a:t>
            </a:r>
            <a:r>
              <a:rPr lang="en-GB" sz="1200" dirty="0" err="1"/>
              <a:t>Mohand</a:t>
            </a:r>
            <a:r>
              <a:rPr lang="en-GB" sz="1200" dirty="0"/>
              <a:t>, </a:t>
            </a:r>
            <a:r>
              <a:rPr lang="en-GB" sz="1200" dirty="0" err="1"/>
              <a:t>Surai</a:t>
            </a:r>
            <a:r>
              <a:rPr lang="en-GB" sz="1200" dirty="0"/>
              <a:t> </a:t>
            </a:r>
            <a:r>
              <a:rPr lang="en-GB" sz="1200" dirty="0" err="1"/>
              <a:t>Khola</a:t>
            </a:r>
            <a:r>
              <a:rPr lang="en-GB" sz="1200" dirty="0"/>
              <a:t>, and </a:t>
            </a:r>
            <a:r>
              <a:rPr lang="en-GB" sz="1200" dirty="0" err="1"/>
              <a:t>Karnali</a:t>
            </a:r>
            <a:r>
              <a:rPr lang="en-GB" sz="1200" dirty="0"/>
              <a:t> sections (d, e, f) [10] plotted in the format d) log/linear axes, e) log/log axes, and f) binned data (</a:t>
            </a:r>
            <a:r>
              <a:rPr lang="en-GB" sz="1200" dirty="0" err="1"/>
              <a:t>Mohand</a:t>
            </a:r>
            <a:r>
              <a:rPr lang="en-GB" sz="1200" dirty="0"/>
              <a:t> section only). Further details on calculations used to determine ancient river geometries and bed thickness descriptions can be found in Methods and Supplementary Material .</a:t>
            </a:r>
            <a:r>
              <a:rPr lang="en-GB" sz="1200" dirty="0" smtClean="0">
                <a:effectLst/>
              </a:rPr>
              <a:t> </a:t>
            </a:r>
            <a:r>
              <a:rPr lang="en-GB" sz="1200" dirty="0"/>
              <a:t> State the source of this data</a:t>
            </a:r>
          </a:p>
          <a:p>
            <a:pPr algn="l"/>
            <a:r>
              <a:rPr lang="en-GB" sz="1200" dirty="0"/>
              <a:t> These figures are rather small, particularly d and e. I suggest making three rows with two figures per row. Fig. C is not really necessary as its not comparing with anything. </a:t>
            </a:r>
          </a:p>
          <a:p>
            <a:pPr algn="l"/>
            <a:endParaRPr lang="en-GB" sz="1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" y="227247"/>
            <a:ext cx="10496577" cy="51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7" y="520850"/>
            <a:ext cx="7261093" cy="54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19" y="828305"/>
            <a:ext cx="6720074" cy="4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30" y="660836"/>
            <a:ext cx="8321581" cy="56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chart&#10;&#10;Description automatically generated"/>
          <p:cNvPicPr/>
          <p:nvPr/>
        </p:nvPicPr>
        <p:blipFill rotWithShape="1">
          <a:blip r:embed="rId2"/>
          <a:srcRect b="49864"/>
          <a:stretch/>
        </p:blipFill>
        <p:spPr>
          <a:xfrm>
            <a:off x="1174112" y="481547"/>
            <a:ext cx="9912312" cy="3863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723" y="4772194"/>
            <a:ext cx="1109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a-b. Contour plots of suspended sediment concentration and return interval discharge combinations required to transport 2 m thick gravel bed 10 km downstream of the GST in 12 hrs (a) and 24 hrs (b); coloured lines represent the concentration and return interval discharge combinations for each experimentally constrained value of the modification coefficient, </a:t>
            </a:r>
            <a:r>
              <a:rPr lang="en-GB" sz="1200" i="1" dirty="0"/>
              <a:t>φ</a:t>
            </a:r>
            <a:r>
              <a:rPr lang="en-GB" sz="1200" dirty="0"/>
              <a:t>, used in the Meyer-Peter-Müller </a:t>
            </a:r>
            <a:r>
              <a:rPr lang="en-GB" sz="1200" dirty="0" err="1"/>
              <a:t>bedload</a:t>
            </a:r>
            <a:r>
              <a:rPr lang="en-GB" sz="1200" dirty="0"/>
              <a:t> transport equation; dashed lines represent the concentration of suspended sediment (</a:t>
            </a:r>
            <a:r>
              <a:rPr lang="en-GB" sz="1200" i="1" dirty="0"/>
              <a:t>D</a:t>
            </a:r>
            <a:r>
              <a:rPr lang="en-GB" sz="1200" i="1" baseline="-25000" dirty="0"/>
              <a:t>50</a:t>
            </a:r>
            <a:r>
              <a:rPr lang="en-GB" sz="1200" dirty="0"/>
              <a:t> = 0.25 mm, 0.35 mm, 0.5 mm) to discharge magnitude, or return interval, estimated using standard sediment transport equations [Methods and Supplementary Information]; grey shaded area represents supply-limited concentration of suspended sediment; intersection of coloured and dashed lines are minimum estimated discharges required to transport the gravel 10 km downstream. Higher </a:t>
            </a:r>
            <a:r>
              <a:rPr lang="en-GB" sz="1200" i="1" dirty="0"/>
              <a:t>φ</a:t>
            </a:r>
            <a:r>
              <a:rPr lang="en-GB" sz="1200" dirty="0"/>
              <a:t> values facilitate a higher frequency of </a:t>
            </a:r>
            <a:r>
              <a:rPr lang="en-GB" sz="1200" dirty="0" err="1"/>
              <a:t>hyperconcentrated</a:t>
            </a:r>
            <a:r>
              <a:rPr lang="en-GB" sz="1200" dirty="0"/>
              <a:t> flow events. </a:t>
            </a:r>
          </a:p>
        </p:txBody>
      </p:sp>
    </p:spTree>
    <p:extLst>
      <p:ext uri="{BB962C8B-B14F-4D97-AF65-F5344CB8AC3E}">
        <p14:creationId xmlns:p14="http://schemas.microsoft.com/office/powerpoint/2010/main" val="33399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307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SINCLAIR Hugh</dc:creator>
  <cp:lastModifiedBy>SINCLAIR Hugh</cp:lastModifiedBy>
  <cp:revision>2</cp:revision>
  <dcterms:created xsi:type="dcterms:W3CDTF">2022-05-21T17:47:28Z</dcterms:created>
  <dcterms:modified xsi:type="dcterms:W3CDTF">2022-05-21T17:53:36Z</dcterms:modified>
</cp:coreProperties>
</file>