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75" r:id="rId3"/>
    <p:sldId id="262" r:id="rId4"/>
    <p:sldId id="276" r:id="rId5"/>
    <p:sldId id="277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D69"/>
    <a:srgbClr val="777674"/>
    <a:srgbClr val="FFFF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6395" autoAdjust="0"/>
  </p:normalViewPr>
  <p:slideViewPr>
    <p:cSldViewPr snapToGrid="0">
      <p:cViewPr varScale="1">
        <p:scale>
          <a:sx n="62" d="100"/>
          <a:sy n="62" d="100"/>
        </p:scale>
        <p:origin x="95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18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59803-AE55-4CC1-A7F7-8241C4EBC15C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2F70A-A9D2-4F35-8A3E-CC6DC5B61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29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2F70A-A9D2-4F35-8A3E-CC6DC5B615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55504" r="27" b="31186"/>
          <a:stretch/>
        </p:blipFill>
        <p:spPr>
          <a:xfrm>
            <a:off x="0" y="5616575"/>
            <a:ext cx="12192001" cy="1241425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5326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153266"/>
            <a:ext cx="4114800" cy="365125"/>
          </a:xfrm>
        </p:spPr>
        <p:txBody>
          <a:bodyPr/>
          <a:lstStyle/>
          <a:p>
            <a:r>
              <a:rPr lang="en-US" dirty="0"/>
              <a:t>AGU Fall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5326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Salla Tenhovirta et al.</a:t>
            </a:r>
          </a:p>
        </p:txBody>
      </p:sp>
    </p:spTree>
    <p:extLst>
      <p:ext uri="{BB962C8B-B14F-4D97-AF65-F5344CB8AC3E}">
        <p14:creationId xmlns:p14="http://schemas.microsoft.com/office/powerpoint/2010/main" val="258007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9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8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5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17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9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7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55504" r="27" b="31186"/>
          <a:stretch/>
        </p:blipFill>
        <p:spPr>
          <a:xfrm>
            <a:off x="0" y="5616575"/>
            <a:ext cx="12192001" cy="1241425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15326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14 December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153266"/>
            <a:ext cx="4114800" cy="365125"/>
          </a:xfrm>
        </p:spPr>
        <p:txBody>
          <a:bodyPr/>
          <a:lstStyle/>
          <a:p>
            <a:r>
              <a:rPr lang="en-US" dirty="0"/>
              <a:t>AGU Fall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153266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Salla Tenhovirta et al.</a:t>
            </a:r>
          </a:p>
        </p:txBody>
      </p:sp>
    </p:spTree>
    <p:extLst>
      <p:ext uri="{BB962C8B-B14F-4D97-AF65-F5344CB8AC3E}">
        <p14:creationId xmlns:p14="http://schemas.microsoft.com/office/powerpoint/2010/main" val="2989086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4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63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8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9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0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6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6031C-78BB-49A4-A052-0D144C0EEBB6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3084A-93E1-46AB-967F-CF6221271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3" t="55504" r="27" b="31186"/>
          <a:stretch/>
        </p:blipFill>
        <p:spPr>
          <a:xfrm>
            <a:off x="0" y="5616575"/>
            <a:ext cx="12192001" cy="1241425"/>
          </a:xfrm>
          <a:prstGeom prst="rect">
            <a:avLst/>
          </a:prstGeom>
          <a:effec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697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Salla Tenhovirta et al.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697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AGU Fall Meeting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697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Vegetation Canopies: Physiology, Structure, Function II</a:t>
            </a: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1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9C47-A8EF-4D11-AF3D-68C3F87AC0F3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2F01F-FF7A-4CA0-B4EA-850BBA73F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0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10"/>
          <a:stretch/>
        </p:blipFill>
        <p:spPr>
          <a:xfrm>
            <a:off x="11022461" y="3277864"/>
            <a:ext cx="939376" cy="8064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58" y="4437638"/>
            <a:ext cx="1007497" cy="6719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4"/>
          <a:stretch/>
        </p:blipFill>
        <p:spPr>
          <a:xfrm>
            <a:off x="11027149" y="2498151"/>
            <a:ext cx="995316" cy="4237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3" t="14632" b="16923"/>
          <a:stretch/>
        </p:blipFill>
        <p:spPr>
          <a:xfrm>
            <a:off x="10933498" y="1614000"/>
            <a:ext cx="1088967" cy="623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65572" b="16923"/>
          <a:stretch/>
        </p:blipFill>
        <p:spPr>
          <a:xfrm>
            <a:off x="11211594" y="1231412"/>
            <a:ext cx="564484" cy="62345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EA2FE367-183D-4B2A-AE7D-6C85245C92F5}"/>
              </a:ext>
            </a:extLst>
          </p:cNvPr>
          <p:cNvSpPr txBox="1">
            <a:spLocks/>
          </p:cNvSpPr>
          <p:nvPr/>
        </p:nvSpPr>
        <p:spPr>
          <a:xfrm>
            <a:off x="623392" y="476672"/>
            <a:ext cx="10873208" cy="17281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Can tree stem and shoot emissions close the gap in the methane budget </a:t>
            </a:r>
            <a:b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of a boreal Scots pine forest during the summer months?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850A06-FE2D-4D7D-9E44-9A451E0AC840}"/>
              </a:ext>
            </a:extLst>
          </p:cNvPr>
          <p:cNvSpPr txBox="1"/>
          <p:nvPr/>
        </p:nvSpPr>
        <p:spPr bwMode="auto">
          <a:xfrm>
            <a:off x="623392" y="3346489"/>
            <a:ext cx="100205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Department of Agricultural Sciences,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of Helsinki, Finland (mari.pihlatie@helsinki.fi)</a:t>
            </a:r>
          </a:p>
          <a:p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Institute for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Atmospheric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and Earth System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Sciences, Finland</a:t>
            </a:r>
          </a:p>
          <a:p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VIPS – Viikki Plant Science Center, Department of Agricultural Sciences, Helsinki, Finland</a:t>
            </a:r>
          </a:p>
          <a:p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University of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Göttingen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Göttingen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, Germany</a:t>
            </a:r>
          </a:p>
          <a:p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Institute for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Atmosphere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and Earth System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, Finland</a:t>
            </a:r>
          </a:p>
          <a:p>
            <a:r>
              <a:rPr lang="fi-FI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Change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Institute of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Czech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Academy of Sciences,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Czech</a:t>
            </a:r>
            <a:r>
              <a:rPr lang="fi-FI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Republic</a:t>
            </a:r>
            <a:endParaRPr lang="fi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70A3BE-4F03-4A89-BF71-D5FD7ECF0E91}"/>
              </a:ext>
            </a:extLst>
          </p:cNvPr>
          <p:cNvSpPr txBox="1"/>
          <p:nvPr/>
        </p:nvSpPr>
        <p:spPr bwMode="auto">
          <a:xfrm>
            <a:off x="623392" y="2359333"/>
            <a:ext cx="1055260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Mari Pihlatie</a:t>
            </a:r>
            <a:r>
              <a:rPr lang="fi-FI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1,2,3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Lukas Kohl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Elisa Vainio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Anas Emad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Lukas Siebicke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Ivan Mammarella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, and Katerina Machacova</a:t>
            </a:r>
            <a:r>
              <a:rPr lang="fi-FI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981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 txBox="1">
            <a:spLocks/>
          </p:cNvSpPr>
          <p:nvPr/>
        </p:nvSpPr>
        <p:spPr>
          <a:xfrm>
            <a:off x="246004" y="2480589"/>
            <a:ext cx="2953606" cy="4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284462" y="4307007"/>
            <a:ext cx="4125760" cy="418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Content Placeholder 17" descr="A picture containing tree, grass, outdoor, green&#10;&#10;Description automatically generated">
            <a:extLst>
              <a:ext uri="{FF2B5EF4-FFF2-40B4-BE49-F238E27FC236}">
                <a16:creationId xmlns:a16="http://schemas.microsoft.com/office/drawing/2014/main" id="{D7BA4A93-4A2A-47B4-95D4-A01107C1B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37" r="11447"/>
          <a:stretch/>
        </p:blipFill>
        <p:spPr>
          <a:xfrm>
            <a:off x="3791744" y="4029278"/>
            <a:ext cx="3556451" cy="2303700"/>
          </a:xfrm>
          <a:prstGeom prst="rect">
            <a:avLst/>
          </a:pr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467D6961-1C00-4F58-87D3-4DE2E6056FF9}"/>
              </a:ext>
            </a:extLst>
          </p:cNvPr>
          <p:cNvSpPr txBox="1">
            <a:spLocks/>
          </p:cNvSpPr>
          <p:nvPr/>
        </p:nvSpPr>
        <p:spPr>
          <a:xfrm>
            <a:off x="1824209" y="449383"/>
            <a:ext cx="7303553" cy="970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latin typeface="Calibri" panose="020F0502020204030204" pitchFamily="34" charset="0"/>
                <a:cs typeface="Calibri" panose="020F0502020204030204" pitchFamily="34" charset="0"/>
              </a:rPr>
              <a:t>MEASUREMENT CAMPAIGN         @HYYTIÄLÄ, 2017 SUMMER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06AC054-21D4-47E0-9DFD-A02C8DD3CD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516013"/>
            <a:ext cx="2585765" cy="3447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DABA51-4CAB-4BC5-8C88-011F9C8458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2144" y="4039088"/>
            <a:ext cx="1830944" cy="2303700"/>
          </a:xfrm>
          <a:prstGeom prst="rect">
            <a:avLst/>
          </a:prstGeom>
        </p:spPr>
      </p:pic>
      <p:pic>
        <p:nvPicPr>
          <p:cNvPr id="21" name="Immagine 4">
            <a:extLst>
              <a:ext uri="{FF2B5EF4-FFF2-40B4-BE49-F238E27FC236}">
                <a16:creationId xmlns:a16="http://schemas.microsoft.com/office/drawing/2014/main" id="{5DA30043-49BB-4429-A5A4-D58B032437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57" y="2001480"/>
            <a:ext cx="3379029" cy="43089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FF1FDCA-5FA4-4F7C-948B-579F4E7E3731}"/>
              </a:ext>
            </a:extLst>
          </p:cNvPr>
          <p:cNvSpPr/>
          <p:nvPr/>
        </p:nvSpPr>
        <p:spPr>
          <a:xfrm>
            <a:off x="2454467" y="4726591"/>
            <a:ext cx="345540" cy="37489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F426CC-2C1A-491B-BD9D-B4574E8E1A4F}"/>
              </a:ext>
            </a:extLst>
          </p:cNvPr>
          <p:cNvSpPr txBox="1"/>
          <p:nvPr/>
        </p:nvSpPr>
        <p:spPr bwMode="auto">
          <a:xfrm>
            <a:off x="4271371" y="2009606"/>
            <a:ext cx="44542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Chambers: 15 soil, 47 stem, 6 shoot</a:t>
            </a: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Micromet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eddy covariance (EC), true eddy accumulation (TEA), gradient method</a:t>
            </a:r>
            <a:endParaRPr lang="fi-FI" sz="24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78C2B6B-3370-4221-A31F-944CF35E05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0874" y="4039818"/>
            <a:ext cx="2585766" cy="2293035"/>
          </a:xfrm>
          <a:prstGeom prst="rect">
            <a:avLst/>
          </a:prstGeom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487C31-B35E-4084-9A13-0F9D751EE4E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65572" b="16923"/>
          <a:stretch/>
        </p:blipFill>
        <p:spPr>
          <a:xfrm>
            <a:off x="246004" y="85049"/>
            <a:ext cx="1394450" cy="15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1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0C5DC0-A558-4347-BEA8-FF521C8BFD5C}"/>
              </a:ext>
            </a:extLst>
          </p:cNvPr>
          <p:cNvSpPr txBox="1">
            <a:spLocks/>
          </p:cNvSpPr>
          <p:nvPr/>
        </p:nvSpPr>
        <p:spPr>
          <a:xfrm>
            <a:off x="246004" y="1676533"/>
            <a:ext cx="5942770" cy="41044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Upscaled soil fluxes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(Vainio et al., 2021)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                         -1.75 to -1.35 nmol m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Upscaled tree stem emissions:                                     ~- 0.03 to + 0.10 nmol m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ground s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Upscaled tree shoot emissions:                                    ~0.01-0.02 nmol m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Micromet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                                        -0.29±0.24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nmol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fi-FI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fi-FI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(EC)                             -0.25±0.16 </a:t>
            </a:r>
            <a:r>
              <a:rPr lang="fi-FI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nmol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fi-FI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fi-FI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(TEA) 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215954D6-6A80-4DC6-BB7D-C96CB61475BE}"/>
              </a:ext>
            </a:extLst>
          </p:cNvPr>
          <p:cNvSpPr txBox="1">
            <a:spLocks/>
          </p:cNvSpPr>
          <p:nvPr/>
        </p:nvSpPr>
        <p:spPr>
          <a:xfrm>
            <a:off x="1640454" y="460855"/>
            <a:ext cx="10455667" cy="9704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TREE STEMS AND SHOOTS ARE MINOR SOURCES OF METHANE 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E77170E-D687-401C-9D35-CBE0ACD9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314" y="1580075"/>
            <a:ext cx="5701363" cy="481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622954-74C4-4E11-9EA6-4F7E327B7B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65572" b="16923"/>
          <a:stretch/>
        </p:blipFill>
        <p:spPr>
          <a:xfrm>
            <a:off x="246004" y="85049"/>
            <a:ext cx="1394450" cy="154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8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DD360A-49D5-44F1-AC16-126944DDB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789" y="1746896"/>
            <a:ext cx="5958784" cy="50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CAA80-83ED-459E-966C-A3165512C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65572" b="16923"/>
          <a:stretch/>
        </p:blipFill>
        <p:spPr>
          <a:xfrm>
            <a:off x="246004" y="85049"/>
            <a:ext cx="1394450" cy="1540114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002CDD4-7DCE-43C6-9239-A5A4FCAC581E}"/>
              </a:ext>
            </a:extLst>
          </p:cNvPr>
          <p:cNvSpPr txBox="1">
            <a:spLocks/>
          </p:cNvSpPr>
          <p:nvPr/>
        </p:nvSpPr>
        <p:spPr>
          <a:xfrm>
            <a:off x="475658" y="2297206"/>
            <a:ext cx="4516219" cy="1688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 stems and shoots accounted &lt;10% of the missing methane gap.</a:t>
            </a:r>
          </a:p>
          <a:p>
            <a:pPr marL="92075" indent="0">
              <a:buFont typeface="Arial" panose="020B0604020202020204" pitchFamily="34" charset="0"/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B0D538-D985-43D3-88FB-9A3536FBAE53}"/>
              </a:ext>
            </a:extLst>
          </p:cNvPr>
          <p:cNvSpPr txBox="1">
            <a:spLocks/>
          </p:cNvSpPr>
          <p:nvPr/>
        </p:nvSpPr>
        <p:spPr>
          <a:xfrm>
            <a:off x="479376" y="3628252"/>
            <a:ext cx="3827167" cy="1584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0"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missing source:           </a:t>
            </a:r>
            <a:r>
              <a:rPr lang="en-US" sz="3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nmol m</a:t>
            </a:r>
            <a:r>
              <a:rPr lang="en-US" sz="3200" b="1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32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sz="3200" b="1" baseline="30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</a:t>
            </a:r>
          </a:p>
          <a:p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C892E783-BC69-48DC-80A1-C3B7DA0A090E}"/>
              </a:ext>
            </a:extLst>
          </p:cNvPr>
          <p:cNvSpPr txBox="1">
            <a:spLocks/>
          </p:cNvSpPr>
          <p:nvPr/>
        </p:nvSpPr>
        <p:spPr bwMode="auto">
          <a:xfrm>
            <a:off x="1847528" y="609670"/>
            <a:ext cx="9866064" cy="97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 kern="1200" cap="all" baseline="0">
                <a:solidFill>
                  <a:schemeClr val="tx1"/>
                </a:solidFill>
                <a:latin typeface="+mj-lt"/>
                <a:ea typeface="+mj-ea"/>
                <a:cs typeface="Gotham Narrow Bold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pPr marL="92075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 persistent gap between chamber- and micrometeorological flux measurements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22C0F-8189-4C49-BACF-CAE6DAA52B47}"/>
              </a:ext>
            </a:extLst>
          </p:cNvPr>
          <p:cNvSpPr txBox="1"/>
          <p:nvPr/>
        </p:nvSpPr>
        <p:spPr bwMode="auto">
          <a:xfrm>
            <a:off x="6236745" y="3036667"/>
            <a:ext cx="51879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Soil 	        </a:t>
            </a:r>
            <a:r>
              <a:rPr lang="fi-FI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Stem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fi-FI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Shoot</a:t>
            </a:r>
            <a:r>
              <a:rPr lang="fi-FI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EC</a:t>
            </a:r>
          </a:p>
        </p:txBody>
      </p:sp>
    </p:spTree>
    <p:extLst>
      <p:ext uri="{BB962C8B-B14F-4D97-AF65-F5344CB8AC3E}">
        <p14:creationId xmlns:p14="http://schemas.microsoft.com/office/powerpoint/2010/main" val="74239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F5B34AB8-380C-4E71-80F2-8DD696909251}"/>
              </a:ext>
            </a:extLst>
          </p:cNvPr>
          <p:cNvSpPr txBox="1">
            <a:spLocks/>
          </p:cNvSpPr>
          <p:nvPr/>
        </p:nvSpPr>
        <p:spPr>
          <a:xfrm>
            <a:off x="1736333" y="280268"/>
            <a:ext cx="10130417" cy="172819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 kern="1200" cap="all" baseline="0">
                <a:solidFill>
                  <a:schemeClr val="tx1"/>
                </a:solidFill>
                <a:latin typeface="+mj-lt"/>
                <a:ea typeface="+mj-ea"/>
                <a:cs typeface="Gotham Narrow Bold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Gotham Narrow Bold" charset="0"/>
                <a:ea typeface="ＭＳ Ｐゴシック" pitchFamily="-72" charset="-128"/>
                <a:cs typeface="ＭＳ Ｐゴシック" pitchFamily="-7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-72" charset="0"/>
                <a:ea typeface="ＭＳ Ｐゴシック" pitchFamily="-72" charset="-128"/>
                <a:cs typeface="ＭＳ Ｐゴシック" pitchFamily="-72" charset="-128"/>
              </a:defRPr>
            </a:lvl9pPr>
          </a:lstStyle>
          <a:p>
            <a:r>
              <a:rPr lang="en-US" sz="4400" cap="none" dirty="0">
                <a:latin typeface="Calibri" panose="020F0502020204030204" pitchFamily="34" charset="0"/>
                <a:cs typeface="Calibri" panose="020F0502020204030204" pitchFamily="34" charset="0"/>
              </a:rPr>
              <a:t>Can tree stem and shoot emissions close the gap in the methane budget </a:t>
            </a:r>
            <a:b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of a boreal Scots pine forest during the summer months?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BD519-5351-4085-BD18-07E62AA9A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854" y="2197760"/>
            <a:ext cx="9679366" cy="3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DB6CF8-16F1-4046-81D1-8EE4590FA21F}"/>
              </a:ext>
            </a:extLst>
          </p:cNvPr>
          <p:cNvSpPr txBox="1"/>
          <p:nvPr/>
        </p:nvSpPr>
        <p:spPr bwMode="auto">
          <a:xfrm>
            <a:off x="3560804" y="5421478"/>
            <a:ext cx="5472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summer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soil</a:t>
            </a:r>
            <a:r>
              <a:rPr lang="fi-FI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dry</a:t>
            </a:r>
            <a:endParaRPr 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90CE67-1875-4B4D-8B4A-1AE2E222E150}"/>
              </a:ext>
            </a:extLst>
          </p:cNvPr>
          <p:cNvSpPr txBox="1"/>
          <p:nvPr/>
        </p:nvSpPr>
        <p:spPr>
          <a:xfrm>
            <a:off x="172214" y="2008460"/>
            <a:ext cx="4272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they cannot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E362B-D0BF-401E-9872-4786BC5D86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65572" b="16923"/>
          <a:stretch/>
        </p:blipFill>
        <p:spPr>
          <a:xfrm>
            <a:off x="246004" y="85049"/>
            <a:ext cx="1394450" cy="15401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A0A7D6-3B49-4AB7-BCA4-8BDAB5E2F0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1110"/>
          <a:stretch/>
        </p:blipFill>
        <p:spPr>
          <a:xfrm>
            <a:off x="11022461" y="3935406"/>
            <a:ext cx="939376" cy="806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D15C4-E0F1-495E-B3FF-A132DE0964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058" y="5095180"/>
            <a:ext cx="1007497" cy="671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1717D8-B434-4D24-90E2-C5F1C473E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4"/>
          <a:stretch/>
        </p:blipFill>
        <p:spPr>
          <a:xfrm>
            <a:off x="11027149" y="3155693"/>
            <a:ext cx="995316" cy="423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9B2111-EF8D-4127-AD84-631A34F73C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3" t="14632" b="16923"/>
          <a:stretch/>
        </p:blipFill>
        <p:spPr>
          <a:xfrm>
            <a:off x="10933498" y="2271542"/>
            <a:ext cx="1088967" cy="623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F22DD6-5767-405E-BDF7-4E8A24CA2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2" r="65572" b="16923"/>
          <a:stretch/>
        </p:blipFill>
        <p:spPr>
          <a:xfrm>
            <a:off x="11211594" y="1888954"/>
            <a:ext cx="564484" cy="62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9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14967</TotalTime>
  <Words>300</Words>
  <Application>Microsoft Office PowerPoint</Application>
  <PresentationFormat>Widescreen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Methane emissions from Scots pine and Norway spruce shoots in the spring</dc:title>
  <dc:creator>Tenhovirta, Salla A M</dc:creator>
  <cp:lastModifiedBy>Pihlatie, Mari K</cp:lastModifiedBy>
  <cp:revision>199</cp:revision>
  <dcterms:created xsi:type="dcterms:W3CDTF">2021-04-19T09:21:27Z</dcterms:created>
  <dcterms:modified xsi:type="dcterms:W3CDTF">2022-05-24T10:49:04Z</dcterms:modified>
</cp:coreProperties>
</file>