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62" r:id="rId2"/>
  </p:sldMasterIdLst>
  <p:notesMasterIdLst>
    <p:notesMasterId r:id="rId11"/>
  </p:notesMasterIdLst>
  <p:sldIdLst>
    <p:sldId id="402" r:id="rId3"/>
    <p:sldId id="403" r:id="rId4"/>
    <p:sldId id="405" r:id="rId5"/>
    <p:sldId id="410" r:id="rId6"/>
    <p:sldId id="406" r:id="rId7"/>
    <p:sldId id="408" r:id="rId8"/>
    <p:sldId id="407" r:id="rId9"/>
    <p:sldId id="411" r:id="rId10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5096"/>
    <a:srgbClr val="7570B3"/>
    <a:srgbClr val="D95F02"/>
    <a:srgbClr val="1B9E77"/>
    <a:srgbClr val="CBCBCB"/>
    <a:srgbClr val="AEABD3"/>
    <a:srgbClr val="C1BFDD"/>
    <a:srgbClr val="E07F34"/>
    <a:srgbClr val="5AB99D"/>
    <a:srgbClr val="F2D7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ittlere Formatvorlage 3 - 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96163" autoAdjust="0"/>
  </p:normalViewPr>
  <p:slideViewPr>
    <p:cSldViewPr>
      <p:cViewPr varScale="1">
        <p:scale>
          <a:sx n="122" d="100"/>
          <a:sy n="122" d="100"/>
        </p:scale>
        <p:origin x="140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5DB1B1A-9400-4A68-BB50-2BBF76E14B4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DB1B1A-9400-4A68-BB50-2BBF76E14B45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4440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DB1B1A-9400-4A68-BB50-2BBF76E14B45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6978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DB1B1A-9400-4A68-BB50-2BBF76E14B45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0523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DB1B1A-9400-4A68-BB50-2BBF76E14B45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9054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DB1B1A-9400-4A68-BB50-2BBF76E14B45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9329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DB1B1A-9400-4A68-BB50-2BBF76E14B45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4243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DB1B1A-9400-4A68-BB50-2BBF76E14B45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522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6270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4030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4782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1102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8370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92737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9914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4466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5466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98363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1160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98795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6646131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3569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8406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305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7823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6862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39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6020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81194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68522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ext Box 7"/>
          <p:cNvSpPr txBox="1">
            <a:spLocks noChangeArrowheads="1"/>
          </p:cNvSpPr>
          <p:nvPr userDrawn="1"/>
        </p:nvSpPr>
        <p:spPr bwMode="auto">
          <a:xfrm>
            <a:off x="503238" y="6621463"/>
            <a:ext cx="73421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defRPr/>
            </a:pPr>
            <a:endParaRPr lang="de-DE" sz="800">
              <a:cs typeface="+mn-cs"/>
            </a:endParaRPr>
          </a:p>
        </p:txBody>
      </p:sp>
      <p:pic>
        <p:nvPicPr>
          <p:cNvPr id="2052" name="Picture 9" descr="Linie RGB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438" y="0"/>
            <a:ext cx="180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0" descr="Logo RGB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702550" y="0"/>
            <a:ext cx="14414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1"/>
          <p:cNvSpPr txBox="1">
            <a:spLocks noChangeArrowheads="1"/>
          </p:cNvSpPr>
          <p:nvPr userDrawn="1"/>
        </p:nvSpPr>
        <p:spPr bwMode="auto">
          <a:xfrm>
            <a:off x="7931150" y="6575817"/>
            <a:ext cx="1212850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50" b="0" dirty="0" smtClean="0">
                <a:solidFill>
                  <a:schemeClr val="tx1"/>
                </a:solidFill>
                <a:latin typeface="+mn-lt"/>
                <a:cs typeface="+mn-cs"/>
              </a:rPr>
              <a:t>flf.julius-kuehn.de</a:t>
            </a:r>
            <a:endParaRPr lang="de-DE" sz="1050" b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6" r="17848"/>
          <a:stretch/>
        </p:blipFill>
        <p:spPr>
          <a:xfrm>
            <a:off x="7063291" y="280734"/>
            <a:ext cx="639259" cy="808424"/>
          </a:xfrm>
          <a:prstGeom prst="rect">
            <a:avLst/>
          </a:prstGeom>
        </p:spPr>
      </p:pic>
      <p:sp>
        <p:nvSpPr>
          <p:cNvPr id="2" name="Textfeld 1"/>
          <p:cNvSpPr txBox="1"/>
          <p:nvPr userDrawn="1"/>
        </p:nvSpPr>
        <p:spPr>
          <a:xfrm>
            <a:off x="395536" y="6453336"/>
            <a:ext cx="2376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olidFill>
                  <a:schemeClr val="bg1">
                    <a:lumMod val="85000"/>
                  </a:schemeClr>
                </a:solidFill>
              </a:rPr>
              <a:t>Annelie Säurich et al.</a:t>
            </a:r>
            <a:endParaRPr lang="de-DE" sz="11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341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pic>
        <p:nvPicPr>
          <p:cNvPr id="1028" name="Picture 16" descr="Linie RGB Titel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438" y="0"/>
            <a:ext cx="180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Text Box 11"/>
          <p:cNvSpPr txBox="1">
            <a:spLocks noChangeArrowheads="1"/>
          </p:cNvSpPr>
          <p:nvPr userDrawn="1"/>
        </p:nvSpPr>
        <p:spPr bwMode="auto">
          <a:xfrm>
            <a:off x="7132638" y="6530975"/>
            <a:ext cx="1557337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defRPr/>
            </a:pPr>
            <a:r>
              <a:rPr lang="de-DE" sz="1600" dirty="0" smtClean="0">
                <a:solidFill>
                  <a:schemeClr val="bg1"/>
                </a:solidFill>
                <a:cs typeface="+mn-cs"/>
              </a:rPr>
              <a:t>flf.julius-kuehn.de</a:t>
            </a:r>
            <a:endParaRPr lang="de-DE" sz="1600" dirty="0">
              <a:solidFill>
                <a:schemeClr val="bg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9054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11" Type="http://schemas.openxmlformats.org/officeDocument/2006/relationships/image" Target="../media/image29.png"/><Relationship Id="rId5" Type="http://schemas.openxmlformats.org/officeDocument/2006/relationships/image" Target="../media/image32.emf"/><Relationship Id="rId10" Type="http://schemas.openxmlformats.org/officeDocument/2006/relationships/image" Target="../media/image28.png"/><Relationship Id="rId4" Type="http://schemas.openxmlformats.org/officeDocument/2006/relationships/image" Target="../media/image31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699471" y="1700808"/>
            <a:ext cx="77048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D720"/>
                </a:solidFill>
              </a:rPr>
              <a:t>Investigating soil quality indicators of German soils under agriculture using soil information on different spatial scales</a:t>
            </a:r>
            <a:endParaRPr lang="de-DE" sz="2800" dirty="0">
              <a:solidFill>
                <a:srgbClr val="F2D720"/>
              </a:solidFill>
            </a:endParaRPr>
          </a:p>
        </p:txBody>
      </p:sp>
      <p:pic>
        <p:nvPicPr>
          <p:cNvPr id="9" name="Picture 17" descr="Logo RGB Tit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3466" y="3673"/>
            <a:ext cx="2330534" cy="155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hteck 9"/>
          <p:cNvSpPr/>
          <p:nvPr/>
        </p:nvSpPr>
        <p:spPr>
          <a:xfrm>
            <a:off x="323528" y="239912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EGU22-11473 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699471" y="3229819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Annelie Säurich, Heike Gerighausen </a:t>
            </a:r>
            <a:r>
              <a:rPr lang="en-GB" dirty="0" smtClean="0">
                <a:solidFill>
                  <a:schemeClr val="bg1"/>
                </a:solidFill>
              </a:rPr>
              <a:t>and</a:t>
            </a:r>
            <a:r>
              <a:rPr lang="de-DE" dirty="0" smtClean="0">
                <a:solidFill>
                  <a:schemeClr val="bg1"/>
                </a:solidFill>
              </a:rPr>
              <a:t> Markus Möller 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88"/>
          <a:stretch/>
        </p:blipFill>
        <p:spPr>
          <a:xfrm>
            <a:off x="494963" y="3933056"/>
            <a:ext cx="2824331" cy="2368781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3490" y="4049944"/>
            <a:ext cx="2625410" cy="2169543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9580" y="3933056"/>
            <a:ext cx="2941769" cy="2403320"/>
          </a:xfrm>
          <a:prstGeom prst="rect">
            <a:avLst/>
          </a:prstGeom>
        </p:spPr>
      </p:pic>
      <p:grpSp>
        <p:nvGrpSpPr>
          <p:cNvPr id="51" name="Gruppieren 50"/>
          <p:cNvGrpSpPr/>
          <p:nvPr/>
        </p:nvGrpSpPr>
        <p:grpSpPr>
          <a:xfrm>
            <a:off x="5182328" y="239912"/>
            <a:ext cx="1631138" cy="1377037"/>
            <a:chOff x="348574" y="1224674"/>
            <a:chExt cx="5178725" cy="4371975"/>
          </a:xfrm>
        </p:grpSpPr>
        <p:pic>
          <p:nvPicPr>
            <p:cNvPr id="50" name="Grafik 4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8574" y="1224674"/>
              <a:ext cx="5172075" cy="4371975"/>
            </a:xfrm>
            <a:prstGeom prst="rect">
              <a:avLst/>
            </a:prstGeom>
          </p:spPr>
        </p:pic>
        <p:pic>
          <p:nvPicPr>
            <p:cNvPr id="49" name="Grafik 4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902"/>
            <a:stretch/>
          </p:blipFill>
          <p:spPr>
            <a:xfrm>
              <a:off x="355224" y="1225443"/>
              <a:ext cx="5172075" cy="26711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026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611560" y="1774838"/>
            <a:ext cx="3384376" cy="3832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rgbClr val="92D050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~56 ha d</a:t>
            </a:r>
            <a:r>
              <a:rPr lang="en-US" sz="1400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-1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soil loss in Germany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rgbClr val="92D050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Lack of details about location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soil quality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rgbClr val="92D05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Recording of soil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fertility and soil functions 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agricultural soil and determination of soil loss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rgbClr val="92D05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Adaptation and improvement of existing soil functions and soil indicators to assess yield capacity and vulnerability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rgbClr val="92D05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soil, climate, site, and remote sensing data (Sentinel-1/2) to infer current land use and intensity of 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467544" y="404664"/>
            <a:ext cx="5640933" cy="762000"/>
          </a:xfrm>
          <a:prstGeom prst="rect">
            <a:avLst/>
          </a:prstGeom>
        </p:spPr>
        <p:txBody>
          <a:bodyPr/>
          <a:lstStyle/>
          <a:p>
            <a:pPr lvl="0" eaLnBrk="0" hangingPunct="0">
              <a:defRPr/>
            </a:pPr>
            <a:r>
              <a:rPr lang="de-DE" sz="2800" b="1" dirty="0" err="1" smtClean="0">
                <a:solidFill>
                  <a:srgbClr val="235096"/>
                </a:solidFill>
                <a:latin typeface="Calibri" pitchFamily="34" charset="0"/>
                <a:cs typeface="Arial" charset="0"/>
              </a:rPr>
              <a:t>Scope</a:t>
            </a:r>
            <a:r>
              <a:rPr lang="de-DE" sz="2800" b="1" dirty="0" smtClean="0">
                <a:solidFill>
                  <a:srgbClr val="235096"/>
                </a:solidFill>
                <a:latin typeface="Calibri" pitchFamily="34" charset="0"/>
                <a:cs typeface="Arial" charset="0"/>
              </a:rPr>
              <a:t> </a:t>
            </a:r>
            <a:r>
              <a:rPr lang="de-DE" sz="2800" b="1" dirty="0" err="1" smtClean="0">
                <a:solidFill>
                  <a:srgbClr val="235096"/>
                </a:solidFill>
                <a:latin typeface="Calibri" pitchFamily="34" charset="0"/>
                <a:cs typeface="Arial" charset="0"/>
              </a:rPr>
              <a:t>of</a:t>
            </a:r>
            <a:r>
              <a:rPr lang="de-DE" sz="2800" b="1" dirty="0" smtClean="0">
                <a:solidFill>
                  <a:srgbClr val="235096"/>
                </a:solidFill>
                <a:latin typeface="Calibri" pitchFamily="34" charset="0"/>
                <a:cs typeface="Arial" charset="0"/>
              </a:rPr>
              <a:t> </a:t>
            </a:r>
            <a:r>
              <a:rPr lang="de-DE" sz="2800" b="1" dirty="0" err="1" smtClean="0">
                <a:solidFill>
                  <a:srgbClr val="235096"/>
                </a:solidFill>
                <a:latin typeface="Calibri" pitchFamily="34" charset="0"/>
                <a:cs typeface="Arial" charset="0"/>
              </a:rPr>
              <a:t>the</a:t>
            </a:r>
            <a:r>
              <a:rPr lang="de-DE" sz="2800" b="1" dirty="0" smtClean="0">
                <a:solidFill>
                  <a:srgbClr val="235096"/>
                </a:solidFill>
                <a:latin typeface="Calibri" pitchFamily="34" charset="0"/>
                <a:cs typeface="Arial" charset="0"/>
              </a:rPr>
              <a:t> SOIL-DE </a:t>
            </a:r>
            <a:r>
              <a:rPr lang="de-DE" sz="2800" b="1" dirty="0" err="1" smtClean="0">
                <a:solidFill>
                  <a:srgbClr val="235096"/>
                </a:solidFill>
                <a:latin typeface="Calibri" pitchFamily="34" charset="0"/>
                <a:cs typeface="Arial" charset="0"/>
              </a:rPr>
              <a:t>project</a:t>
            </a:r>
            <a:endParaRPr lang="de-DE" sz="2800" b="1" dirty="0">
              <a:solidFill>
                <a:srgbClr val="235096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1916832"/>
            <a:ext cx="4668646" cy="377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0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467544" y="404664"/>
            <a:ext cx="5640933" cy="762000"/>
          </a:xfrm>
          <a:prstGeom prst="rect">
            <a:avLst/>
          </a:prstGeom>
        </p:spPr>
        <p:txBody>
          <a:bodyPr/>
          <a:lstStyle/>
          <a:p>
            <a:pPr lvl="0" eaLnBrk="0" hangingPunct="0">
              <a:defRPr/>
            </a:pPr>
            <a:r>
              <a:rPr lang="de-DE" sz="2800" b="1" dirty="0" err="1" smtClean="0">
                <a:solidFill>
                  <a:srgbClr val="235096"/>
                </a:solidFill>
                <a:latin typeface="Calibri" pitchFamily="34" charset="0"/>
                <a:cs typeface="Arial" charset="0"/>
              </a:rPr>
              <a:t>Differences</a:t>
            </a:r>
            <a:r>
              <a:rPr lang="de-DE" sz="2800" b="1" dirty="0" smtClean="0">
                <a:solidFill>
                  <a:srgbClr val="235096"/>
                </a:solidFill>
                <a:latin typeface="Calibri" pitchFamily="34" charset="0"/>
                <a:cs typeface="Arial" charset="0"/>
              </a:rPr>
              <a:t> in </a:t>
            </a:r>
            <a:r>
              <a:rPr lang="de-DE" sz="2800" b="1" dirty="0" err="1" smtClean="0">
                <a:solidFill>
                  <a:srgbClr val="235096"/>
                </a:solidFill>
                <a:latin typeface="Calibri" pitchFamily="34" charset="0"/>
                <a:cs typeface="Arial" charset="0"/>
              </a:rPr>
              <a:t>soil</a:t>
            </a:r>
            <a:r>
              <a:rPr lang="de-DE" sz="2800" b="1" dirty="0" smtClean="0">
                <a:solidFill>
                  <a:srgbClr val="235096"/>
                </a:solidFill>
                <a:latin typeface="Calibri" pitchFamily="34" charset="0"/>
                <a:cs typeface="Arial" charset="0"/>
              </a:rPr>
              <a:t> </a:t>
            </a:r>
            <a:r>
              <a:rPr lang="de-DE" sz="2800" b="1" dirty="0" err="1" smtClean="0">
                <a:solidFill>
                  <a:srgbClr val="235096"/>
                </a:solidFill>
                <a:latin typeface="Calibri" pitchFamily="34" charset="0"/>
                <a:cs typeface="Arial" charset="0"/>
              </a:rPr>
              <a:t>map</a:t>
            </a:r>
            <a:r>
              <a:rPr lang="de-DE" sz="2800" b="1" dirty="0" smtClean="0">
                <a:solidFill>
                  <a:srgbClr val="235096"/>
                </a:solidFill>
                <a:latin typeface="Calibri" pitchFamily="34" charset="0"/>
                <a:cs typeface="Arial" charset="0"/>
              </a:rPr>
              <a:t> </a:t>
            </a:r>
            <a:r>
              <a:rPr lang="de-DE" sz="2800" b="1" dirty="0" err="1" smtClean="0">
                <a:solidFill>
                  <a:srgbClr val="235096"/>
                </a:solidFill>
                <a:latin typeface="Calibri" pitchFamily="34" charset="0"/>
                <a:cs typeface="Arial" charset="0"/>
              </a:rPr>
              <a:t>scales</a:t>
            </a:r>
            <a:endParaRPr lang="de-DE" sz="2800" b="1" dirty="0">
              <a:solidFill>
                <a:srgbClr val="235096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/>
          <a:srcRect t="1664" b="1179"/>
          <a:stretch/>
        </p:blipFill>
        <p:spPr>
          <a:xfrm>
            <a:off x="3365046" y="1752315"/>
            <a:ext cx="2743431" cy="230425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88"/>
          <a:stretch/>
        </p:blipFill>
        <p:spPr>
          <a:xfrm>
            <a:off x="6362696" y="1752545"/>
            <a:ext cx="2746850" cy="2303797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731814"/>
            <a:ext cx="2659571" cy="2345258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1221265" y="1052736"/>
            <a:ext cx="974471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de-DE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1:50,000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de-DE" sz="1600" b="1" dirty="0" smtClean="0">
                <a:solidFill>
                  <a:srgbClr val="1B9E7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BK50</a:t>
            </a:r>
            <a:endParaRPr lang="de-DE" sz="1600" b="1" dirty="0">
              <a:solidFill>
                <a:srgbClr val="1B9E77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4160697" y="1052736"/>
            <a:ext cx="1059375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de-DE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1:200,000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de-DE" sz="1600" b="1" dirty="0" smtClean="0">
                <a:solidFill>
                  <a:srgbClr val="D95F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BÜK200</a:t>
            </a:r>
            <a:endParaRPr lang="de-DE" sz="1600" b="1" dirty="0">
              <a:solidFill>
                <a:srgbClr val="D95F0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7136313" y="1052736"/>
            <a:ext cx="1199617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de-DE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1:1,000,000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de-DE" sz="1600" b="1" dirty="0" smtClean="0">
                <a:solidFill>
                  <a:srgbClr val="7570B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BÜK1000</a:t>
            </a:r>
            <a:endParaRPr lang="de-DE" sz="1600" b="1" dirty="0">
              <a:solidFill>
                <a:srgbClr val="7570B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2860990" y="2700857"/>
            <a:ext cx="1008112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de-DE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vs.</a:t>
            </a:r>
            <a:endParaRPr lang="de-D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5858640" y="2700857"/>
            <a:ext cx="1008112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de-DE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vs.</a:t>
            </a:r>
            <a:endParaRPr lang="de-D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Grafik 3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24209" y="372453"/>
            <a:ext cx="1006910" cy="1225532"/>
          </a:xfrm>
          <a:prstGeom prst="rect">
            <a:avLst/>
          </a:prstGeom>
        </p:spPr>
      </p:pic>
      <p:sp>
        <p:nvSpPr>
          <p:cNvPr id="39" name="Rechteck 38"/>
          <p:cNvSpPr/>
          <p:nvPr/>
        </p:nvSpPr>
        <p:spPr>
          <a:xfrm>
            <a:off x="5670053" y="553171"/>
            <a:ext cx="43204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40" name="Rechteck 39"/>
          <p:cNvSpPr/>
          <p:nvPr/>
        </p:nvSpPr>
        <p:spPr>
          <a:xfrm>
            <a:off x="1221265" y="3428998"/>
            <a:ext cx="622825" cy="256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de-DE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©LBEG</a:t>
            </a:r>
          </a:p>
        </p:txBody>
      </p:sp>
      <p:sp>
        <p:nvSpPr>
          <p:cNvPr id="41" name="Rechteck 40"/>
          <p:cNvSpPr/>
          <p:nvPr/>
        </p:nvSpPr>
        <p:spPr>
          <a:xfrm>
            <a:off x="4283968" y="3428999"/>
            <a:ext cx="622825" cy="256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de-DE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©BGR</a:t>
            </a:r>
          </a:p>
        </p:txBody>
      </p:sp>
      <p:sp>
        <p:nvSpPr>
          <p:cNvPr id="42" name="Rechteck 41"/>
          <p:cNvSpPr/>
          <p:nvPr/>
        </p:nvSpPr>
        <p:spPr>
          <a:xfrm>
            <a:off x="7236296" y="3428999"/>
            <a:ext cx="622825" cy="256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de-DE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©BGR</a:t>
            </a:r>
          </a:p>
        </p:txBody>
      </p:sp>
    </p:spTree>
    <p:extLst>
      <p:ext uri="{BB962C8B-B14F-4D97-AF65-F5344CB8AC3E}">
        <p14:creationId xmlns:p14="http://schemas.microsoft.com/office/powerpoint/2010/main" val="103069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467544" y="404664"/>
            <a:ext cx="5640933" cy="762000"/>
          </a:xfrm>
          <a:prstGeom prst="rect">
            <a:avLst/>
          </a:prstGeom>
        </p:spPr>
        <p:txBody>
          <a:bodyPr/>
          <a:lstStyle/>
          <a:p>
            <a:pPr lvl="0" eaLnBrk="0" hangingPunct="0">
              <a:defRPr/>
            </a:pPr>
            <a:r>
              <a:rPr lang="de-DE" sz="2800" b="1" dirty="0" err="1" smtClean="0">
                <a:solidFill>
                  <a:srgbClr val="235096"/>
                </a:solidFill>
                <a:latin typeface="Calibri" pitchFamily="34" charset="0"/>
                <a:cs typeface="Arial" charset="0"/>
              </a:rPr>
              <a:t>Differences</a:t>
            </a:r>
            <a:r>
              <a:rPr lang="de-DE" sz="2800" b="1" dirty="0" smtClean="0">
                <a:solidFill>
                  <a:srgbClr val="235096"/>
                </a:solidFill>
                <a:latin typeface="Calibri" pitchFamily="34" charset="0"/>
                <a:cs typeface="Arial" charset="0"/>
              </a:rPr>
              <a:t> in </a:t>
            </a:r>
            <a:r>
              <a:rPr lang="de-DE" sz="2800" b="1" dirty="0" err="1" smtClean="0">
                <a:solidFill>
                  <a:srgbClr val="235096"/>
                </a:solidFill>
                <a:latin typeface="Calibri" pitchFamily="34" charset="0"/>
                <a:cs typeface="Arial" charset="0"/>
              </a:rPr>
              <a:t>soil</a:t>
            </a:r>
            <a:r>
              <a:rPr lang="de-DE" sz="2800" b="1" dirty="0" smtClean="0">
                <a:solidFill>
                  <a:srgbClr val="235096"/>
                </a:solidFill>
                <a:latin typeface="Calibri" pitchFamily="34" charset="0"/>
                <a:cs typeface="Arial" charset="0"/>
              </a:rPr>
              <a:t> </a:t>
            </a:r>
            <a:r>
              <a:rPr lang="de-DE" sz="2800" b="1" dirty="0" err="1" smtClean="0">
                <a:solidFill>
                  <a:srgbClr val="235096"/>
                </a:solidFill>
                <a:latin typeface="Calibri" pitchFamily="34" charset="0"/>
                <a:cs typeface="Arial" charset="0"/>
              </a:rPr>
              <a:t>map</a:t>
            </a:r>
            <a:r>
              <a:rPr lang="de-DE" sz="2800" b="1" dirty="0" smtClean="0">
                <a:solidFill>
                  <a:srgbClr val="235096"/>
                </a:solidFill>
                <a:latin typeface="Calibri" pitchFamily="34" charset="0"/>
                <a:cs typeface="Arial" charset="0"/>
              </a:rPr>
              <a:t> </a:t>
            </a:r>
            <a:r>
              <a:rPr lang="de-DE" sz="2800" b="1" dirty="0" err="1" smtClean="0">
                <a:solidFill>
                  <a:srgbClr val="235096"/>
                </a:solidFill>
                <a:latin typeface="Calibri" pitchFamily="34" charset="0"/>
                <a:cs typeface="Arial" charset="0"/>
              </a:rPr>
              <a:t>scales</a:t>
            </a:r>
            <a:endParaRPr lang="de-DE" sz="2800" b="1" dirty="0">
              <a:solidFill>
                <a:srgbClr val="235096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t="1664" b="1179"/>
          <a:stretch/>
        </p:blipFill>
        <p:spPr>
          <a:xfrm>
            <a:off x="3365046" y="1752315"/>
            <a:ext cx="2743431" cy="230425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 b="3488"/>
          <a:stretch/>
        </p:blipFill>
        <p:spPr>
          <a:xfrm>
            <a:off x="6362696" y="1752545"/>
            <a:ext cx="2746850" cy="2303797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395536" y="1731814"/>
            <a:ext cx="2659571" cy="2345258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2860990" y="2700857"/>
            <a:ext cx="1008112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de-DE" sz="1600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vs.</a:t>
            </a:r>
            <a:endParaRPr lang="de-DE" sz="1600" dirty="0">
              <a:solidFill>
                <a:schemeClr val="bg1">
                  <a:lumMod val="8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5858640" y="2700857"/>
            <a:ext cx="1008112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de-DE" sz="1600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vs.</a:t>
            </a:r>
            <a:endParaRPr lang="de-DE" sz="1600" dirty="0">
              <a:solidFill>
                <a:schemeClr val="bg1">
                  <a:lumMod val="8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8010" y="4265402"/>
            <a:ext cx="991405" cy="1102620"/>
          </a:xfrm>
          <a:prstGeom prst="rect">
            <a:avLst/>
          </a:prstGeom>
          <a:ln w="9525">
            <a:noFill/>
          </a:ln>
        </p:spPr>
      </p:pic>
      <p:sp>
        <p:nvSpPr>
          <p:cNvPr id="35" name="Abgerundetes Rechteck 4"/>
          <p:cNvSpPr txBox="1"/>
          <p:nvPr/>
        </p:nvSpPr>
        <p:spPr>
          <a:xfrm>
            <a:off x="1459508" y="5695784"/>
            <a:ext cx="1401482" cy="543885"/>
          </a:xfrm>
          <a:prstGeom prst="rect">
            <a:avLst/>
          </a:prstGeom>
          <a:noFill/>
          <a:ln w="9525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6228" tIns="46228" rIns="46228" bIns="46228" numCol="1" spcCol="1270" anchor="ctr" anchorCtr="0">
            <a:noAutofit/>
          </a:bodyPr>
          <a:lstStyle/>
          <a:p>
            <a:pPr algn="ctr" defTabSz="808949">
              <a:lnSpc>
                <a:spcPct val="90000"/>
              </a:lnSpc>
              <a:spcBef>
                <a:spcPct val="0"/>
              </a:spcBef>
            </a:pPr>
            <a:r>
              <a:rPr lang="de-DE" sz="1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Soil</a:t>
            </a:r>
            <a:r>
              <a:rPr lang="de-DE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criteria</a:t>
            </a:r>
            <a:endParaRPr lang="de-DE" sz="1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808949">
              <a:lnSpc>
                <a:spcPct val="90000"/>
              </a:lnSpc>
              <a:spcBef>
                <a:spcPct val="0"/>
              </a:spcBef>
            </a:pPr>
            <a:r>
              <a:rPr lang="de-DE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divided</a:t>
            </a:r>
            <a:r>
              <a:rPr lang="de-DE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de-DE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comparison</a:t>
            </a:r>
            <a:r>
              <a:rPr lang="de-DE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groups</a:t>
            </a:r>
            <a:endParaRPr lang="de-D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808949">
              <a:lnSpc>
                <a:spcPct val="90000"/>
              </a:lnSpc>
              <a:spcBef>
                <a:spcPct val="0"/>
              </a:spcBef>
            </a:pPr>
            <a:r>
              <a:rPr lang="de-DE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Raster </a:t>
            </a:r>
            <a:r>
              <a:rPr lang="de-DE" sz="12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de-DE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808949">
              <a:lnSpc>
                <a:spcPct val="90000"/>
              </a:lnSpc>
              <a:spcBef>
                <a:spcPct val="0"/>
              </a:spcBef>
            </a:pP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de-DE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m x 10 </a:t>
            </a:r>
            <a:r>
              <a:rPr lang="de-DE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m)</a:t>
            </a:r>
            <a:endParaRPr lang="de-D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Abgerundetes Rechteck 4"/>
          <p:cNvSpPr txBox="1"/>
          <p:nvPr/>
        </p:nvSpPr>
        <p:spPr>
          <a:xfrm>
            <a:off x="3274102" y="5695784"/>
            <a:ext cx="1024868" cy="543885"/>
          </a:xfrm>
          <a:prstGeom prst="rect">
            <a:avLst/>
          </a:prstGeom>
          <a:ln w="9525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896" tIns="56896" rIns="56896" bIns="56896" numCol="1" spcCol="1270" anchor="ctr" anchorCtr="0">
            <a:noAutofit/>
          </a:bodyPr>
          <a:lstStyle/>
          <a:p>
            <a:pPr algn="ctr" defTabSz="995630">
              <a:lnSpc>
                <a:spcPct val="90000"/>
              </a:lnSpc>
              <a:spcBef>
                <a:spcPct val="0"/>
              </a:spcBef>
            </a:pPr>
            <a:r>
              <a:rPr lang="de-DE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Reference </a:t>
            </a:r>
            <a:r>
              <a:rPr lang="de-DE" sz="1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unit</a:t>
            </a:r>
            <a:endParaRPr lang="de-DE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995630">
              <a:lnSpc>
                <a:spcPct val="90000"/>
              </a:lnSpc>
              <a:spcBef>
                <a:spcPct val="0"/>
              </a:spcBef>
            </a:pPr>
            <a:r>
              <a:rPr lang="de-DE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de-DE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municipality</a:t>
            </a:r>
            <a:r>
              <a:rPr lang="de-DE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de-D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995630">
              <a:lnSpc>
                <a:spcPct val="90000"/>
              </a:lnSpc>
              <a:spcBef>
                <a:spcPct val="0"/>
              </a:spcBef>
            </a:pPr>
            <a:r>
              <a:rPr lang="de-DE" sz="12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polygones</a:t>
            </a:r>
            <a:endParaRPr lang="de-DE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Abgerundetes Rechteck 4"/>
          <p:cNvSpPr txBox="1"/>
          <p:nvPr/>
        </p:nvSpPr>
        <p:spPr>
          <a:xfrm>
            <a:off x="4635309" y="5695884"/>
            <a:ext cx="1175509" cy="543885"/>
          </a:xfrm>
          <a:prstGeom prst="rect">
            <a:avLst/>
          </a:prstGeom>
          <a:ln w="9525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6228" tIns="46228" rIns="46228" bIns="46228" numCol="1" spcCol="1270" anchor="ctr" anchorCtr="0">
            <a:noAutofit/>
          </a:bodyPr>
          <a:lstStyle/>
          <a:p>
            <a:pPr lvl="0" algn="ctr"/>
            <a:r>
              <a:rPr lang="de-DE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Area </a:t>
            </a:r>
            <a:r>
              <a:rPr lang="de-DE" sz="1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share</a:t>
            </a:r>
            <a:r>
              <a:rPr lang="de-DE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every</a:t>
            </a:r>
            <a:r>
              <a:rPr lang="de-DE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comparison</a:t>
            </a:r>
            <a:r>
              <a:rPr lang="de-DE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group</a:t>
            </a:r>
            <a:r>
              <a:rPr lang="de-DE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per </a:t>
            </a:r>
            <a:r>
              <a:rPr lang="de-DE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reference</a:t>
            </a:r>
            <a:r>
              <a:rPr lang="de-DE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unit</a:t>
            </a:r>
            <a:endParaRPr lang="de-D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Abgerundetes Rechteck 4"/>
          <p:cNvSpPr txBox="1"/>
          <p:nvPr/>
        </p:nvSpPr>
        <p:spPr>
          <a:xfrm>
            <a:off x="6171913" y="5694169"/>
            <a:ext cx="1136391" cy="545417"/>
          </a:xfrm>
          <a:prstGeom prst="rect">
            <a:avLst/>
          </a:prstGeom>
          <a:ln w="9525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6228" tIns="46228" rIns="46228" bIns="46228" numCol="1" spcCol="1270" anchor="ctr" anchorCtr="0">
            <a:noAutofit/>
          </a:bodyPr>
          <a:lstStyle/>
          <a:p>
            <a:pPr lvl="0" algn="ctr"/>
            <a:r>
              <a:rPr lang="de-DE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Calculation</a:t>
            </a:r>
            <a:r>
              <a:rPr lang="de-DE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comparison</a:t>
            </a:r>
            <a:r>
              <a:rPr lang="de-DE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index</a:t>
            </a:r>
            <a:r>
              <a:rPr lang="de-DE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endParaRPr lang="de-DE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de-DE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(1 </a:t>
            </a:r>
            <a:r>
              <a:rPr lang="de-DE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100)</a:t>
            </a:r>
            <a:endParaRPr lang="de-D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Abgerundetes Rechteck 21"/>
          <p:cNvSpPr/>
          <p:nvPr/>
        </p:nvSpPr>
        <p:spPr>
          <a:xfrm>
            <a:off x="6190959" y="4318215"/>
            <a:ext cx="959390" cy="1045604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 w="9525"/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Abgerundetes Rechteck 22"/>
          <p:cNvSpPr/>
          <p:nvPr/>
        </p:nvSpPr>
        <p:spPr>
          <a:xfrm>
            <a:off x="1679107" y="4318215"/>
            <a:ext cx="959390" cy="1045604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  <a:ln w="9525"/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97" t="6148" b="4211"/>
          <a:stretch/>
        </p:blipFill>
        <p:spPr>
          <a:xfrm>
            <a:off x="4768492" y="4318215"/>
            <a:ext cx="907017" cy="1011508"/>
          </a:xfrm>
          <a:prstGeom prst="rect">
            <a:avLst/>
          </a:prstGeom>
          <a:ln w="9525">
            <a:noFill/>
          </a:ln>
        </p:spPr>
      </p:pic>
      <p:sp>
        <p:nvSpPr>
          <p:cNvPr id="25" name="Plus 24"/>
          <p:cNvSpPr/>
          <p:nvPr/>
        </p:nvSpPr>
        <p:spPr>
          <a:xfrm>
            <a:off x="2915451" y="4701585"/>
            <a:ext cx="223329" cy="230254"/>
          </a:xfrm>
          <a:prstGeom prst="mathPlus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/>
          </a:p>
        </p:txBody>
      </p:sp>
      <p:sp>
        <p:nvSpPr>
          <p:cNvPr id="26" name="Pfeil nach rechts 25"/>
          <p:cNvSpPr/>
          <p:nvPr/>
        </p:nvSpPr>
        <p:spPr>
          <a:xfrm>
            <a:off x="5725158" y="4785033"/>
            <a:ext cx="266963" cy="111967"/>
          </a:xfrm>
          <a:prstGeom prst="rightArrow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/>
          </a:p>
        </p:txBody>
      </p:sp>
      <p:sp>
        <p:nvSpPr>
          <p:cNvPr id="27" name="Gleich 26"/>
          <p:cNvSpPr/>
          <p:nvPr/>
        </p:nvSpPr>
        <p:spPr>
          <a:xfrm>
            <a:off x="4389096" y="4730401"/>
            <a:ext cx="234116" cy="221230"/>
          </a:xfrm>
          <a:prstGeom prst="mathEqual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chemeClr val="tx1"/>
              </a:solidFill>
            </a:endParaRPr>
          </a:p>
        </p:txBody>
      </p:sp>
      <p:sp>
        <p:nvSpPr>
          <p:cNvPr id="34" name="Rechteck 33"/>
          <p:cNvSpPr/>
          <p:nvPr/>
        </p:nvSpPr>
        <p:spPr>
          <a:xfrm>
            <a:off x="1221265" y="1052736"/>
            <a:ext cx="974471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de-DE" sz="1600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1:50,000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de-DE" sz="1600" b="1" dirty="0" smtClean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BK50</a:t>
            </a:r>
            <a:endParaRPr lang="de-DE" sz="1600" b="1" dirty="0">
              <a:solidFill>
                <a:schemeClr val="bg1">
                  <a:lumMod val="8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4160697" y="1052736"/>
            <a:ext cx="1059375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de-DE" sz="1600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1:200,000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de-DE" sz="1600" b="1" dirty="0" smtClean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BÜK200</a:t>
            </a:r>
            <a:endParaRPr lang="de-DE" sz="1600" b="1" dirty="0">
              <a:solidFill>
                <a:schemeClr val="bg1">
                  <a:lumMod val="8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7136313" y="1052736"/>
            <a:ext cx="1199617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de-DE" sz="1600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1:1,000,000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de-DE" sz="1600" b="1" dirty="0" smtClean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BÜK1000</a:t>
            </a:r>
            <a:endParaRPr lang="de-DE" sz="1600" b="1" dirty="0">
              <a:solidFill>
                <a:schemeClr val="bg1">
                  <a:lumMod val="8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1221265" y="3428998"/>
            <a:ext cx="622825" cy="256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de-DE" sz="1000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©LBEG</a:t>
            </a:r>
          </a:p>
        </p:txBody>
      </p:sp>
      <p:sp>
        <p:nvSpPr>
          <p:cNvPr id="39" name="Rechteck 38"/>
          <p:cNvSpPr/>
          <p:nvPr/>
        </p:nvSpPr>
        <p:spPr>
          <a:xfrm>
            <a:off x="4283968" y="3428999"/>
            <a:ext cx="622825" cy="256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de-DE" sz="1000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©BGR</a:t>
            </a:r>
          </a:p>
        </p:txBody>
      </p:sp>
      <p:sp>
        <p:nvSpPr>
          <p:cNvPr id="40" name="Rechteck 39"/>
          <p:cNvSpPr/>
          <p:nvPr/>
        </p:nvSpPr>
        <p:spPr>
          <a:xfrm>
            <a:off x="7236296" y="3428999"/>
            <a:ext cx="622825" cy="256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de-DE" sz="1000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©BGR</a:t>
            </a:r>
          </a:p>
        </p:txBody>
      </p:sp>
      <p:sp>
        <p:nvSpPr>
          <p:cNvPr id="43" name="Rechteck 42"/>
          <p:cNvSpPr/>
          <p:nvPr/>
        </p:nvSpPr>
        <p:spPr>
          <a:xfrm>
            <a:off x="7702535" y="5694169"/>
            <a:ext cx="1396441" cy="678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9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after </a:t>
            </a:r>
            <a:r>
              <a:rPr lang="de-DE" sz="900" dirty="0" err="1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Thiere</a:t>
            </a:r>
            <a:r>
              <a:rPr lang="de-DE" sz="9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al. </a:t>
            </a:r>
            <a:r>
              <a:rPr lang="de-DE" sz="9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(1991) </a:t>
            </a:r>
            <a:r>
              <a:rPr lang="de-DE" sz="9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Arch</a:t>
            </a:r>
            <a:r>
              <a:rPr lang="de-DE" sz="9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Acker-Pflanzenbau </a:t>
            </a:r>
            <a:r>
              <a:rPr lang="de-DE" sz="9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Bodenkd</a:t>
            </a:r>
            <a:r>
              <a:rPr lang="de-DE" sz="9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35 (3): 171-183, Berlin , Germany.</a:t>
            </a:r>
            <a:endParaRPr lang="de-DE" sz="900" dirty="0" smtClean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91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467544" y="404664"/>
            <a:ext cx="5640933" cy="762000"/>
          </a:xfrm>
          <a:prstGeom prst="rect">
            <a:avLst/>
          </a:prstGeom>
        </p:spPr>
        <p:txBody>
          <a:bodyPr/>
          <a:lstStyle/>
          <a:p>
            <a:pPr lvl="0" eaLnBrk="0" hangingPunct="0">
              <a:defRPr/>
            </a:pPr>
            <a:r>
              <a:rPr lang="de-DE" sz="2800" b="1" dirty="0" err="1" smtClean="0">
                <a:solidFill>
                  <a:srgbClr val="235096"/>
                </a:solidFill>
                <a:latin typeface="Calibri" pitchFamily="34" charset="0"/>
                <a:cs typeface="Arial" charset="0"/>
              </a:rPr>
              <a:t>Biotic</a:t>
            </a:r>
            <a:r>
              <a:rPr lang="de-DE" sz="2800" b="1" dirty="0" smtClean="0">
                <a:solidFill>
                  <a:srgbClr val="235096"/>
                </a:solidFill>
                <a:latin typeface="Calibri" pitchFamily="34" charset="0"/>
                <a:cs typeface="Arial" charset="0"/>
              </a:rPr>
              <a:t> </a:t>
            </a:r>
            <a:r>
              <a:rPr lang="de-DE" sz="2800" b="1" dirty="0" err="1" smtClean="0">
                <a:solidFill>
                  <a:srgbClr val="235096"/>
                </a:solidFill>
                <a:latin typeface="Calibri" pitchFamily="34" charset="0"/>
                <a:cs typeface="Arial" charset="0"/>
              </a:rPr>
              <a:t>yield</a:t>
            </a:r>
            <a:r>
              <a:rPr lang="de-DE" sz="2800" b="1" dirty="0" smtClean="0">
                <a:solidFill>
                  <a:srgbClr val="235096"/>
                </a:solidFill>
                <a:latin typeface="Calibri" pitchFamily="34" charset="0"/>
                <a:cs typeface="Arial" charset="0"/>
              </a:rPr>
              <a:t> potential</a:t>
            </a:r>
            <a:endParaRPr lang="de-DE" sz="2800" b="1" dirty="0">
              <a:solidFill>
                <a:srgbClr val="235096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72" b="23568"/>
          <a:stretch/>
        </p:blipFill>
        <p:spPr>
          <a:xfrm>
            <a:off x="251520" y="1556791"/>
            <a:ext cx="8559291" cy="2232249"/>
          </a:xfrm>
          <a:prstGeom prst="rect">
            <a:avLst/>
          </a:prstGeom>
        </p:spPr>
      </p:pic>
      <p:sp>
        <p:nvSpPr>
          <p:cNvPr id="17" name="Rechteck 16"/>
          <p:cNvSpPr/>
          <p:nvPr/>
        </p:nvSpPr>
        <p:spPr>
          <a:xfrm>
            <a:off x="1005570" y="1212723"/>
            <a:ext cx="974471" cy="34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de-DE" sz="1600" b="1" dirty="0" smtClean="0">
                <a:solidFill>
                  <a:srgbClr val="1B9E7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BK50</a:t>
            </a:r>
            <a:endParaRPr lang="de-DE" sz="1600" b="1" dirty="0">
              <a:solidFill>
                <a:srgbClr val="1B9E77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3707904" y="1212723"/>
            <a:ext cx="1059375" cy="34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de-DE" sz="1600" b="1" dirty="0" smtClean="0">
                <a:solidFill>
                  <a:srgbClr val="D95F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BÜK200</a:t>
            </a:r>
            <a:endParaRPr lang="de-DE" sz="1600" b="1" dirty="0">
              <a:solidFill>
                <a:srgbClr val="D95F0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6351141" y="1212723"/>
            <a:ext cx="1199617" cy="34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de-DE" sz="1600" b="1" dirty="0" smtClean="0">
                <a:solidFill>
                  <a:srgbClr val="7570B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BÜK1000</a:t>
            </a:r>
            <a:endParaRPr lang="de-DE" sz="1600" b="1" dirty="0">
              <a:solidFill>
                <a:srgbClr val="7570B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251520" y="4080225"/>
            <a:ext cx="8655235" cy="2589135"/>
            <a:chOff x="251520" y="4080225"/>
            <a:chExt cx="8655235" cy="2589135"/>
          </a:xfrm>
        </p:grpSpPr>
        <p:pic>
          <p:nvPicPr>
            <p:cNvPr id="16" name="Grafik 1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295" b="23459"/>
            <a:stretch/>
          </p:blipFill>
          <p:spPr>
            <a:xfrm>
              <a:off x="251520" y="4365104"/>
              <a:ext cx="8655235" cy="2304256"/>
            </a:xfrm>
            <a:prstGeom prst="rect">
              <a:avLst/>
            </a:prstGeom>
          </p:spPr>
        </p:pic>
        <p:sp>
          <p:nvSpPr>
            <p:cNvPr id="20" name="Rechteck 19"/>
            <p:cNvSpPr/>
            <p:nvPr/>
          </p:nvSpPr>
          <p:spPr>
            <a:xfrm>
              <a:off x="827584" y="4080225"/>
              <a:ext cx="1550206" cy="3558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l-GR" sz="1600" b="1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</a:t>
              </a:r>
              <a:r>
                <a:rPr lang="de-DE" sz="1600" b="1" dirty="0" smtClean="0">
                  <a:solidFill>
                    <a:srgbClr val="1B9E77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BK50</a:t>
              </a:r>
              <a:r>
                <a:rPr lang="de-DE" sz="1600" b="1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</a:t>
              </a:r>
              <a:r>
                <a:rPr lang="de-DE" sz="1600" b="1" dirty="0" smtClean="0">
                  <a:solidFill>
                    <a:srgbClr val="D95F02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BÜK200</a:t>
              </a:r>
              <a:endParaRPr lang="de-DE" sz="1600" b="1" dirty="0">
                <a:solidFill>
                  <a:srgbClr val="D95F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echteck 20"/>
            <p:cNvSpPr/>
            <p:nvPr/>
          </p:nvSpPr>
          <p:spPr>
            <a:xfrm>
              <a:off x="3375990" y="4080225"/>
              <a:ext cx="1872208" cy="3558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l-GR" sz="1600" b="1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</a:t>
              </a:r>
              <a:r>
                <a:rPr lang="de-DE" sz="1600" b="1" dirty="0" smtClean="0">
                  <a:solidFill>
                    <a:srgbClr val="D95F02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BÜK200</a:t>
              </a:r>
              <a:r>
                <a:rPr lang="de-DE" sz="1600" b="1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</a:t>
              </a:r>
              <a:r>
                <a:rPr lang="de-DE" sz="1600" b="1" dirty="0" smtClean="0">
                  <a:solidFill>
                    <a:srgbClr val="7570B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BÜK1000</a:t>
              </a:r>
              <a:endParaRPr lang="de-DE" sz="1600" b="1" dirty="0">
                <a:solidFill>
                  <a:srgbClr val="7570B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hteck 21"/>
            <p:cNvSpPr/>
            <p:nvPr/>
          </p:nvSpPr>
          <p:spPr>
            <a:xfrm>
              <a:off x="6172585" y="4081309"/>
              <a:ext cx="1677243" cy="3558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l-GR" sz="1600" b="1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</a:t>
              </a:r>
              <a:r>
                <a:rPr lang="de-DE" sz="1600" b="1" dirty="0" smtClean="0">
                  <a:solidFill>
                    <a:srgbClr val="1B9E77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BK50</a:t>
              </a:r>
              <a:r>
                <a:rPr lang="de-DE" sz="1600" b="1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</a:t>
              </a:r>
              <a:r>
                <a:rPr lang="de-DE" sz="1600" b="1" dirty="0" smtClean="0">
                  <a:solidFill>
                    <a:srgbClr val="7570B3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BÜK1000</a:t>
              </a:r>
              <a:endParaRPr lang="de-DE" sz="1600" b="1" dirty="0">
                <a:solidFill>
                  <a:srgbClr val="7570B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265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467544" y="404664"/>
            <a:ext cx="5640933" cy="762000"/>
          </a:xfrm>
          <a:prstGeom prst="rect">
            <a:avLst/>
          </a:prstGeom>
        </p:spPr>
        <p:txBody>
          <a:bodyPr/>
          <a:lstStyle/>
          <a:p>
            <a:pPr lvl="0" eaLnBrk="0" hangingPunct="0">
              <a:defRPr/>
            </a:pPr>
            <a:r>
              <a:rPr lang="de-DE" sz="2800" b="1" dirty="0" err="1">
                <a:solidFill>
                  <a:srgbClr val="235096"/>
                </a:solidFill>
                <a:latin typeface="Calibri" pitchFamily="34" charset="0"/>
                <a:cs typeface="Arial" charset="0"/>
              </a:rPr>
              <a:t>D</a:t>
            </a:r>
            <a:r>
              <a:rPr lang="de-DE" sz="2800" b="1" dirty="0" err="1" smtClean="0">
                <a:solidFill>
                  <a:srgbClr val="235096"/>
                </a:solidFill>
                <a:latin typeface="Calibri" pitchFamily="34" charset="0"/>
                <a:cs typeface="Arial" charset="0"/>
              </a:rPr>
              <a:t>ifferences</a:t>
            </a:r>
            <a:r>
              <a:rPr lang="de-DE" sz="2800" b="1" dirty="0" smtClean="0">
                <a:solidFill>
                  <a:srgbClr val="235096"/>
                </a:solidFill>
                <a:latin typeface="Calibri" pitchFamily="34" charset="0"/>
                <a:cs typeface="Arial" charset="0"/>
              </a:rPr>
              <a:t> </a:t>
            </a:r>
            <a:r>
              <a:rPr lang="de-DE" sz="2800" b="1" dirty="0" err="1" smtClean="0">
                <a:solidFill>
                  <a:srgbClr val="235096"/>
                </a:solidFill>
                <a:latin typeface="Calibri" pitchFamily="34" charset="0"/>
                <a:cs typeface="Arial" charset="0"/>
              </a:rPr>
              <a:t>between</a:t>
            </a:r>
            <a:r>
              <a:rPr lang="de-DE" sz="2800" b="1" dirty="0" smtClean="0">
                <a:solidFill>
                  <a:srgbClr val="235096"/>
                </a:solidFill>
                <a:latin typeface="Calibri" pitchFamily="34" charset="0"/>
                <a:cs typeface="Arial" charset="0"/>
              </a:rPr>
              <a:t> </a:t>
            </a:r>
            <a:r>
              <a:rPr lang="de-DE" sz="2800" b="1" dirty="0" err="1" smtClean="0">
                <a:solidFill>
                  <a:srgbClr val="235096"/>
                </a:solidFill>
                <a:latin typeface="Calibri" pitchFamily="34" charset="0"/>
                <a:cs typeface="Arial" charset="0"/>
              </a:rPr>
              <a:t>scales</a:t>
            </a:r>
            <a:endParaRPr lang="de-DE" sz="2800" b="1" dirty="0">
              <a:solidFill>
                <a:srgbClr val="235096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626628" y="1101559"/>
            <a:ext cx="2160240" cy="34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de-DE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Linear </a:t>
            </a:r>
            <a:r>
              <a:rPr lang="de-DE" sz="16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regression</a:t>
            </a:r>
            <a:endParaRPr lang="de-D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ruppieren 9"/>
          <p:cNvGrpSpPr/>
          <p:nvPr/>
        </p:nvGrpSpPr>
        <p:grpSpPr>
          <a:xfrm>
            <a:off x="4489945" y="1112166"/>
            <a:ext cx="3055449" cy="2372748"/>
            <a:chOff x="4489945" y="1112166"/>
            <a:chExt cx="3055449" cy="2372748"/>
          </a:xfrm>
        </p:grpSpPr>
        <p:grpSp>
          <p:nvGrpSpPr>
            <p:cNvPr id="5" name="Gruppieren 4"/>
            <p:cNvGrpSpPr/>
            <p:nvPr/>
          </p:nvGrpSpPr>
          <p:grpSpPr>
            <a:xfrm>
              <a:off x="4489945" y="1112166"/>
              <a:ext cx="3055449" cy="2372748"/>
              <a:chOff x="4485497" y="1097990"/>
              <a:chExt cx="3055449" cy="2372748"/>
            </a:xfrm>
          </p:grpSpPr>
          <p:pic>
            <p:nvPicPr>
              <p:cNvPr id="22" name="Grafik 2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657" r="29576"/>
              <a:stretch/>
            </p:blipFill>
            <p:spPr>
              <a:xfrm>
                <a:off x="4485497" y="1657872"/>
                <a:ext cx="2053976" cy="1812866"/>
              </a:xfrm>
              <a:prstGeom prst="rect">
                <a:avLst/>
              </a:prstGeom>
            </p:spPr>
          </p:pic>
          <p:sp>
            <p:nvSpPr>
              <p:cNvPr id="25" name="Rechteck 24"/>
              <p:cNvSpPr/>
              <p:nvPr/>
            </p:nvSpPr>
            <p:spPr>
              <a:xfrm>
                <a:off x="4551114" y="1097990"/>
                <a:ext cx="2321609" cy="3126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de-DE" sz="1400" dirty="0" err="1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eCDF</a:t>
                </a:r>
                <a:r>
                  <a:rPr lang="de-DE" sz="1400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  <p:pic>
            <p:nvPicPr>
              <p:cNvPr id="55" name="Grafik 5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14274" y="2158764"/>
                <a:ext cx="926672" cy="719390"/>
              </a:xfrm>
              <a:prstGeom prst="rect">
                <a:avLst/>
              </a:prstGeom>
            </p:spPr>
          </p:pic>
        </p:grpSp>
        <p:grpSp>
          <p:nvGrpSpPr>
            <p:cNvPr id="6" name="Gruppieren 5"/>
            <p:cNvGrpSpPr/>
            <p:nvPr/>
          </p:nvGrpSpPr>
          <p:grpSpPr>
            <a:xfrm>
              <a:off x="4901027" y="2348880"/>
              <a:ext cx="915344" cy="360041"/>
              <a:chOff x="4901027" y="2348880"/>
              <a:chExt cx="915344" cy="360041"/>
            </a:xfrm>
          </p:grpSpPr>
          <p:cxnSp>
            <p:nvCxnSpPr>
              <p:cNvPr id="26" name="Gerade Verbindung mit Pfeil 25"/>
              <p:cNvCxnSpPr/>
              <p:nvPr/>
            </p:nvCxnSpPr>
            <p:spPr>
              <a:xfrm flipV="1">
                <a:off x="5716366" y="2348880"/>
                <a:ext cx="0" cy="36004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Rechteck 31"/>
              <p:cNvSpPr/>
              <p:nvPr/>
            </p:nvSpPr>
            <p:spPr>
              <a:xfrm>
                <a:off x="4901027" y="2367684"/>
                <a:ext cx="915344" cy="289951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de-DE" sz="1200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 = </a:t>
                </a:r>
                <a:r>
                  <a:rPr lang="el-GR" sz="1200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Δ</a:t>
                </a:r>
                <a:r>
                  <a:rPr lang="de-DE" sz="1200" dirty="0" err="1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max</a:t>
                </a:r>
                <a:endParaRPr lang="de-DE" sz="12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54" name="Grafik 5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66560" y="1547660"/>
            <a:ext cx="2510523" cy="1937254"/>
          </a:xfrm>
          <a:prstGeom prst="rect">
            <a:avLst/>
          </a:prstGeom>
        </p:spPr>
      </p:pic>
      <p:grpSp>
        <p:nvGrpSpPr>
          <p:cNvPr id="7" name="Gruppieren 6"/>
          <p:cNvGrpSpPr/>
          <p:nvPr/>
        </p:nvGrpSpPr>
        <p:grpSpPr>
          <a:xfrm>
            <a:off x="943714" y="3701106"/>
            <a:ext cx="7509994" cy="3363055"/>
            <a:chOff x="943714" y="3701106"/>
            <a:chExt cx="7509994" cy="3363055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1359311" y="3701106"/>
              <a:ext cx="7094397" cy="3363055"/>
              <a:chOff x="1359311" y="3701106"/>
              <a:chExt cx="7094397" cy="3363055"/>
            </a:xfrm>
          </p:grpSpPr>
          <p:pic>
            <p:nvPicPr>
              <p:cNvPr id="58" name="Grafik 57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258"/>
              <a:stretch/>
            </p:blipFill>
            <p:spPr>
              <a:xfrm>
                <a:off x="7104186" y="3753807"/>
                <a:ext cx="1349522" cy="3310354"/>
              </a:xfrm>
              <a:prstGeom prst="rect">
                <a:avLst/>
              </a:prstGeom>
            </p:spPr>
          </p:pic>
          <p:pic>
            <p:nvPicPr>
              <p:cNvPr id="61" name="Grafik 60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" r="61813"/>
              <a:stretch/>
            </p:blipFill>
            <p:spPr>
              <a:xfrm>
                <a:off x="1359311" y="3701106"/>
                <a:ext cx="2303119" cy="3015643"/>
              </a:xfrm>
              <a:prstGeom prst="rect">
                <a:avLst/>
              </a:prstGeom>
            </p:spPr>
          </p:pic>
        </p:grpSp>
        <p:grpSp>
          <p:nvGrpSpPr>
            <p:cNvPr id="4" name="Gruppieren 3"/>
            <p:cNvGrpSpPr/>
            <p:nvPr/>
          </p:nvGrpSpPr>
          <p:grpSpPr>
            <a:xfrm>
              <a:off x="943714" y="3928728"/>
              <a:ext cx="322845" cy="1700459"/>
              <a:chOff x="943714" y="3928728"/>
              <a:chExt cx="322845" cy="1700459"/>
            </a:xfrm>
          </p:grpSpPr>
          <p:sp>
            <p:nvSpPr>
              <p:cNvPr id="47" name="Rechteck 46"/>
              <p:cNvSpPr/>
              <p:nvPr/>
            </p:nvSpPr>
            <p:spPr>
              <a:xfrm rot="16200000">
                <a:off x="485135" y="4476309"/>
                <a:ext cx="1240004" cy="3228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de-DE" sz="1400" dirty="0" err="1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similarity</a:t>
                </a:r>
                <a:endParaRPr lang="de-DE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66" name="Gerade Verbindung mit Pfeil 65"/>
              <p:cNvCxnSpPr/>
              <p:nvPr/>
            </p:nvCxnSpPr>
            <p:spPr>
              <a:xfrm flipV="1">
                <a:off x="1254868" y="3928728"/>
                <a:ext cx="0" cy="1700459"/>
              </a:xfrm>
              <a:prstGeom prst="straightConnector1">
                <a:avLst/>
              </a:prstGeom>
              <a:ln w="28575">
                <a:solidFill>
                  <a:srgbClr val="23509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" name="Gruppieren 8"/>
          <p:cNvGrpSpPr/>
          <p:nvPr/>
        </p:nvGrpSpPr>
        <p:grpSpPr>
          <a:xfrm>
            <a:off x="3973591" y="3640455"/>
            <a:ext cx="2804571" cy="3136944"/>
            <a:chOff x="3973591" y="3640455"/>
            <a:chExt cx="2804571" cy="3136944"/>
          </a:xfrm>
        </p:grpSpPr>
        <p:grpSp>
          <p:nvGrpSpPr>
            <p:cNvPr id="14" name="Gruppieren 13"/>
            <p:cNvGrpSpPr/>
            <p:nvPr/>
          </p:nvGrpSpPr>
          <p:grpSpPr>
            <a:xfrm>
              <a:off x="3973591" y="3861048"/>
              <a:ext cx="322845" cy="1800000"/>
              <a:chOff x="3973591" y="3861048"/>
              <a:chExt cx="322845" cy="1800000"/>
            </a:xfrm>
          </p:grpSpPr>
          <p:cxnSp>
            <p:nvCxnSpPr>
              <p:cNvPr id="45" name="Gerade Verbindung mit Pfeil 44"/>
              <p:cNvCxnSpPr/>
              <p:nvPr/>
            </p:nvCxnSpPr>
            <p:spPr>
              <a:xfrm>
                <a:off x="4296436" y="3861048"/>
                <a:ext cx="0" cy="1800000"/>
              </a:xfrm>
              <a:prstGeom prst="straightConnector1">
                <a:avLst/>
              </a:prstGeom>
              <a:ln w="28575">
                <a:solidFill>
                  <a:srgbClr val="23509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Rechteck 47"/>
              <p:cNvSpPr/>
              <p:nvPr/>
            </p:nvSpPr>
            <p:spPr>
              <a:xfrm rot="16200000">
                <a:off x="3515012" y="4476309"/>
                <a:ext cx="1240004" cy="3228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de-DE" sz="1400" dirty="0" err="1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similarity</a:t>
                </a:r>
                <a:endParaRPr lang="de-DE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3" name="Grafik 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75" r="22769"/>
            <a:stretch/>
          </p:blipFill>
          <p:spPr>
            <a:xfrm>
              <a:off x="4378042" y="3640455"/>
              <a:ext cx="2400120" cy="31369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598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28"/>
          <a:stretch/>
        </p:blipFill>
        <p:spPr>
          <a:xfrm>
            <a:off x="853548" y="777742"/>
            <a:ext cx="3260440" cy="434308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956" y="1646591"/>
            <a:ext cx="3262487" cy="2463327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1403648" y="1070527"/>
            <a:ext cx="2160240" cy="34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de-DE" sz="1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Soil</a:t>
            </a:r>
            <a:r>
              <a:rPr lang="de-DE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loss</a:t>
            </a:r>
            <a:r>
              <a:rPr lang="de-DE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quantity</a:t>
            </a:r>
            <a:endParaRPr lang="de-D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4855665" y="1104483"/>
            <a:ext cx="2160240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de-DE" sz="1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Soil</a:t>
            </a:r>
            <a:r>
              <a:rPr lang="de-DE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loss</a:t>
            </a:r>
            <a:r>
              <a:rPr lang="de-DE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quality</a:t>
            </a:r>
            <a:endParaRPr lang="de-D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580" y="2060848"/>
            <a:ext cx="403650" cy="1020338"/>
          </a:xfrm>
          <a:prstGeom prst="rect">
            <a:avLst/>
          </a:prstGeom>
        </p:spPr>
      </p:pic>
      <p:sp>
        <p:nvSpPr>
          <p:cNvPr id="18" name="Rechteck 17"/>
          <p:cNvSpPr/>
          <p:nvPr/>
        </p:nvSpPr>
        <p:spPr>
          <a:xfrm>
            <a:off x="-521804" y="1844539"/>
            <a:ext cx="2160240" cy="233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de-DE" sz="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[%]</a:t>
            </a:r>
            <a:endParaRPr lang="de-DE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itel 1"/>
          <p:cNvSpPr txBox="1">
            <a:spLocks/>
          </p:cNvSpPr>
          <p:nvPr/>
        </p:nvSpPr>
        <p:spPr>
          <a:xfrm>
            <a:off x="467544" y="404664"/>
            <a:ext cx="5640933" cy="762000"/>
          </a:xfrm>
          <a:prstGeom prst="rect">
            <a:avLst/>
          </a:prstGeom>
        </p:spPr>
        <p:txBody>
          <a:bodyPr/>
          <a:lstStyle/>
          <a:p>
            <a:pPr lvl="0" eaLnBrk="0" hangingPunct="0">
              <a:defRPr/>
            </a:pPr>
            <a:r>
              <a:rPr lang="de-DE" sz="2800" b="1" dirty="0" smtClean="0">
                <a:solidFill>
                  <a:srgbClr val="235096"/>
                </a:solidFill>
                <a:latin typeface="Calibri" pitchFamily="34" charset="0"/>
                <a:cs typeface="Arial" charset="0"/>
              </a:rPr>
              <a:t>Teaser: </a:t>
            </a:r>
            <a:r>
              <a:rPr lang="de-DE" sz="2800" b="1" dirty="0" err="1" smtClean="0">
                <a:solidFill>
                  <a:srgbClr val="235096"/>
                </a:solidFill>
                <a:latin typeface="Calibri" pitchFamily="34" charset="0"/>
                <a:cs typeface="Arial" charset="0"/>
              </a:rPr>
              <a:t>soil</a:t>
            </a:r>
            <a:r>
              <a:rPr lang="de-DE" sz="2800" b="1" dirty="0" smtClean="0">
                <a:solidFill>
                  <a:srgbClr val="235096"/>
                </a:solidFill>
                <a:latin typeface="Calibri" pitchFamily="34" charset="0"/>
                <a:cs typeface="Arial" charset="0"/>
              </a:rPr>
              <a:t> </a:t>
            </a:r>
            <a:r>
              <a:rPr lang="de-DE" sz="2800" b="1" dirty="0" err="1" smtClean="0">
                <a:solidFill>
                  <a:srgbClr val="235096"/>
                </a:solidFill>
                <a:latin typeface="Calibri" pitchFamily="34" charset="0"/>
                <a:cs typeface="Arial" charset="0"/>
              </a:rPr>
              <a:t>loss</a:t>
            </a:r>
            <a:endParaRPr lang="de-DE" sz="2800" b="1" dirty="0">
              <a:solidFill>
                <a:srgbClr val="235096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0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1979712" y="4695903"/>
            <a:ext cx="5640933" cy="762000"/>
          </a:xfrm>
          <a:prstGeom prst="rect">
            <a:avLst/>
          </a:prstGeom>
        </p:spPr>
        <p:txBody>
          <a:bodyPr/>
          <a:lstStyle/>
          <a:p>
            <a:pPr lvl="0" eaLnBrk="0" hangingPunct="0">
              <a:defRPr/>
            </a:pPr>
            <a:r>
              <a:rPr lang="de-DE" sz="3200" b="1" dirty="0" err="1" smtClean="0">
                <a:solidFill>
                  <a:srgbClr val="235096"/>
                </a:solidFill>
                <a:latin typeface="Calibri" pitchFamily="34" charset="0"/>
                <a:cs typeface="Arial" charset="0"/>
              </a:rPr>
              <a:t>Thank</a:t>
            </a:r>
            <a:r>
              <a:rPr lang="de-DE" sz="3200" b="1" dirty="0" smtClean="0">
                <a:solidFill>
                  <a:srgbClr val="235096"/>
                </a:solidFill>
                <a:latin typeface="Calibri" pitchFamily="34" charset="0"/>
                <a:cs typeface="Arial" charset="0"/>
              </a:rPr>
              <a:t> </a:t>
            </a:r>
            <a:r>
              <a:rPr lang="de-DE" sz="3200" b="1" dirty="0" err="1" smtClean="0">
                <a:solidFill>
                  <a:srgbClr val="235096"/>
                </a:solidFill>
                <a:latin typeface="Calibri" pitchFamily="34" charset="0"/>
                <a:cs typeface="Arial" charset="0"/>
              </a:rPr>
              <a:t>you</a:t>
            </a:r>
            <a:r>
              <a:rPr lang="de-DE" sz="3200" b="1" dirty="0" smtClean="0">
                <a:solidFill>
                  <a:srgbClr val="235096"/>
                </a:solidFill>
                <a:latin typeface="Calibri" pitchFamily="34" charset="0"/>
                <a:cs typeface="Arial" charset="0"/>
              </a:rPr>
              <a:t> </a:t>
            </a:r>
            <a:r>
              <a:rPr lang="de-DE" sz="3200" b="1" dirty="0" err="1" smtClean="0">
                <a:solidFill>
                  <a:srgbClr val="235096"/>
                </a:solidFill>
                <a:latin typeface="Calibri" pitchFamily="34" charset="0"/>
                <a:cs typeface="Arial" charset="0"/>
              </a:rPr>
              <a:t>for</a:t>
            </a:r>
            <a:r>
              <a:rPr lang="de-DE" sz="3200" b="1" dirty="0" smtClean="0">
                <a:solidFill>
                  <a:srgbClr val="235096"/>
                </a:solidFill>
                <a:latin typeface="Calibri" pitchFamily="34" charset="0"/>
                <a:cs typeface="Arial" charset="0"/>
              </a:rPr>
              <a:t> </a:t>
            </a:r>
            <a:r>
              <a:rPr lang="de-DE" sz="3200" b="1" dirty="0" err="1" smtClean="0">
                <a:solidFill>
                  <a:srgbClr val="235096"/>
                </a:solidFill>
                <a:latin typeface="Calibri" pitchFamily="34" charset="0"/>
                <a:cs typeface="Arial" charset="0"/>
              </a:rPr>
              <a:t>your</a:t>
            </a:r>
            <a:r>
              <a:rPr lang="de-DE" sz="3200" b="1" dirty="0" smtClean="0">
                <a:solidFill>
                  <a:srgbClr val="235096"/>
                </a:solidFill>
                <a:latin typeface="Calibri" pitchFamily="34" charset="0"/>
                <a:cs typeface="Arial" charset="0"/>
              </a:rPr>
              <a:t> </a:t>
            </a:r>
            <a:r>
              <a:rPr lang="de-DE" sz="3200" b="1" dirty="0" err="1" smtClean="0">
                <a:solidFill>
                  <a:srgbClr val="235096"/>
                </a:solidFill>
                <a:latin typeface="Calibri" pitchFamily="34" charset="0"/>
                <a:cs typeface="Arial" charset="0"/>
              </a:rPr>
              <a:t>attention</a:t>
            </a:r>
            <a:r>
              <a:rPr lang="de-DE" sz="3200" b="1" dirty="0" smtClean="0">
                <a:solidFill>
                  <a:srgbClr val="235096"/>
                </a:solidFill>
                <a:latin typeface="Calibri" pitchFamily="34" charset="0"/>
                <a:cs typeface="Arial" charset="0"/>
              </a:rPr>
              <a:t>.</a:t>
            </a:r>
            <a:endParaRPr lang="de-DE" sz="3200" b="1" dirty="0">
              <a:solidFill>
                <a:srgbClr val="235096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650486"/>
            <a:ext cx="2773832" cy="120751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579" y="6221447"/>
            <a:ext cx="657273" cy="379457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5" cstate="print"/>
          <a:srcRect r="14395"/>
          <a:stretch>
            <a:fillRect/>
          </a:stretch>
        </p:blipFill>
        <p:spPr bwMode="auto">
          <a:xfrm>
            <a:off x="5679109" y="6131388"/>
            <a:ext cx="749456" cy="5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ild 5" descr="Home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83019" y="6246896"/>
            <a:ext cx="1147893" cy="35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1332" y="6254243"/>
            <a:ext cx="1433490" cy="34666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336" y="6131388"/>
            <a:ext cx="533105" cy="61349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28"/>
          <a:stretch/>
        </p:blipFill>
        <p:spPr>
          <a:xfrm>
            <a:off x="853548" y="777742"/>
            <a:ext cx="3260440" cy="434308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956" y="1646591"/>
            <a:ext cx="3262487" cy="2463327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1403648" y="1070527"/>
            <a:ext cx="2160240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de-DE" sz="1600" dirty="0" err="1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Soil</a:t>
            </a:r>
            <a:r>
              <a:rPr lang="de-DE" sz="1600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600" dirty="0" err="1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loss</a:t>
            </a:r>
            <a:r>
              <a:rPr lang="de-DE" sz="1600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600" dirty="0" err="1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quantity</a:t>
            </a:r>
            <a:endParaRPr lang="de-DE" sz="1600" dirty="0">
              <a:solidFill>
                <a:schemeClr val="bg1">
                  <a:lumMod val="8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4855665" y="1104483"/>
            <a:ext cx="2160240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de-DE" sz="1600" dirty="0" err="1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Soil</a:t>
            </a:r>
            <a:r>
              <a:rPr lang="de-DE" sz="1600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600" dirty="0" err="1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loss</a:t>
            </a:r>
            <a:r>
              <a:rPr lang="de-DE" sz="1600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600" dirty="0" err="1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quality</a:t>
            </a:r>
            <a:endParaRPr lang="de-DE" sz="1600" dirty="0">
              <a:solidFill>
                <a:schemeClr val="bg1">
                  <a:lumMod val="8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11">
            <a:lum bright="70000" contrast="-70000"/>
          </a:blip>
          <a:stretch>
            <a:fillRect/>
          </a:stretch>
        </p:blipFill>
        <p:spPr>
          <a:xfrm>
            <a:off x="441580" y="2060848"/>
            <a:ext cx="403650" cy="1020338"/>
          </a:xfrm>
          <a:prstGeom prst="rect">
            <a:avLst/>
          </a:prstGeom>
        </p:spPr>
      </p:pic>
      <p:sp>
        <p:nvSpPr>
          <p:cNvPr id="18" name="Rechteck 17"/>
          <p:cNvSpPr/>
          <p:nvPr/>
        </p:nvSpPr>
        <p:spPr>
          <a:xfrm>
            <a:off x="-521804" y="1844539"/>
            <a:ext cx="2160240" cy="24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de-DE" sz="900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[%]</a:t>
            </a:r>
            <a:endParaRPr lang="de-DE" sz="900" dirty="0">
              <a:solidFill>
                <a:schemeClr val="bg1">
                  <a:lumMod val="8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itel 1"/>
          <p:cNvSpPr txBox="1">
            <a:spLocks/>
          </p:cNvSpPr>
          <p:nvPr/>
        </p:nvSpPr>
        <p:spPr>
          <a:xfrm>
            <a:off x="467544" y="404664"/>
            <a:ext cx="5640933" cy="762000"/>
          </a:xfrm>
          <a:prstGeom prst="rect">
            <a:avLst/>
          </a:prstGeom>
        </p:spPr>
        <p:txBody>
          <a:bodyPr/>
          <a:lstStyle/>
          <a:p>
            <a:pPr lvl="0" eaLnBrk="0" hangingPunct="0">
              <a:defRPr/>
            </a:pPr>
            <a:r>
              <a:rPr lang="de-DE" sz="2800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cs typeface="Arial" charset="0"/>
              </a:rPr>
              <a:t>Teaser: </a:t>
            </a:r>
            <a:r>
              <a:rPr lang="de-DE" sz="2800" b="1" dirty="0" err="1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cs typeface="Arial" charset="0"/>
              </a:rPr>
              <a:t>soil</a:t>
            </a:r>
            <a:r>
              <a:rPr lang="de-DE" sz="2800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cs typeface="Arial" charset="0"/>
              </a:rPr>
              <a:t> </a:t>
            </a:r>
            <a:r>
              <a:rPr lang="de-DE" sz="2800" b="1" dirty="0" err="1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cs typeface="Arial" charset="0"/>
              </a:rPr>
              <a:t>loss</a:t>
            </a:r>
            <a:endParaRPr lang="de-DE" sz="2800" b="1" dirty="0">
              <a:solidFill>
                <a:schemeClr val="bg1">
                  <a:lumMod val="85000"/>
                </a:schemeClr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65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eldesign">
  <a:themeElements>
    <a:clrScheme name="Titel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el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el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el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el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el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el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el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267</Words>
  <Application>Microsoft Office PowerPoint</Application>
  <PresentationFormat>Bildschirmpräsentation (4:3)</PresentationFormat>
  <Paragraphs>73</Paragraphs>
  <Slides>8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Arial</vt:lpstr>
      <vt:lpstr>Calibri</vt:lpstr>
      <vt:lpstr>Times New Roman</vt:lpstr>
      <vt:lpstr>Wingdings</vt:lpstr>
      <vt:lpstr>Benutzerdefiniertes Design</vt:lpstr>
      <vt:lpstr>Titeldesign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jki-pb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jki-pb</dc:creator>
  <cp:lastModifiedBy>Säurich, Annelie</cp:lastModifiedBy>
  <cp:revision>841</cp:revision>
  <dcterms:created xsi:type="dcterms:W3CDTF">2009-06-03T11:12:39Z</dcterms:created>
  <dcterms:modified xsi:type="dcterms:W3CDTF">2022-05-25T06:09:00Z</dcterms:modified>
</cp:coreProperties>
</file>