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69" r:id="rId4"/>
    <p:sldId id="258" r:id="rId5"/>
    <p:sldId id="265" r:id="rId6"/>
    <p:sldId id="261" r:id="rId7"/>
    <p:sldId id="264" r:id="rId8"/>
    <p:sldId id="273" r:id="rId9"/>
    <p:sldId id="263" r:id="rId10"/>
  </p:sldIdLst>
  <p:sldSz cx="12192000" cy="6858000"/>
  <p:notesSz cx="6858000" cy="9144000"/>
  <p:defaultTextStyle>
    <a:defPPr>
      <a:defRPr lang="de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03"/>
    <p:restoredTop sz="95735"/>
  </p:normalViewPr>
  <p:slideViewPr>
    <p:cSldViewPr snapToGrid="0" snapToObjects="1">
      <p:cViewPr>
        <p:scale>
          <a:sx n="84" d="100"/>
          <a:sy n="84" d="100"/>
        </p:scale>
        <p:origin x="103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90C9A-27A6-1D4D-86FF-8CB4345C687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15637-5D8A-6547-89D1-A55DB487D99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7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4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5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12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1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1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6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74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15637-5D8A-6547-89D1-A55DB487D9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8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8D0DA-9832-4C49-1FB0-60945786D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1C95F0-4C3A-52C5-6A3A-E59CF9A59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90B587-7E6D-C8A2-4A52-ACE655AC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ED90DC-7F26-42F2-6120-885E2809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C1BB74-E730-4722-EC9C-E31FBC37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86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5B0E0-3E1B-1F29-D704-5476FA22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626B8F-4E79-5FCE-DF7F-9C98579E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AA1F0F-3EEE-A1D0-FD90-1FF3DD21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86F2FC-DFA0-849F-E062-DA1ED4D7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AC5FD3-07C2-81FC-BA3F-2743CD30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0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DA3BEA4-C9F7-317C-E7E5-379FF4935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045F58-B33E-1774-6E18-9A7022509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89533-88E2-30EE-17C6-EF42EAF0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BB67BE-4875-BC0B-99C2-C8D5343D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059B0F-7FDE-8A19-AA8C-1C234515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32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4BDE1-CC22-4206-0A31-255BE7E51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92101F-93B5-E331-0AD5-B9899CECE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3F74B6-C139-287C-110E-00BC593F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9509CF-C8F1-0037-E087-E5347B1B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6AA3DF-B5C4-1B90-506D-D718739C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8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2DAC1-B970-ADAA-BA00-55DCBFA8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43ABE7-4A3E-19E6-5778-F3A0AECA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FF30C1-9F0C-2B25-7A88-8ED4CA58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F10E6C-9DD0-0D5B-0C9A-6D13054A7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177EB-67D7-7C4C-F42D-F022F299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5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EFBFE-A829-B95D-B1F3-8B2F53FB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1A6D56-F479-2EDE-4303-51B38D6A0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154B38-FDAE-A794-72ED-9C09BDCD7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B724F2-3DF6-763D-89CD-4FFB9B4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D8937C-04E8-6AF6-9C94-993F40A4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15E690-5022-81C0-22EF-E72EF86C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8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A0D1E-51E4-3518-1524-51D5428A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D54F0C-C9F2-E72C-1562-A6D8F63C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1EBBB4-2106-186B-5B77-DF91E668B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5EFF59B-48DE-CC8B-EACA-7654AEE86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28ADC8-43C1-98FB-DD59-FD462046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C32759-B055-01A9-18A4-3F80ACE2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ADF3C8-6DE6-D335-27E3-203A79C0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C510FF-5F7A-EE51-4C50-C2FD7E43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9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325FC-F044-A745-15A2-0C9ABB4D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025CC4-2BB6-3599-C919-040D0200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8CC3F6-1875-E08B-295F-B2E81A75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DBF1CE-948B-61F8-99F5-0C0105FF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6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AC52A6-DB0F-FF49-237A-25826668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7AB3AA-ABBF-BEBD-01E7-EFC99D98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3F9C4F-ADBD-AC0C-043F-D6929D6C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61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FC7B6-A0B3-7969-7E10-CB48B008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D256A-4914-7FF6-35A8-9E189BA3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BA6AAE-73F3-4ADF-1037-743D45096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2D55C0-9827-73A4-9612-B231038C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F3B385-7A49-F65C-254D-CFE73D56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60D3E6-8F5B-2470-3B77-05A8644D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30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CF6A4-FA51-9667-AEA3-5D2B5F7E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5AEEDEA-1F84-12C2-898C-80D505391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7E34E-BB06-B434-00A9-433C05E24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7AB569-2074-81C4-8478-98E7F510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574055-535D-7E7F-E2FC-BC17B51B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79978C-00B7-B789-89B4-E850D782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4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21B6046-69FC-4DF3-AED7-A0BEAA66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84A55F-83A9-7A03-77ED-EDCB32639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1B272D-5A24-5D7D-E0E1-51B053A7E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9C74A-9ED2-7149-A360-A3365C02808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6BFA37-7AF5-02CF-AC97-358350FE7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A7AAFC-D8CA-38C0-7740-F5D4F1148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F2A10-4FCB-3F4B-B30E-448BD67D04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C07C634-D561-462E-8A40-C3527480363A}"/>
              </a:ext>
            </a:extLst>
          </p:cNvPr>
          <p:cNvSpPr txBox="1"/>
          <p:nvPr/>
        </p:nvSpPr>
        <p:spPr>
          <a:xfrm>
            <a:off x="1690211" y="2378083"/>
            <a:ext cx="898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Deformation-facilitated melting of plagioclase</a:t>
            </a:r>
            <a:endParaRPr lang="de-GB" sz="3600" dirty="0">
              <a:latin typeface="+mj-lt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B3E294-F858-BB34-991C-45CB4D4EA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1375"/>
            <a:ext cx="2833700" cy="1593957"/>
          </a:xfrm>
          <a:prstGeom prst="rect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627D0015-5504-9A3B-4B62-22D23DC77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1" y="5491644"/>
            <a:ext cx="5152653" cy="9860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F7BE205-9F2B-B304-4302-305A286D97C0}"/>
              </a:ext>
            </a:extLst>
          </p:cNvPr>
          <p:cNvSpPr txBox="1"/>
          <p:nvPr/>
        </p:nvSpPr>
        <p:spPr>
          <a:xfrm>
            <a:off x="2755885" y="3303237"/>
            <a:ext cx="685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Sarah </a:t>
            </a:r>
            <a:r>
              <a:rPr lang="en-GB" sz="2000" dirty="0" err="1">
                <a:latin typeface="+mj-lt"/>
              </a:rPr>
              <a:t>Incel</a:t>
            </a:r>
            <a:r>
              <a:rPr lang="en-GB" sz="2000" dirty="0">
                <a:latin typeface="+mj-lt"/>
              </a:rPr>
              <a:t>, Marie Ba</a:t>
            </a:r>
            <a:r>
              <a:rPr lang="en-US" b="1" dirty="0" err="1">
                <a:latin typeface="+mj-lt"/>
              </a:rPr>
              <a:t>ï</a:t>
            </a:r>
            <a:r>
              <a:rPr lang="en-GB" sz="2000" dirty="0" err="1">
                <a:latin typeface="+mj-lt"/>
              </a:rPr>
              <a:t>sset</a:t>
            </a:r>
            <a:r>
              <a:rPr lang="en-GB" sz="2000" dirty="0">
                <a:latin typeface="+mj-lt"/>
              </a:rPr>
              <a:t>, Lo</a:t>
            </a:r>
            <a:r>
              <a:rPr lang="en-US" b="1" dirty="0" err="1">
                <a:latin typeface="+mj-lt"/>
              </a:rPr>
              <a:t>ï</a:t>
            </a:r>
            <a:r>
              <a:rPr lang="en-GB" sz="2000" dirty="0">
                <a:latin typeface="+mj-lt"/>
              </a:rPr>
              <a:t>c </a:t>
            </a:r>
            <a:r>
              <a:rPr lang="en-GB" sz="2000" dirty="0" err="1">
                <a:latin typeface="+mj-lt"/>
              </a:rPr>
              <a:t>Labrousse</a:t>
            </a:r>
            <a:r>
              <a:rPr lang="en-GB" sz="2000" dirty="0">
                <a:latin typeface="+mj-lt"/>
              </a:rPr>
              <a:t> &amp; Alexandre </a:t>
            </a:r>
            <a:r>
              <a:rPr lang="en-GB" sz="2000" dirty="0" err="1">
                <a:latin typeface="+mj-lt"/>
              </a:rPr>
              <a:t>Schubnel</a:t>
            </a:r>
            <a:endParaRPr lang="en-GB" sz="2000" dirty="0">
              <a:latin typeface="+mj-lt"/>
            </a:endParaRPr>
          </a:p>
        </p:txBody>
      </p:sp>
      <p:cxnSp>
        <p:nvCxnSpPr>
          <p:cNvPr id="8" name="Connecteur droit 5">
            <a:extLst>
              <a:ext uri="{FF2B5EF4-FFF2-40B4-BE49-F238E27FC236}">
                <a16:creationId xmlns:a16="http://schemas.microsoft.com/office/drawing/2014/main" id="{FDDE791F-5D57-137E-9684-7077BC05E7D4}"/>
              </a:ext>
            </a:extLst>
          </p:cNvPr>
          <p:cNvCxnSpPr/>
          <p:nvPr/>
        </p:nvCxnSpPr>
        <p:spPr>
          <a:xfrm>
            <a:off x="617838" y="3163825"/>
            <a:ext cx="10849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B1E35401-E800-14EE-5EE6-34C26467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851" y="5153774"/>
            <a:ext cx="921299" cy="13027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F905250-BB6F-41DE-80B8-DFE9BE993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893" y="5470520"/>
            <a:ext cx="2434257" cy="9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3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64AA6C-A33C-F3BD-C88A-912A944C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288" y="1508764"/>
            <a:ext cx="9322712" cy="517016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E5FB6A-CE8C-63F0-5495-77768A9F46E3}"/>
              </a:ext>
            </a:extLst>
          </p:cNvPr>
          <p:cNvSpPr txBox="1"/>
          <p:nvPr/>
        </p:nvSpPr>
        <p:spPr>
          <a:xfrm>
            <a:off x="157579" y="723332"/>
            <a:ext cx="7238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Where do grains start to react/melt?</a:t>
            </a:r>
          </a:p>
          <a:p>
            <a:endParaRPr lang="en-GB" sz="2000" dirty="0"/>
          </a:p>
          <a:p>
            <a:r>
              <a:rPr lang="en-GB" sz="2000" dirty="0" err="1"/>
              <a:t>Tsuchiyama</a:t>
            </a:r>
            <a:r>
              <a:rPr lang="en-GB" sz="2000" dirty="0"/>
              <a:t> &amp; Takahashi (1983):</a:t>
            </a:r>
          </a:p>
          <a:p>
            <a:r>
              <a:rPr lang="en-GB" sz="2000" dirty="0"/>
              <a:t>Presence of fluids: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Along grain and interphase boundaries</a:t>
            </a:r>
          </a:p>
          <a:p>
            <a:endParaRPr lang="en-GB" sz="2000" dirty="0"/>
          </a:p>
          <a:p>
            <a:r>
              <a:rPr lang="en-GB" sz="2000" dirty="0"/>
              <a:t>Absence of fluids: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Along grain- and interphase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Crystallographic planes (cleavage planes, </a:t>
            </a:r>
          </a:p>
          <a:p>
            <a:r>
              <a:rPr lang="en-GB" sz="2000" dirty="0"/>
              <a:t>     twin boundaries)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27A26DB-2DE0-F657-EB99-97008DC8FAEA}"/>
              </a:ext>
            </a:extLst>
          </p:cNvPr>
          <p:cNvSpPr txBox="1"/>
          <p:nvPr/>
        </p:nvSpPr>
        <p:spPr>
          <a:xfrm>
            <a:off x="0" y="0"/>
            <a:ext cx="173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Introduction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F909E1A3-F5D0-CD68-CA2F-9742CBC08A73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88D678F-52A0-3E95-FC0C-5A50BFB7DB51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218476-FA6D-B613-B640-F20CBAF5A602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</p:spTree>
    <p:extLst>
      <p:ext uri="{BB962C8B-B14F-4D97-AF65-F5344CB8AC3E}">
        <p14:creationId xmlns:p14="http://schemas.microsoft.com/office/powerpoint/2010/main" val="278771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288C722-F18A-C118-F17A-7D3D8198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288" y="1508764"/>
            <a:ext cx="9322712" cy="51701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B088C1-FB52-FB62-5733-53050E8AA682}"/>
              </a:ext>
            </a:extLst>
          </p:cNvPr>
          <p:cNvSpPr txBox="1"/>
          <p:nvPr/>
        </p:nvSpPr>
        <p:spPr>
          <a:xfrm>
            <a:off x="309979" y="725832"/>
            <a:ext cx="46464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Why is it important?</a:t>
            </a:r>
          </a:p>
          <a:p>
            <a:endParaRPr lang="en-GB" sz="2000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The availability of interfaces for reaction and melting control the effective grain size of rocks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20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Important for deformation behaviour!</a:t>
            </a:r>
            <a:endParaRPr lang="en-GB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410313-489D-E787-50D3-343ABFA6A9D1}"/>
              </a:ext>
            </a:extLst>
          </p:cNvPr>
          <p:cNvSpPr txBox="1"/>
          <p:nvPr/>
        </p:nvSpPr>
        <p:spPr>
          <a:xfrm>
            <a:off x="0" y="0"/>
            <a:ext cx="173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Introduction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F233F80B-AAF0-5119-D82E-7AC647F256A7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15A8FA-1487-7A07-99AC-9E22CEBFCA24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6B86A07-1318-1D0F-455C-6E90789FE710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</p:spTree>
    <p:extLst>
      <p:ext uri="{BB962C8B-B14F-4D97-AF65-F5344CB8AC3E}">
        <p14:creationId xmlns:p14="http://schemas.microsoft.com/office/powerpoint/2010/main" val="318419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D6DAF1B-E5A1-A76A-17C9-12974E9A627B}"/>
              </a:ext>
            </a:extLst>
          </p:cNvPr>
          <p:cNvSpPr txBox="1"/>
          <p:nvPr/>
        </p:nvSpPr>
        <p:spPr>
          <a:xfrm>
            <a:off x="0" y="0"/>
            <a:ext cx="2778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Materials &amp; methods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7EC68539-021E-82EE-66ED-C4C7DA6C7F11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547A21C-7B7E-FA3F-C1AF-1D0A76E1585C}"/>
              </a:ext>
            </a:extLst>
          </p:cNvPr>
          <p:cNvSpPr txBox="1"/>
          <p:nvPr/>
        </p:nvSpPr>
        <p:spPr>
          <a:xfrm>
            <a:off x="351955" y="1201704"/>
            <a:ext cx="3721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Plagioclase (Bytownite) aggregates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Aggregate grain size &lt;38 </a:t>
            </a:r>
            <a:r>
              <a:rPr lang="en-GB" dirty="0" err="1"/>
              <a:t>μm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9958FB-B3CA-F99E-19BD-2A298DE11F12}"/>
              </a:ext>
            </a:extLst>
          </p:cNvPr>
          <p:cNvSpPr txBox="1"/>
          <p:nvPr/>
        </p:nvSpPr>
        <p:spPr>
          <a:xfrm>
            <a:off x="351955" y="2254223"/>
            <a:ext cx="29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 experiments: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AC5697-08F2-85F4-A72B-E355DB13AC04}"/>
              </a:ext>
            </a:extLst>
          </p:cNvPr>
          <p:cNvSpPr txBox="1"/>
          <p:nvPr/>
        </p:nvSpPr>
        <p:spPr>
          <a:xfrm>
            <a:off x="351955" y="282037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DDIA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C0EF6F-75E9-500A-8C75-9EA60058815F}"/>
              </a:ext>
            </a:extLst>
          </p:cNvPr>
          <p:cNvSpPr txBox="1"/>
          <p:nvPr/>
        </p:nvSpPr>
        <p:spPr>
          <a:xfrm>
            <a:off x="5165271" y="2820378"/>
            <a:ext cx="78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Griggs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4FDB05-B63E-AE8E-00AB-F7AC20ADAABB}"/>
              </a:ext>
            </a:extLst>
          </p:cNvPr>
          <p:cNvSpPr txBox="1"/>
          <p:nvPr/>
        </p:nvSpPr>
        <p:spPr>
          <a:xfrm>
            <a:off x="351955" y="3214024"/>
            <a:ext cx="3290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P= 		2.5 </a:t>
            </a:r>
            <a:r>
              <a:rPr lang="en-GB" dirty="0" err="1"/>
              <a:t>GPa</a:t>
            </a:r>
            <a:endParaRPr lang="en-GB" dirty="0"/>
          </a:p>
          <a:p>
            <a:r>
              <a:rPr lang="en-GB" dirty="0"/>
              <a:t>T= 		720 to 950 °C</a:t>
            </a:r>
          </a:p>
          <a:p>
            <a:r>
              <a:rPr lang="en-GB" dirty="0"/>
              <a:t>Strain rate= 	10</a:t>
            </a:r>
            <a:r>
              <a:rPr lang="en-GB" baseline="30000" dirty="0"/>
              <a:t>-5</a:t>
            </a:r>
            <a:r>
              <a:rPr lang="en-GB" dirty="0"/>
              <a:t> s</a:t>
            </a:r>
            <a:r>
              <a:rPr lang="en-GB" baseline="30000" dirty="0"/>
              <a:t>-1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1D9811-86F8-0534-2DA4-27162E97172D}"/>
              </a:ext>
            </a:extLst>
          </p:cNvPr>
          <p:cNvSpPr txBox="1"/>
          <p:nvPr/>
        </p:nvSpPr>
        <p:spPr>
          <a:xfrm>
            <a:off x="5165271" y="3265714"/>
            <a:ext cx="3515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P= 		2.5 </a:t>
            </a:r>
            <a:r>
              <a:rPr lang="en-GB" dirty="0" err="1"/>
              <a:t>GPa</a:t>
            </a:r>
            <a:endParaRPr lang="en-GB" dirty="0"/>
          </a:p>
          <a:p>
            <a:r>
              <a:rPr lang="en-GB" dirty="0"/>
              <a:t>T= 		700 °C; 900 °C</a:t>
            </a:r>
          </a:p>
          <a:p>
            <a:r>
              <a:rPr lang="en-GB" dirty="0"/>
              <a:t>Strain rate= 	10</a:t>
            </a:r>
            <a:r>
              <a:rPr lang="en-GB" baseline="30000" dirty="0"/>
              <a:t>-5</a:t>
            </a:r>
            <a:r>
              <a:rPr lang="en-GB" dirty="0"/>
              <a:t> s</a:t>
            </a:r>
            <a:r>
              <a:rPr lang="en-GB" baseline="30000" dirty="0"/>
              <a:t>-1</a:t>
            </a:r>
            <a:r>
              <a:rPr lang="en-GB" dirty="0"/>
              <a:t> ; 10</a:t>
            </a:r>
            <a:r>
              <a:rPr lang="en-GB" baseline="30000" dirty="0"/>
              <a:t>-6</a:t>
            </a:r>
            <a:r>
              <a:rPr lang="en-GB" dirty="0"/>
              <a:t> s</a:t>
            </a:r>
            <a:r>
              <a:rPr lang="en-GB" baseline="30000" dirty="0"/>
              <a:t>-1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CC4AABD0-4DB1-3C99-B7A9-F3D0A82CE9D2}"/>
              </a:ext>
            </a:extLst>
          </p:cNvPr>
          <p:cNvCxnSpPr>
            <a:cxnSpLocks/>
          </p:cNvCxnSpPr>
          <p:nvPr/>
        </p:nvCxnSpPr>
        <p:spPr>
          <a:xfrm>
            <a:off x="0" y="20608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396378C-2348-BFC3-B84B-10B5CA273122}"/>
              </a:ext>
            </a:extLst>
          </p:cNvPr>
          <p:cNvSpPr txBox="1"/>
          <p:nvPr/>
        </p:nvSpPr>
        <p:spPr>
          <a:xfrm>
            <a:off x="351955" y="712436"/>
            <a:ext cx="1997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Starting material: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617DA4-B450-015F-4117-162FD6633FF0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22D70A-3284-BD3D-43B5-78DAEB9716EA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</p:spTree>
    <p:extLst>
      <p:ext uri="{BB962C8B-B14F-4D97-AF65-F5344CB8AC3E}">
        <p14:creationId xmlns:p14="http://schemas.microsoft.com/office/powerpoint/2010/main" val="248964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7B866BB-4DEE-6CAF-D269-51513709B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29" y="525782"/>
            <a:ext cx="4328035" cy="5005586"/>
          </a:xfrm>
          <a:prstGeom prst="rect">
            <a:avLst/>
          </a:prstGeom>
        </p:spPr>
      </p:pic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04BD74F-D247-5CAF-F092-AF6E94D1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911" y="525789"/>
            <a:ext cx="2897891" cy="58365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B74DA8-67C4-086E-7F82-D8070AA74342}"/>
              </a:ext>
            </a:extLst>
          </p:cNvPr>
          <p:cNvSpPr txBox="1"/>
          <p:nvPr/>
        </p:nvSpPr>
        <p:spPr>
          <a:xfrm>
            <a:off x="0" y="0"/>
            <a:ext cx="26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Results &amp; discussion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E3A44383-7522-39F5-A293-2B36D631F359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AD76A9EE-914E-9DD6-7428-DE9056508375}"/>
              </a:ext>
            </a:extLst>
          </p:cNvPr>
          <p:cNvSpPr/>
          <p:nvPr/>
        </p:nvSpPr>
        <p:spPr>
          <a:xfrm>
            <a:off x="7767524" y="525783"/>
            <a:ext cx="4339240" cy="50055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A492AA5-9232-A02E-088D-BB0AE4EB9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33" b="66940"/>
          <a:stretch/>
        </p:blipFill>
        <p:spPr>
          <a:xfrm>
            <a:off x="85236" y="525783"/>
            <a:ext cx="3071610" cy="207255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E952C06-55F9-533E-7269-B3C08AA846AA}"/>
              </a:ext>
            </a:extLst>
          </p:cNvPr>
          <p:cNvSpPr/>
          <p:nvPr/>
        </p:nvSpPr>
        <p:spPr>
          <a:xfrm>
            <a:off x="1281412" y="1222403"/>
            <a:ext cx="69774" cy="66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A977AF-DF6F-27B8-3BDA-7F06FF40849B}"/>
              </a:ext>
            </a:extLst>
          </p:cNvPr>
          <p:cNvSpPr/>
          <p:nvPr/>
        </p:nvSpPr>
        <p:spPr>
          <a:xfrm flipV="1">
            <a:off x="1208847" y="817087"/>
            <a:ext cx="72565" cy="5700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2F7C490-D241-9348-3C8F-DDF9E526F584}"/>
              </a:ext>
            </a:extLst>
          </p:cNvPr>
          <p:cNvSpPr/>
          <p:nvPr/>
        </p:nvSpPr>
        <p:spPr>
          <a:xfrm flipV="1">
            <a:off x="4706911" y="525788"/>
            <a:ext cx="2915063" cy="586865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ED11B6C-1CD2-40C5-7E3A-7E3634E572A0}"/>
              </a:ext>
            </a:extLst>
          </p:cNvPr>
          <p:cNvSpPr txBox="1"/>
          <p:nvPr/>
        </p:nvSpPr>
        <p:spPr>
          <a:xfrm>
            <a:off x="9601547" y="5563426"/>
            <a:ext cx="259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Incel</a:t>
            </a:r>
            <a:r>
              <a:rPr lang="en-GB" sz="1400" dirty="0"/>
              <a:t> et al. (under review in JMG)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145182-B6AD-9CE4-9674-B5CFC645B95C}"/>
              </a:ext>
            </a:extLst>
          </p:cNvPr>
          <p:cNvSpPr txBox="1"/>
          <p:nvPr/>
        </p:nvSpPr>
        <p:spPr>
          <a:xfrm>
            <a:off x="-1" y="2670257"/>
            <a:ext cx="46897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Patches: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Often sharp edges oriented at approx. 45° towards direction of maximum 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Vesicles and alteration haloes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very little grain rotation of the surrounding plagioclase </a:t>
            </a:r>
            <a:r>
              <a:rPr lang="en-GB" sz="2100" dirty="0">
                <a:sym typeface="Wingdings" pitchFamily="2" charset="2"/>
              </a:rPr>
              <a:t> appear to form inside of plagioclase grains!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sym typeface="Wingdings" pitchFamily="2" charset="2"/>
              </a:rPr>
              <a:t>Non-indexed patch-filling material</a:t>
            </a:r>
            <a:endParaRPr lang="en-GB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Sometimes growth of sub-euhedral quartz within material rich in K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61B4918-6DB3-1A7F-3549-92624668380A}"/>
              </a:ext>
            </a:extLst>
          </p:cNvPr>
          <p:cNvSpPr/>
          <p:nvPr/>
        </p:nvSpPr>
        <p:spPr>
          <a:xfrm>
            <a:off x="463603" y="1812685"/>
            <a:ext cx="356352" cy="24364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1EB57C-39F8-E064-FEA0-534167F7A7EB}"/>
              </a:ext>
            </a:extLst>
          </p:cNvPr>
          <p:cNvSpPr txBox="1"/>
          <p:nvPr/>
        </p:nvSpPr>
        <p:spPr>
          <a:xfrm>
            <a:off x="85236" y="6317409"/>
            <a:ext cx="271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ym typeface="Wingdings" pitchFamily="2" charset="2"/>
              </a:rPr>
              <a:t> </a:t>
            </a:r>
            <a:r>
              <a:rPr lang="en-GB" sz="2800" dirty="0"/>
              <a:t>Melt patches!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D81465-1185-1816-39E1-7B3DDF7F0466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49FD2E-FE57-1D90-A169-7965EE1B411F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</p:spTree>
    <p:extLst>
      <p:ext uri="{BB962C8B-B14F-4D97-AF65-F5344CB8AC3E}">
        <p14:creationId xmlns:p14="http://schemas.microsoft.com/office/powerpoint/2010/main" val="287475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D6DAF1B-E5A1-A76A-17C9-12974E9A627B}"/>
              </a:ext>
            </a:extLst>
          </p:cNvPr>
          <p:cNvSpPr txBox="1"/>
          <p:nvPr/>
        </p:nvSpPr>
        <p:spPr>
          <a:xfrm>
            <a:off x="0" y="0"/>
            <a:ext cx="26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Results &amp; discussion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7EC68539-021E-82EE-66ED-C4C7DA6C7F11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DDDC630-D693-5D04-A201-18A806B76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34" b="33935"/>
          <a:stretch/>
        </p:blipFill>
        <p:spPr>
          <a:xfrm>
            <a:off x="543338" y="577355"/>
            <a:ext cx="5488035" cy="4039123"/>
          </a:xfrm>
          <a:prstGeom prst="rect">
            <a:avLst/>
          </a:prstGeom>
        </p:spPr>
      </p:pic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CA6C528-0ACD-D42A-66DB-6B298790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19"/>
          <a:stretch/>
        </p:blipFill>
        <p:spPr>
          <a:xfrm>
            <a:off x="6031373" y="608412"/>
            <a:ext cx="5515540" cy="427950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F48F6F2-DD3F-1D4C-310E-7350DD891648}"/>
              </a:ext>
            </a:extLst>
          </p:cNvPr>
          <p:cNvSpPr/>
          <p:nvPr/>
        </p:nvSpPr>
        <p:spPr>
          <a:xfrm>
            <a:off x="482138" y="546195"/>
            <a:ext cx="11064775" cy="434172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A93189-A74C-C9F9-E918-C61332C04974}"/>
              </a:ext>
            </a:extLst>
          </p:cNvPr>
          <p:cNvSpPr txBox="1"/>
          <p:nvPr/>
        </p:nvSpPr>
        <p:spPr>
          <a:xfrm>
            <a:off x="9218089" y="4940387"/>
            <a:ext cx="259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Incel</a:t>
            </a:r>
            <a:r>
              <a:rPr lang="en-GB" sz="1400" dirty="0"/>
              <a:t> et al. (under review in JMG)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51C8DE-7A59-F539-7160-AC9E098AD68B}"/>
              </a:ext>
            </a:extLst>
          </p:cNvPr>
          <p:cNvSpPr txBox="1"/>
          <p:nvPr/>
        </p:nvSpPr>
        <p:spPr>
          <a:xfrm>
            <a:off x="383458" y="5170832"/>
            <a:ext cx="11163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Newly formed deformation twins are all oriented at approx. 45° towards direction of maximum compression like melt patches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Deformation twins spatially associated with cracking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C6A198-F6B2-F917-C3D0-D8188432ACB8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BF7BA7-3B86-7B80-D40C-45D218971C94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</p:spTree>
    <p:extLst>
      <p:ext uri="{BB962C8B-B14F-4D97-AF65-F5344CB8AC3E}">
        <p14:creationId xmlns:p14="http://schemas.microsoft.com/office/powerpoint/2010/main" val="308687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7EC68539-021E-82EE-66ED-C4C7DA6C7F11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B487C80-2E97-D9A6-8B17-6CE1230CF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525784"/>
            <a:ext cx="4662871" cy="60617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6CFC9ED-4B2A-E586-08C7-2A8FA292FCE2}"/>
              </a:ext>
            </a:extLst>
          </p:cNvPr>
          <p:cNvSpPr txBox="1"/>
          <p:nvPr/>
        </p:nvSpPr>
        <p:spPr>
          <a:xfrm>
            <a:off x="9601547" y="6518163"/>
            <a:ext cx="259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Incel</a:t>
            </a:r>
            <a:r>
              <a:rPr lang="en-GB" sz="1400" dirty="0"/>
              <a:t> et al. (under review in JMG)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EC3FA4-7640-1E64-7767-684C073D2400}"/>
              </a:ext>
            </a:extLst>
          </p:cNvPr>
          <p:cNvSpPr txBox="1"/>
          <p:nvPr/>
        </p:nvSpPr>
        <p:spPr>
          <a:xfrm>
            <a:off x="174172" y="930438"/>
            <a:ext cx="68159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Sample deformed at approx. 700 °C and 10</a:t>
            </a:r>
            <a:r>
              <a:rPr lang="en-GB" sz="2400" baseline="30000" dirty="0">
                <a:latin typeface="+mj-lt"/>
              </a:rPr>
              <a:t>-6</a:t>
            </a:r>
            <a:r>
              <a:rPr lang="en-GB" sz="2400" dirty="0">
                <a:latin typeface="+mj-lt"/>
              </a:rPr>
              <a:t> s</a:t>
            </a:r>
            <a:r>
              <a:rPr lang="en-GB" sz="2400" baseline="30000" dirty="0">
                <a:latin typeface="+mj-lt"/>
              </a:rPr>
              <a:t>-1</a:t>
            </a:r>
          </a:p>
          <a:p>
            <a:endParaRPr lang="en-GB" sz="2400" baseline="30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Growth of omphacite and hydrous epidote around plagioclase grains</a:t>
            </a:r>
          </a:p>
          <a:p>
            <a:endParaRPr lang="en-GB" sz="2400" dirty="0">
              <a:latin typeface="+mj-lt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sym typeface="Wingdings" pitchFamily="2" charset="2"/>
              </a:rPr>
              <a:t>EBSD data: central grain favourably oriented to deform by twinning</a:t>
            </a:r>
          </a:p>
          <a:p>
            <a:endParaRPr lang="en-GB" sz="2400" dirty="0">
              <a:latin typeface="+mj-lt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sym typeface="Wingdings" pitchFamily="2" charset="2"/>
              </a:rPr>
              <a:t>Twin coincides with dark patch </a:t>
            </a:r>
          </a:p>
          <a:p>
            <a:endParaRPr lang="en-GB" sz="2400" dirty="0">
              <a:latin typeface="+mj-lt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sym typeface="Wingdings" pitchFamily="2" charset="2"/>
              </a:rPr>
              <a:t>non-indexed zone within twinned area that</a:t>
            </a:r>
          </a:p>
          <a:p>
            <a:r>
              <a:rPr lang="en-GB" sz="2400" dirty="0">
                <a:latin typeface="+mj-lt"/>
                <a:sym typeface="Wingdings" pitchFamily="2" charset="2"/>
              </a:rPr>
              <a:t>     is sensitive to electron beam ( alteration haloes)</a:t>
            </a:r>
          </a:p>
          <a:p>
            <a:endParaRPr lang="en-GB" sz="2400" dirty="0">
              <a:latin typeface="+mj-lt"/>
              <a:sym typeface="Wingdings" pitchFamily="2" charset="2"/>
            </a:endParaRPr>
          </a:p>
          <a:p>
            <a:r>
              <a:rPr lang="en-GB" sz="2400" dirty="0">
                <a:latin typeface="+mj-lt"/>
                <a:sym typeface="Wingdings" pitchFamily="2" charset="2"/>
              </a:rPr>
              <a:t> 	</a:t>
            </a:r>
            <a:r>
              <a:rPr lang="en-GB" sz="2400" b="1" dirty="0">
                <a:latin typeface="+mj-lt"/>
                <a:sym typeface="Wingdings" pitchFamily="2" charset="2"/>
              </a:rPr>
              <a:t>In both sample, we observe a close link 	between deformation and occurrence of 	amorphous material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latin typeface="+mj-lt"/>
              <a:sym typeface="Wingdings" pitchFamily="2" charset="2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58F9782-8701-06D5-16EB-C3609202D882}"/>
              </a:ext>
            </a:extLst>
          </p:cNvPr>
          <p:cNvSpPr txBox="1"/>
          <p:nvPr/>
        </p:nvSpPr>
        <p:spPr>
          <a:xfrm>
            <a:off x="0" y="0"/>
            <a:ext cx="26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Results &amp; discussion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B4F49DA-984F-611A-51D4-03E8BCC784FB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0B8C8A-37F9-AFA3-D400-0EB2849A8C47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C0FBC19-9902-191F-C4EC-B8760E8D96EF}"/>
              </a:ext>
            </a:extLst>
          </p:cNvPr>
          <p:cNvCxnSpPr/>
          <p:nvPr/>
        </p:nvCxnSpPr>
        <p:spPr>
          <a:xfrm flipH="1" flipV="1">
            <a:off x="9997440" y="2682240"/>
            <a:ext cx="487680" cy="27432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83390ED-F3FE-55BC-0100-22836E61CD0A}"/>
              </a:ext>
            </a:extLst>
          </p:cNvPr>
          <p:cNvSpPr txBox="1"/>
          <p:nvPr/>
        </p:nvSpPr>
        <p:spPr>
          <a:xfrm>
            <a:off x="10485120" y="2661166"/>
            <a:ext cx="119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Alteration </a:t>
            </a:r>
          </a:p>
          <a:p>
            <a:r>
              <a:rPr lang="en-GB" b="1" dirty="0">
                <a:solidFill>
                  <a:schemeClr val="bg1"/>
                </a:solidFill>
              </a:rPr>
              <a:t>haloes</a:t>
            </a:r>
          </a:p>
        </p:txBody>
      </p:sp>
    </p:spTree>
    <p:extLst>
      <p:ext uri="{BB962C8B-B14F-4D97-AF65-F5344CB8AC3E}">
        <p14:creationId xmlns:p14="http://schemas.microsoft.com/office/powerpoint/2010/main" val="297797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A3544DE8-4E42-E286-09CF-1996A9EED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21" y="1503044"/>
            <a:ext cx="7574280" cy="42005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24AB1C3-162E-31AE-0F60-84595576F207}"/>
              </a:ext>
            </a:extLst>
          </p:cNvPr>
          <p:cNvSpPr txBox="1"/>
          <p:nvPr/>
        </p:nvSpPr>
        <p:spPr>
          <a:xfrm>
            <a:off x="0" y="0"/>
            <a:ext cx="135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Summary</a:t>
            </a:r>
          </a:p>
        </p:txBody>
      </p:sp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ED8613DE-1450-46A8-38D6-8C043B3FD404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6341ADE7-CB9A-710D-F022-92D483040F7E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76714E-1A7E-5797-9C6C-C11AF859A322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4B032C-83FA-74D0-7A29-94C4640C22FB}"/>
              </a:ext>
            </a:extLst>
          </p:cNvPr>
          <p:cNvSpPr txBox="1"/>
          <p:nvPr/>
        </p:nvSpPr>
        <p:spPr>
          <a:xfrm>
            <a:off x="174172" y="930438"/>
            <a:ext cx="6191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sym typeface="Wingdings" pitchFamily="2" charset="2"/>
              </a:rPr>
              <a:t>Growth of hydrous epidote group minerals along grain boundaries, we know that fluids were present </a:t>
            </a:r>
          </a:p>
          <a:p>
            <a:r>
              <a:rPr lang="en-GB" sz="2000" dirty="0">
                <a:latin typeface="+mj-lt"/>
                <a:sym typeface="Wingdings" pitchFamily="2" charset="2"/>
              </a:rPr>
              <a:t>	 wet melting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sym typeface="Wingdings" pitchFamily="2" charset="2"/>
              </a:rPr>
              <a:t>We observe also intracrystalline melting</a:t>
            </a:r>
          </a:p>
          <a:p>
            <a:pPr lvl="2"/>
            <a:r>
              <a:rPr lang="en-GB" sz="2000" dirty="0">
                <a:latin typeface="+mj-lt"/>
                <a:sym typeface="Wingdings" pitchFamily="2" charset="2"/>
              </a:rPr>
              <a:t> Spatially associated with twinned and cracked regions</a:t>
            </a:r>
          </a:p>
          <a:p>
            <a:pPr lvl="1"/>
            <a:r>
              <a:rPr lang="en-GB" sz="2000" dirty="0">
                <a:latin typeface="+mj-lt"/>
                <a:sym typeface="Wingdings" pitchFamily="2" charset="2"/>
              </a:rPr>
              <a:t>	 only observed for dry melting at 1300°C</a:t>
            </a:r>
          </a:p>
          <a:p>
            <a:pPr lvl="1"/>
            <a:endParaRPr lang="en-GB" sz="2000" dirty="0">
              <a:latin typeface="+mj-lt"/>
              <a:sym typeface="Wingdings" pitchFamily="2" charset="2"/>
            </a:endParaRPr>
          </a:p>
        </p:txBody>
      </p:sp>
      <p:pic>
        <p:nvPicPr>
          <p:cNvPr id="16" name="Grafik 1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E5DA510-87A3-4627-314D-919376D61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5" b="41386"/>
          <a:stretch/>
        </p:blipFill>
        <p:spPr>
          <a:xfrm>
            <a:off x="1154656" y="3536623"/>
            <a:ext cx="2780807" cy="32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D6DAF1B-E5A1-A76A-17C9-12974E9A627B}"/>
              </a:ext>
            </a:extLst>
          </p:cNvPr>
          <p:cNvSpPr txBox="1"/>
          <p:nvPr/>
        </p:nvSpPr>
        <p:spPr>
          <a:xfrm>
            <a:off x="0" y="0"/>
            <a:ext cx="280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Possible explanations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7EC68539-021E-82EE-66ED-C4C7DA6C7F11}"/>
              </a:ext>
            </a:extLst>
          </p:cNvPr>
          <p:cNvCxnSpPr>
            <a:cxnSpLocks/>
          </p:cNvCxnSpPr>
          <p:nvPr/>
        </p:nvCxnSpPr>
        <p:spPr>
          <a:xfrm>
            <a:off x="0" y="49372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20E854BD-4286-9FDD-FFE2-BB9DEDE75EAA}"/>
              </a:ext>
            </a:extLst>
          </p:cNvPr>
          <p:cNvSpPr txBox="1"/>
          <p:nvPr/>
        </p:nvSpPr>
        <p:spPr>
          <a:xfrm>
            <a:off x="203199" y="582864"/>
            <a:ext cx="88155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latin typeface="+mj-lt"/>
            </a:endParaRPr>
          </a:p>
          <a:p>
            <a:r>
              <a:rPr lang="en-GB" sz="2400" b="1" dirty="0">
                <a:latin typeface="+mj-lt"/>
              </a:rPr>
              <a:t>High defect density (+ temperature increase due to twinning shear)</a:t>
            </a:r>
          </a:p>
          <a:p>
            <a:endParaRPr lang="en-GB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Deformation twinning and cracking will locally increase the defect density</a:t>
            </a:r>
          </a:p>
          <a:p>
            <a:r>
              <a:rPr lang="en-GB" sz="2000" dirty="0">
                <a:latin typeface="+mj-lt"/>
              </a:rPr>
              <a:t>	</a:t>
            </a:r>
            <a:r>
              <a:rPr lang="en-GB" sz="2000" dirty="0">
                <a:latin typeface="+mj-lt"/>
                <a:sym typeface="Wingdings" pitchFamily="2" charset="2"/>
              </a:rPr>
              <a:t> </a:t>
            </a:r>
            <a:r>
              <a:rPr lang="en-GB" sz="2000" dirty="0">
                <a:latin typeface="+mj-lt"/>
              </a:rPr>
              <a:t>lower activation energy for melting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Rapid twinning shear can increase temperature locally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Melting inside of plagioclase will lead to local dilatancy and could further facilitate melting</a:t>
            </a:r>
          </a:p>
          <a:p>
            <a:pPr lvl="1"/>
            <a:r>
              <a:rPr lang="en-GB" sz="2000" dirty="0">
                <a:latin typeface="+mj-lt"/>
                <a:sym typeface="Wingdings" pitchFamily="2" charset="2"/>
              </a:rPr>
              <a:t></a:t>
            </a:r>
            <a:r>
              <a:rPr lang="en-GB" sz="2000" dirty="0">
                <a:latin typeface="+mj-lt"/>
              </a:rPr>
              <a:t> would fit the ”fragmented” host plagioclase</a:t>
            </a:r>
            <a:endParaRPr lang="en-GB" sz="2400" dirty="0">
              <a:latin typeface="+mj-lt"/>
            </a:endParaRPr>
          </a:p>
          <a:p>
            <a:endParaRPr lang="en-GB" sz="2800" dirty="0">
              <a:latin typeface="+mj-lt"/>
            </a:endParaRPr>
          </a:p>
          <a:p>
            <a:r>
              <a:rPr lang="en-GB" sz="2400" b="1" dirty="0">
                <a:latin typeface="+mj-lt"/>
              </a:rPr>
              <a:t>Melting due to dilatancy during semi-brittle deformation</a:t>
            </a:r>
          </a:p>
          <a:p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Previous study experimentally demonstrated that dilatancy due to cracking can lead to partial melting in alkali-feldspar (</a:t>
            </a:r>
            <a:r>
              <a:rPr lang="en-GB" sz="2000" dirty="0" err="1">
                <a:latin typeface="+mj-lt"/>
              </a:rPr>
              <a:t>Negrini</a:t>
            </a:r>
            <a:r>
              <a:rPr lang="en-GB" sz="2000" dirty="0">
                <a:latin typeface="+mj-lt"/>
              </a:rPr>
              <a:t> et al. 2014)</a:t>
            </a:r>
          </a:p>
          <a:p>
            <a:r>
              <a:rPr lang="en-GB" sz="2400" dirty="0">
                <a:latin typeface="+mj-lt"/>
              </a:rPr>
              <a:t>	</a:t>
            </a:r>
            <a:endParaRPr lang="en-GB" sz="2800" dirty="0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7AC6CD-AFA2-03CB-7161-605173C4FF04}"/>
              </a:ext>
            </a:extLst>
          </p:cNvPr>
          <p:cNvSpPr txBox="1"/>
          <p:nvPr/>
        </p:nvSpPr>
        <p:spPr>
          <a:xfrm>
            <a:off x="5424885" y="7108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EGU2022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EF2777-B845-1586-E7DB-852A79F09694}"/>
              </a:ext>
            </a:extLst>
          </p:cNvPr>
          <p:cNvSpPr txBox="1"/>
          <p:nvPr/>
        </p:nvSpPr>
        <p:spPr>
          <a:xfrm>
            <a:off x="10663633" y="32059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GB" sz="2400" dirty="0">
                <a:latin typeface="+mj-lt"/>
              </a:rPr>
              <a:t>Sarah Incel</a:t>
            </a:r>
          </a:p>
        </p:txBody>
      </p:sp>
      <p:pic>
        <p:nvPicPr>
          <p:cNvPr id="10" name="Grafik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88A4CE6-9059-6BDC-06ED-BD9F8C2A0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94"/>
          <a:stretch/>
        </p:blipFill>
        <p:spPr>
          <a:xfrm>
            <a:off x="9018756" y="582863"/>
            <a:ext cx="2897891" cy="3443936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205B06F-5B7C-0D7E-8136-E5709B819B70}"/>
              </a:ext>
            </a:extLst>
          </p:cNvPr>
          <p:cNvCxnSpPr>
            <a:cxnSpLocks/>
          </p:cNvCxnSpPr>
          <p:nvPr/>
        </p:nvCxnSpPr>
        <p:spPr>
          <a:xfrm flipV="1">
            <a:off x="5593080" y="3321921"/>
            <a:ext cx="3380423" cy="308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78F4CC6-E0BE-6C07-6087-ACED386A2B8C}"/>
              </a:ext>
            </a:extLst>
          </p:cNvPr>
          <p:cNvSpPr txBox="1"/>
          <p:nvPr/>
        </p:nvSpPr>
        <p:spPr>
          <a:xfrm>
            <a:off x="1918563" y="5661177"/>
            <a:ext cx="8549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Both studies highlight the importance of semi-brittle deformation on the onset of partial melting in feldspar!</a:t>
            </a:r>
          </a:p>
        </p:txBody>
      </p:sp>
    </p:spTree>
    <p:extLst>
      <p:ext uri="{BB962C8B-B14F-4D97-AF65-F5344CB8AC3E}">
        <p14:creationId xmlns:p14="http://schemas.microsoft.com/office/powerpoint/2010/main" val="20879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Macintosh PowerPoint</Application>
  <PresentationFormat>Breitbild</PresentationFormat>
  <Paragraphs>109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Incel, Sarah</dc:creator>
  <cp:lastModifiedBy>Incel, Sarah</cp:lastModifiedBy>
  <cp:revision>97</cp:revision>
  <dcterms:created xsi:type="dcterms:W3CDTF">2022-05-17T13:49:19Z</dcterms:created>
  <dcterms:modified xsi:type="dcterms:W3CDTF">2022-05-25T10:21:51Z</dcterms:modified>
</cp:coreProperties>
</file>