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281" r:id="rId4"/>
    <p:sldId id="282" r:id="rId5"/>
    <p:sldId id="299" r:id="rId6"/>
    <p:sldId id="290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5742-5EF2-EB05-FEE3-A33898E52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0373-4756-45D8-72E5-597A1AC16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D06-606A-7AE5-0740-2078786B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593AF-A546-C797-300D-E6E75C62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D954-A0EF-C740-CBD0-4EB49BDE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433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B95F-6FE3-18C7-F06D-932E8298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4A63F-6572-7B78-68CB-444FED568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B8CC2-0680-CEB0-E059-FA43A747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F23C-5F9D-243A-D338-09EAE9C6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6BEA2-7ED7-CC19-E2C5-3B67DC26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71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4D83F-D33A-D8D4-FA37-CB658C56A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1D586-7333-F80E-65EC-11DA69B71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99391-B8C4-51DA-7D46-3E98A92D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F12E4-6CF1-A954-F63C-48149975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2BD2-1AEF-FC0E-A2A5-CCE0CF02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80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AE85-5E7D-9773-7487-D67C25FB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0EB4-1CFC-E175-3301-F93AABDD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5044-0623-87C2-F4A2-86B7CCF8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56D15-2B9E-0772-E4EF-AC6022FA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91FC-F572-21D1-864F-17C84133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79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075D-281F-CE14-5B19-267243CB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8DEB8-F911-5F25-3C68-7113FBC0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CFB96-69D8-01D9-CB1E-07C8594B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4145-C1F1-7163-ABCD-16FE2387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1795B-2BCF-529D-7EAE-62E01CB5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16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085-BAAD-48C7-3BBA-39233AAA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BA98A-CB1A-60AC-26AF-0FE1C220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1D6CD-B538-A2DD-405B-1291524A2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F644F-ED98-B7D8-8482-43E9F13C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0A38F-2A14-FA3A-CCCA-79421D0A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60BCA-F294-C834-B645-92A94C92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41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4C0D-3D91-71C8-B137-66872F57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AFBF4-AF9A-030B-983E-E275AC53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FC095-C15E-2391-5DC7-1D1457E43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0B823-F1D2-DEFA-4902-B9B8A6613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EE939-D4F7-C9F9-8AE8-AF30FE4BA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41680-E477-C901-C563-E864F322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6CE1D-3840-DFCA-4E80-4C737DB7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F5998-0D3F-681B-B402-3B1D8261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10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6B36-6C35-A4A9-3A78-5C6A5C8E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E32D3-9F28-6C11-49FB-C5713C6E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33162-4E5A-3717-BE2D-34560B88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1F19E-BFDA-5AB0-D962-B55E43E6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494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13217-8478-D476-24F4-E02F0631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5E36B-2FF4-E979-D133-9E581641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8C79C-2207-8B17-F75C-0C4A90E2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031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4434-D82A-BD2B-27FA-EC71A43E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BB43-CF6C-2D38-03A1-911EA425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05BB6-D900-83F1-2612-73ED5F64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5C2E0-0580-813F-720F-0F8EDCB6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543EB-7B18-A2CC-DD4B-76926A4C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30759-2A5C-917B-FE29-D2E747BC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92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0175-3AA7-393D-A086-1062AD8C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785DA-F35A-EC2D-4AB0-B5FD50CBC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D503A-5DC2-626C-5E0A-7DAEEEF30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72CCD-FC78-E72A-EBF1-54215F46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21D3A-04AD-D2B7-F543-C05F4C1E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E509C-A0E6-0A90-96B3-64C407EE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84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64F0B-AB38-C1AF-B859-8D61B055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1E167-34A1-B127-CFC7-CE1ABA9A2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C14AD-2598-1C3F-FBDC-D84D8609F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AFE8-F47A-4535-904C-441C11E7970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D4BEC-4A41-A1EC-807E-E72873E22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771B-AC3F-41F8-F018-EE1997C59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7454-ACAE-41D8-B6D0-499EA0D6F3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1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B8AF32-31B2-4EE1-8C4E-FF039C3EC0E0}"/>
              </a:ext>
            </a:extLst>
          </p:cNvPr>
          <p:cNvSpPr txBox="1"/>
          <p:nvPr/>
        </p:nvSpPr>
        <p:spPr>
          <a:xfrm>
            <a:off x="2665982" y="4050014"/>
            <a:ext cx="72858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N" sz="2400" b="1" dirty="0">
              <a:solidFill>
                <a:schemeClr val="bg2"/>
              </a:solidFill>
              <a:highlight>
                <a:srgbClr val="000000"/>
              </a:highlight>
            </a:endParaRPr>
          </a:p>
          <a:p>
            <a:pPr algn="ctr"/>
            <a:r>
              <a:rPr lang="en-IN" b="1" dirty="0">
                <a:solidFill>
                  <a:schemeClr val="bg2"/>
                </a:solidFill>
                <a:highlight>
                  <a:srgbClr val="000000"/>
                </a:highlight>
              </a:rPr>
              <a:t>27</a:t>
            </a:r>
            <a:r>
              <a:rPr lang="en-IN" sz="1800" b="1" dirty="0">
                <a:solidFill>
                  <a:schemeClr val="bg2"/>
                </a:solidFill>
                <a:highlight>
                  <a:srgbClr val="000000"/>
                </a:highlight>
              </a:rPr>
              <a:t>/05/2022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044F0-CDBF-48B9-A85E-FEEF4C9988DC}"/>
              </a:ext>
            </a:extLst>
          </p:cNvPr>
          <p:cNvSpPr txBox="1"/>
          <p:nvPr/>
        </p:nvSpPr>
        <p:spPr>
          <a:xfrm>
            <a:off x="1326355" y="-466420"/>
            <a:ext cx="95392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b="1" i="0" dirty="0">
              <a:solidFill>
                <a:schemeClr val="bg2"/>
              </a:solidFill>
              <a:effectLst/>
              <a:highlight>
                <a:srgbClr val="000000"/>
              </a:highlight>
              <a:latin typeface="times new roman" panose="02020603050405020304" pitchFamily="18" charset="0"/>
            </a:endParaRPr>
          </a:p>
          <a:p>
            <a:pPr algn="ctr"/>
            <a:r>
              <a:rPr lang="en-US" sz="2800" b="1" i="0" dirty="0">
                <a:solidFill>
                  <a:schemeClr val="bg2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</a:rPr>
              <a:t>Response of the traveling planetary waves at low latitude middle atmosphere during September 2019 minor sudden stratospheric warming </a:t>
            </a:r>
            <a:endParaRPr lang="en-IN" sz="2800" dirty="0">
              <a:solidFill>
                <a:schemeClr val="bg2"/>
              </a:solidFill>
              <a:highlight>
                <a:srgbClr val="000000"/>
              </a:highlight>
            </a:endParaRPr>
          </a:p>
        </p:txBody>
      </p:sp>
      <p:sp>
        <p:nvSpPr>
          <p:cNvPr id="2" name="AutoShape 2" descr="upload.wikimedia.org/wikipedia/en/a/a2/IIT_Gand...">
            <a:extLst>
              <a:ext uri="{FF2B5EF4-FFF2-40B4-BE49-F238E27FC236}">
                <a16:creationId xmlns:a16="http://schemas.microsoft.com/office/drawing/2014/main" id="{58915F37-5529-46BE-AE97-F25830FB59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upload.wikimedia.org/wikipedia/en/a/a2/IIT_Gand...">
            <a:extLst>
              <a:ext uri="{FF2B5EF4-FFF2-40B4-BE49-F238E27FC236}">
                <a16:creationId xmlns:a16="http://schemas.microsoft.com/office/drawing/2014/main" id="{1BC70028-5A2C-4432-835F-503F63943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EB86AD-30CB-4130-9195-C1E54393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733" y="2001697"/>
            <a:ext cx="1518267" cy="1498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BB8CB8-BF03-4FA7-9A56-E71F26B17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600" y="1930886"/>
            <a:ext cx="1498114" cy="1498114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4E00FC12-5215-4938-B147-4E203AD17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DCB465-67E9-4B42-99AB-8F457D53655F}"/>
              </a:ext>
            </a:extLst>
          </p:cNvPr>
          <p:cNvSpPr txBox="1"/>
          <p:nvPr/>
        </p:nvSpPr>
        <p:spPr>
          <a:xfrm>
            <a:off x="3037641" y="2807986"/>
            <a:ext cx="6230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 err="1">
                <a:solidFill>
                  <a:schemeClr val="bg2"/>
                </a:solidFill>
                <a:highlight>
                  <a:srgbClr val="000000"/>
                </a:highlight>
              </a:rPr>
              <a:t>Gourav</a:t>
            </a:r>
            <a:r>
              <a:rPr lang="en-IN" sz="2800" b="1" dirty="0">
                <a:solidFill>
                  <a:schemeClr val="bg2"/>
                </a:solidFill>
                <a:highlight>
                  <a:srgbClr val="000000"/>
                </a:highlight>
              </a:rPr>
              <a:t> Mitra (PRL, IITGN, INDIA)</a:t>
            </a:r>
          </a:p>
          <a:p>
            <a:pPr algn="ctr"/>
            <a:r>
              <a:rPr lang="en-IN" sz="28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</a:rPr>
              <a:t>EGU22-11510</a:t>
            </a:r>
            <a:endParaRPr lang="en-IN" sz="2800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301DE7-A46F-466F-9746-BACFD1C22895}"/>
              </a:ext>
            </a:extLst>
          </p:cNvPr>
          <p:cNvSpPr txBox="1"/>
          <p:nvPr/>
        </p:nvSpPr>
        <p:spPr>
          <a:xfrm>
            <a:off x="6893511" y="5663976"/>
            <a:ext cx="611671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dirty="0">
                <a:solidFill>
                  <a:schemeClr val="bg2"/>
                </a:solidFill>
                <a:highlight>
                  <a:srgbClr val="000000"/>
                </a:highlight>
              </a:rPr>
              <a:t>Collaborator: A. </a:t>
            </a:r>
            <a:r>
              <a:rPr lang="en-IN" sz="1800" dirty="0" err="1">
                <a:solidFill>
                  <a:schemeClr val="bg2"/>
                </a:solidFill>
                <a:highlight>
                  <a:srgbClr val="000000"/>
                </a:highlight>
              </a:rPr>
              <a:t>Guharay</a:t>
            </a:r>
            <a:r>
              <a:rPr lang="en-IN" sz="1800" dirty="0">
                <a:solidFill>
                  <a:schemeClr val="bg2"/>
                </a:solidFill>
                <a:highlight>
                  <a:srgbClr val="000000"/>
                </a:highlight>
              </a:rPr>
              <a:t> (PRL, INDIA) </a:t>
            </a:r>
          </a:p>
          <a:p>
            <a:pPr algn="ctr"/>
            <a:r>
              <a:rPr lang="en-IN" sz="1800" dirty="0">
                <a:solidFill>
                  <a:schemeClr val="bg2"/>
                </a:solidFill>
                <a:highlight>
                  <a:srgbClr val="000000"/>
                </a:highlight>
              </a:rPr>
              <a:t>                            P. P. Batista (INPE, BRAZIL)</a:t>
            </a:r>
          </a:p>
          <a:p>
            <a:pPr algn="ctr"/>
            <a:r>
              <a:rPr lang="en-IN" sz="1800" dirty="0">
                <a:solidFill>
                  <a:schemeClr val="bg2"/>
                </a:solidFill>
                <a:highlight>
                  <a:srgbClr val="000000"/>
                </a:highlight>
              </a:rPr>
              <a:t>                              R. A. </a:t>
            </a:r>
            <a:r>
              <a:rPr lang="en-IN" sz="1800" dirty="0" err="1">
                <a:solidFill>
                  <a:schemeClr val="bg2"/>
                </a:solidFill>
                <a:highlight>
                  <a:srgbClr val="000000"/>
                </a:highlight>
              </a:rPr>
              <a:t>Buriti</a:t>
            </a:r>
            <a:r>
              <a:rPr lang="en-IN" sz="1800" dirty="0">
                <a:solidFill>
                  <a:schemeClr val="bg2"/>
                </a:solidFill>
                <a:highlight>
                  <a:srgbClr val="000000"/>
                </a:highlight>
              </a:rPr>
              <a:t> (UFCG, BRAZIL) </a:t>
            </a:r>
          </a:p>
          <a:p>
            <a:pPr algn="ctr"/>
            <a:endParaRPr lang="en-IN" sz="1400" b="1" i="1" dirty="0">
              <a:solidFill>
                <a:schemeClr val="bg2"/>
              </a:solidFill>
              <a:highlight>
                <a:srgbClr val="000000"/>
              </a:highlight>
            </a:endParaRPr>
          </a:p>
          <a:p>
            <a:pPr algn="ctr"/>
            <a:endParaRPr lang="en-IN" sz="1400" b="1" i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EGU 2022 - European Geosciences Union General Assembly | Copernicus">
            <a:extLst>
              <a:ext uri="{FF2B5EF4-FFF2-40B4-BE49-F238E27FC236}">
                <a16:creationId xmlns:a16="http://schemas.microsoft.com/office/drawing/2014/main" id="{25B43D44-B344-3876-4DCE-C106DBD4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394"/>
            <a:ext cx="4837814" cy="13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1"/>
    </mc:Choice>
    <mc:Fallback xmlns="">
      <p:transition spd="slow" advTm="113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B9094-8263-4E93-9114-385D78F2F0EF}"/>
              </a:ext>
            </a:extLst>
          </p:cNvPr>
          <p:cNvSpPr txBox="1"/>
          <p:nvPr/>
        </p:nvSpPr>
        <p:spPr>
          <a:xfrm>
            <a:off x="117627" y="1514101"/>
            <a:ext cx="6922365" cy="5343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Major</a:t>
            </a:r>
            <a:r>
              <a:rPr lang="en-I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inor</a:t>
            </a:r>
            <a:r>
              <a:rPr lang="en-I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warmings are two main categories of the SSW event.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Reversal of  zonal mean temperature poleward of 60° </a:t>
            </a:r>
            <a:r>
              <a:rPr lang="en-I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a signature of both major and minor event, but the 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reversal of zonal mean zonal wind at 60° latitude and 10 </a:t>
            </a:r>
            <a:r>
              <a:rPr lang="en-IN" sz="1800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hPa</a:t>
            </a:r>
            <a:r>
              <a:rPr lang="en-I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pressure level is the characteristics of a major warming [</a:t>
            </a:r>
            <a:r>
              <a:rPr lang="en-IN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Labitzke</a:t>
            </a:r>
            <a:r>
              <a:rPr lang="en-I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Naujokat</a:t>
            </a:r>
            <a:r>
              <a:rPr lang="en-I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2000</a:t>
            </a:r>
            <a:r>
              <a:rPr lang="en-I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occurrence of SSW is more frequent in the Northern hemisphere (NH) than in the Southern hemisphere (SH)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Few interesting studies on the impact of the 2019 SH SSW event affecting the global atmospheri</a:t>
            </a:r>
            <a:r>
              <a:rPr lang="en-IN" b="1" dirty="0">
                <a:ea typeface="Calibri" panose="020F0502020204030204" pitchFamily="34" charset="0"/>
                <a:cs typeface="Times New Roman" panose="02020603050405020304" pitchFamily="18" charset="0"/>
              </a:rPr>
              <a:t>c system.</a:t>
            </a:r>
            <a:r>
              <a:rPr lang="en-I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Noguchi et al. (2020)</a:t>
            </a:r>
            <a:r>
              <a:rPr lang="en-IN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enhancement of convective activity in the      	                               tropics of the summer hemisphere</a:t>
            </a:r>
            <a:r>
              <a:rPr lang="en-I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IN" sz="1800" b="1" i="0" u="none" strike="noStrike" baseline="0" dirty="0">
                <a:solidFill>
                  <a:srgbClr val="00B0F0"/>
                </a:solidFill>
                <a:latin typeface="STIX-Regular"/>
              </a:rPr>
              <a:t>Miyoshi and Yamazaki (2020)</a:t>
            </a:r>
            <a:r>
              <a:rPr lang="en-IN" sz="1800" b="0" i="0" u="none" strike="noStrike" baseline="0" dirty="0">
                <a:solidFill>
                  <a:srgbClr val="000000"/>
                </a:solidFill>
                <a:latin typeface="STIX-Regular"/>
              </a:rPr>
              <a:t>: 6-day oscillation in the ionosphere</a:t>
            </a:r>
            <a:endParaRPr lang="en-IN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67103-4D69-4F55-A055-9E15DD9FFD5F}"/>
              </a:ext>
            </a:extLst>
          </p:cNvPr>
          <p:cNvSpPr txBox="1"/>
          <p:nvPr/>
        </p:nvSpPr>
        <p:spPr>
          <a:xfrm>
            <a:off x="4243526" y="-31081"/>
            <a:ext cx="44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704A3-8D9E-48E3-BD4B-71A4D5F8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36" y="2150852"/>
            <a:ext cx="4611498" cy="297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5F37B-A0BE-44CC-94C2-8B8C7BBF8C21}"/>
              </a:ext>
            </a:extLst>
          </p:cNvPr>
          <p:cNvSpPr txBox="1"/>
          <p:nvPr/>
        </p:nvSpPr>
        <p:spPr>
          <a:xfrm>
            <a:off x="8522201" y="5635363"/>
            <a:ext cx="14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Credit: NOAA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7E3CC-B1D2-4F51-AC1C-351309EDA54C}"/>
              </a:ext>
            </a:extLst>
          </p:cNvPr>
          <p:cNvSpPr txBox="1"/>
          <p:nvPr/>
        </p:nvSpPr>
        <p:spPr>
          <a:xfrm>
            <a:off x="0" y="611369"/>
            <a:ext cx="733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Sudden stratospheric warming</a:t>
            </a:r>
            <a:r>
              <a:rPr lang="en-US" dirty="0"/>
              <a:t>: an </a:t>
            </a:r>
            <a:r>
              <a:rPr lang="en-US" dirty="0">
                <a:solidFill>
                  <a:srgbClr val="00B050"/>
                </a:solidFill>
              </a:rPr>
              <a:t>abrupt increase in polar stratospheric temperature by a few tens of kelvin in several days </a:t>
            </a:r>
            <a:r>
              <a:rPr lang="en-US" dirty="0"/>
              <a:t>(</a:t>
            </a:r>
            <a:r>
              <a:rPr lang="en-US" b="1" dirty="0"/>
              <a:t>Andrews et al., 1987</a:t>
            </a:r>
            <a:r>
              <a:rPr lang="en-US" dirty="0"/>
              <a:t>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57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78AB9-E75D-4DDA-9C1B-DF19B198B481}"/>
              </a:ext>
            </a:extLst>
          </p:cNvPr>
          <p:cNvSpPr txBox="1"/>
          <p:nvPr/>
        </p:nvSpPr>
        <p:spPr>
          <a:xfrm>
            <a:off x="2723226" y="230308"/>
            <a:ext cx="649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</a:rPr>
              <a:t>Background dynamical conditions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3BBA2-E378-4314-A49C-7B88F93956E5}"/>
              </a:ext>
            </a:extLst>
          </p:cNvPr>
          <p:cNvSpPr txBox="1"/>
          <p:nvPr/>
        </p:nvSpPr>
        <p:spPr>
          <a:xfrm>
            <a:off x="6285391" y="3362431"/>
            <a:ext cx="5726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Warming period (&gt;25 K)</a:t>
            </a:r>
            <a:r>
              <a:rPr lang="en-IN" b="1" dirty="0">
                <a:solidFill>
                  <a:srgbClr val="00B050"/>
                </a:solidFill>
              </a:rPr>
              <a:t>          </a:t>
            </a:r>
            <a:r>
              <a:rPr lang="en-IN" b="1" dirty="0">
                <a:solidFill>
                  <a:schemeClr val="accent2"/>
                </a:solidFill>
              </a:rPr>
              <a:t>day 253 to day 263 </a:t>
            </a:r>
            <a:r>
              <a:rPr lang="en-IN" dirty="0">
                <a:solidFill>
                  <a:schemeClr val="accent2"/>
                </a:solidFill>
              </a:rPr>
              <a:t>(</a:t>
            </a:r>
            <a:r>
              <a:rPr lang="en-IN" dirty="0" err="1">
                <a:solidFill>
                  <a:schemeClr val="accent2"/>
                </a:solidFill>
              </a:rPr>
              <a:t>Mcinturf</a:t>
            </a:r>
            <a:r>
              <a:rPr lang="en-IN" dirty="0">
                <a:solidFill>
                  <a:schemeClr val="accent2"/>
                </a:solidFill>
              </a:rPr>
              <a:t> 1978)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Westerly wind decelerates with no reversal (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60°S, 10 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hPa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 warming 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N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Labitzke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2005)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Reversal in ZMZW in upper stratosphere at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60°S         </a:t>
            </a:r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stratospheric warming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Savenkova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2017).</a:t>
            </a:r>
            <a:endParaRPr lang="en-IN" sz="18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Low latitude </a:t>
            </a:r>
            <a:r>
              <a:rPr lang="en-IN" b="1" dirty="0"/>
              <a:t>Stratospheric cooling and Mesospheric warming</a:t>
            </a:r>
            <a:r>
              <a:rPr lang="en-IN" dirty="0">
                <a:solidFill>
                  <a:srgbClr val="00B050"/>
                </a:solidFill>
              </a:rPr>
              <a:t>           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contrasting nature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61AA0D6-311F-447B-A806-2109DBAE6AF3}"/>
              </a:ext>
            </a:extLst>
          </p:cNvPr>
          <p:cNvSpPr/>
          <p:nvPr/>
        </p:nvSpPr>
        <p:spPr>
          <a:xfrm>
            <a:off x="8924278" y="3457845"/>
            <a:ext cx="448322" cy="15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DF18395-A89C-4523-BA97-167FC340DA1D}"/>
              </a:ext>
            </a:extLst>
          </p:cNvPr>
          <p:cNvSpPr/>
          <p:nvPr/>
        </p:nvSpPr>
        <p:spPr>
          <a:xfrm>
            <a:off x="7208669" y="4552039"/>
            <a:ext cx="461637" cy="133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2B4F237-A1D4-4ACB-BDE0-4FAE68C3D91C}"/>
              </a:ext>
            </a:extLst>
          </p:cNvPr>
          <p:cNvSpPr/>
          <p:nvPr/>
        </p:nvSpPr>
        <p:spPr>
          <a:xfrm>
            <a:off x="11280722" y="5133619"/>
            <a:ext cx="465694" cy="150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BB332C1-FEB9-42B5-9020-F7A25A74670D}"/>
              </a:ext>
            </a:extLst>
          </p:cNvPr>
          <p:cNvSpPr/>
          <p:nvPr/>
        </p:nvSpPr>
        <p:spPr>
          <a:xfrm>
            <a:off x="7572651" y="6211302"/>
            <a:ext cx="461637" cy="133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8343C-6ADA-4558-A026-17635BF2EB0D}"/>
              </a:ext>
            </a:extLst>
          </p:cNvPr>
          <p:cNvSpPr txBox="1"/>
          <p:nvPr/>
        </p:nvSpPr>
        <p:spPr>
          <a:xfrm rot="16200000">
            <a:off x="-910048" y="2864691"/>
            <a:ext cx="223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7030A0"/>
                </a:solidFill>
              </a:rPr>
              <a:t>ECMWF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825B3-7BB1-4399-AF24-661FEBCDF958}"/>
              </a:ext>
            </a:extLst>
          </p:cNvPr>
          <p:cNvSpPr txBox="1"/>
          <p:nvPr/>
        </p:nvSpPr>
        <p:spPr>
          <a:xfrm>
            <a:off x="6531746" y="2788459"/>
            <a:ext cx="537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Observational days </a:t>
            </a:r>
            <a:r>
              <a:rPr lang="en-IN" dirty="0"/>
              <a:t>from </a:t>
            </a:r>
            <a:r>
              <a:rPr lang="en-IN" b="1" dirty="0"/>
              <a:t>1 August to 31 October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5A9D6-30C1-432E-BFF6-35C64CAB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" y="753528"/>
            <a:ext cx="5726601" cy="6023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22621-C36F-4E11-A6C6-20AAA35EC615}"/>
              </a:ext>
            </a:extLst>
          </p:cNvPr>
          <p:cNvSpPr txBox="1"/>
          <p:nvPr/>
        </p:nvSpPr>
        <p:spPr>
          <a:xfrm>
            <a:off x="6531746" y="1098732"/>
            <a:ext cx="49398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IN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haris SIL"/>
              </a:rPr>
              <a:t>Observational parameter</a:t>
            </a:r>
          </a:p>
          <a:p>
            <a:pPr lvl="0" algn="just"/>
            <a:endParaRPr lang="en-IN" dirty="0">
              <a:ea typeface="Times New Roman" panose="02020603050405020304" pitchFamily="18" charset="0"/>
              <a:cs typeface="Charis SIL"/>
            </a:endParaRPr>
          </a:p>
          <a:p>
            <a:pPr marL="342900" lvl="0" indent="-342900" algn="just">
              <a:buAutoNum type="arabicPeriod"/>
            </a:pPr>
            <a:r>
              <a:rPr lang="en-IN" b="1" dirty="0">
                <a:solidFill>
                  <a:schemeClr val="accent1"/>
                </a:solidFill>
                <a:ea typeface="Times New Roman" panose="02020603050405020304" pitchFamily="18" charset="0"/>
                <a:cs typeface="Charis SIL"/>
              </a:rPr>
              <a:t>Horizontal winds (</a:t>
            </a:r>
            <a:r>
              <a:rPr lang="en-IN" b="1" dirty="0" err="1">
                <a:solidFill>
                  <a:schemeClr val="accent1"/>
                </a:solidFill>
                <a:ea typeface="Times New Roman" panose="02020603050405020304" pitchFamily="18" charset="0"/>
                <a:cs typeface="Charis SIL"/>
              </a:rPr>
              <a:t>u,v</a:t>
            </a:r>
            <a:r>
              <a:rPr lang="en-IN" b="1" dirty="0">
                <a:solidFill>
                  <a:schemeClr val="accent1"/>
                </a:solidFill>
                <a:ea typeface="Times New Roman" panose="02020603050405020304" pitchFamily="18" charset="0"/>
                <a:cs typeface="Charis SIL"/>
              </a:rPr>
              <a:t>): </a:t>
            </a:r>
            <a:r>
              <a:rPr lang="en-IN" dirty="0">
                <a:ea typeface="Times New Roman" panose="02020603050405020304" pitchFamily="18" charset="0"/>
                <a:cs typeface="Charis SIL"/>
              </a:rPr>
              <a:t>Meteor Radar, ECMWF reanalysis  </a:t>
            </a:r>
          </a:p>
          <a:p>
            <a:pPr marL="342900" lvl="0" indent="-342900" algn="just">
              <a:buAutoNum type="arabicPeriod"/>
            </a:pPr>
            <a:r>
              <a:rPr lang="en-IN" b="1" dirty="0">
                <a:solidFill>
                  <a:schemeClr val="accent1"/>
                </a:solidFill>
                <a:ea typeface="Times New Roman" panose="02020603050405020304" pitchFamily="18" charset="0"/>
                <a:cs typeface="Charis SIL"/>
              </a:rPr>
              <a:t>Temperature</a:t>
            </a:r>
            <a:r>
              <a:rPr lang="en-IN" dirty="0">
                <a:solidFill>
                  <a:schemeClr val="accent1"/>
                </a:solidFill>
                <a:ea typeface="Times New Roman" panose="02020603050405020304" pitchFamily="18" charset="0"/>
                <a:cs typeface="Charis SIL"/>
              </a:rPr>
              <a:t>:</a:t>
            </a:r>
            <a:r>
              <a:rPr lang="en-IN" dirty="0">
                <a:ea typeface="Times New Roman" panose="02020603050405020304" pitchFamily="18" charset="0"/>
                <a:cs typeface="Charis SIL"/>
              </a:rPr>
              <a:t> ECMWF reanalysis</a:t>
            </a:r>
            <a:endParaRPr lang="en-IN" b="1" dirty="0">
              <a:effectLst/>
              <a:ea typeface="Times New Roman" panose="02020603050405020304" pitchFamily="18" charset="0"/>
              <a:cs typeface="Charis SIL"/>
            </a:endParaRPr>
          </a:p>
        </p:txBody>
      </p:sp>
    </p:spTree>
    <p:extLst>
      <p:ext uri="{BB962C8B-B14F-4D97-AF65-F5344CB8AC3E}">
        <p14:creationId xmlns:p14="http://schemas.microsoft.com/office/powerpoint/2010/main" val="11895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05"/>
    </mc:Choice>
    <mc:Fallback xmlns="">
      <p:transition spd="slow" advTm="3223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91C9D-C4FB-467E-8E91-5632EA99C3B9}"/>
              </a:ext>
            </a:extLst>
          </p:cNvPr>
          <p:cNvSpPr txBox="1"/>
          <p:nvPr/>
        </p:nvSpPr>
        <p:spPr>
          <a:xfrm>
            <a:off x="1504086" y="-91814"/>
            <a:ext cx="8082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Low-latitude planetary wave dynamics  </a:t>
            </a:r>
          </a:p>
          <a:p>
            <a:r>
              <a:rPr lang="en-IN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63EF4-DCE4-42AB-BB1F-3BF06C8520DF}"/>
              </a:ext>
            </a:extLst>
          </p:cNvPr>
          <p:cNvSpPr txBox="1"/>
          <p:nvPr/>
        </p:nvSpPr>
        <p:spPr>
          <a:xfrm>
            <a:off x="418374" y="1394628"/>
            <a:ext cx="200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90 km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5431142-809E-43F3-BC96-95516255A4AF}"/>
              </a:ext>
            </a:extLst>
          </p:cNvPr>
          <p:cNvSpPr/>
          <p:nvPr/>
        </p:nvSpPr>
        <p:spPr>
          <a:xfrm>
            <a:off x="1420043" y="1505192"/>
            <a:ext cx="639577" cy="164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81E01F-B377-4BCC-A9A6-0BFCC5073C82}"/>
              </a:ext>
            </a:extLst>
          </p:cNvPr>
          <p:cNvSpPr/>
          <p:nvPr/>
        </p:nvSpPr>
        <p:spPr>
          <a:xfrm>
            <a:off x="1420043" y="2935976"/>
            <a:ext cx="639577" cy="164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2D10AD2-D4AC-4DED-B23B-432C8A9E7CCF}"/>
              </a:ext>
            </a:extLst>
          </p:cNvPr>
          <p:cNvSpPr/>
          <p:nvPr/>
        </p:nvSpPr>
        <p:spPr>
          <a:xfrm>
            <a:off x="1420042" y="4264240"/>
            <a:ext cx="639577" cy="164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14493F7-DF97-409A-A971-F7D1417D9063}"/>
              </a:ext>
            </a:extLst>
          </p:cNvPr>
          <p:cNvSpPr/>
          <p:nvPr/>
        </p:nvSpPr>
        <p:spPr>
          <a:xfrm>
            <a:off x="1420041" y="5689533"/>
            <a:ext cx="639577" cy="164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04298-7A0F-48A6-86FB-9F79050224F3}"/>
              </a:ext>
            </a:extLst>
          </p:cNvPr>
          <p:cNvSpPr txBox="1"/>
          <p:nvPr/>
        </p:nvSpPr>
        <p:spPr>
          <a:xfrm>
            <a:off x="334329" y="2706489"/>
            <a:ext cx="108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0.02 </a:t>
            </a:r>
            <a:r>
              <a:rPr lang="en-IN" dirty="0" err="1"/>
              <a:t>hPa</a:t>
            </a:r>
            <a:r>
              <a:rPr lang="en-IN" dirty="0"/>
              <a:t> ~ 80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B4A8DF-D867-4C36-B697-8E6CD8E3E8E1}"/>
              </a:ext>
            </a:extLst>
          </p:cNvPr>
          <p:cNvSpPr txBox="1"/>
          <p:nvPr/>
        </p:nvSpPr>
        <p:spPr>
          <a:xfrm>
            <a:off x="345414" y="4012953"/>
            <a:ext cx="108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 </a:t>
            </a:r>
            <a:r>
              <a:rPr lang="en-IN" dirty="0" err="1"/>
              <a:t>hPa</a:t>
            </a:r>
            <a:r>
              <a:rPr lang="en-IN" dirty="0"/>
              <a:t> ~ 48 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7C181-330F-4ACB-94B6-5374633FFF28}"/>
              </a:ext>
            </a:extLst>
          </p:cNvPr>
          <p:cNvSpPr txBox="1"/>
          <p:nvPr/>
        </p:nvSpPr>
        <p:spPr>
          <a:xfrm>
            <a:off x="418374" y="5463372"/>
            <a:ext cx="108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10 </a:t>
            </a:r>
            <a:r>
              <a:rPr lang="en-IN" dirty="0" err="1"/>
              <a:t>hPa</a:t>
            </a:r>
            <a:r>
              <a:rPr lang="en-IN" dirty="0"/>
              <a:t> ~ 32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D59BE-75E2-4431-B352-F401CBC5D052}"/>
              </a:ext>
            </a:extLst>
          </p:cNvPr>
          <p:cNvSpPr txBox="1"/>
          <p:nvPr/>
        </p:nvSpPr>
        <p:spPr>
          <a:xfrm>
            <a:off x="8539620" y="713336"/>
            <a:ext cx="3306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B050"/>
                </a:solidFill>
              </a:rPr>
              <a:t>Q16DW</a:t>
            </a:r>
            <a:r>
              <a:rPr lang="en-IN" dirty="0"/>
              <a:t> : </a:t>
            </a:r>
            <a:r>
              <a:rPr lang="en-IN" dirty="0">
                <a:solidFill>
                  <a:schemeClr val="accent1"/>
                </a:solidFill>
              </a:rPr>
              <a:t>14-20</a:t>
            </a:r>
            <a:r>
              <a:rPr lang="en-IN" dirty="0"/>
              <a:t> days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B050"/>
                </a:solidFill>
              </a:rPr>
              <a:t>Q16DW</a:t>
            </a:r>
            <a:r>
              <a:rPr lang="en-IN" dirty="0"/>
              <a:t>           prewarming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Q6DW</a:t>
            </a:r>
            <a:r>
              <a:rPr lang="en-IN" dirty="0"/>
              <a:t> : </a:t>
            </a:r>
            <a:r>
              <a:rPr lang="en-IN" dirty="0">
                <a:solidFill>
                  <a:srgbClr val="0070C0"/>
                </a:solidFill>
              </a:rPr>
              <a:t>5-7</a:t>
            </a:r>
            <a:r>
              <a:rPr lang="en-IN" dirty="0"/>
              <a:t> days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Q6DW</a:t>
            </a:r>
            <a:r>
              <a:rPr lang="en-IN" dirty="0"/>
              <a:t>             around warming days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Q10DW</a:t>
            </a:r>
            <a:r>
              <a:rPr lang="en-IN" dirty="0"/>
              <a:t>: </a:t>
            </a:r>
            <a:r>
              <a:rPr lang="en-IN" b="1" dirty="0"/>
              <a:t>9-12</a:t>
            </a:r>
            <a:r>
              <a:rPr lang="en-IN" dirty="0"/>
              <a:t>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Q10DW</a:t>
            </a:r>
            <a:r>
              <a:rPr lang="en-IN" dirty="0"/>
              <a:t>            prewarming days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33D1500-0E60-4595-9212-9D94B7651997}"/>
              </a:ext>
            </a:extLst>
          </p:cNvPr>
          <p:cNvSpPr/>
          <p:nvPr/>
        </p:nvSpPr>
        <p:spPr>
          <a:xfrm>
            <a:off x="9703899" y="1366874"/>
            <a:ext cx="489204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DA5672F-150C-4AF4-8498-4CD461A2492D}"/>
              </a:ext>
            </a:extLst>
          </p:cNvPr>
          <p:cNvSpPr/>
          <p:nvPr/>
        </p:nvSpPr>
        <p:spPr>
          <a:xfrm>
            <a:off x="9668327" y="2480096"/>
            <a:ext cx="489204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85D0B5C-9F3A-471F-8BC2-6EDC70A734A1}"/>
              </a:ext>
            </a:extLst>
          </p:cNvPr>
          <p:cNvSpPr/>
          <p:nvPr/>
        </p:nvSpPr>
        <p:spPr>
          <a:xfrm>
            <a:off x="9722995" y="3817951"/>
            <a:ext cx="489204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E7DE46-918C-44D9-A02A-3D24B84DF779}"/>
              </a:ext>
            </a:extLst>
          </p:cNvPr>
          <p:cNvSpPr txBox="1"/>
          <p:nvPr/>
        </p:nvSpPr>
        <p:spPr>
          <a:xfrm rot="16200000">
            <a:off x="-973440" y="3485497"/>
            <a:ext cx="223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7030A0"/>
                </a:solidFill>
              </a:rPr>
              <a:t>ECMWF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7BD470-4201-40E4-BE01-06CCB177D174}"/>
              </a:ext>
            </a:extLst>
          </p:cNvPr>
          <p:cNvSpPr txBox="1"/>
          <p:nvPr/>
        </p:nvSpPr>
        <p:spPr>
          <a:xfrm rot="16200000">
            <a:off x="-933550" y="985220"/>
            <a:ext cx="223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7030A0"/>
                </a:solidFill>
              </a:rPr>
              <a:t>Meteor Radar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54593-4465-4B51-8581-7F5B04A3B5DE}"/>
              </a:ext>
            </a:extLst>
          </p:cNvPr>
          <p:cNvSpPr txBox="1"/>
          <p:nvPr/>
        </p:nvSpPr>
        <p:spPr>
          <a:xfrm>
            <a:off x="8442664" y="4500979"/>
            <a:ext cx="36397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Q16DW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mostly found to </a:t>
            </a:r>
            <a:r>
              <a:rPr lang="en-IN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active at stratospheric heights during prewarming condition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s, followed by the appearance of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Q6DW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IN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upper mesosphere during and after the warming days.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Chandran et al. (2013)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9DFFA-7DF7-4C56-A51A-DAD4442279D2}"/>
              </a:ext>
            </a:extLst>
          </p:cNvPr>
          <p:cNvSpPr txBox="1"/>
          <p:nvPr/>
        </p:nvSpPr>
        <p:spPr>
          <a:xfrm>
            <a:off x="2059618" y="328631"/>
            <a:ext cx="335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Cachoeira</a:t>
            </a:r>
            <a:r>
              <a:rPr lang="en-IN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Paulista</a:t>
            </a:r>
            <a:r>
              <a:rPr lang="en-IN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(22.7°S, 45°W)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DF3FC-D00F-462F-8655-641F4D864085}"/>
              </a:ext>
            </a:extLst>
          </p:cNvPr>
          <p:cNvSpPr txBox="1"/>
          <p:nvPr/>
        </p:nvSpPr>
        <p:spPr>
          <a:xfrm>
            <a:off x="5552318" y="328631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Cariri</a:t>
            </a:r>
            <a:r>
              <a:rPr lang="en-IN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(7.4°S, 36.5°W)</a:t>
            </a:r>
            <a:endParaRPr lang="en-I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5F564A-4EB9-4E31-BAEC-8F41AABF5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32" y="680245"/>
            <a:ext cx="3040710" cy="5849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0BB8E1-51DB-4976-A7DD-FE633CCD4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52" y="680245"/>
            <a:ext cx="2786147" cy="58491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7219DD-2439-4B70-889D-E47A7C484BC5}"/>
              </a:ext>
            </a:extLst>
          </p:cNvPr>
          <p:cNvSpPr txBox="1"/>
          <p:nvPr/>
        </p:nvSpPr>
        <p:spPr>
          <a:xfrm>
            <a:off x="4049899" y="6488668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Day of year (2019)</a:t>
            </a:r>
          </a:p>
        </p:txBody>
      </p:sp>
    </p:spTree>
    <p:extLst>
      <p:ext uri="{BB962C8B-B14F-4D97-AF65-F5344CB8AC3E}">
        <p14:creationId xmlns:p14="http://schemas.microsoft.com/office/powerpoint/2010/main" val="5113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23"/>
    </mc:Choice>
    <mc:Fallback xmlns="">
      <p:transition spd="slow" advTm="13252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C37D3-3439-469C-98A7-70A7C90BD8C6}"/>
              </a:ext>
            </a:extLst>
          </p:cNvPr>
          <p:cNvSpPr txBox="1"/>
          <p:nvPr/>
        </p:nvSpPr>
        <p:spPr>
          <a:xfrm>
            <a:off x="2059618" y="-89009"/>
            <a:ext cx="824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Major wave 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components</a:t>
            </a:r>
            <a:r>
              <a:rPr lang="en-I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at low latitudes 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69C55-E807-4918-B48F-8529CB025B84}"/>
              </a:ext>
            </a:extLst>
          </p:cNvPr>
          <p:cNvSpPr txBox="1"/>
          <p:nvPr/>
        </p:nvSpPr>
        <p:spPr>
          <a:xfrm>
            <a:off x="336650" y="1367952"/>
            <a:ext cx="102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0.02 </a:t>
            </a:r>
            <a:r>
              <a:rPr lang="en-IN" dirty="0" err="1"/>
              <a:t>hPa</a:t>
            </a:r>
            <a:r>
              <a:rPr lang="en-IN" dirty="0"/>
              <a:t> ~ 80 km</a:t>
            </a:r>
          </a:p>
          <a:p>
            <a:endParaRPr lang="en-IN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C43DDD1-19DF-4549-8A74-A6CAADD67977}"/>
              </a:ext>
            </a:extLst>
          </p:cNvPr>
          <p:cNvSpPr/>
          <p:nvPr/>
        </p:nvSpPr>
        <p:spPr>
          <a:xfrm>
            <a:off x="1420042" y="1549580"/>
            <a:ext cx="639577" cy="164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44206B3-C7F8-4461-AADB-B7BF49D26FED}"/>
              </a:ext>
            </a:extLst>
          </p:cNvPr>
          <p:cNvSpPr/>
          <p:nvPr/>
        </p:nvSpPr>
        <p:spPr>
          <a:xfrm>
            <a:off x="1420042" y="3650281"/>
            <a:ext cx="639577" cy="164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3A8F4F3-C4B8-4AEB-A610-5B04516E7CB9}"/>
              </a:ext>
            </a:extLst>
          </p:cNvPr>
          <p:cNvSpPr/>
          <p:nvPr/>
        </p:nvSpPr>
        <p:spPr>
          <a:xfrm>
            <a:off x="1420041" y="5308420"/>
            <a:ext cx="639577" cy="164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99828C-CA90-44F8-A01A-82C774E7C84C}"/>
              </a:ext>
            </a:extLst>
          </p:cNvPr>
          <p:cNvSpPr txBox="1"/>
          <p:nvPr/>
        </p:nvSpPr>
        <p:spPr>
          <a:xfrm>
            <a:off x="251460" y="3466069"/>
            <a:ext cx="1200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1 </a:t>
            </a:r>
            <a:r>
              <a:rPr lang="en-IN" dirty="0" err="1"/>
              <a:t>hPa</a:t>
            </a:r>
            <a:r>
              <a:rPr lang="en-IN" dirty="0"/>
              <a:t> ~ 48 km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84B4D1-BAE3-4782-A330-02C57FCFA59B}"/>
              </a:ext>
            </a:extLst>
          </p:cNvPr>
          <p:cNvSpPr txBox="1"/>
          <p:nvPr/>
        </p:nvSpPr>
        <p:spPr>
          <a:xfrm>
            <a:off x="202568" y="5067400"/>
            <a:ext cx="1289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10 </a:t>
            </a:r>
            <a:r>
              <a:rPr lang="en-IN" dirty="0" err="1"/>
              <a:t>hPa</a:t>
            </a:r>
            <a:r>
              <a:rPr lang="en-IN" dirty="0"/>
              <a:t> ~ 32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D3D249-34F6-4A8B-961B-A024B4390DF5}"/>
                  </a:ext>
                </a:extLst>
              </p:cNvPr>
              <p:cNvSpPr txBox="1"/>
              <p:nvPr/>
            </p:nvSpPr>
            <p:spPr>
              <a:xfrm>
                <a:off x="8509386" y="1829617"/>
                <a:ext cx="3480046" cy="403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𝑼𝒏𝒊𝒕𝒔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𝒎𝒔</m:t>
                          </m:r>
                        </m:e>
                        <m:sup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N" b="1" dirty="0"/>
              </a:p>
              <a:p>
                <a:r>
                  <a:rPr lang="en-IN" b="1" dirty="0"/>
                  <a:t>+</a:t>
                </a:r>
                <a:r>
                  <a:rPr lang="en-IN" b="1" dirty="0" err="1"/>
                  <a:t>ve</a:t>
                </a:r>
                <a:r>
                  <a:rPr lang="en-IN" b="1" dirty="0"/>
                  <a:t> s </a:t>
                </a:r>
                <a:r>
                  <a:rPr lang="en-IN" dirty="0"/>
                  <a:t>implies </a:t>
                </a:r>
                <a:r>
                  <a:rPr lang="en-IN" b="1" dirty="0"/>
                  <a:t>westward</a:t>
                </a:r>
                <a:r>
                  <a:rPr lang="en-IN" dirty="0"/>
                  <a:t> propagation and </a:t>
                </a:r>
                <a:r>
                  <a:rPr lang="en-IN" b="1" dirty="0"/>
                  <a:t>– </a:t>
                </a:r>
                <a:r>
                  <a:rPr lang="en-IN" b="1" dirty="0" err="1"/>
                  <a:t>ve</a:t>
                </a:r>
                <a:r>
                  <a:rPr lang="en-IN" b="1" dirty="0"/>
                  <a:t> s </a:t>
                </a:r>
                <a:r>
                  <a:rPr lang="en-IN" dirty="0"/>
                  <a:t>indicates </a:t>
                </a:r>
                <a:r>
                  <a:rPr lang="en-IN" b="1" dirty="0"/>
                  <a:t>eastward</a:t>
                </a:r>
                <a:r>
                  <a:rPr lang="en-IN" dirty="0"/>
                  <a:t> propagation.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rgbClr val="FF0000"/>
                    </a:solidFill>
                  </a:rPr>
                  <a:t>Q6DW</a:t>
                </a:r>
                <a:r>
                  <a:rPr lang="en-IN" dirty="0"/>
                  <a:t>           </a:t>
                </a:r>
                <a:r>
                  <a:rPr lang="en-IN" b="1" dirty="0">
                    <a:solidFill>
                      <a:srgbClr val="92D050"/>
                    </a:solidFill>
                  </a:rPr>
                  <a:t>Westward</a:t>
                </a:r>
                <a:r>
                  <a:rPr lang="en-IN" dirty="0"/>
                  <a:t> (wavenumber 1)</a:t>
                </a:r>
              </a:p>
              <a:p>
                <a:endParaRPr lang="en-I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rgbClr val="FF0000"/>
                    </a:solidFill>
                  </a:rPr>
                  <a:t>Q16DW</a:t>
                </a:r>
                <a:r>
                  <a:rPr lang="en-IN" dirty="0"/>
                  <a:t>         </a:t>
                </a:r>
                <a:r>
                  <a:rPr lang="en-IN" b="1" dirty="0">
                    <a:solidFill>
                      <a:srgbClr val="92D050"/>
                    </a:solidFill>
                  </a:rPr>
                  <a:t>Westward</a:t>
                </a:r>
                <a:r>
                  <a:rPr lang="en-IN" b="1" dirty="0">
                    <a:solidFill>
                      <a:srgbClr val="00B050"/>
                    </a:solidFill>
                  </a:rPr>
                  <a:t> </a:t>
                </a:r>
                <a:r>
                  <a:rPr lang="en-IN" dirty="0"/>
                  <a:t>(Wavenumber 1 and 2)</a:t>
                </a:r>
              </a:p>
              <a:p>
                <a:endParaRPr lang="en-I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rgbClr val="FF0000"/>
                    </a:solidFill>
                  </a:rPr>
                  <a:t>Q10DW</a:t>
                </a:r>
                <a:r>
                  <a:rPr lang="en-IN" dirty="0"/>
                  <a:t>          </a:t>
                </a:r>
                <a:r>
                  <a:rPr lang="en-IN" b="1" dirty="0">
                    <a:solidFill>
                      <a:srgbClr val="92D050"/>
                    </a:solidFill>
                  </a:rPr>
                  <a:t>Westward</a:t>
                </a:r>
                <a:r>
                  <a:rPr lang="en-IN" dirty="0"/>
                  <a:t> (wavenumber 1)</a:t>
                </a:r>
              </a:p>
              <a:p>
                <a:endParaRPr lang="en-I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D3D249-34F6-4A8B-961B-A024B4390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86" y="1829617"/>
                <a:ext cx="3480046" cy="4037131"/>
              </a:xfrm>
              <a:prstGeom prst="rect">
                <a:avLst/>
              </a:prstGeom>
              <a:blipFill>
                <a:blip r:embed="rId3"/>
                <a:stretch>
                  <a:fillRect l="-1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CE95E418-9E9D-4570-B64B-6319F0855015}"/>
              </a:ext>
            </a:extLst>
          </p:cNvPr>
          <p:cNvSpPr/>
          <p:nvPr/>
        </p:nvSpPr>
        <p:spPr>
          <a:xfrm>
            <a:off x="9643123" y="3883096"/>
            <a:ext cx="355106" cy="113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0425FF0-3CBE-4DC0-98D1-AAC7C904AD84}"/>
              </a:ext>
            </a:extLst>
          </p:cNvPr>
          <p:cNvSpPr/>
          <p:nvPr/>
        </p:nvSpPr>
        <p:spPr>
          <a:xfrm>
            <a:off x="9643123" y="4721152"/>
            <a:ext cx="355106" cy="113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DF57533-64A9-444F-8372-8F16340A085A}"/>
              </a:ext>
            </a:extLst>
          </p:cNvPr>
          <p:cNvSpPr/>
          <p:nvPr/>
        </p:nvSpPr>
        <p:spPr>
          <a:xfrm>
            <a:off x="9609585" y="3045040"/>
            <a:ext cx="355106" cy="113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86AD7-1BFA-4FEB-90CA-0220058F43DA}"/>
              </a:ext>
            </a:extLst>
          </p:cNvPr>
          <p:cNvSpPr txBox="1"/>
          <p:nvPr/>
        </p:nvSpPr>
        <p:spPr>
          <a:xfrm rot="16200000">
            <a:off x="-949540" y="2917076"/>
            <a:ext cx="223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7030A0"/>
                </a:solidFill>
              </a:rPr>
              <a:t>ECMWF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574FDC-3F88-4298-B2D5-05D662EACB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C574FDC-3F88-4298-B2D5-05D662EAC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04A4C3-6E7C-44A7-B0D6-77469ABCD079}"/>
                  </a:ext>
                </a:extLst>
              </p:cNvPr>
              <p:cNvSpPr txBox="1"/>
              <p:nvPr/>
            </p:nvSpPr>
            <p:spPr>
              <a:xfrm>
                <a:off x="6906334" y="969096"/>
                <a:ext cx="611671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𝑨</m:t>
                      </m:r>
                      <m:func>
                        <m:funcPr>
                          <m:ctrlPr>
                            <a:rPr lang="en-I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𝛑</m:t>
                              </m:r>
                              <m:r>
                                <a:rPr lang="en-IN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I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num>
                                    <m:den>
                                      <m:r>
                                        <a:rPr lang="en-IN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den>
                                  </m:f>
                                  <m:r>
                                    <a:rPr lang="en-IN" b="0" i="0"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IN" b="1" i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  <m:f>
                                    <m:fPr>
                                      <m:ctrlPr>
                                        <a:rPr lang="en-IN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num>
                                    <m:den>
                                      <m:r>
                                        <a:rPr lang="en-IN" b="0" i="0">
                                          <a:latin typeface="Cambria Math" panose="02040503050406030204" pitchFamily="18" charset="0"/>
                                        </a:rPr>
                                        <m:t>360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IN" b="0" i="0">
                                  <a:latin typeface="Cambria Math" panose="02040503050406030204" pitchFamily="18" charset="0"/>
                                </a:rPr>
                                <m:t> – </m:t>
                              </m:r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𝛗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04A4C3-6E7C-44A7-B0D6-77469ABCD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4" y="969096"/>
                <a:ext cx="6116714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D72427-ED0D-404D-8C2C-D6D0D09EF131}"/>
              </a:ext>
            </a:extLst>
          </p:cNvPr>
          <p:cNvSpPr txBox="1"/>
          <p:nvPr/>
        </p:nvSpPr>
        <p:spPr>
          <a:xfrm>
            <a:off x="2587486" y="357131"/>
            <a:ext cx="20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dirty="0">
                <a:solidFill>
                  <a:srgbClr val="0070C0"/>
                </a:solidFill>
              </a:rPr>
              <a:t>CP latitude (22.7 </a:t>
            </a:r>
            <a:r>
              <a:rPr lang="en-IN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°S</a:t>
            </a:r>
            <a:r>
              <a:rPr lang="en-IN" sz="1800" dirty="0">
                <a:solidFill>
                  <a:srgbClr val="0070C0"/>
                </a:solidFill>
              </a:rPr>
              <a:t>)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1A4E7-3E24-421F-918B-AF4DE79A2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703040"/>
            <a:ext cx="2991253" cy="579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27991-26CD-4043-BEBE-F436815A75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35" y="703040"/>
            <a:ext cx="2721105" cy="5818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CAB793-E41C-4EFE-8104-788F7304FA79}"/>
              </a:ext>
            </a:extLst>
          </p:cNvPr>
          <p:cNvSpPr txBox="1"/>
          <p:nvPr/>
        </p:nvSpPr>
        <p:spPr>
          <a:xfrm>
            <a:off x="4465471" y="6522020"/>
            <a:ext cx="29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wavenumber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BF3EF5-E528-4F30-8AF2-53068B1301FD}"/>
              </a:ext>
            </a:extLst>
          </p:cNvPr>
          <p:cNvSpPr txBox="1"/>
          <p:nvPr/>
        </p:nvSpPr>
        <p:spPr>
          <a:xfrm>
            <a:off x="5540269" y="357131"/>
            <a:ext cx="653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chemeClr val="accent1">
                    <a:lumMod val="75000"/>
                  </a:schemeClr>
                </a:solidFill>
              </a:rPr>
              <a:t>CA latitude (7.4</a:t>
            </a:r>
            <a:r>
              <a:rPr lang="en-IN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°S</a:t>
            </a:r>
            <a:r>
              <a:rPr lang="en-IN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81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"/>
    </mc:Choice>
    <mc:Fallback xmlns="">
      <p:transition spd="slow" advTm="5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16B3D-B6D6-423F-8952-F4159F4DA6BA}"/>
              </a:ext>
            </a:extLst>
          </p:cNvPr>
          <p:cNvSpPr txBox="1"/>
          <p:nvPr/>
        </p:nvSpPr>
        <p:spPr>
          <a:xfrm>
            <a:off x="1900514" y="213740"/>
            <a:ext cx="890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 propagation and forcing: </a:t>
            </a:r>
            <a:r>
              <a:rPr lang="en-IN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Eliassen</a:t>
            </a:r>
            <a:r>
              <a:rPr lang="en-I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-Palm flux</a:t>
            </a:r>
            <a:endParaRPr lang="en-I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18A147-4B4B-4973-8670-98214E449C1C}"/>
                  </a:ext>
                </a:extLst>
              </p:cNvPr>
              <p:cNvSpPr txBox="1"/>
              <p:nvPr/>
            </p:nvSpPr>
            <p:spPr>
              <a:xfrm>
                <a:off x="6047992" y="1776465"/>
                <a:ext cx="5915025" cy="547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IN" sz="1800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F(z)} = {-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ϕ</a:t>
                </a:r>
                <a:r>
                  <a:rPr lang="en-IN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IN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N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IN" sz="18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ϕ</a:t>
                </a:r>
                <a:r>
                  <a:rPr lang="en-IN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IN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𝛳</m:t>
                            </m:r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IN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𝛳</m:t>
                                </m:r>
                              </m:e>
                              <m:sub>
                                <m:r>
                                  <a:rPr lang="en-I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}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18A147-4B4B-4973-8670-98214E449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92" y="1776465"/>
                <a:ext cx="5915025" cy="547201"/>
              </a:xfrm>
              <a:prstGeom prst="rect">
                <a:avLst/>
              </a:prstGeom>
              <a:blipFill>
                <a:blip r:embed="rId2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FD5BF0-668D-45EA-925D-32F69DFE925C}"/>
                  </a:ext>
                </a:extLst>
              </p:cNvPr>
              <p:cNvSpPr txBox="1"/>
              <p:nvPr/>
            </p:nvSpPr>
            <p:spPr>
              <a:xfrm>
                <a:off x="6086473" y="2395051"/>
                <a:ext cx="6096000" cy="518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den>
                    </m:f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ϕ</a:t>
                </a:r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(F(z)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FD5BF0-668D-45EA-925D-32F69DFE9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73" y="2395051"/>
                <a:ext cx="6096000" cy="518732"/>
              </a:xfrm>
              <a:prstGeom prst="rect">
                <a:avLst/>
              </a:prstGeom>
              <a:blipFill>
                <a:blip r:embed="rId4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0D7736-1DAF-41B2-AE27-77F327DD9CE5}"/>
                  </a:ext>
                </a:extLst>
              </p:cNvPr>
              <p:cNvSpPr txBox="1"/>
              <p:nvPr/>
            </p:nvSpPr>
            <p:spPr>
              <a:xfrm>
                <a:off x="6124574" y="3056552"/>
                <a:ext cx="6096000" cy="519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Wave driving D</a:t>
                </a:r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den>
                    </m:f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IN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IN" b="1" dirty="0"/>
                  <a:t>(Andrews et al., 1987) </a:t>
                </a:r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0D7736-1DAF-41B2-AE27-77F327DD9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4" y="3056552"/>
                <a:ext cx="6096000" cy="519181"/>
              </a:xfrm>
              <a:prstGeom prst="rect">
                <a:avLst/>
              </a:prstGeom>
              <a:blipFill>
                <a:blip r:embed="rId5"/>
                <a:stretch>
                  <a:fillRect l="-900" b="-58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82B2F0F-C7BF-4A68-9F88-F4AA070E7906}"/>
              </a:ext>
            </a:extLst>
          </p:cNvPr>
          <p:cNvSpPr txBox="1"/>
          <p:nvPr/>
        </p:nvSpPr>
        <p:spPr>
          <a:xfrm>
            <a:off x="6086473" y="1323975"/>
            <a:ext cx="543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</a:t>
            </a:r>
            <a:r>
              <a:rPr lang="en-IN" dirty="0"/>
              <a:t> points in the direction of </a:t>
            </a:r>
            <a:r>
              <a:rPr lang="en-IN" dirty="0">
                <a:solidFill>
                  <a:schemeClr val="accent1"/>
                </a:solidFill>
              </a:rPr>
              <a:t>planetary wave propagation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1C0AE4-0202-491A-8EF7-18201DE748A4}"/>
              </a:ext>
            </a:extLst>
          </p:cNvPr>
          <p:cNvSpPr txBox="1"/>
          <p:nvPr/>
        </p:nvSpPr>
        <p:spPr>
          <a:xfrm>
            <a:off x="6195820" y="3812716"/>
            <a:ext cx="5619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Eliassen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-Palm (EP) flux diagnosis shows the </a:t>
            </a:r>
            <a:r>
              <a:rPr lang="en-IN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propagation of PWs from high and mid to low latitudes during the warming</a:t>
            </a:r>
          </a:p>
          <a:p>
            <a:endParaRPr lang="en-IN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aximum wave flux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 warming day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i.e. 18 September.</a:t>
            </a:r>
          </a:p>
          <a:p>
            <a:endParaRPr lang="en-IN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Calibri" panose="020F0502020204030204" pitchFamily="34" charset="0"/>
                <a:cs typeface="Times New Roman" panose="02020603050405020304" pitchFamily="18" charset="0"/>
              </a:rPr>
              <a:t>Wave activity decreases </a:t>
            </a:r>
            <a:r>
              <a:rPr lang="en-IN" dirty="0">
                <a:latin typeface="Calibri" panose="020F0502020204030204" pitchFamily="34" charset="0"/>
                <a:cs typeface="Times New Roman" panose="02020603050405020304" pitchFamily="18" charset="0"/>
              </a:rPr>
              <a:t>after warming days.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C03D7-EF7C-4230-B472-9CF605D0D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3" y="924685"/>
            <a:ext cx="5314567" cy="5812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A4308-0AE2-44D4-A92C-A1A9730F6AD7}"/>
              </a:ext>
            </a:extLst>
          </p:cNvPr>
          <p:cNvSpPr txBox="1"/>
          <p:nvPr/>
        </p:nvSpPr>
        <p:spPr>
          <a:xfrm>
            <a:off x="5105400" y="1591799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775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64"/>
    </mc:Choice>
    <mc:Fallback xmlns="">
      <p:transition spd="slow" advTm="1433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DD8AD-B606-4D47-8916-BD39CE936A95}"/>
              </a:ext>
            </a:extLst>
          </p:cNvPr>
          <p:cNvSpPr txBox="1"/>
          <p:nvPr/>
        </p:nvSpPr>
        <p:spPr>
          <a:xfrm>
            <a:off x="4718851" y="-70459"/>
            <a:ext cx="606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7ADFA-7D3A-4576-8180-2C9EC2D322D9}"/>
              </a:ext>
            </a:extLst>
          </p:cNvPr>
          <p:cNvSpPr txBox="1"/>
          <p:nvPr/>
        </p:nvSpPr>
        <p:spPr>
          <a:xfrm>
            <a:off x="328475" y="337351"/>
            <a:ext cx="115498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present work portrays the PW dynamics in the middle atmosphere during a minor but impactful SSW event in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September 2019 observed from two low latitude stations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Brazilian sector. Based on the observed features 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present warming event can also be termed as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high stratospheric warming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IN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low latitude middle atmosphere shows contrasting character with respect to the high latitude, i.e.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cooling in the stratosphere coincident with the high latitude warming and warming in the mesosphere concurrent with the high latitude cooling. </a:t>
            </a:r>
          </a:p>
          <a:p>
            <a:pPr marL="342900" indent="-342900">
              <a:buAutoNum type="arabicPeriod"/>
            </a:pPr>
            <a:endParaRPr lang="en-IN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strong Q16DW is mostly found to be present before the warming interval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weakens considerably after the warming episode. Another PW component, i.e.,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Q6DW is found in the mesosphere and MLT during the initial days of post warming phase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AutoNum type="arabicPeriod"/>
            </a:pP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handful of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travelling PW components, i.e., Q16DW, Q10DW, Q6DW and Q3DW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are found during the observational period primarily correspond to the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westward zonal wavenumber 1 and 2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AutoNum type="arabicPeriod"/>
            </a:pPr>
            <a:endParaRPr lang="en-IN" b="1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 flux </a:t>
            </a:r>
            <a:r>
              <a:rPr lang="en-US" sz="1800" b="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reveals </a:t>
            </a:r>
            <a:r>
              <a:rPr lang="en-US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propagation of PWs from high and mid to low latitudes </a:t>
            </a:r>
            <a:r>
              <a:rPr lang="en-US" sz="1800" b="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the SSW event that </a:t>
            </a:r>
            <a:r>
              <a:rPr lang="en-US" sz="1800" b="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maximises</a:t>
            </a:r>
            <a:r>
              <a:rPr lang="en-US" sz="1800" b="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the peak warming day, i.e.18 September.</a:t>
            </a:r>
            <a:endParaRPr lang="en-IN" sz="18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26B17-3B8E-9359-47A0-AE1D0160B50C}"/>
              </a:ext>
            </a:extLst>
          </p:cNvPr>
          <p:cNvSpPr txBox="1"/>
          <p:nvPr/>
        </p:nvSpPr>
        <p:spPr>
          <a:xfrm>
            <a:off x="9399181" y="5884101"/>
            <a:ext cx="3934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/>
              <a:t>Thank you</a:t>
            </a:r>
          </a:p>
          <a:p>
            <a:endParaRPr lang="en-IN" b="1" i="1" dirty="0"/>
          </a:p>
          <a:p>
            <a:endParaRPr lang="en-IN" b="1" i="1" dirty="0"/>
          </a:p>
          <a:p>
            <a:endParaRPr lang="en-IN" b="1" i="1" dirty="0"/>
          </a:p>
          <a:p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384178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848</Words>
  <Application>Microsoft Office PowerPoint</Application>
  <PresentationFormat>Widescreen</PresentationFormat>
  <Paragraphs>98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Open Sans</vt:lpstr>
      <vt:lpstr>STIX-Regular</vt:lpstr>
      <vt:lpstr>times new roman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GOURAV MITRA</dc:creator>
  <cp:lastModifiedBy>GOURAV MITRA</cp:lastModifiedBy>
  <cp:revision>2</cp:revision>
  <dcterms:created xsi:type="dcterms:W3CDTF">2022-05-24T09:19:33Z</dcterms:created>
  <dcterms:modified xsi:type="dcterms:W3CDTF">2022-05-24T09:29:09Z</dcterms:modified>
</cp:coreProperties>
</file>