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  <p:sldMasterId id="2147483671" r:id="rId2"/>
    <p:sldMasterId id="2147483713" r:id="rId3"/>
  </p:sldMasterIdLst>
  <p:notesMasterIdLst>
    <p:notesMasterId r:id="rId12"/>
  </p:notesMasterIdLst>
  <p:handoutMasterIdLst>
    <p:handoutMasterId r:id="rId13"/>
  </p:handoutMasterIdLst>
  <p:sldIdLst>
    <p:sldId id="256" r:id="rId4"/>
    <p:sldId id="265" r:id="rId5"/>
    <p:sldId id="260" r:id="rId6"/>
    <p:sldId id="257" r:id="rId7"/>
    <p:sldId id="264" r:id="rId8"/>
    <p:sldId id="262" r:id="rId9"/>
    <p:sldId id="259" r:id="rId10"/>
    <p:sldId id="263" r:id="rId11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  <a:srgbClr val="000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6404" autoAdjust="0"/>
  </p:normalViewPr>
  <p:slideViewPr>
    <p:cSldViewPr snapToGrid="0" showGuides="1">
      <p:cViewPr varScale="1">
        <p:scale>
          <a:sx n="108" d="100"/>
          <a:sy n="108" d="100"/>
        </p:scale>
        <p:origin x="576" y="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77C65-5F1B-40EA-B9D9-0A213CC8D6FD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19211-8053-44EA-842D-0C21A9AE55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746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7ABBD-0AF1-4E5E-9192-E0FA43B08A1B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D0498-22D3-4F51-9017-5D5D1B72FC8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05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0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85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10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1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5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35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6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290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137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73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48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230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39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71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090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2690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63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21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08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3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100" smtClean="0"/>
              <a:t>EGU General Assembly 2022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2690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6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2690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1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8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83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01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22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072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36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19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25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52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26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58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46839" y="6315630"/>
            <a:ext cx="3859795" cy="304801"/>
          </a:xfrm>
        </p:spPr>
        <p:txBody>
          <a:bodyPr/>
          <a:lstStyle/>
          <a:p>
            <a:r>
              <a:rPr lang="en-GB" sz="1100" dirty="0" smtClean="0"/>
              <a:t>EGU General Assembly 2022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6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55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51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20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8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41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7B2C2-54BD-4078-88AA-7A8BB7B9D63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D30D1-D51A-46C8-BE15-7AE1B9788EEF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946839" y="6315630"/>
            <a:ext cx="3859795" cy="3048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/>
              <a:t>EGU General Assembly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938EB9-09FB-48A7-8E78-2B80E77CEF56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E4EC-6D37-4F04-8C9E-1191700CC5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83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65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2122/12914" TargetMode="External"/><Relationship Id="rId2" Type="http://schemas.openxmlformats.org/officeDocument/2006/relationships/hyperlink" Target="https://doi.org/10.1016/j.earscirev.2021.103686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png"/><Relationship Id="rId4" Type="http://schemas.openxmlformats.org/officeDocument/2006/relationships/hyperlink" Target="https://progetti.ingv.it/index.php/it/progetti-dipartimentali/vulcani/impact#informazioni-sul-progett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54955" y="1170887"/>
            <a:ext cx="8825658" cy="3329581"/>
          </a:xfrm>
        </p:spPr>
        <p:txBody>
          <a:bodyPr/>
          <a:lstStyle/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machine learning method for seismic signal monitoring: A contribution to the detection of the potential volcanic hazard on Etna,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Susanna Falsaperla, Horst Langer,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Alfio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Messina, and Salvatore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Spampinato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GB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9288006" cy="861420"/>
          </a:xfrm>
        </p:spPr>
        <p:txBody>
          <a:bodyPr>
            <a:normAutofit fontScale="92500" lnSpcReduction="20000"/>
          </a:bodyPr>
          <a:lstStyle/>
          <a:p>
            <a:endParaRPr lang="en-US" sz="1800" cap="none" dirty="0" smtClean="0">
              <a:solidFill>
                <a:srgbClr val="EBEBEB"/>
              </a:solidFill>
            </a:endParaRPr>
          </a:p>
          <a:p>
            <a:r>
              <a:rPr lang="it-IT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Istituto Nazionale di Geofisica e Vulcanologia, </a:t>
            </a:r>
            <a:r>
              <a:rPr lang="it-IT" sz="1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Sezione di Catania</a:t>
            </a:r>
            <a:r>
              <a:rPr lang="it-IT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Osservatorio </a:t>
            </a:r>
            <a:r>
              <a:rPr lang="it-IT" sz="1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etneo, Catania, </a:t>
            </a:r>
            <a:r>
              <a:rPr lang="it-IT" sz="1800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Italy</a:t>
            </a:r>
            <a:r>
              <a:rPr lang="it-IT" sz="1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cap="none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susanna.falsaperla@ingv.it)</a:t>
            </a:r>
            <a:endParaRPr lang="en-US" sz="1800" cap="none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chemeClr val="accent3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690" y="6087188"/>
            <a:ext cx="2205495" cy="58904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10003" y="6353029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82" y="0"/>
            <a:ext cx="1078992" cy="18013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11" y="5485554"/>
            <a:ext cx="1206163" cy="12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300008" y="2001644"/>
            <a:ext cx="5929342" cy="41954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endParaRPr lang="en-GB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616967" y="324115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this study?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4336" y="1197743"/>
            <a:ext cx="5929342" cy="41954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smtClean="0"/>
              <a:t>The dynamics driving an eruption play a crucial role in the impact volcanic activity has on the community at large. </a:t>
            </a:r>
          </a:p>
          <a:p>
            <a:pPr marL="0" indent="0" algn="just">
              <a:buFont typeface="Wingdings 3" charset="2"/>
              <a:buNone/>
            </a:pPr>
            <a:r>
              <a:rPr lang="en-US" smtClean="0"/>
              <a:t>The interpretation of geophysical and geochemical changes heralding a volcanic unrest is a fundamental key to forecasting upcoming phenomena. However, the style and intensity of the eruption are difficult to predict, even in open-conduit volcanoes where eruptions can be relatively frequent. </a:t>
            </a:r>
          </a:p>
          <a:p>
            <a:pPr marL="0" indent="0" algn="just">
              <a:buFont typeface="Wingdings 3" charset="2"/>
              <a:buNone/>
            </a:pPr>
            <a:r>
              <a:rPr lang="en-US" smtClean="0"/>
              <a:t>This is the case of Etna, in Italy, one of the most active basaltic </a:t>
            </a:r>
            <a:r>
              <a:rPr lang="en-GB" smtClean="0"/>
              <a:t>volcanoes in the world. </a:t>
            </a:r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31" y="1308841"/>
            <a:ext cx="4827972" cy="4683009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9964395" y="5991850"/>
            <a:ext cx="1491608" cy="276999"/>
            <a:chOff x="3931065" y="5793528"/>
            <a:chExt cx="1491608" cy="276999"/>
          </a:xfrm>
        </p:grpSpPr>
        <p:sp>
          <p:nvSpPr>
            <p:cNvPr id="11" name="Rettangolo 10"/>
            <p:cNvSpPr/>
            <p:nvPr/>
          </p:nvSpPr>
          <p:spPr>
            <a:xfrm>
              <a:off x="3931065" y="5793528"/>
              <a:ext cx="1491608" cy="276999"/>
            </a:xfrm>
            <a:prstGeom prst="rect">
              <a:avLst/>
            </a:prstGeom>
            <a:solidFill>
              <a:srgbClr val="0015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3988360" y="5793528"/>
              <a:ext cx="1434312" cy="276999"/>
              <a:chOff x="4935738" y="5808917"/>
              <a:chExt cx="1434312" cy="276999"/>
            </a:xfrm>
          </p:grpSpPr>
          <p:sp>
            <p:nvSpPr>
              <p:cNvPr id="13" name="Ovale 12"/>
              <p:cNvSpPr/>
              <p:nvPr/>
            </p:nvSpPr>
            <p:spPr>
              <a:xfrm>
                <a:off x="4935738" y="5876917"/>
                <a:ext cx="142875" cy="12382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5045648" y="5808917"/>
                <a:ext cx="13244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Seismic stations</a:t>
                </a:r>
                <a:endParaRPr lang="en-GB" sz="1200" dirty="0"/>
              </a:p>
            </p:txBody>
          </p:sp>
        </p:grpSp>
      </p:grpSp>
      <p:sp>
        <p:nvSpPr>
          <p:cNvPr id="15" name="CasellaDiTesto 14"/>
          <p:cNvSpPr txBox="1"/>
          <p:nvPr/>
        </p:nvSpPr>
        <p:spPr>
          <a:xfrm>
            <a:off x="7049230" y="6225751"/>
            <a:ext cx="398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Shaded relief of Etna updated at 2007 and </a:t>
            </a:r>
            <a:r>
              <a:rPr lang="en-US" sz="1400" i="1" dirty="0" smtClean="0"/>
              <a:t>modified after </a:t>
            </a:r>
            <a:r>
              <a:rPr lang="en-US" sz="1400" i="1" dirty="0" err="1"/>
              <a:t>Gwinner</a:t>
            </a:r>
            <a:r>
              <a:rPr lang="en-US" sz="1400" i="1" dirty="0"/>
              <a:t> et al</a:t>
            </a:r>
            <a:r>
              <a:rPr lang="en-US" sz="1400" i="1" dirty="0" smtClean="0"/>
              <a:t>. </a:t>
            </a:r>
            <a:r>
              <a:rPr lang="en-US" sz="1400" i="1" dirty="0"/>
              <a:t>(</a:t>
            </a:r>
            <a:r>
              <a:rPr lang="en-US" sz="1400" i="1" dirty="0" smtClean="0"/>
              <a:t>2006).</a:t>
            </a:r>
            <a:endParaRPr lang="en-GB" sz="1400" i="1" dirty="0"/>
          </a:p>
        </p:txBody>
      </p:sp>
      <p:sp>
        <p:nvSpPr>
          <p:cNvPr id="16" name="Rettangolo 15"/>
          <p:cNvSpPr/>
          <p:nvPr/>
        </p:nvSpPr>
        <p:spPr>
          <a:xfrm>
            <a:off x="686276" y="6381581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84" y="5466681"/>
            <a:ext cx="1206163" cy="12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6719"/>
            <a:ext cx="12192000" cy="6864719"/>
          </a:xfrm>
          <a:prstGeom prst="rect">
            <a:avLst/>
          </a:prstGeom>
          <a:solidFill>
            <a:srgbClr val="0002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50" y="0"/>
            <a:ext cx="8580899" cy="686471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98156" y="682636"/>
            <a:ext cx="5339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</a:t>
            </a:r>
            <a:r>
              <a:rPr lang="en-US" dirty="0"/>
              <a:t>2021, fifty-two lava fountains arose from its Southeast Crater accompanied by lava emissions and ash fallout, which disrupted air and road traffic in numerous Sicilian </a:t>
            </a:r>
            <a:r>
              <a:rPr lang="en-US" dirty="0" smtClean="0"/>
              <a:t>municipalities. </a:t>
            </a:r>
            <a:r>
              <a:rPr lang="en-US" dirty="0"/>
              <a:t>Lava fountains are just one of the typical eruptive styles of </a:t>
            </a:r>
            <a:r>
              <a:rPr lang="en-US" dirty="0" smtClean="0"/>
              <a:t>Etna (e.g., </a:t>
            </a:r>
            <a:r>
              <a:rPr lang="en-US" dirty="0" err="1" smtClean="0"/>
              <a:t>Andronico</a:t>
            </a:r>
            <a:r>
              <a:rPr lang="en-US" dirty="0" smtClean="0"/>
              <a:t> </a:t>
            </a:r>
            <a:r>
              <a:rPr lang="en-US" dirty="0"/>
              <a:t>et al., </a:t>
            </a:r>
            <a:r>
              <a:rPr lang="en-US" dirty="0" smtClean="0"/>
              <a:t>2021). </a:t>
            </a:r>
            <a:r>
              <a:rPr lang="en-US" dirty="0"/>
              <a:t>Strombolian activity and lava flows are also relatively frequent here, each with its own characteristics in terms of intensity and social impact.</a:t>
            </a:r>
            <a:endParaRPr lang="it-IT" dirty="0">
              <a:effectLst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701819" y="185937"/>
            <a:ext cx="9404723" cy="1400530"/>
          </a:xfrm>
        </p:spPr>
        <p:txBody>
          <a:bodyPr/>
          <a:lstStyle/>
          <a:p>
            <a:pPr algn="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Etna?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8156" y="6376212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414" y="5586322"/>
            <a:ext cx="1206163" cy="12061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3" y="5943358"/>
            <a:ext cx="122540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4728501" y="2096422"/>
            <a:ext cx="5929342" cy="41954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endParaRPr lang="en-GB" dirty="0"/>
          </a:p>
        </p:txBody>
      </p:sp>
      <p:pic>
        <p:nvPicPr>
          <p:cNvPr id="11" name="Immagin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79" y="906603"/>
            <a:ext cx="4685425" cy="5234349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143460" y="85014"/>
            <a:ext cx="9896983" cy="1400530"/>
          </a:xfrm>
        </p:spPr>
        <p:txBody>
          <a:bodyPr/>
          <a:lstStyle/>
          <a:p>
            <a:pPr algn="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 tremor and lava fountains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01129" y="6324936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53" y="5611074"/>
            <a:ext cx="1206163" cy="1206163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54098" y="799033"/>
            <a:ext cx="41993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this perspective, we refined </a:t>
            </a:r>
            <a:r>
              <a:rPr lang="en-US" dirty="0"/>
              <a:t>a machine learning </a:t>
            </a:r>
            <a:r>
              <a:rPr lang="en-US" dirty="0" smtClean="0"/>
              <a:t>method encompassed in the multi-station warning system by </a:t>
            </a:r>
            <a:r>
              <a:rPr lang="en-US" dirty="0" err="1" smtClean="0"/>
              <a:t>Spampinato</a:t>
            </a:r>
            <a:r>
              <a:rPr lang="en-US" dirty="0" smtClean="0"/>
              <a:t> et al. (2019). The system flags alerts exploiting </a:t>
            </a:r>
            <a:r>
              <a:rPr lang="en-US" dirty="0"/>
              <a:t>the spectral characteristics of the background signal, </a:t>
            </a:r>
            <a:r>
              <a:rPr lang="en-US" dirty="0" smtClean="0"/>
              <a:t>so-called </a:t>
            </a:r>
            <a:r>
              <a:rPr lang="en-US" dirty="0"/>
              <a:t>volcanic </a:t>
            </a:r>
            <a:r>
              <a:rPr lang="en-US" dirty="0" smtClean="0"/>
              <a:t>tremor, continuously </a:t>
            </a:r>
            <a:r>
              <a:rPr lang="en-US" dirty="0"/>
              <a:t>acquired by the </a:t>
            </a:r>
            <a:r>
              <a:rPr lang="en-US" dirty="0" smtClean="0"/>
              <a:t>stations </a:t>
            </a:r>
            <a:r>
              <a:rPr lang="en-US" dirty="0"/>
              <a:t>of the Etna permanent seismic </a:t>
            </a:r>
            <a:r>
              <a:rPr lang="en-US" dirty="0" smtClean="0"/>
              <a:t>network. 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r>
              <a:rPr lang="en-US" dirty="0" smtClean="0"/>
              <a:t>Here, we offer a few examples of the challenges in the application of thresholds to forecast different levels of volcanic activity, from unrest to paroxysms.</a:t>
            </a:r>
            <a:endParaRPr lang="it-IT" dirty="0">
              <a:effectLst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507924" y="906603"/>
            <a:ext cx="13674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lava fountain</a:t>
            </a:r>
            <a:endParaRPr lang="it-IT" sz="105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4983971" y="3523778"/>
            <a:ext cx="6956276" cy="3170490"/>
            <a:chOff x="4983971" y="3523778"/>
            <a:chExt cx="6956276" cy="3170490"/>
          </a:xfrm>
        </p:grpSpPr>
        <p:grpSp>
          <p:nvGrpSpPr>
            <p:cNvPr id="23" name="Gruppo 22"/>
            <p:cNvGrpSpPr/>
            <p:nvPr/>
          </p:nvGrpSpPr>
          <p:grpSpPr>
            <a:xfrm>
              <a:off x="4983971" y="3523778"/>
              <a:ext cx="6956276" cy="3170490"/>
              <a:chOff x="555478" y="3429000"/>
              <a:chExt cx="6956276" cy="3170490"/>
            </a:xfrm>
          </p:grpSpPr>
          <p:grpSp>
            <p:nvGrpSpPr>
              <p:cNvPr id="3" name="Gruppo 2"/>
              <p:cNvGrpSpPr/>
              <p:nvPr/>
            </p:nvGrpSpPr>
            <p:grpSpPr>
              <a:xfrm>
                <a:off x="555478" y="3429000"/>
                <a:ext cx="6956276" cy="3170490"/>
                <a:chOff x="555478" y="3429000"/>
                <a:chExt cx="6956276" cy="3170490"/>
              </a:xfrm>
            </p:grpSpPr>
            <p:pic>
              <p:nvPicPr>
                <p:cNvPr id="13" name="Immagine 12"/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6248" r="3440"/>
                <a:stretch/>
              </p:blipFill>
              <p:spPr>
                <a:xfrm>
                  <a:off x="555478" y="3429000"/>
                  <a:ext cx="6956276" cy="3170490"/>
                </a:xfrm>
                <a:prstGeom prst="rect">
                  <a:avLst/>
                </a:prstGeom>
              </p:spPr>
            </p:pic>
            <p:sp>
              <p:nvSpPr>
                <p:cNvPr id="2" name="Rettangolo 1"/>
                <p:cNvSpPr/>
                <p:nvPr/>
              </p:nvSpPr>
              <p:spPr>
                <a:xfrm>
                  <a:off x="1222049" y="3691783"/>
                  <a:ext cx="239282" cy="29910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" name="Connettore diritto 4"/>
              <p:cNvCxnSpPr/>
              <p:nvPr/>
            </p:nvCxnSpPr>
            <p:spPr>
              <a:xfrm>
                <a:off x="2418460" y="3589234"/>
                <a:ext cx="11969" cy="1658583"/>
              </a:xfrm>
              <a:prstGeom prst="line">
                <a:avLst/>
              </a:prstGeom>
              <a:ln w="2857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7" name="Connettore diritto 16"/>
              <p:cNvCxnSpPr/>
              <p:nvPr/>
            </p:nvCxnSpPr>
            <p:spPr>
              <a:xfrm flipH="1">
                <a:off x="3237503" y="3913974"/>
                <a:ext cx="186" cy="1333843"/>
              </a:xfrm>
              <a:prstGeom prst="line">
                <a:avLst/>
              </a:prstGeom>
              <a:ln w="2857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0" name="CasellaDiTesto 19"/>
              <p:cNvSpPr txBox="1"/>
              <p:nvPr/>
            </p:nvSpPr>
            <p:spPr>
              <a:xfrm>
                <a:off x="3074638" y="3540716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  <a:endParaRPr lang="en-GB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1" name="Rettangolo 20"/>
              <p:cNvSpPr/>
              <p:nvPr/>
            </p:nvSpPr>
            <p:spPr>
              <a:xfrm rot="16200000">
                <a:off x="1601357" y="4114871"/>
                <a:ext cx="1367435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100" dirty="0" smtClean="0">
                    <a:solidFill>
                      <a:schemeClr val="bg1"/>
                    </a:solidFill>
                  </a:rPr>
                  <a:t>start of the unrest</a:t>
                </a:r>
                <a:endParaRPr lang="it-IT" sz="1100" dirty="0">
                  <a:solidFill>
                    <a:schemeClr val="bg1"/>
                  </a:solidFill>
                  <a:effectLst/>
                </a:endParaRPr>
              </a:p>
            </p:txBody>
          </p:sp>
        </p:grpSp>
        <p:cxnSp>
          <p:nvCxnSpPr>
            <p:cNvPr id="6" name="Connettore 2 5"/>
            <p:cNvCxnSpPr/>
            <p:nvPr/>
          </p:nvCxnSpPr>
          <p:spPr>
            <a:xfrm flipV="1">
              <a:off x="7430610" y="3922278"/>
              <a:ext cx="469671" cy="16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85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690212" y="257453"/>
            <a:ext cx="1035136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 in 2021: test of a threshold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1806"/>
          <a:stretch/>
        </p:blipFill>
        <p:spPr>
          <a:xfrm>
            <a:off x="2293052" y="1100831"/>
            <a:ext cx="7334401" cy="538260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90212" y="6335024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09" y="5313527"/>
            <a:ext cx="1206163" cy="120616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9674040" y="3532100"/>
            <a:ext cx="2217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The stronger the eruptive activity, the greater the number of alert flag stations. </a:t>
            </a:r>
            <a:endParaRPr lang="it-IT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49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111" y="131268"/>
            <a:ext cx="9404723" cy="140053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the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46110" y="1651268"/>
            <a:ext cx="48225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so-called “Receiver Operation Characteristic” (</a:t>
            </a:r>
            <a:r>
              <a:rPr lang="en-US" dirty="0" smtClean="0"/>
              <a:t>ROC; </a:t>
            </a:r>
            <a:r>
              <a:rPr lang="en-US" dirty="0"/>
              <a:t>Metz, 1978) curves allow us to establish rules for the identification of suitable criteria to evaluate the performance of our </a:t>
            </a:r>
            <a:r>
              <a:rPr lang="en-US" dirty="0" smtClean="0"/>
              <a:t>warning system, here based on the red (R) saturation of </a:t>
            </a:r>
            <a:r>
              <a:rPr lang="en-US" dirty="0" err="1" smtClean="0"/>
              <a:t>Kohonen</a:t>
            </a:r>
            <a:r>
              <a:rPr lang="en-US" dirty="0" smtClean="0"/>
              <a:t> maps (</a:t>
            </a:r>
            <a:r>
              <a:rPr lang="en-US" dirty="0" err="1" smtClean="0"/>
              <a:t>Kohonen</a:t>
            </a:r>
            <a:r>
              <a:rPr lang="en-US" dirty="0" smtClean="0"/>
              <a:t>, 2001).  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r>
              <a:rPr lang="en-US" dirty="0" smtClean="0"/>
              <a:t>This aim is achieved comparing </a:t>
            </a:r>
            <a:r>
              <a:rPr lang="en-US" dirty="0"/>
              <a:t>the “true positives” </a:t>
            </a:r>
            <a:r>
              <a:rPr lang="en-US" dirty="0" smtClean="0"/>
              <a:t>(TP; events </a:t>
            </a:r>
            <a:r>
              <a:rPr lang="en-US" dirty="0"/>
              <a:t>correctly flagged) with respect to “false positives” </a:t>
            </a:r>
            <a:r>
              <a:rPr lang="en-US" dirty="0" smtClean="0"/>
              <a:t>(FP; events </a:t>
            </a:r>
            <a:r>
              <a:rPr lang="en-US" dirty="0"/>
              <a:t>flagged without having occurred). </a:t>
            </a:r>
            <a:endParaRPr lang="it-IT" dirty="0">
              <a:effectLst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61" y="3373244"/>
            <a:ext cx="5501507" cy="3306757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487911" y="3933825"/>
            <a:ext cx="715519" cy="2396650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61" y="131268"/>
            <a:ext cx="5500800" cy="3308400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6487911" y="729516"/>
            <a:ext cx="715519" cy="2375634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/>
          <p:cNvSpPr/>
          <p:nvPr/>
        </p:nvSpPr>
        <p:spPr>
          <a:xfrm>
            <a:off x="692920" y="6362835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75" y="5466681"/>
            <a:ext cx="1206163" cy="12061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577792" y="1594167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TP 492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FP 469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577789" y="4825449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TP 481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FP 135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514857" y="1724645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(warning with at least four stations)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514854" y="4988351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(warning with at least four stations)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2188" y="463353"/>
            <a:ext cx="9404723" cy="1400530"/>
          </a:xfrm>
        </p:spPr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95154" y="6344759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84" y="5466681"/>
            <a:ext cx="1206163" cy="1206163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1993524" y="1652641"/>
            <a:ext cx="8204952" cy="3688189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it-IT" sz="1800" dirty="0" smtClean="0"/>
              <a:t>Effettive </a:t>
            </a:r>
            <a:r>
              <a:rPr lang="it-IT" sz="1800" dirty="0" err="1" smtClean="0"/>
              <a:t>analysis</a:t>
            </a:r>
            <a:r>
              <a:rPr lang="it-IT" sz="1800" dirty="0" smtClean="0"/>
              <a:t> of high-</a:t>
            </a:r>
            <a:r>
              <a:rPr lang="it-IT" sz="1800" dirty="0" err="1" smtClean="0"/>
              <a:t>dimensional</a:t>
            </a:r>
            <a:r>
              <a:rPr lang="it-IT" sz="1800" dirty="0" smtClean="0"/>
              <a:t> data (</a:t>
            </a:r>
            <a:r>
              <a:rPr lang="it-IT" sz="1800" dirty="0" err="1" smtClean="0"/>
              <a:t>volcanic</a:t>
            </a:r>
            <a:r>
              <a:rPr lang="it-IT" sz="1800" dirty="0" smtClean="0"/>
              <a:t> </a:t>
            </a:r>
            <a:r>
              <a:rPr lang="it-IT" sz="1800" dirty="0" err="1" smtClean="0"/>
              <a:t>tremor</a:t>
            </a:r>
            <a:r>
              <a:rPr lang="it-IT" sz="1800" dirty="0" smtClean="0"/>
              <a:t>) </a:t>
            </a:r>
            <a:r>
              <a:rPr lang="it-IT" sz="1800" dirty="0" err="1" smtClean="0"/>
              <a:t>using</a:t>
            </a:r>
            <a:r>
              <a:rPr lang="it-IT" sz="1800" dirty="0" smtClean="0"/>
              <a:t> a multi-station </a:t>
            </a:r>
            <a:r>
              <a:rPr lang="it-IT" sz="1800" dirty="0" err="1" smtClean="0"/>
              <a:t>warning</a:t>
            </a:r>
            <a:r>
              <a:rPr lang="it-IT" sz="1800" dirty="0" smtClean="0"/>
              <a:t> </a:t>
            </a:r>
            <a:r>
              <a:rPr lang="it-IT" sz="1800" dirty="0" err="1" smtClean="0"/>
              <a:t>system</a:t>
            </a:r>
            <a:endParaRPr lang="it-IT" sz="1800" dirty="0" smtClean="0"/>
          </a:p>
          <a:p>
            <a:pPr algn="just"/>
            <a:r>
              <a:rPr lang="it-IT" sz="1800" dirty="0" err="1" smtClean="0"/>
              <a:t>Identification</a:t>
            </a:r>
            <a:r>
              <a:rPr lang="it-IT" sz="1800" dirty="0" smtClean="0"/>
              <a:t> of </a:t>
            </a:r>
            <a:r>
              <a:rPr lang="it-IT" sz="1800" dirty="0" err="1" smtClean="0"/>
              <a:t>changes</a:t>
            </a:r>
            <a:r>
              <a:rPr lang="it-IT" sz="1800" dirty="0" smtClean="0"/>
              <a:t> </a:t>
            </a:r>
            <a:r>
              <a:rPr lang="it-IT" sz="1800" dirty="0" err="1" smtClean="0"/>
              <a:t>heralding</a:t>
            </a:r>
            <a:r>
              <a:rPr lang="it-IT" sz="1800" dirty="0" smtClean="0"/>
              <a:t> </a:t>
            </a:r>
            <a:r>
              <a:rPr lang="it-IT" sz="1800" dirty="0" err="1" smtClean="0"/>
              <a:t>impending</a:t>
            </a:r>
            <a:r>
              <a:rPr lang="it-IT" sz="1800" dirty="0" smtClean="0"/>
              <a:t> </a:t>
            </a:r>
            <a:r>
              <a:rPr lang="it-IT" sz="1800" dirty="0" err="1" smtClean="0"/>
              <a:t>volcanic</a:t>
            </a:r>
            <a:r>
              <a:rPr lang="it-IT" sz="1800" dirty="0" smtClean="0"/>
              <a:t>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 </a:t>
            </a:r>
            <a:r>
              <a:rPr lang="it-IT" sz="1800" dirty="0" err="1" smtClean="0"/>
              <a:t>at</a:t>
            </a:r>
            <a:r>
              <a:rPr lang="it-IT" sz="1800" dirty="0" smtClean="0"/>
              <a:t> Etna</a:t>
            </a:r>
          </a:p>
          <a:p>
            <a:pPr algn="just"/>
            <a:r>
              <a:rPr lang="it-IT" sz="1800" dirty="0" err="1" smtClean="0"/>
              <a:t>Excellent</a:t>
            </a:r>
            <a:r>
              <a:rPr lang="it-IT" sz="1800" dirty="0" smtClean="0"/>
              <a:t> performance of the </a:t>
            </a:r>
            <a:r>
              <a:rPr lang="it-IT" sz="1800" dirty="0" err="1" smtClean="0"/>
              <a:t>warning</a:t>
            </a:r>
            <a:r>
              <a:rPr lang="it-IT" sz="1800" dirty="0" smtClean="0"/>
              <a:t> </a:t>
            </a:r>
            <a:r>
              <a:rPr lang="it-IT" sz="1800" dirty="0" err="1" smtClean="0"/>
              <a:t>system</a:t>
            </a:r>
            <a:r>
              <a:rPr lang="it-IT" sz="1800" dirty="0" smtClean="0"/>
              <a:t> by </a:t>
            </a:r>
            <a:r>
              <a:rPr lang="it-IT" sz="1800" dirty="0" err="1" smtClean="0"/>
              <a:t>using</a:t>
            </a:r>
            <a:r>
              <a:rPr lang="it-IT" sz="1800" dirty="0" smtClean="0"/>
              <a:t> </a:t>
            </a:r>
            <a:r>
              <a:rPr lang="it-IT" sz="1800" dirty="0" err="1" smtClean="0"/>
              <a:t>alert</a:t>
            </a:r>
            <a:r>
              <a:rPr lang="it-IT" sz="1800" dirty="0" smtClean="0"/>
              <a:t> </a:t>
            </a:r>
            <a:r>
              <a:rPr lang="it-IT" sz="1800" dirty="0" err="1" smtClean="0"/>
              <a:t>thresholds</a:t>
            </a:r>
            <a:r>
              <a:rPr lang="it-IT" sz="1800" dirty="0" smtClean="0"/>
              <a:t> for the </a:t>
            </a:r>
            <a:r>
              <a:rPr lang="it-IT" sz="1800" dirty="0" err="1" smtClean="0"/>
              <a:t>definition</a:t>
            </a:r>
            <a:r>
              <a:rPr lang="it-IT" sz="1800" dirty="0" smtClean="0"/>
              <a:t> of </a:t>
            </a:r>
            <a:r>
              <a:rPr lang="it-IT" sz="1800" dirty="0" err="1" smtClean="0"/>
              <a:t>different</a:t>
            </a:r>
            <a:r>
              <a:rPr lang="it-IT" sz="1800" dirty="0" smtClean="0"/>
              <a:t> </a:t>
            </a:r>
            <a:r>
              <a:rPr lang="it-IT" sz="1800" dirty="0" err="1" smtClean="0"/>
              <a:t>levels</a:t>
            </a:r>
            <a:r>
              <a:rPr lang="it-IT" sz="1800" dirty="0" smtClean="0"/>
              <a:t> of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, from </a:t>
            </a:r>
            <a:r>
              <a:rPr lang="it-IT" sz="1800" dirty="0" err="1" smtClean="0"/>
              <a:t>unrest</a:t>
            </a:r>
            <a:r>
              <a:rPr lang="it-IT" sz="1800" dirty="0" smtClean="0"/>
              <a:t> to </a:t>
            </a:r>
            <a:r>
              <a:rPr lang="it-IT" sz="1800" dirty="0" err="1" smtClean="0"/>
              <a:t>paroxysms</a:t>
            </a:r>
            <a:endParaRPr lang="it-IT" sz="1800" dirty="0" smtClean="0"/>
          </a:p>
          <a:p>
            <a:pPr algn="just"/>
            <a:r>
              <a:rPr lang="it-IT" sz="1800" dirty="0" err="1" smtClean="0"/>
              <a:t>Final</a:t>
            </a:r>
            <a:r>
              <a:rPr lang="it-IT" sz="1800" dirty="0" smtClean="0"/>
              <a:t> </a:t>
            </a:r>
            <a:r>
              <a:rPr lang="it-IT" sz="1800" dirty="0" err="1" smtClean="0"/>
              <a:t>choice</a:t>
            </a:r>
            <a:r>
              <a:rPr lang="it-IT" sz="1800" dirty="0" smtClean="0"/>
              <a:t> of the </a:t>
            </a:r>
            <a:r>
              <a:rPr lang="it-IT" sz="1800" dirty="0" err="1" smtClean="0"/>
              <a:t>thresholds</a:t>
            </a:r>
            <a:r>
              <a:rPr lang="it-IT" sz="1800" dirty="0" smtClean="0"/>
              <a:t> and </a:t>
            </a:r>
            <a:r>
              <a:rPr lang="it-IT" sz="1800" dirty="0" err="1" smtClean="0"/>
              <a:t>number</a:t>
            </a:r>
            <a:r>
              <a:rPr lang="it-IT" sz="1800" dirty="0" smtClean="0"/>
              <a:t> of </a:t>
            </a:r>
            <a:r>
              <a:rPr lang="it-IT" sz="1800" dirty="0" err="1" smtClean="0"/>
              <a:t>stations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a </a:t>
            </a:r>
            <a:r>
              <a:rPr lang="it-IT" sz="1800" dirty="0" err="1" smtClean="0"/>
              <a:t>matter</a:t>
            </a:r>
            <a:r>
              <a:rPr lang="it-IT" sz="1800" dirty="0" smtClean="0"/>
              <a:t> of </a:t>
            </a:r>
            <a:r>
              <a:rPr lang="it-IT" sz="1800" dirty="0" err="1" smtClean="0"/>
              <a:t>discussion</a:t>
            </a:r>
            <a:r>
              <a:rPr lang="it-IT" sz="1800" dirty="0" smtClean="0"/>
              <a:t> </a:t>
            </a:r>
            <a:r>
              <a:rPr lang="it-IT" sz="1800" dirty="0" err="1" smtClean="0"/>
              <a:t>based</a:t>
            </a:r>
            <a:r>
              <a:rPr lang="it-IT" sz="1800" dirty="0" smtClean="0"/>
              <a:t> on TP and FP.</a:t>
            </a:r>
          </a:p>
          <a:p>
            <a:pPr marL="0" indent="0" algn="just">
              <a:buNone/>
            </a:pPr>
            <a:endParaRPr lang="it-IT" sz="1800" dirty="0"/>
          </a:p>
          <a:p>
            <a:pPr marL="0" indent="0" algn="just">
              <a:buNone/>
            </a:pPr>
            <a:endParaRPr lang="en-US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6717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1768" y="179254"/>
            <a:ext cx="9404723" cy="1400530"/>
          </a:xfrm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36955" y="3330342"/>
            <a:ext cx="11318089" cy="2256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</a:p>
          <a:p>
            <a:pPr marL="0" indent="0" algn="just">
              <a:buNone/>
            </a:pPr>
            <a:r>
              <a:rPr lang="en-US" sz="1200" dirty="0" err="1"/>
              <a:t>Andronico</a:t>
            </a:r>
            <a:r>
              <a:rPr lang="en-US" sz="1200" dirty="0"/>
              <a:t>, D., </a:t>
            </a:r>
            <a:r>
              <a:rPr lang="en-US" sz="1200" dirty="0" err="1"/>
              <a:t>Cannata</a:t>
            </a:r>
            <a:r>
              <a:rPr lang="en-US" sz="1200" dirty="0"/>
              <a:t>, A., Di </a:t>
            </a:r>
            <a:r>
              <a:rPr lang="en-US" sz="1200" dirty="0" err="1"/>
              <a:t>Grazia</a:t>
            </a:r>
            <a:r>
              <a:rPr lang="en-US" sz="1200" dirty="0"/>
              <a:t>, G., </a:t>
            </a:r>
            <a:r>
              <a:rPr lang="en-US" sz="1200" dirty="0" err="1"/>
              <a:t>Ferruccio</a:t>
            </a:r>
            <a:r>
              <a:rPr lang="en-US" sz="1200" dirty="0"/>
              <a:t> Ferrari, F., The 1986–2021 paroxysmal episodes at the summit craters of Mt. Etna: Insights into volcano dynamics and hazard, </a:t>
            </a:r>
            <a:r>
              <a:rPr lang="en-US" sz="1200" i="1" dirty="0"/>
              <a:t>Earth-Science Reviews</a:t>
            </a:r>
            <a:r>
              <a:rPr lang="en-US" sz="1200" dirty="0"/>
              <a:t>, 220, 103686, </a:t>
            </a:r>
            <a:r>
              <a:rPr lang="en-US" sz="1200" dirty="0">
                <a:hlinkClick r:id="rId2"/>
              </a:rPr>
              <a:t>https://doi.org/10.1016/j.earscirev.2021.103686</a:t>
            </a:r>
            <a:r>
              <a:rPr lang="en-US" sz="1200" dirty="0"/>
              <a:t>, (2021).</a:t>
            </a:r>
          </a:p>
          <a:p>
            <a:pPr marL="0" indent="0" algn="just">
              <a:buNone/>
            </a:pPr>
            <a:r>
              <a:rPr lang="en-US" sz="1200" dirty="0" err="1"/>
              <a:t>Gwinner</a:t>
            </a:r>
            <a:r>
              <a:rPr lang="en-US" sz="1200" dirty="0"/>
              <a:t>, K., </a:t>
            </a:r>
            <a:r>
              <a:rPr lang="en-US" sz="1200" dirty="0" err="1"/>
              <a:t>Coltelli</a:t>
            </a:r>
            <a:r>
              <a:rPr lang="en-US" sz="1200" dirty="0"/>
              <a:t>, M., </a:t>
            </a:r>
            <a:r>
              <a:rPr lang="en-US" sz="1200" dirty="0" err="1"/>
              <a:t>Flohrera</a:t>
            </a:r>
            <a:r>
              <a:rPr lang="en-US" sz="1200" dirty="0"/>
              <a:t>, J., </a:t>
            </a:r>
            <a:r>
              <a:rPr lang="en-US" sz="1200" dirty="0" err="1"/>
              <a:t>Jaumanna</a:t>
            </a:r>
            <a:r>
              <a:rPr lang="en-US" sz="1200" dirty="0"/>
              <a:t>, R., </a:t>
            </a:r>
            <a:r>
              <a:rPr lang="en-US" sz="1200" dirty="0" err="1"/>
              <a:t>Matza</a:t>
            </a:r>
            <a:r>
              <a:rPr lang="en-US" sz="1200" dirty="0"/>
              <a:t>, K.D., </a:t>
            </a:r>
            <a:r>
              <a:rPr lang="en-US" sz="1200" dirty="0" err="1"/>
              <a:t>Marsella</a:t>
            </a:r>
            <a:r>
              <a:rPr lang="en-US" sz="1200" dirty="0"/>
              <a:t>, M., </a:t>
            </a:r>
            <a:r>
              <a:rPr lang="en-US" sz="1200" dirty="0" err="1"/>
              <a:t>Roatscha</a:t>
            </a:r>
            <a:r>
              <a:rPr lang="en-US" sz="1200" dirty="0"/>
              <a:t>, T., </a:t>
            </a:r>
            <a:r>
              <a:rPr lang="en-US" sz="1200" dirty="0" err="1"/>
              <a:t>Scholtena</a:t>
            </a:r>
            <a:r>
              <a:rPr lang="en-US" sz="1200" dirty="0"/>
              <a:t>, F., and </a:t>
            </a:r>
            <a:r>
              <a:rPr lang="en-US" sz="1200" dirty="0" err="1"/>
              <a:t>Trauthana</a:t>
            </a:r>
            <a:r>
              <a:rPr lang="en-US" sz="1200" dirty="0"/>
              <a:t>, F</a:t>
            </a:r>
            <a:r>
              <a:rPr lang="en-US" sz="1200" dirty="0" smtClean="0"/>
              <a:t>., </a:t>
            </a:r>
            <a:r>
              <a:rPr lang="en-US" sz="1200" dirty="0"/>
              <a:t>The HRSC-AX Mt. Etna Project: High-resolution </a:t>
            </a:r>
            <a:r>
              <a:rPr lang="en-US" sz="1200" dirty="0" err="1"/>
              <a:t>Orthoimages</a:t>
            </a:r>
            <a:r>
              <a:rPr lang="en-US" sz="1200" dirty="0"/>
              <a:t> and 1 m DEM at Regional Scale. In Proceedings of the ISPRS XXXVI, Paris, France, 4–6 July 2006. T05–23 (2006).</a:t>
            </a:r>
            <a:endParaRPr lang="en-US" sz="1200" dirty="0" smtClean="0"/>
          </a:p>
          <a:p>
            <a:pPr marL="0" indent="0" algn="just">
              <a:buNone/>
            </a:pPr>
            <a:r>
              <a:rPr lang="en-US" sz="1200" dirty="0" err="1"/>
              <a:t>Kohonen</a:t>
            </a:r>
            <a:r>
              <a:rPr lang="en-US" sz="1200" dirty="0"/>
              <a:t>, T</a:t>
            </a:r>
            <a:r>
              <a:rPr lang="en-US" sz="1200" dirty="0" smtClean="0"/>
              <a:t>., </a:t>
            </a:r>
            <a:r>
              <a:rPr lang="en-US" sz="1200" dirty="0"/>
              <a:t>Self-organizing Maps, 3rd edition. Springer, Berlin, p 501 (2001).</a:t>
            </a:r>
          </a:p>
          <a:p>
            <a:pPr marL="0" indent="0" algn="just">
              <a:buNone/>
            </a:pPr>
            <a:r>
              <a:rPr lang="en-US" sz="1200" dirty="0" smtClean="0"/>
              <a:t>Metz</a:t>
            </a:r>
            <a:r>
              <a:rPr lang="en-US" sz="1200" dirty="0"/>
              <a:t>, C. E</a:t>
            </a:r>
            <a:r>
              <a:rPr lang="en-US" sz="1200" dirty="0" smtClean="0"/>
              <a:t>., Basic </a:t>
            </a:r>
            <a:r>
              <a:rPr lang="en-US" sz="1200" dirty="0"/>
              <a:t>principles of ROC analysis. Sem. </a:t>
            </a:r>
            <a:r>
              <a:rPr lang="en-US" sz="1200" dirty="0" err="1"/>
              <a:t>Nuc</a:t>
            </a:r>
            <a:r>
              <a:rPr lang="en-US" sz="1200" dirty="0"/>
              <a:t> Med. 8, 283–298 (1978).</a:t>
            </a:r>
            <a:endParaRPr lang="en-US" sz="1200" dirty="0" smtClean="0"/>
          </a:p>
          <a:p>
            <a:pPr marL="0" indent="0" algn="just">
              <a:buNone/>
            </a:pPr>
            <a:r>
              <a:rPr lang="en-US" sz="1200" dirty="0" err="1" smtClean="0"/>
              <a:t>Spampinato</a:t>
            </a:r>
            <a:r>
              <a:rPr lang="en-US" sz="1200" dirty="0" smtClean="0"/>
              <a:t>, </a:t>
            </a:r>
            <a:r>
              <a:rPr lang="en-US" sz="1200" dirty="0"/>
              <a:t>S., </a:t>
            </a:r>
            <a:r>
              <a:rPr lang="en-US" sz="1200" dirty="0" smtClean="0"/>
              <a:t>Langer</a:t>
            </a:r>
            <a:r>
              <a:rPr lang="en-US" sz="1200" dirty="0"/>
              <a:t>, H</a:t>
            </a:r>
            <a:r>
              <a:rPr lang="en-US" sz="1200" dirty="0" smtClean="0"/>
              <a:t>., Messina</a:t>
            </a:r>
            <a:r>
              <a:rPr lang="en-US" sz="1200" dirty="0"/>
              <a:t>, </a:t>
            </a:r>
            <a:r>
              <a:rPr lang="en-US" sz="1200" dirty="0" smtClean="0"/>
              <a:t>A., Falsaperla, S., Short </a:t>
            </a:r>
            <a:r>
              <a:rPr lang="en-US" sz="1200" dirty="0"/>
              <a:t>term detection of volcanic unrest </a:t>
            </a:r>
            <a:r>
              <a:rPr lang="en-US" sz="1200" dirty="0" smtClean="0"/>
              <a:t>at Mt</a:t>
            </a:r>
            <a:r>
              <a:rPr lang="en-US" sz="1200" dirty="0"/>
              <a:t>. Etna by means of a multi station warning system. </a:t>
            </a:r>
            <a:r>
              <a:rPr lang="en-US" sz="1200" i="1" dirty="0"/>
              <a:t>Scientific Reports</a:t>
            </a:r>
            <a:r>
              <a:rPr lang="en-US" sz="1200" dirty="0"/>
              <a:t>, </a:t>
            </a:r>
            <a:r>
              <a:rPr lang="en-US" sz="1200" dirty="0" smtClean="0"/>
              <a:t>9:6506, https</a:t>
            </a:r>
            <a:r>
              <a:rPr lang="en-US" sz="1200" dirty="0"/>
              <a:t>://doi.org/10.1038/s41598 019 42930 3 ;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hdl.handle.net/2122/12914</a:t>
            </a:r>
            <a:r>
              <a:rPr lang="en-US" sz="1200" dirty="0" smtClean="0"/>
              <a:t> (2019).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36955" y="1658694"/>
            <a:ext cx="11318089" cy="13108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Acknowledgments</a:t>
            </a:r>
          </a:p>
          <a:p>
            <a:pPr marL="0" indent="0" algn="just">
              <a:buNone/>
            </a:pPr>
            <a:r>
              <a:rPr lang="en-US" sz="1200" dirty="0" smtClean="0"/>
              <a:t>This work was designed within the project IMPACT (A </a:t>
            </a:r>
            <a:r>
              <a:rPr lang="en-US" sz="1200" dirty="0"/>
              <a:t>multidisciplinary Insight on the kinematics and dynamics of Magmatic Processes at </a:t>
            </a:r>
            <a:r>
              <a:rPr lang="en-US" sz="1200" dirty="0" smtClean="0"/>
              <a:t>Mt. Etna </a:t>
            </a:r>
            <a:r>
              <a:rPr lang="en-US" sz="1200" dirty="0"/>
              <a:t>Aimed at identifying </a:t>
            </a:r>
            <a:r>
              <a:rPr lang="en-US" sz="1200" dirty="0" err="1"/>
              <a:t>preCursor</a:t>
            </a:r>
            <a:r>
              <a:rPr lang="en-US" sz="1200" dirty="0"/>
              <a:t> phenomena and developing early warning </a:t>
            </a:r>
            <a:r>
              <a:rPr lang="en-US" sz="1200" dirty="0" err="1" smtClean="0"/>
              <a:t>sysTems</a:t>
            </a:r>
            <a:r>
              <a:rPr lang="en-US" sz="1200" dirty="0" smtClean="0"/>
              <a:t>). IMPACT belongs to the </a:t>
            </a:r>
            <a:r>
              <a:rPr lang="en-US" sz="1200" i="1" dirty="0" err="1" smtClean="0"/>
              <a:t>Progetti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Dipartimentali</a:t>
            </a:r>
            <a:r>
              <a:rPr lang="en-US" sz="1200" i="1" dirty="0" smtClean="0"/>
              <a:t> INGV [DIP7], </a:t>
            </a:r>
            <a:r>
              <a:rPr lang="it-IT" sz="1200" u="sng" dirty="0">
                <a:solidFill>
                  <a:srgbClr val="0563C1"/>
                </a:solidFill>
                <a:hlinkClick r:id="rId4"/>
              </a:rPr>
              <a:t>https://</a:t>
            </a:r>
            <a:r>
              <a:rPr lang="it-IT" sz="1200" u="sng" dirty="0" smtClean="0">
                <a:solidFill>
                  <a:srgbClr val="0563C1"/>
                </a:solidFill>
                <a:hlinkClick r:id="rId4"/>
              </a:rPr>
              <a:t>progetti.ingv.it/index.php/it/progetti-dipartimentali/vulcani/impact#informazioni-sul-progetto</a:t>
            </a:r>
            <a:r>
              <a:rPr lang="it-IT" sz="1200" dirty="0" smtClean="0"/>
              <a:t>. </a:t>
            </a:r>
            <a:r>
              <a:rPr lang="it-IT" sz="1200" dirty="0" err="1" smtClean="0"/>
              <a:t>We</a:t>
            </a:r>
            <a:r>
              <a:rPr lang="it-IT" sz="1200" dirty="0" smtClean="0"/>
              <a:t> are </a:t>
            </a:r>
            <a:r>
              <a:rPr lang="it-IT" sz="1200" dirty="0" err="1" smtClean="0"/>
              <a:t>grateful</a:t>
            </a:r>
            <a:r>
              <a:rPr lang="it-IT" sz="1200" dirty="0" smtClean="0"/>
              <a:t> to Emanuela De Beni for </a:t>
            </a:r>
            <a:r>
              <a:rPr lang="it-IT" sz="1200" dirty="0" err="1" smtClean="0"/>
              <a:t>providing</a:t>
            </a:r>
            <a:r>
              <a:rPr lang="it-IT" sz="1200" dirty="0" smtClean="0"/>
              <a:t> the </a:t>
            </a:r>
            <a:r>
              <a:rPr lang="it-IT" sz="1200" dirty="0" err="1" smtClean="0"/>
              <a:t>modified</a:t>
            </a:r>
            <a:r>
              <a:rPr lang="it-IT" sz="1200" dirty="0" smtClean="0"/>
              <a:t> </a:t>
            </a:r>
            <a:r>
              <a:rPr lang="it-IT" sz="1200" dirty="0" err="1" smtClean="0"/>
              <a:t>shaded</a:t>
            </a:r>
            <a:r>
              <a:rPr lang="it-IT" sz="1200" dirty="0" smtClean="0"/>
              <a:t> </a:t>
            </a:r>
            <a:r>
              <a:rPr lang="it-IT" sz="1200" dirty="0" err="1" smtClean="0"/>
              <a:t>relief</a:t>
            </a:r>
            <a:r>
              <a:rPr lang="it-IT" sz="1200" dirty="0" smtClean="0"/>
              <a:t> of Etna.</a:t>
            </a:r>
            <a:endParaRPr lang="it-IT" sz="1200" dirty="0"/>
          </a:p>
          <a:p>
            <a:pPr marL="0" indent="0" algn="just">
              <a:buNone/>
            </a:pPr>
            <a:endParaRPr lang="en-US" sz="1200" i="1" dirty="0" smtClean="0"/>
          </a:p>
        </p:txBody>
      </p:sp>
      <p:sp>
        <p:nvSpPr>
          <p:cNvPr id="5" name="Rettangolo 4"/>
          <p:cNvSpPr/>
          <p:nvPr/>
        </p:nvSpPr>
        <p:spPr>
          <a:xfrm>
            <a:off x="721953" y="6345793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Sans"/>
              </a:rPr>
              <a:t>EGU22-1151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249" y="25545"/>
            <a:ext cx="1206163" cy="12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1573</TotalTime>
  <Words>823</Words>
  <Application>Microsoft Office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Century Gothic</vt:lpstr>
      <vt:lpstr>OpenSans</vt:lpstr>
      <vt:lpstr>Times New Roman</vt:lpstr>
      <vt:lpstr>Wingdings</vt:lpstr>
      <vt:lpstr>Wingdings 3</vt:lpstr>
      <vt:lpstr>1_Personalizza struttura</vt:lpstr>
      <vt:lpstr>Personalizza struttura</vt:lpstr>
      <vt:lpstr>Ione</vt:lpstr>
      <vt:lpstr>A machine learning method for seismic signal monitoring: A contribution to the detection of the potential volcanic hazard on Etna, Italy   Susanna Falsaperla, Horst Langer, Alfio Messina, and Salvatore Spampinato </vt:lpstr>
      <vt:lpstr>Presentazione standard di PowerPoint</vt:lpstr>
      <vt:lpstr>Why Etna?</vt:lpstr>
      <vt:lpstr>Volcanic tremor and lava fountains</vt:lpstr>
      <vt:lpstr>Presentazione standard di PowerPoint</vt:lpstr>
      <vt:lpstr>Evaluation of the performance</vt:lpstr>
      <vt:lpstr>Conclusions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machine learning method for seismic signal monitoring: A contribution to the detection of the potential volcanic hazard on Etna, Italy  Susanna Falsaperla, Horst Langer, Alfio Messina, and Salvatore Spampinato</dc:title>
  <dc:creator>Susanna Falsaperla</dc:creator>
  <cp:lastModifiedBy>Susanna Falsaperla</cp:lastModifiedBy>
  <cp:revision>98</cp:revision>
  <cp:lastPrinted>2022-05-19T14:14:24Z</cp:lastPrinted>
  <dcterms:created xsi:type="dcterms:W3CDTF">2022-05-11T13:38:47Z</dcterms:created>
  <dcterms:modified xsi:type="dcterms:W3CDTF">2022-05-19T14:33:57Z</dcterms:modified>
</cp:coreProperties>
</file>