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1" r:id="rId2"/>
    <p:sldId id="353" r:id="rId3"/>
    <p:sldId id="355" r:id="rId4"/>
    <p:sldId id="350" r:id="rId5"/>
    <p:sldId id="357" r:id="rId6"/>
    <p:sldId id="352" r:id="rId7"/>
    <p:sldId id="340" r:id="rId8"/>
    <p:sldId id="356" r:id="rId9"/>
    <p:sldId id="347" r:id="rId10"/>
    <p:sldId id="349" r:id="rId11"/>
  </p:sldIdLst>
  <p:sldSz cx="9144000" cy="5715000" type="screen16x1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FFC58EBD-92FB-44B3-A4CB-78CD24783742}">
          <p14:sldIdLst>
            <p14:sldId id="331"/>
            <p14:sldId id="353"/>
            <p14:sldId id="355"/>
            <p14:sldId id="350"/>
            <p14:sldId id="357"/>
            <p14:sldId id="352"/>
            <p14:sldId id="340"/>
            <p14:sldId id="356"/>
            <p14:sldId id="347"/>
            <p14:sldId id="349"/>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fricaMultiple" initials="A" lastIdx="1" clrIdx="0">
    <p:extLst>
      <p:ext uri="{19B8F6BF-5375-455C-9EA6-DF929625EA0E}">
        <p15:presenceInfo xmlns:p15="http://schemas.microsoft.com/office/powerpoint/2012/main" userId="AfricaMultip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C58"/>
    <a:srgbClr val="009F6F"/>
    <a:srgbClr val="000000"/>
    <a:srgbClr val="A98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05" autoAdjust="0"/>
    <p:restoredTop sz="93979" autoAdjust="0"/>
  </p:normalViewPr>
  <p:slideViewPr>
    <p:cSldViewPr>
      <p:cViewPr varScale="1">
        <p:scale>
          <a:sx n="87" d="100"/>
          <a:sy n="87" d="100"/>
        </p:scale>
        <p:origin x="408" y="90"/>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14484-C5C7-4AC6-BB50-47F8394FA77A}" type="datetimeFigureOut">
              <a:rPr lang="de-DE" smtClean="0"/>
              <a:t>25.05.2022</a:t>
            </a:fld>
            <a:endParaRPr lang="de-DE"/>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54CD8-646F-4C55-8082-9A9FB9000FB4}" type="slidenum">
              <a:rPr lang="de-DE" smtClean="0"/>
              <a:t>‹#›</a:t>
            </a:fld>
            <a:endParaRPr lang="de-DE"/>
          </a:p>
        </p:txBody>
      </p:sp>
    </p:spTree>
    <p:extLst>
      <p:ext uri="{BB962C8B-B14F-4D97-AF65-F5344CB8AC3E}">
        <p14:creationId xmlns:p14="http://schemas.microsoft.com/office/powerpoint/2010/main" val="362142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Abstract</a:t>
            </a:r>
          </a:p>
          <a:p>
            <a:r>
              <a:rPr lang="en-US" sz="1200" kern="1200" dirty="0">
                <a:solidFill>
                  <a:schemeClr val="tx1"/>
                </a:solidFill>
                <a:effectLst/>
                <a:latin typeface="+mn-lt"/>
                <a:ea typeface="+mn-ea"/>
                <a:cs typeface="+mn-cs"/>
              </a:rPr>
              <a:t>Africa’s development problems are often visualized through the existence or lack of infrastructures of common good such as roads, hospitals and schools. Over the past decades, the development of infrastructures such as highways, standard gauge railways, oil and gas pipelines have been constitutive elements of transformational “visions” for many African countries. In East Africa, there are two key infrastructure projects express the admirable promise to place the region in the complex network of infrastructure geography, but also influence different scales of relations and struggles. Kenya’s LAPSSET and Uganda’s EACOP are the two projects. While the state-corporate rhetoric about these projects place their respective populations at the center of positive prospects, deeply seated socio-environmental concerns, among other factors have rendered their developments problematic. This presentation features the preliminary stages of developing Uganda’s crude-oil pipeline—the EACOP. It examines the trilateral struggles between the Ugandan state, the oil corporations and local communities along the pipeline corridor to legitimize the critical oil infrastructure. Low lying fears of and resistances against the infrastructure have compelled the state and the corporations to strategically “manufacture consent” among the communities to pave way for the commencement of the project. The paper is based on empirical field study conducted in five pipeline “right-of-way” districts (Hoima, Buliisa, Lwengo, Kyotera and Rakai) of Uganda.</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Key words:</a:t>
            </a:r>
            <a:r>
              <a:rPr lang="en-US" sz="1200" i="1" kern="1200" dirty="0">
                <a:solidFill>
                  <a:schemeClr val="tx1"/>
                </a:solidFill>
                <a:effectLst/>
                <a:latin typeface="+mn-lt"/>
                <a:ea typeface="+mn-ea"/>
                <a:cs typeface="+mn-cs"/>
              </a:rPr>
              <a:t> Consent; EACOP; Oil, Uganda</a:t>
            </a:r>
            <a:endParaRPr lang="en-US"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2B354CD8-646F-4C55-8082-9A9FB9000FB4}" type="slidenum">
              <a:rPr lang="de-DE" smtClean="0"/>
              <a:t>1</a:t>
            </a:fld>
            <a:endParaRPr lang="de-DE"/>
          </a:p>
        </p:txBody>
      </p:sp>
    </p:spTree>
    <p:extLst>
      <p:ext uri="{BB962C8B-B14F-4D97-AF65-F5344CB8AC3E}">
        <p14:creationId xmlns:p14="http://schemas.microsoft.com/office/powerpoint/2010/main" val="253914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apparent consensus that </a:t>
            </a:r>
            <a:r>
              <a:rPr lang="en-US" sz="1200" i="1" kern="1200" dirty="0">
                <a:solidFill>
                  <a:schemeClr val="tx1"/>
                </a:solidFill>
                <a:effectLst/>
                <a:latin typeface="+mn-lt"/>
                <a:ea typeface="+mn-ea"/>
                <a:cs typeface="+mn-cs"/>
              </a:rPr>
              <a:t>consent</a:t>
            </a:r>
            <a:r>
              <a:rPr lang="en-US" sz="1200" kern="1200" dirty="0">
                <a:solidFill>
                  <a:schemeClr val="tx1"/>
                </a:solidFill>
                <a:effectLst/>
                <a:latin typeface="+mn-lt"/>
                <a:ea typeface="+mn-ea"/>
                <a:cs typeface="+mn-cs"/>
              </a:rPr>
              <a:t> (in the context of large-scale project developments) is a problematic concept whose definition is far from being universal (World Bank, 2017). More generally, Consent alludes to an internationally recognized right of self-determination that has been enacted in several treaties and conventions (Hanna &amp; </a:t>
            </a:r>
            <a:r>
              <a:rPr lang="en-US" sz="1200" kern="1200" dirty="0" err="1">
                <a:solidFill>
                  <a:schemeClr val="tx1"/>
                </a:solidFill>
                <a:effectLst/>
                <a:latin typeface="+mn-lt"/>
                <a:ea typeface="+mn-ea"/>
                <a:cs typeface="+mn-cs"/>
              </a:rPr>
              <a:t>Vanclay</a:t>
            </a:r>
            <a:r>
              <a:rPr lang="en-US" sz="1200" kern="1200" dirty="0">
                <a:solidFill>
                  <a:schemeClr val="tx1"/>
                </a:solidFill>
                <a:effectLst/>
                <a:latin typeface="+mn-lt"/>
                <a:ea typeface="+mn-ea"/>
                <a:cs typeface="+mn-cs"/>
              </a:rPr>
              <a:t>, 2013). In the field of extractives, consent is used in reference to </a:t>
            </a:r>
            <a:r>
              <a:rPr lang="en-US" sz="1200" b="1" i="1" kern="1200" dirty="0">
                <a:solidFill>
                  <a:schemeClr val="tx1"/>
                </a:solidFill>
                <a:effectLst/>
                <a:latin typeface="+mn-lt"/>
                <a:ea typeface="+mn-ea"/>
                <a:cs typeface="+mn-cs"/>
              </a:rPr>
              <a:t>best practice</a:t>
            </a:r>
            <a:r>
              <a:rPr lang="en-US" sz="1200" kern="1200" dirty="0">
                <a:solidFill>
                  <a:schemeClr val="tx1"/>
                </a:solidFill>
                <a:effectLst/>
                <a:latin typeface="+mn-lt"/>
                <a:ea typeface="+mn-ea"/>
                <a:cs typeface="+mn-cs"/>
              </a:rPr>
              <a:t> principles that insulate three core values: freedom value; time value and information value – often framed as Free Prior Informed Consent (FPIC) (</a:t>
            </a:r>
            <a:r>
              <a:rPr lang="en-US" sz="1200" kern="1200" dirty="0" err="1">
                <a:solidFill>
                  <a:schemeClr val="tx1"/>
                </a:solidFill>
                <a:effectLst/>
                <a:latin typeface="+mn-lt"/>
                <a:ea typeface="+mn-ea"/>
                <a:cs typeface="+mn-cs"/>
              </a:rPr>
              <a:t>IWGIA</a:t>
            </a:r>
            <a:r>
              <a:rPr lang="en-US" sz="1200" kern="1200" dirty="0">
                <a:solidFill>
                  <a:schemeClr val="tx1"/>
                </a:solidFill>
                <a:effectLst/>
                <a:latin typeface="+mn-lt"/>
                <a:ea typeface="+mn-ea"/>
                <a:cs typeface="+mn-cs"/>
              </a:rPr>
              <a:t>, 2017; </a:t>
            </a:r>
            <a:r>
              <a:rPr lang="en-US" sz="1200" kern="1200" dirty="0" err="1">
                <a:solidFill>
                  <a:schemeClr val="tx1"/>
                </a:solidFill>
                <a:effectLst/>
                <a:latin typeface="+mn-lt"/>
                <a:ea typeface="+mn-ea"/>
                <a:cs typeface="+mn-cs"/>
              </a:rPr>
              <a:t>IFC</a:t>
            </a:r>
            <a:r>
              <a:rPr lang="en-US" sz="1200" kern="1200" dirty="0">
                <a:solidFill>
                  <a:schemeClr val="tx1"/>
                </a:solidFill>
                <a:effectLst/>
                <a:latin typeface="+mn-lt"/>
                <a:ea typeface="+mn-ea"/>
                <a:cs typeface="+mn-cs"/>
              </a:rPr>
              <a:t>, 2012; Greenspan, 2014). FPIC became a globally recognized standard of operations for multinational corporations undertaking large-scale projects in remote parts of the world. The standard for consent is based on the three value principles of self-determination: adequately information; time to make/take a decision; opportunities for alternative choices before individuals/groups approve of or reject projects (Greenspan, 2014).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fact that consent is triggered by (or within the context of) particular projects, and expected of the communities in whose midst such projects are undertaken makes it a practice based on modes of relations both within the self (biopolitics) and relations with other stakeholders. Taking the FPIC framework as a typical standard, consent ought to be seen from two angles: one angle is through the lens of neoliberal practice of “relations of freedom” bound by time of/and information flow. From this angle, arrival at consent totally follows the fundamental principles of right to self-determination. The other angle is one in which tensions arise between the communities and the state-corporate entities that seek to develop particular projects. Consent, under these circumstances are arrived at through some kind of “wars of subjectivity”—the struggle to reconfigure the interest (and also the conduct) of population (in this case, the affected communities) in projects that they would, otherwise, not agree to, or conditionalize the arrival at consent.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agencies such as the International Financial Corporations (</a:t>
            </a:r>
            <a:r>
              <a:rPr lang="en-US" sz="1200" kern="1200" dirty="0" err="1">
                <a:solidFill>
                  <a:schemeClr val="tx1"/>
                </a:solidFill>
                <a:effectLst/>
                <a:latin typeface="+mn-lt"/>
                <a:ea typeface="+mn-ea"/>
                <a:cs typeface="+mn-cs"/>
              </a:rPr>
              <a:t>IFCs</a:t>
            </a:r>
            <a:r>
              <a:rPr lang="en-US" sz="1200" kern="1200" dirty="0">
                <a:solidFill>
                  <a:schemeClr val="tx1"/>
                </a:solidFill>
                <a:effectLst/>
                <a:latin typeface="+mn-lt"/>
                <a:ea typeface="+mn-ea"/>
                <a:cs typeface="+mn-cs"/>
              </a:rPr>
              <a:t>) demand that their clients adhere to the principles of FPIC in undertaking mega projects (World Bank, 2017), the very processes by which consent is achieved has not been adequately interrogated. The starting point to conceptualize this is to begin by seeing FPIC as a framework model for relations faceted by multiple considerations. By taking this direction, analytical spaces for examining the spaces and entangled practices that bring about consent open up. Therefore, we are enabled the possibility to see consent from sets of practices that we consider to be modes of relations—i.e. the very controversial questions relating to the core values of consent, namely: what consent is being sought for; the scope of free will (the extent of “freedom” there may be in the process of realizing consent); the timeframe within which this free will was exercised, and whether there were alternatives for choices to be made; How we can account for strategic misinformation, and so forth.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attempt to delved into these important questions, I take a close look at consent to (im)mobility within the context of Uganda’s multi-billion-dollar project (the East African Crude Oil Pipeline – EACOP). Empirical evidence points towards two things: First, whereas the demand for consent to be freely based on adequate information, the freedom and adequacy of information remain nodes of contention. When individuals are faced with choice limitations and harsh alternatives, the modes of relations by which such consent comes into place would be in a problematic boundary between realms of free will and coercion. Second, there is misconception that the provision of information translates into consent. Little attention is often paid to the nature of the information, the manner in, and the conditions under which it is provided. Since consent depends largely on knowledge based on certain critical information, the potential for manipulative knowledge controversies are highly likely, in circumstances where the project may have exceedingly negative impacts to the consenting groups and individuals. Consent in the context of the EACOP has, therefore, been a manufactured mode of relation to which I will turn in section 5.</a:t>
            </a:r>
            <a:r>
              <a:rPr lang="en-US" dirty="0">
                <a:effectLst/>
              </a:rPr>
              <a:t> </a:t>
            </a:r>
            <a:endParaRPr lang="en-GB" dirty="0"/>
          </a:p>
          <a:p>
            <a:endParaRPr lang="en-GB" dirty="0"/>
          </a:p>
        </p:txBody>
      </p:sp>
      <p:sp>
        <p:nvSpPr>
          <p:cNvPr id="4" name="Slide Number Placeholder 3"/>
          <p:cNvSpPr>
            <a:spLocks noGrp="1"/>
          </p:cNvSpPr>
          <p:nvPr>
            <p:ph type="sldNum" sz="quarter" idx="10"/>
          </p:nvPr>
        </p:nvSpPr>
        <p:spPr/>
        <p:txBody>
          <a:bodyPr/>
          <a:lstStyle/>
          <a:p>
            <a:fld id="{2B354CD8-646F-4C55-8082-9A9FB9000FB4}" type="slidenum">
              <a:rPr lang="de-DE" smtClean="0"/>
              <a:t>2</a:t>
            </a:fld>
            <a:endParaRPr lang="de-DE"/>
          </a:p>
        </p:txBody>
      </p:sp>
    </p:spTree>
    <p:extLst>
      <p:ext uri="{BB962C8B-B14F-4D97-AF65-F5344CB8AC3E}">
        <p14:creationId xmlns:p14="http://schemas.microsoft.com/office/powerpoint/2010/main" val="428585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apparent consensus that </a:t>
            </a:r>
            <a:r>
              <a:rPr lang="en-US" sz="1200" i="1" kern="1200" dirty="0">
                <a:solidFill>
                  <a:schemeClr val="tx1"/>
                </a:solidFill>
                <a:effectLst/>
                <a:latin typeface="+mn-lt"/>
                <a:ea typeface="+mn-ea"/>
                <a:cs typeface="+mn-cs"/>
              </a:rPr>
              <a:t>consent</a:t>
            </a:r>
            <a:r>
              <a:rPr lang="en-US" sz="1200" kern="1200" dirty="0">
                <a:solidFill>
                  <a:schemeClr val="tx1"/>
                </a:solidFill>
                <a:effectLst/>
                <a:latin typeface="+mn-lt"/>
                <a:ea typeface="+mn-ea"/>
                <a:cs typeface="+mn-cs"/>
              </a:rPr>
              <a:t> (in the context of large-scale project developments) is a problematic concept whose definition is far from being universal (World Bank, 2017). More generally, Consent alludes to an internationally recognized right of self-determination that has been enacted in several treaties and conventions (Hanna &amp; </a:t>
            </a:r>
            <a:r>
              <a:rPr lang="en-US" sz="1200" kern="1200" dirty="0" err="1">
                <a:solidFill>
                  <a:schemeClr val="tx1"/>
                </a:solidFill>
                <a:effectLst/>
                <a:latin typeface="+mn-lt"/>
                <a:ea typeface="+mn-ea"/>
                <a:cs typeface="+mn-cs"/>
              </a:rPr>
              <a:t>Vanclay</a:t>
            </a:r>
            <a:r>
              <a:rPr lang="en-US" sz="1200" kern="1200" dirty="0">
                <a:solidFill>
                  <a:schemeClr val="tx1"/>
                </a:solidFill>
                <a:effectLst/>
                <a:latin typeface="+mn-lt"/>
                <a:ea typeface="+mn-ea"/>
                <a:cs typeface="+mn-cs"/>
              </a:rPr>
              <a:t>, 2013). In the field of extractives, consent is used in reference to </a:t>
            </a:r>
            <a:r>
              <a:rPr lang="en-US" sz="1200" b="1" i="1" kern="1200" dirty="0">
                <a:solidFill>
                  <a:schemeClr val="tx1"/>
                </a:solidFill>
                <a:effectLst/>
                <a:latin typeface="+mn-lt"/>
                <a:ea typeface="+mn-ea"/>
                <a:cs typeface="+mn-cs"/>
              </a:rPr>
              <a:t>best practice</a:t>
            </a:r>
            <a:r>
              <a:rPr lang="en-US" sz="1200" kern="1200" dirty="0">
                <a:solidFill>
                  <a:schemeClr val="tx1"/>
                </a:solidFill>
                <a:effectLst/>
                <a:latin typeface="+mn-lt"/>
                <a:ea typeface="+mn-ea"/>
                <a:cs typeface="+mn-cs"/>
              </a:rPr>
              <a:t> principles that insulate three core values: freedom value; time value and information value – often framed as Free Prior Informed Consent (FPIC) (</a:t>
            </a:r>
            <a:r>
              <a:rPr lang="en-US" sz="1200" kern="1200" dirty="0" err="1">
                <a:solidFill>
                  <a:schemeClr val="tx1"/>
                </a:solidFill>
                <a:effectLst/>
                <a:latin typeface="+mn-lt"/>
                <a:ea typeface="+mn-ea"/>
                <a:cs typeface="+mn-cs"/>
              </a:rPr>
              <a:t>IWGIA</a:t>
            </a:r>
            <a:r>
              <a:rPr lang="en-US" sz="1200" kern="1200" dirty="0">
                <a:solidFill>
                  <a:schemeClr val="tx1"/>
                </a:solidFill>
                <a:effectLst/>
                <a:latin typeface="+mn-lt"/>
                <a:ea typeface="+mn-ea"/>
                <a:cs typeface="+mn-cs"/>
              </a:rPr>
              <a:t>, 2017; </a:t>
            </a:r>
            <a:r>
              <a:rPr lang="en-US" sz="1200" kern="1200" dirty="0" err="1">
                <a:solidFill>
                  <a:schemeClr val="tx1"/>
                </a:solidFill>
                <a:effectLst/>
                <a:latin typeface="+mn-lt"/>
                <a:ea typeface="+mn-ea"/>
                <a:cs typeface="+mn-cs"/>
              </a:rPr>
              <a:t>IFC</a:t>
            </a:r>
            <a:r>
              <a:rPr lang="en-US" sz="1200" kern="1200" dirty="0">
                <a:solidFill>
                  <a:schemeClr val="tx1"/>
                </a:solidFill>
                <a:effectLst/>
                <a:latin typeface="+mn-lt"/>
                <a:ea typeface="+mn-ea"/>
                <a:cs typeface="+mn-cs"/>
              </a:rPr>
              <a:t>, 2012; Greenspan, 2014). FPIC became a globally recognized standard of operations for multinational corporations undertaking large-scale projects in remote parts of the world. The standard for consent is based on the three value principles of self-determination: adequately information; time to make/take a decision; opportunities for alternative choices before individuals/groups approve of or reject projects (Greenspan, 2014).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fact that consent is triggered by (or within the context of) particular projects, and expected of the communities in whose midst such projects are undertaken makes it a practice based on modes of relations both within the self (biopolitics) and relations with other stakeholders. Taking the FPIC framework as a typical standard, consent ought to be seen from two angles: one angle is through the lens of neoliberal practice of “relations of freedom” bound by time of/and information flow. From this angle, arrival at consent totally follows the fundamental principles of right to self-determination. The other angle is one in which tensions arise between the communities and the state-corporate entities that seek to develop particular projects. Consent, under these circumstances are arrived at through some kind of “wars of subjectivity”—the struggle to reconfigure the interest (and also the conduct) of population (in this case, the affected communities) in projects that they would, otherwise, not agree to, or conditionalize the arrival at consent.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agencies such as the International Financial Corporations (</a:t>
            </a:r>
            <a:r>
              <a:rPr lang="en-US" sz="1200" kern="1200" dirty="0" err="1">
                <a:solidFill>
                  <a:schemeClr val="tx1"/>
                </a:solidFill>
                <a:effectLst/>
                <a:latin typeface="+mn-lt"/>
                <a:ea typeface="+mn-ea"/>
                <a:cs typeface="+mn-cs"/>
              </a:rPr>
              <a:t>IFCs</a:t>
            </a:r>
            <a:r>
              <a:rPr lang="en-US" sz="1200" kern="1200" dirty="0">
                <a:solidFill>
                  <a:schemeClr val="tx1"/>
                </a:solidFill>
                <a:effectLst/>
                <a:latin typeface="+mn-lt"/>
                <a:ea typeface="+mn-ea"/>
                <a:cs typeface="+mn-cs"/>
              </a:rPr>
              <a:t>) demand that their clients adhere to the principles of FPIC in undertaking mega projects (World Bank, 2017), the very processes by which consent is achieved has not been adequately interrogated. The starting point to conceptualize this is to begin by seeing FPIC as a framework model for relations faceted by multiple considerations. By taking this direction, analytical spaces for examining the spaces and entangled practices that bring about consent open up. Therefore, we are enabled the possibility to see consent from sets of practices that we consider to be modes of relations—i.e. the very controversial questions relating to the core values of consent, namely: what consent is being sought for; the scope of free will (the extent of “freedom” there may be in the process of realizing consent); the timeframe within which this free will was exercised, and whether there were alternatives for choices to be made; How we can account for strategic misinformation, and so forth.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attempt to delved into these important questions, I take a close look at consent to (im)mobility within the context of Uganda’s multi-billion-dollar project (the East African Crude Oil Pipeline – EACOP). Empirical evidence points towards two things: First, whereas the demand for consent to be freely based on adequate information, the freedom and adequacy of information remain nodes of contention. When individuals are faced with choice limitations and harsh alternatives, the modes of relations by which such consent comes into place would be in a problematic boundary between realms of free will and coercion. Second, there is misconception that the provision of information translates into consent. Little attention is often paid to the nature of the information, the manner in, and the conditions under which it is provided. Since consent depends largely on knowledge based on certain critical information, the potential for manipulative knowledge controversies are highly likely, in circumstances where the project may have exceedingly negative impacts to the consenting groups and individuals. Consent in the context of the EACOP has, therefore, been a manufactured mode of relation to which I will turn in section 5.</a:t>
            </a:r>
            <a:r>
              <a:rPr lang="en-US" dirty="0">
                <a:effectLst/>
              </a:rPr>
              <a:t> </a:t>
            </a:r>
            <a:endParaRPr lang="en-GB" dirty="0"/>
          </a:p>
          <a:p>
            <a:endParaRPr lang="en-GB" dirty="0"/>
          </a:p>
        </p:txBody>
      </p:sp>
      <p:sp>
        <p:nvSpPr>
          <p:cNvPr id="4" name="Slide Number Placeholder 3"/>
          <p:cNvSpPr>
            <a:spLocks noGrp="1"/>
          </p:cNvSpPr>
          <p:nvPr>
            <p:ph type="sldNum" sz="quarter" idx="10"/>
          </p:nvPr>
        </p:nvSpPr>
        <p:spPr/>
        <p:txBody>
          <a:bodyPr/>
          <a:lstStyle/>
          <a:p>
            <a:fld id="{2B354CD8-646F-4C55-8082-9A9FB9000FB4}" type="slidenum">
              <a:rPr lang="de-DE" smtClean="0"/>
              <a:t>3</a:t>
            </a:fld>
            <a:endParaRPr lang="de-DE"/>
          </a:p>
        </p:txBody>
      </p:sp>
    </p:spTree>
    <p:extLst>
      <p:ext uri="{BB962C8B-B14F-4D97-AF65-F5344CB8AC3E}">
        <p14:creationId xmlns:p14="http://schemas.microsoft.com/office/powerpoint/2010/main" val="202706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apparent consensus that </a:t>
            </a:r>
            <a:r>
              <a:rPr lang="en-US" sz="1200" i="1" kern="1200" dirty="0">
                <a:solidFill>
                  <a:schemeClr val="tx1"/>
                </a:solidFill>
                <a:effectLst/>
                <a:latin typeface="+mn-lt"/>
                <a:ea typeface="+mn-ea"/>
                <a:cs typeface="+mn-cs"/>
              </a:rPr>
              <a:t>consent</a:t>
            </a:r>
            <a:r>
              <a:rPr lang="en-US" sz="1200" kern="1200" dirty="0">
                <a:solidFill>
                  <a:schemeClr val="tx1"/>
                </a:solidFill>
                <a:effectLst/>
                <a:latin typeface="+mn-lt"/>
                <a:ea typeface="+mn-ea"/>
                <a:cs typeface="+mn-cs"/>
              </a:rPr>
              <a:t> (in the context of large-scale project developments) is a problematic concept whose definition is far from being universal (World Bank, 2017). More generally, Consent alludes to an internationally recognized right of self-determination that has been enacted in several treaties and conventions (Hanna &amp; </a:t>
            </a:r>
            <a:r>
              <a:rPr lang="en-US" sz="1200" kern="1200" dirty="0" err="1">
                <a:solidFill>
                  <a:schemeClr val="tx1"/>
                </a:solidFill>
                <a:effectLst/>
                <a:latin typeface="+mn-lt"/>
                <a:ea typeface="+mn-ea"/>
                <a:cs typeface="+mn-cs"/>
              </a:rPr>
              <a:t>Vanclay</a:t>
            </a:r>
            <a:r>
              <a:rPr lang="en-US" sz="1200" kern="1200" dirty="0">
                <a:solidFill>
                  <a:schemeClr val="tx1"/>
                </a:solidFill>
                <a:effectLst/>
                <a:latin typeface="+mn-lt"/>
                <a:ea typeface="+mn-ea"/>
                <a:cs typeface="+mn-cs"/>
              </a:rPr>
              <a:t>, 2013). In the field of extractives, consent is used in reference to </a:t>
            </a:r>
            <a:r>
              <a:rPr lang="en-US" sz="1200" b="1" i="1" kern="1200" dirty="0">
                <a:solidFill>
                  <a:schemeClr val="tx1"/>
                </a:solidFill>
                <a:effectLst/>
                <a:latin typeface="+mn-lt"/>
                <a:ea typeface="+mn-ea"/>
                <a:cs typeface="+mn-cs"/>
              </a:rPr>
              <a:t>best practice</a:t>
            </a:r>
            <a:r>
              <a:rPr lang="en-US" sz="1200" kern="1200" dirty="0">
                <a:solidFill>
                  <a:schemeClr val="tx1"/>
                </a:solidFill>
                <a:effectLst/>
                <a:latin typeface="+mn-lt"/>
                <a:ea typeface="+mn-ea"/>
                <a:cs typeface="+mn-cs"/>
              </a:rPr>
              <a:t> principles that insulate three core values: freedom value; time value and information value – often framed as Free Prior Informed Consent (FPIC) (</a:t>
            </a:r>
            <a:r>
              <a:rPr lang="en-US" sz="1200" kern="1200" dirty="0" err="1">
                <a:solidFill>
                  <a:schemeClr val="tx1"/>
                </a:solidFill>
                <a:effectLst/>
                <a:latin typeface="+mn-lt"/>
                <a:ea typeface="+mn-ea"/>
                <a:cs typeface="+mn-cs"/>
              </a:rPr>
              <a:t>IWGIA</a:t>
            </a:r>
            <a:r>
              <a:rPr lang="en-US" sz="1200" kern="1200" dirty="0">
                <a:solidFill>
                  <a:schemeClr val="tx1"/>
                </a:solidFill>
                <a:effectLst/>
                <a:latin typeface="+mn-lt"/>
                <a:ea typeface="+mn-ea"/>
                <a:cs typeface="+mn-cs"/>
              </a:rPr>
              <a:t>, 2017; </a:t>
            </a:r>
            <a:r>
              <a:rPr lang="en-US" sz="1200" kern="1200" dirty="0" err="1">
                <a:solidFill>
                  <a:schemeClr val="tx1"/>
                </a:solidFill>
                <a:effectLst/>
                <a:latin typeface="+mn-lt"/>
                <a:ea typeface="+mn-ea"/>
                <a:cs typeface="+mn-cs"/>
              </a:rPr>
              <a:t>IFC</a:t>
            </a:r>
            <a:r>
              <a:rPr lang="en-US" sz="1200" kern="1200" dirty="0">
                <a:solidFill>
                  <a:schemeClr val="tx1"/>
                </a:solidFill>
                <a:effectLst/>
                <a:latin typeface="+mn-lt"/>
                <a:ea typeface="+mn-ea"/>
                <a:cs typeface="+mn-cs"/>
              </a:rPr>
              <a:t>, 2012; Greenspan, 2014). FPIC became a globally recognized standard of operations for multinational corporations undertaking large-scale projects in remote parts of the world. The standard for consent is based on the three value principles of self-determination: adequately information; time to make/take a decision; opportunities for alternative choices before individuals/groups approve of or reject projects (Greenspan, 2014).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fact that consent is triggered by (or within the context of) particular projects, and expected of the communities in whose midst such projects are undertaken makes it a practice based on modes of relations both within the self (biopolitics) and relations with other stakeholders. Taking the FPIC framework as a typical standard, consent ought to be seen from two angles: one angle is through the lens of neoliberal practice of “relations of freedom” bound by time of/and information flow. From this angle, arrival at consent totally follows the fundamental principles of right to self-determination. The other angle is one in which tensions arise between the communities and the state-corporate entities that seek to develop particular projects. Consent, under these circumstances are arrived at through some kind of “wars of subjectivity”—the struggle to reconfigure the interest (and also the conduct) of population (in this case, the affected communities) in projects that they would, otherwise, not agree to, or conditionalize the arrival at consent.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agencies such as the International Financial Corporations (</a:t>
            </a:r>
            <a:r>
              <a:rPr lang="en-US" sz="1200" kern="1200" dirty="0" err="1">
                <a:solidFill>
                  <a:schemeClr val="tx1"/>
                </a:solidFill>
                <a:effectLst/>
                <a:latin typeface="+mn-lt"/>
                <a:ea typeface="+mn-ea"/>
                <a:cs typeface="+mn-cs"/>
              </a:rPr>
              <a:t>IFCs</a:t>
            </a:r>
            <a:r>
              <a:rPr lang="en-US" sz="1200" kern="1200" dirty="0">
                <a:solidFill>
                  <a:schemeClr val="tx1"/>
                </a:solidFill>
                <a:effectLst/>
                <a:latin typeface="+mn-lt"/>
                <a:ea typeface="+mn-ea"/>
                <a:cs typeface="+mn-cs"/>
              </a:rPr>
              <a:t>) demand that their clients adhere to the principles of FPIC in undertaking mega projects (World Bank, 2017), the very processes by which consent is achieved has not been adequately interrogated. The starting point to conceptualize this is to begin by seeing FPIC as a framework model for relations faceted by multiple considerations. By taking this direction, analytical spaces for examining the spaces and entangled practices that bring about consent open up. Therefore, we are enabled the possibility to see consent from sets of practices that we consider to be modes of relations—i.e. the very controversial questions relating to the core values of consent, namely: what consent is being sought for; the scope of free will (the extent of “freedom” there may be in the process of realizing consent); the timeframe within which this free will was exercised, and whether there were alternatives for choices to be made; How we can account for strategic misinformation, and so forth.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attempt to delved into these important questions, I take a close look at consent to (im)mobility within the context of Uganda’s multi-billion-dollar project (the East African Crude Oil Pipeline – EACOP). Empirical evidence points towards two things: First, whereas the demand for consent to be freely based on adequate information, the freedom and adequacy of information remain nodes of contention. When individuals are faced with choice limitations and harsh alternatives, the modes of relations by which such consent comes into place would be in a problematic boundary between realms of free will and coercion. Second, there is misconception that the provision of information translates into consent. Little attention is often paid to the nature of the information, the manner in, and the conditions under which it is provided. Since consent depends largely on knowledge based on certain critical information, the potential for manipulative knowledge controversies are highly likely, in circumstances where the project may have exceedingly negative impacts to the consenting groups and individuals. Consent in the context of the EACOP has, therefore, been a manufactured mode of relation to which I will turn in section 5.</a:t>
            </a:r>
            <a:r>
              <a:rPr lang="en-US" dirty="0">
                <a:effectLst/>
              </a:rPr>
              <a:t> </a:t>
            </a:r>
            <a:endParaRPr lang="en-GB" dirty="0"/>
          </a:p>
          <a:p>
            <a:endParaRPr lang="en-GB" dirty="0"/>
          </a:p>
        </p:txBody>
      </p:sp>
      <p:sp>
        <p:nvSpPr>
          <p:cNvPr id="4" name="Slide Number Placeholder 3"/>
          <p:cNvSpPr>
            <a:spLocks noGrp="1"/>
          </p:cNvSpPr>
          <p:nvPr>
            <p:ph type="sldNum" sz="quarter" idx="10"/>
          </p:nvPr>
        </p:nvSpPr>
        <p:spPr/>
        <p:txBody>
          <a:bodyPr/>
          <a:lstStyle/>
          <a:p>
            <a:fld id="{2B354CD8-646F-4C55-8082-9A9FB9000FB4}" type="slidenum">
              <a:rPr lang="de-DE" smtClean="0"/>
              <a:t>7</a:t>
            </a:fld>
            <a:endParaRPr lang="de-DE"/>
          </a:p>
        </p:txBody>
      </p:sp>
    </p:spTree>
    <p:extLst>
      <p:ext uri="{BB962C8B-B14F-4D97-AF65-F5344CB8AC3E}">
        <p14:creationId xmlns:p14="http://schemas.microsoft.com/office/powerpoint/2010/main" val="280858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apparent consensus that </a:t>
            </a:r>
            <a:r>
              <a:rPr lang="en-US" sz="1200" i="1" kern="1200" dirty="0">
                <a:solidFill>
                  <a:schemeClr val="tx1"/>
                </a:solidFill>
                <a:effectLst/>
                <a:latin typeface="+mn-lt"/>
                <a:ea typeface="+mn-ea"/>
                <a:cs typeface="+mn-cs"/>
              </a:rPr>
              <a:t>consent</a:t>
            </a:r>
            <a:r>
              <a:rPr lang="en-US" sz="1200" kern="1200" dirty="0">
                <a:solidFill>
                  <a:schemeClr val="tx1"/>
                </a:solidFill>
                <a:effectLst/>
                <a:latin typeface="+mn-lt"/>
                <a:ea typeface="+mn-ea"/>
                <a:cs typeface="+mn-cs"/>
              </a:rPr>
              <a:t> (in the context of large-scale project developments) is a problematic concept whose definition is far from being universal (World Bank, 2017). More generally, Consent alludes to an internationally recognized right of self-determination that has been enacted in several treaties and conventions (Hanna &amp; </a:t>
            </a:r>
            <a:r>
              <a:rPr lang="en-US" sz="1200" kern="1200" dirty="0" err="1">
                <a:solidFill>
                  <a:schemeClr val="tx1"/>
                </a:solidFill>
                <a:effectLst/>
                <a:latin typeface="+mn-lt"/>
                <a:ea typeface="+mn-ea"/>
                <a:cs typeface="+mn-cs"/>
              </a:rPr>
              <a:t>Vanclay</a:t>
            </a:r>
            <a:r>
              <a:rPr lang="en-US" sz="1200" kern="1200" dirty="0">
                <a:solidFill>
                  <a:schemeClr val="tx1"/>
                </a:solidFill>
                <a:effectLst/>
                <a:latin typeface="+mn-lt"/>
                <a:ea typeface="+mn-ea"/>
                <a:cs typeface="+mn-cs"/>
              </a:rPr>
              <a:t>, 2013). In the field of extractives, consent is used in reference to </a:t>
            </a:r>
            <a:r>
              <a:rPr lang="en-US" sz="1200" b="1" i="1" kern="1200" dirty="0">
                <a:solidFill>
                  <a:schemeClr val="tx1"/>
                </a:solidFill>
                <a:effectLst/>
                <a:latin typeface="+mn-lt"/>
                <a:ea typeface="+mn-ea"/>
                <a:cs typeface="+mn-cs"/>
              </a:rPr>
              <a:t>best practice</a:t>
            </a:r>
            <a:r>
              <a:rPr lang="en-US" sz="1200" kern="1200" dirty="0">
                <a:solidFill>
                  <a:schemeClr val="tx1"/>
                </a:solidFill>
                <a:effectLst/>
                <a:latin typeface="+mn-lt"/>
                <a:ea typeface="+mn-ea"/>
                <a:cs typeface="+mn-cs"/>
              </a:rPr>
              <a:t> principles that insulate three core values: freedom value; time value and information value – often framed as Free Prior Informed Consent (FPIC) (</a:t>
            </a:r>
            <a:r>
              <a:rPr lang="en-US" sz="1200" kern="1200" dirty="0" err="1">
                <a:solidFill>
                  <a:schemeClr val="tx1"/>
                </a:solidFill>
                <a:effectLst/>
                <a:latin typeface="+mn-lt"/>
                <a:ea typeface="+mn-ea"/>
                <a:cs typeface="+mn-cs"/>
              </a:rPr>
              <a:t>IWGIA</a:t>
            </a:r>
            <a:r>
              <a:rPr lang="en-US" sz="1200" kern="1200" dirty="0">
                <a:solidFill>
                  <a:schemeClr val="tx1"/>
                </a:solidFill>
                <a:effectLst/>
                <a:latin typeface="+mn-lt"/>
                <a:ea typeface="+mn-ea"/>
                <a:cs typeface="+mn-cs"/>
              </a:rPr>
              <a:t>, 2017; </a:t>
            </a:r>
            <a:r>
              <a:rPr lang="en-US" sz="1200" kern="1200" dirty="0" err="1">
                <a:solidFill>
                  <a:schemeClr val="tx1"/>
                </a:solidFill>
                <a:effectLst/>
                <a:latin typeface="+mn-lt"/>
                <a:ea typeface="+mn-ea"/>
                <a:cs typeface="+mn-cs"/>
              </a:rPr>
              <a:t>IFC</a:t>
            </a:r>
            <a:r>
              <a:rPr lang="en-US" sz="1200" kern="1200" dirty="0">
                <a:solidFill>
                  <a:schemeClr val="tx1"/>
                </a:solidFill>
                <a:effectLst/>
                <a:latin typeface="+mn-lt"/>
                <a:ea typeface="+mn-ea"/>
                <a:cs typeface="+mn-cs"/>
              </a:rPr>
              <a:t>, 2012; Greenspan, 2014). FPIC became a globally recognized standard of operations for multinational corporations undertaking large-scale projects in remote parts of the world. The standard for consent is based on the three value principles of self-determination: adequately information; time to make/take a decision; opportunities for alternative choices before individuals/groups approve of or reject projects (Greenspan, 2014).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fact that consent is triggered by (or within the context of) particular projects, and expected of the communities in whose midst such projects are undertaken makes it a practice based on modes of relations both within the self (biopolitics) and relations with other stakeholders. Taking the FPIC framework as a typical standard, consent ought to be seen from two angles: one angle is through the lens of neoliberal practice of “relations of freedom” bound by time of/and information flow. From this angle, arrival at consent totally follows the fundamental principles of right to self-determination. The other angle is one in which tensions arise between the communities and the state-corporate entities that seek to develop particular projects. Consent, under these circumstances are arrived at through some kind of “wars of subjectivity”—the struggle to reconfigure the interest (and also the conduct) of population (in this case, the affected communities) in projects that they would, otherwise, not agree to, or conditionalize the arrival at consent.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agencies such as the International Financial Corporations (</a:t>
            </a:r>
            <a:r>
              <a:rPr lang="en-US" sz="1200" kern="1200" dirty="0" err="1">
                <a:solidFill>
                  <a:schemeClr val="tx1"/>
                </a:solidFill>
                <a:effectLst/>
                <a:latin typeface="+mn-lt"/>
                <a:ea typeface="+mn-ea"/>
                <a:cs typeface="+mn-cs"/>
              </a:rPr>
              <a:t>IFCs</a:t>
            </a:r>
            <a:r>
              <a:rPr lang="en-US" sz="1200" kern="1200" dirty="0">
                <a:solidFill>
                  <a:schemeClr val="tx1"/>
                </a:solidFill>
                <a:effectLst/>
                <a:latin typeface="+mn-lt"/>
                <a:ea typeface="+mn-ea"/>
                <a:cs typeface="+mn-cs"/>
              </a:rPr>
              <a:t>) demand that their clients adhere to the principles of FPIC in undertaking mega projects (World Bank, 2017), the very processes by which consent is achieved has not been adequately interrogated. The starting point to conceptualize this is to begin by seeing FPIC as a framework model for relations faceted by multiple considerations. By taking this direction, analytical spaces for examining the spaces and entangled practices that bring about consent open up. Therefore, we are enabled the possibility to see consent from sets of practices that we consider to be modes of relations—i.e. the very controversial questions relating to the core values of consent, namely: what consent is being sought for; the scope of free will (the extent of “freedom” there may be in the process of realizing consent); the timeframe within which this free will was exercised, and whether there were alternatives for choices to be made; How we can account for strategic misinformation, and so forth.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attempt to delved into these important questions, I take a close look at consent to (im)mobility within the context of Uganda’s multi-billion-dollar project (the East African Crude Oil Pipeline – EACOP). Empirical evidence points towards two things: First, whereas the demand for consent to be freely based on adequate information, the freedom and adequacy of information remain nodes of contention. When individuals are faced with choice limitations and harsh alternatives, the modes of relations by which such consent comes into place would be in a problematic boundary between realms of free will and coercion. Second, there is misconception that the provision of information translates into consent. Little attention is often paid to the nature of the information, the manner in, and the conditions under which it is provided. Since consent depends largely on knowledge based on certain critical information, the potential for manipulative knowledge controversies are highly likely, in circumstances where the project may have exceedingly negative impacts to the consenting groups and individuals. Consent in the context of the EACOP has, therefore, been a manufactured mode of relation to which I will turn in section 5.</a:t>
            </a:r>
            <a:r>
              <a:rPr lang="en-US" dirty="0">
                <a:effectLst/>
              </a:rPr>
              <a:t> </a:t>
            </a:r>
            <a:endParaRPr lang="en-GB" dirty="0"/>
          </a:p>
          <a:p>
            <a:endParaRPr lang="en-GB" dirty="0"/>
          </a:p>
        </p:txBody>
      </p:sp>
      <p:sp>
        <p:nvSpPr>
          <p:cNvPr id="4" name="Slide Number Placeholder 3"/>
          <p:cNvSpPr>
            <a:spLocks noGrp="1"/>
          </p:cNvSpPr>
          <p:nvPr>
            <p:ph type="sldNum" sz="quarter" idx="10"/>
          </p:nvPr>
        </p:nvSpPr>
        <p:spPr/>
        <p:txBody>
          <a:bodyPr/>
          <a:lstStyle/>
          <a:p>
            <a:fld id="{2B354CD8-646F-4C55-8082-9A9FB9000FB4}" type="slidenum">
              <a:rPr lang="de-DE" smtClean="0"/>
              <a:t>8</a:t>
            </a:fld>
            <a:endParaRPr lang="de-DE"/>
          </a:p>
        </p:txBody>
      </p:sp>
    </p:spTree>
    <p:extLst>
      <p:ext uri="{BB962C8B-B14F-4D97-AF65-F5344CB8AC3E}">
        <p14:creationId xmlns:p14="http://schemas.microsoft.com/office/powerpoint/2010/main" val="101568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apparent consensus that </a:t>
            </a:r>
            <a:r>
              <a:rPr lang="en-US" sz="1200" i="1" kern="1200" dirty="0">
                <a:solidFill>
                  <a:schemeClr val="tx1"/>
                </a:solidFill>
                <a:effectLst/>
                <a:latin typeface="+mn-lt"/>
                <a:ea typeface="+mn-ea"/>
                <a:cs typeface="+mn-cs"/>
              </a:rPr>
              <a:t>consent</a:t>
            </a:r>
            <a:r>
              <a:rPr lang="en-US" sz="1200" kern="1200" dirty="0">
                <a:solidFill>
                  <a:schemeClr val="tx1"/>
                </a:solidFill>
                <a:effectLst/>
                <a:latin typeface="+mn-lt"/>
                <a:ea typeface="+mn-ea"/>
                <a:cs typeface="+mn-cs"/>
              </a:rPr>
              <a:t> (in the context of large-scale project developments) is a problematic concept whose definition is far from being universal (World Bank, 2017). More generally, Consent alludes to an internationally recognized right of self-determination that has been enacted in several treaties and conventions (Hanna &amp; </a:t>
            </a:r>
            <a:r>
              <a:rPr lang="en-US" sz="1200" kern="1200" dirty="0" err="1">
                <a:solidFill>
                  <a:schemeClr val="tx1"/>
                </a:solidFill>
                <a:effectLst/>
                <a:latin typeface="+mn-lt"/>
                <a:ea typeface="+mn-ea"/>
                <a:cs typeface="+mn-cs"/>
              </a:rPr>
              <a:t>Vanclay</a:t>
            </a:r>
            <a:r>
              <a:rPr lang="en-US" sz="1200" kern="1200" dirty="0">
                <a:solidFill>
                  <a:schemeClr val="tx1"/>
                </a:solidFill>
                <a:effectLst/>
                <a:latin typeface="+mn-lt"/>
                <a:ea typeface="+mn-ea"/>
                <a:cs typeface="+mn-cs"/>
              </a:rPr>
              <a:t>, 2013). In the field of extractives, consent is used in reference to </a:t>
            </a:r>
            <a:r>
              <a:rPr lang="en-US" sz="1200" b="1" i="1" kern="1200" dirty="0">
                <a:solidFill>
                  <a:schemeClr val="tx1"/>
                </a:solidFill>
                <a:effectLst/>
                <a:latin typeface="+mn-lt"/>
                <a:ea typeface="+mn-ea"/>
                <a:cs typeface="+mn-cs"/>
              </a:rPr>
              <a:t>best practice</a:t>
            </a:r>
            <a:r>
              <a:rPr lang="en-US" sz="1200" kern="1200" dirty="0">
                <a:solidFill>
                  <a:schemeClr val="tx1"/>
                </a:solidFill>
                <a:effectLst/>
                <a:latin typeface="+mn-lt"/>
                <a:ea typeface="+mn-ea"/>
                <a:cs typeface="+mn-cs"/>
              </a:rPr>
              <a:t> principles that insulate three core values: freedom value; time value and information value – often framed as Free Prior Informed Consent (FPIC) (</a:t>
            </a:r>
            <a:r>
              <a:rPr lang="en-US" sz="1200" kern="1200" dirty="0" err="1">
                <a:solidFill>
                  <a:schemeClr val="tx1"/>
                </a:solidFill>
                <a:effectLst/>
                <a:latin typeface="+mn-lt"/>
                <a:ea typeface="+mn-ea"/>
                <a:cs typeface="+mn-cs"/>
              </a:rPr>
              <a:t>IWGIA</a:t>
            </a:r>
            <a:r>
              <a:rPr lang="en-US" sz="1200" kern="1200" dirty="0">
                <a:solidFill>
                  <a:schemeClr val="tx1"/>
                </a:solidFill>
                <a:effectLst/>
                <a:latin typeface="+mn-lt"/>
                <a:ea typeface="+mn-ea"/>
                <a:cs typeface="+mn-cs"/>
              </a:rPr>
              <a:t>, 2017; </a:t>
            </a:r>
            <a:r>
              <a:rPr lang="en-US" sz="1200" kern="1200" dirty="0" err="1">
                <a:solidFill>
                  <a:schemeClr val="tx1"/>
                </a:solidFill>
                <a:effectLst/>
                <a:latin typeface="+mn-lt"/>
                <a:ea typeface="+mn-ea"/>
                <a:cs typeface="+mn-cs"/>
              </a:rPr>
              <a:t>IFC</a:t>
            </a:r>
            <a:r>
              <a:rPr lang="en-US" sz="1200" kern="1200" dirty="0">
                <a:solidFill>
                  <a:schemeClr val="tx1"/>
                </a:solidFill>
                <a:effectLst/>
                <a:latin typeface="+mn-lt"/>
                <a:ea typeface="+mn-ea"/>
                <a:cs typeface="+mn-cs"/>
              </a:rPr>
              <a:t>, 2012; Greenspan, 2014). FPIC became a globally recognized standard of operations for multinational corporations undertaking large-scale projects in remote parts of the world. The standard for consent is based on the three value principles of self-determination: adequately information; time to make/take a decision; opportunities for alternative choices before individuals/groups approve of or reject projects (Greenspan, 2014).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fact that consent is triggered by (or within the context of) particular projects, and expected of the communities in whose midst such projects are undertaken makes it a practice based on modes of relations both within the self (biopolitics) and relations with other stakeholders. Taking the FPIC framework as a typical standard, consent ought to be seen from two angles: one angle is through the lens of neoliberal practice of “relations of freedom” bound by time of/and information flow. From this angle, arrival at consent totally follows the fundamental principles of right to self-determination. The other angle is one in which tensions arise between the communities and the state-corporate entities that seek to develop particular projects. Consent, under these circumstances are arrived at through some kind of “wars of subjectivity”—the struggle to reconfigure the interest (and also the conduct) of population (in this case, the affected communities) in projects that they would, otherwise, not agree to, or conditionalize the arrival at consent.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agencies such as the International Financial Corporations (</a:t>
            </a:r>
            <a:r>
              <a:rPr lang="en-US" sz="1200" kern="1200" dirty="0" err="1">
                <a:solidFill>
                  <a:schemeClr val="tx1"/>
                </a:solidFill>
                <a:effectLst/>
                <a:latin typeface="+mn-lt"/>
                <a:ea typeface="+mn-ea"/>
                <a:cs typeface="+mn-cs"/>
              </a:rPr>
              <a:t>IFCs</a:t>
            </a:r>
            <a:r>
              <a:rPr lang="en-US" sz="1200" kern="1200" dirty="0">
                <a:solidFill>
                  <a:schemeClr val="tx1"/>
                </a:solidFill>
                <a:effectLst/>
                <a:latin typeface="+mn-lt"/>
                <a:ea typeface="+mn-ea"/>
                <a:cs typeface="+mn-cs"/>
              </a:rPr>
              <a:t>) demand that their clients adhere to the principles of FPIC in undertaking mega projects (World Bank, 2017), the very processes by which consent is achieved has not been adequately interrogated. The starting point to conceptualize this is to begin by seeing FPIC as a framework model for relations faceted by multiple considerations. By taking this direction, analytical spaces for examining the spaces and entangled practices that bring about consent open up. Therefore, we are enabled the possibility to see consent from sets of practices that we consider to be modes of relations—i.e. the very controversial questions relating to the core values of consent, namely: what consent is being sought for; the scope of free will (the extent of “freedom” there may be in the process of realizing consent); the timeframe within which this free will was exercised, and whether there were alternatives for choices to be made; How we can account for strategic misinformation, and so forth.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attempt to delved into these important questions, I take a close look at consent to (im)mobility within the context of Uganda’s multi-billion-dollar project (the East African Crude Oil Pipeline – EACOP). Empirical evidence points towards two things: First, whereas the demand for consent to be freely based on adequate information, the freedom and adequacy of information remain nodes of contention. When individuals are faced with choice limitations and harsh alternatives, the modes of relations by which such consent comes into place would be in a problematic boundary between realms of free will and coercion. Second, there is misconception that the provision of information translates into consent. Little attention is often paid to the nature of the information, the manner in, and the conditions under which it is provided. Since consent depends largely on knowledge based on certain critical information, the potential for manipulative knowledge controversies are highly likely, in circumstances where the project may have exceedingly negative impacts to the consenting groups and individuals. Consent in the context of the EACOP has, therefore, been a manufactured mode of relation to which I will turn in section 5.</a:t>
            </a:r>
            <a:r>
              <a:rPr lang="en-US" dirty="0">
                <a:effectLst/>
              </a:rPr>
              <a:t> </a:t>
            </a:r>
            <a:endParaRPr lang="en-GB" dirty="0"/>
          </a:p>
          <a:p>
            <a:endParaRPr lang="en-GB" dirty="0"/>
          </a:p>
        </p:txBody>
      </p:sp>
      <p:sp>
        <p:nvSpPr>
          <p:cNvPr id="4" name="Slide Number Placeholder 3"/>
          <p:cNvSpPr>
            <a:spLocks noGrp="1"/>
          </p:cNvSpPr>
          <p:nvPr>
            <p:ph type="sldNum" sz="quarter" idx="10"/>
          </p:nvPr>
        </p:nvSpPr>
        <p:spPr/>
        <p:txBody>
          <a:bodyPr/>
          <a:lstStyle/>
          <a:p>
            <a:fld id="{2B354CD8-646F-4C55-8082-9A9FB9000FB4}" type="slidenum">
              <a:rPr lang="de-DE" smtClean="0"/>
              <a:t>9</a:t>
            </a:fld>
            <a:endParaRPr lang="de-DE"/>
          </a:p>
        </p:txBody>
      </p:sp>
    </p:spTree>
    <p:extLst>
      <p:ext uri="{BB962C8B-B14F-4D97-AF65-F5344CB8AC3E}">
        <p14:creationId xmlns:p14="http://schemas.microsoft.com/office/powerpoint/2010/main" val="322855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Rechteck 15"/>
          <p:cNvSpPr/>
          <p:nvPr userDrawn="1"/>
        </p:nvSpPr>
        <p:spPr>
          <a:xfrm>
            <a:off x="0" y="1225550"/>
            <a:ext cx="9144000" cy="4489450"/>
          </a:xfrm>
          <a:prstGeom prst="rect">
            <a:avLst/>
          </a:prstGeom>
          <a:solidFill>
            <a:srgbClr val="F1E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57200" y="5296959"/>
            <a:ext cx="2133600" cy="304271"/>
          </a:xfrm>
          <a:prstGeom prst="rect">
            <a:avLst/>
          </a:prstGeom>
        </p:spPr>
        <p:txBody>
          <a:bodyPr/>
          <a:lstStyle/>
          <a:p>
            <a:fld id="{D8F75616-6F94-4DBD-93C5-7D98FD0BA826}" type="datetimeFigureOut">
              <a:rPr lang="de-DE" smtClean="0"/>
              <a:pPr/>
              <a:t>25.05.2022</a:t>
            </a:fld>
            <a:endParaRPr lang="de-DE"/>
          </a:p>
        </p:txBody>
      </p:sp>
      <p:sp>
        <p:nvSpPr>
          <p:cNvPr id="5" name="Fußzeilenplatzhalter 4"/>
          <p:cNvSpPr>
            <a:spLocks noGrp="1"/>
          </p:cNvSpPr>
          <p:nvPr>
            <p:ph type="ftr" sz="quarter" idx="11"/>
          </p:nvPr>
        </p:nvSpPr>
        <p:spPr>
          <a:xfrm>
            <a:off x="3124200" y="5296959"/>
            <a:ext cx="2895600" cy="304271"/>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5296959"/>
            <a:ext cx="2133600" cy="304271"/>
          </a:xfrm>
          <a:prstGeom prst="rect">
            <a:avLst/>
          </a:prstGeom>
        </p:spPr>
        <p:txBody>
          <a:bodyPr/>
          <a:lstStyle/>
          <a:p>
            <a:fld id="{8D9D97BF-CDB2-4B8E-B849-58DC46842E3C}"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57200" y="5296959"/>
            <a:ext cx="2133600" cy="304271"/>
          </a:xfrm>
          <a:prstGeom prst="rect">
            <a:avLst/>
          </a:prstGeom>
        </p:spPr>
        <p:txBody>
          <a:bodyPr/>
          <a:lstStyle/>
          <a:p>
            <a:fld id="{D8F75616-6F94-4DBD-93C5-7D98FD0BA826}" type="datetimeFigureOut">
              <a:rPr lang="de-DE" smtClean="0"/>
              <a:pPr/>
              <a:t>25.05.2022</a:t>
            </a:fld>
            <a:endParaRPr lang="de-DE"/>
          </a:p>
        </p:txBody>
      </p:sp>
      <p:sp>
        <p:nvSpPr>
          <p:cNvPr id="4" name="Fußzeilenplatzhalter 3"/>
          <p:cNvSpPr>
            <a:spLocks noGrp="1"/>
          </p:cNvSpPr>
          <p:nvPr>
            <p:ph type="ftr" sz="quarter" idx="11"/>
          </p:nvPr>
        </p:nvSpPr>
        <p:spPr>
          <a:xfrm>
            <a:off x="3124200" y="5296959"/>
            <a:ext cx="2895600" cy="304271"/>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5296959"/>
            <a:ext cx="2133600" cy="304271"/>
          </a:xfrm>
          <a:prstGeom prst="rect">
            <a:avLst/>
          </a:prstGeom>
        </p:spPr>
        <p:txBody>
          <a:bodyPr/>
          <a:lstStyle/>
          <a:p>
            <a:fld id="{8D9D97BF-CDB2-4B8E-B849-58DC46842E3C}"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C20DDB9F-FADA-4E2D-9615-67696F1F77BD}" type="slidenum">
              <a:rPr lang="en-US" altLang="zh-CN"/>
              <a:pPr>
                <a:defRPr/>
              </a:pPr>
              <a:t>‹#›</a:t>
            </a:fld>
            <a:endParaRPr lang="en-US" altLang="zh-CN"/>
          </a:p>
        </p:txBody>
      </p:sp>
    </p:spTree>
    <p:extLst>
      <p:ext uri="{BB962C8B-B14F-4D97-AF65-F5344CB8AC3E}">
        <p14:creationId xmlns:p14="http://schemas.microsoft.com/office/powerpoint/2010/main" val="72863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769268"/>
            <a:ext cx="9144000" cy="4945732"/>
          </a:xfrm>
          <a:prstGeom prst="rect">
            <a:avLst/>
          </a:prstGeom>
          <a:solidFill>
            <a:srgbClr val="F1E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bk object 16"/>
          <p:cNvSpPr/>
          <p:nvPr userDrawn="1"/>
        </p:nvSpPr>
        <p:spPr>
          <a:xfrm flipV="1">
            <a:off x="0" y="723549"/>
            <a:ext cx="9144000" cy="45719"/>
          </a:xfrm>
          <a:custGeom>
            <a:avLst/>
            <a:gdLst/>
            <a:ahLst/>
            <a:cxnLst/>
            <a:rect l="l" t="t" r="r" b="b"/>
            <a:pathLst>
              <a:path w="11520170">
                <a:moveTo>
                  <a:pt x="0" y="0"/>
                </a:moveTo>
                <a:lnTo>
                  <a:pt x="11520004" y="0"/>
                </a:lnTo>
              </a:path>
            </a:pathLst>
          </a:custGeom>
          <a:ln w="27000">
            <a:solidFill>
              <a:srgbClr val="009260"/>
            </a:solidFill>
          </a:ln>
        </p:spPr>
        <p:txBody>
          <a:bodyPr wrap="square" lIns="0" tIns="0" rIns="0" bIns="0" rtlCol="0"/>
          <a:lstStyle/>
          <a:p>
            <a:endParaRPr/>
          </a:p>
        </p:txBody>
      </p:sp>
      <p:pic>
        <p:nvPicPr>
          <p:cNvPr id="6" name="Picture 3" descr="X:\Kunden-X\bigsas\logo\ubt-logo\gruen\Logo_gruen.tiff">
            <a:extLst>
              <a:ext uri="{FF2B5EF4-FFF2-40B4-BE49-F238E27FC236}">
                <a16:creationId xmlns:a16="http://schemas.microsoft.com/office/drawing/2014/main" id="{0F3C835E-CACF-40C2-A6B6-FEEDE163D116}"/>
              </a:ext>
            </a:extLst>
          </p:cNvPr>
          <p:cNvPicPr>
            <a:picLocks noChangeAspect="1" noChangeArrowheads="1"/>
          </p:cNvPicPr>
          <p:nvPr userDrawn="1"/>
        </p:nvPicPr>
        <p:blipFill>
          <a:blip r:embed="rId6" cstate="print"/>
          <a:srcRect/>
          <a:stretch>
            <a:fillRect/>
          </a:stretch>
        </p:blipFill>
        <p:spPr bwMode="auto">
          <a:xfrm>
            <a:off x="7292467" y="146006"/>
            <a:ext cx="1672021" cy="517119"/>
          </a:xfrm>
          <a:prstGeom prst="rect">
            <a:avLst/>
          </a:prstGeom>
          <a:noFill/>
        </p:spPr>
      </p:pic>
      <p:pic>
        <p:nvPicPr>
          <p:cNvPr id="11" name="Picture 4" descr="X:\Kunden-X\afrikamultiple\logo_print\logo_bis10cm\logo_africamultiple.gif">
            <a:extLst>
              <a:ext uri="{FF2B5EF4-FFF2-40B4-BE49-F238E27FC236}">
                <a16:creationId xmlns:a16="http://schemas.microsoft.com/office/drawing/2014/main" id="{0F51D559-FA63-400D-A11F-B529616ED851}"/>
              </a:ext>
            </a:extLst>
          </p:cNvPr>
          <p:cNvPicPr>
            <a:picLocks noChangeAspect="1" noChangeArrowheads="1"/>
          </p:cNvPicPr>
          <p:nvPr userDrawn="1"/>
        </p:nvPicPr>
        <p:blipFill>
          <a:blip r:embed="rId7" cstate="print"/>
          <a:srcRect/>
          <a:stretch>
            <a:fillRect/>
          </a:stretch>
        </p:blipFill>
        <p:spPr bwMode="auto">
          <a:xfrm>
            <a:off x="4772187" y="121196"/>
            <a:ext cx="2306003" cy="56673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leolee8612@gmail.com" TargetMode="External"/><Relationship Id="rId2" Type="http://schemas.openxmlformats.org/officeDocument/2006/relationships/hyperlink" Target="mailto:qirui.li@uni-bayreuth.de" TargetMode="Externa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link.springer.com/article/10.1007/s11625-022-01116-z"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www.africamultiple.uni-bayreuth.de/en/Research/1research-sections/mobilities/Spatio-temporal-variability/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link.springer.com/article/10.1007/s11625-022-01116-z"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6">
            <a:extLst>
              <a:ext uri="{FF2B5EF4-FFF2-40B4-BE49-F238E27FC236}">
                <a16:creationId xmlns:a16="http://schemas.microsoft.com/office/drawing/2014/main" id="{0F0099E6-9389-6A48-A51B-40595C90DAFB}"/>
              </a:ext>
            </a:extLst>
          </p:cNvPr>
          <p:cNvSpPr txBox="1"/>
          <p:nvPr/>
        </p:nvSpPr>
        <p:spPr>
          <a:xfrm>
            <a:off x="375904" y="937091"/>
            <a:ext cx="8516576" cy="1754326"/>
          </a:xfrm>
          <a:prstGeom prst="rect">
            <a:avLst/>
          </a:prstGeom>
          <a:noFill/>
        </p:spPr>
        <p:txBody>
          <a:bodyPr wrap="square" rtlCol="0">
            <a:spAutoFit/>
          </a:bodyPr>
          <a:lstStyle/>
          <a:p>
            <a:r>
              <a:rPr lang="en-US" sz="3600" b="1" dirty="0">
                <a:solidFill>
                  <a:srgbClr val="00A173"/>
                </a:solidFill>
                <a:cs typeface="Arial" panose="020B0604020202020204" pitchFamily="34" charset="0"/>
              </a:rPr>
              <a:t>Sub-Saharan Africa's international migration and sustainable development under climate </a:t>
            </a:r>
            <a:r>
              <a:rPr lang="en-US" sz="3600" b="1" dirty="0" smtClean="0">
                <a:solidFill>
                  <a:srgbClr val="00A173"/>
                </a:solidFill>
                <a:cs typeface="Arial" panose="020B0604020202020204" pitchFamily="34" charset="0"/>
              </a:rPr>
              <a:t>change</a:t>
            </a:r>
            <a:endParaRPr lang="en-GB" sz="3600" b="1" dirty="0" smtClean="0">
              <a:solidFill>
                <a:srgbClr val="00A173"/>
              </a:solidFill>
              <a:cs typeface="Arial" panose="020B0604020202020204" pitchFamily="34" charset="0"/>
            </a:endParaRPr>
          </a:p>
        </p:txBody>
      </p:sp>
      <p:sp>
        <p:nvSpPr>
          <p:cNvPr id="2" name="TextBox 1"/>
          <p:cNvSpPr txBox="1"/>
          <p:nvPr/>
        </p:nvSpPr>
        <p:spPr>
          <a:xfrm>
            <a:off x="467544" y="3433564"/>
            <a:ext cx="3816424" cy="1569660"/>
          </a:xfrm>
          <a:prstGeom prst="rect">
            <a:avLst/>
          </a:prstGeom>
          <a:noFill/>
        </p:spPr>
        <p:txBody>
          <a:bodyPr wrap="square" rtlCol="0">
            <a:spAutoFit/>
          </a:bodyPr>
          <a:lstStyle/>
          <a:p>
            <a:r>
              <a:rPr lang="en-GB" sz="2800" b="1" dirty="0" smtClean="0">
                <a:latin typeface="+mj-lt"/>
              </a:rPr>
              <a:t>Qirui </a:t>
            </a:r>
            <a:r>
              <a:rPr lang="en-GB" sz="2800" b="1" dirty="0">
                <a:latin typeface="+mj-lt"/>
              </a:rPr>
              <a:t>Li</a:t>
            </a:r>
          </a:p>
          <a:p>
            <a:r>
              <a:rPr lang="de-DE" sz="2800" b="1" dirty="0" smtClean="0">
                <a:latin typeface="+mj-lt"/>
              </a:rPr>
              <a:t>Cyrus Samimi</a:t>
            </a:r>
          </a:p>
          <a:p>
            <a:endParaRPr lang="en-GB" sz="2000" dirty="0">
              <a:latin typeface="+mj-lt"/>
            </a:endParaRPr>
          </a:p>
          <a:p>
            <a:r>
              <a:rPr lang="en-GB" sz="2000" dirty="0">
                <a:latin typeface="+mj-lt"/>
              </a:rPr>
              <a:t>University of Bayreuth</a:t>
            </a:r>
          </a:p>
        </p:txBody>
      </p:sp>
    </p:spTree>
    <p:extLst>
      <p:ext uri="{BB962C8B-B14F-4D97-AF65-F5344CB8AC3E}">
        <p14:creationId xmlns:p14="http://schemas.microsoft.com/office/powerpoint/2010/main" val="329826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333">
                <a:solidFill>
                  <a:schemeClr val="tx1"/>
                </a:solidFill>
                <a:latin typeface="Arial" panose="020B0604020202020204" pitchFamily="34" charset="0"/>
                <a:ea typeface="SimSun" panose="02010600030101010101" pitchFamily="2" charset="-122"/>
              </a:defRPr>
            </a:lvl1pPr>
            <a:lvl2pPr marL="619100" indent="-238115">
              <a:spcBef>
                <a:spcPct val="20000"/>
              </a:spcBef>
              <a:buClr>
                <a:schemeClr val="tx1"/>
              </a:buClr>
              <a:buSzPct val="75000"/>
              <a:buChar char="–"/>
              <a:defRPr sz="2000">
                <a:solidFill>
                  <a:schemeClr val="tx1"/>
                </a:solidFill>
                <a:latin typeface="Arial" panose="020B0604020202020204" pitchFamily="34" charset="0"/>
                <a:ea typeface="SimSun" panose="02010600030101010101" pitchFamily="2" charset="-122"/>
              </a:defRPr>
            </a:lvl2pPr>
            <a:lvl3pPr marL="952462" indent="-190492">
              <a:spcBef>
                <a:spcPct val="20000"/>
              </a:spcBef>
              <a:buClr>
                <a:schemeClr val="tx1"/>
              </a:buClr>
              <a:buSzPct val="7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3pPr>
            <a:lvl4pPr marL="1333447" indent="-190492">
              <a:spcBef>
                <a:spcPct val="20000"/>
              </a:spcBef>
              <a:buClr>
                <a:schemeClr val="tx1"/>
              </a:buClr>
              <a:buSzPct val="80000"/>
              <a:buChar char="–"/>
              <a:defRPr sz="1667">
                <a:solidFill>
                  <a:schemeClr val="tx1"/>
                </a:solidFill>
                <a:latin typeface="Arial" panose="020B0604020202020204" pitchFamily="34" charset="0"/>
                <a:ea typeface="SimSun" panose="02010600030101010101" pitchFamily="2" charset="-122"/>
              </a:defRPr>
            </a:lvl4pPr>
            <a:lvl5pPr marL="1714431" indent="-190492">
              <a:spcBef>
                <a:spcPct val="20000"/>
              </a:spcBef>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5pPr>
            <a:lvl6pPr marL="2095416"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6pPr>
            <a:lvl7pPr marL="2476401"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7pPr>
            <a:lvl8pPr marL="2857386"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8pPr>
            <a:lvl9pPr marL="3238370"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fld id="{7EFBD17D-5D43-426A-94E2-8032EF75B3E7}" type="slidenum">
              <a:rPr lang="en-US" altLang="zh-CN" sz="2167">
                <a:solidFill>
                  <a:schemeClr val="bg1"/>
                </a:solidFill>
              </a:rPr>
              <a:pPr>
                <a:spcBef>
                  <a:spcPct val="0"/>
                </a:spcBef>
                <a:buClrTx/>
                <a:buSzTx/>
                <a:buFontTx/>
                <a:buNone/>
              </a:pPr>
              <a:t>10</a:t>
            </a:fld>
            <a:endParaRPr lang="en-US" altLang="zh-CN" sz="2167">
              <a:solidFill>
                <a:schemeClr val="bg1"/>
              </a:solidFill>
            </a:endParaRPr>
          </a:p>
        </p:txBody>
      </p:sp>
      <p:sp>
        <p:nvSpPr>
          <p:cNvPr id="2" name="TextBox 1"/>
          <p:cNvSpPr txBox="1"/>
          <p:nvPr/>
        </p:nvSpPr>
        <p:spPr>
          <a:xfrm>
            <a:off x="5508104" y="1561356"/>
            <a:ext cx="3312368" cy="1077218"/>
          </a:xfrm>
          <a:prstGeom prst="rect">
            <a:avLst/>
          </a:prstGeom>
          <a:noFill/>
        </p:spPr>
        <p:txBody>
          <a:bodyPr wrap="square" rtlCol="0">
            <a:spAutoFit/>
          </a:bodyPr>
          <a:lstStyle/>
          <a:p>
            <a:r>
              <a:rPr lang="de-DE" sz="1600" b="1" dirty="0" smtClean="0"/>
              <a:t>Email:  </a:t>
            </a:r>
            <a:r>
              <a:rPr lang="de-DE" sz="1600" dirty="0" smtClean="0">
                <a:hlinkClick r:id="rId2"/>
              </a:rPr>
              <a:t>qirui.li@uni-bayreuth.de</a:t>
            </a:r>
            <a:r>
              <a:rPr lang="de-DE" sz="1600" dirty="0" smtClean="0"/>
              <a:t> /</a:t>
            </a:r>
          </a:p>
          <a:p>
            <a:r>
              <a:rPr lang="de-DE" sz="1600" dirty="0"/>
              <a:t> </a:t>
            </a:r>
            <a:r>
              <a:rPr lang="de-DE" sz="1600" dirty="0" smtClean="0"/>
              <a:t>            </a:t>
            </a:r>
            <a:r>
              <a:rPr lang="de-DE" sz="1600" dirty="0" smtClean="0">
                <a:hlinkClick r:id="rId3"/>
              </a:rPr>
              <a:t>leolee8612@gmail.com</a:t>
            </a:r>
            <a:endParaRPr lang="de-DE" sz="1600" dirty="0" smtClean="0"/>
          </a:p>
          <a:p>
            <a:endParaRPr lang="de-DE" sz="1600" b="1" dirty="0" smtClean="0"/>
          </a:p>
          <a:p>
            <a:r>
              <a:rPr lang="de-DE" sz="1600" b="1" dirty="0" err="1" smtClean="0"/>
              <a:t>ResearchGate</a:t>
            </a:r>
            <a:r>
              <a:rPr lang="de-DE" sz="1600" b="1" dirty="0" smtClean="0"/>
              <a:t>:</a:t>
            </a:r>
            <a:endParaRPr lang="de-DE" b="1" dirty="0"/>
          </a:p>
        </p:txBody>
      </p:sp>
      <p:pic>
        <p:nvPicPr>
          <p:cNvPr id="3" name="Picture 2"/>
          <p:cNvPicPr>
            <a:picLocks noChangeAspect="1"/>
          </p:cNvPicPr>
          <p:nvPr/>
        </p:nvPicPr>
        <p:blipFill>
          <a:blip r:embed="rId4"/>
          <a:stretch>
            <a:fillRect/>
          </a:stretch>
        </p:blipFill>
        <p:spPr>
          <a:xfrm>
            <a:off x="107504" y="1129308"/>
            <a:ext cx="4980237" cy="3960440"/>
          </a:xfrm>
          <a:prstGeom prst="rect">
            <a:avLst/>
          </a:prstGeom>
        </p:spPr>
      </p:pic>
      <p:sp>
        <p:nvSpPr>
          <p:cNvPr id="4" name="Rectangle 3"/>
          <p:cNvSpPr/>
          <p:nvPr/>
        </p:nvSpPr>
        <p:spPr>
          <a:xfrm>
            <a:off x="27934" y="5207926"/>
            <a:ext cx="6285794" cy="307777"/>
          </a:xfrm>
          <a:prstGeom prst="rect">
            <a:avLst/>
          </a:prstGeom>
        </p:spPr>
        <p:txBody>
          <a:bodyPr wrap="square">
            <a:spAutoFit/>
          </a:bodyPr>
          <a:lstStyle/>
          <a:p>
            <a:r>
              <a:rPr lang="de-DE" sz="1400" dirty="0">
                <a:hlinkClick r:id="rId5"/>
              </a:rPr>
              <a:t>https://</a:t>
            </a:r>
            <a:r>
              <a:rPr lang="de-DE" sz="1400" dirty="0" smtClean="0">
                <a:hlinkClick r:id="rId5"/>
              </a:rPr>
              <a:t>link.springer.com/article/10.1007/s11625-022-01116-z</a:t>
            </a:r>
            <a:r>
              <a:rPr lang="de-DE" sz="1400" dirty="0" smtClean="0"/>
              <a:t> </a:t>
            </a:r>
            <a:endParaRPr lang="de-DE" sz="1400" dirty="0"/>
          </a:p>
        </p:txBody>
      </p:sp>
      <p:pic>
        <p:nvPicPr>
          <p:cNvPr id="7" name="Picture 6"/>
          <p:cNvPicPr>
            <a:picLocks noChangeAspect="1"/>
          </p:cNvPicPr>
          <p:nvPr/>
        </p:nvPicPr>
        <p:blipFill>
          <a:blip r:embed="rId6"/>
          <a:stretch>
            <a:fillRect/>
          </a:stretch>
        </p:blipFill>
        <p:spPr>
          <a:xfrm>
            <a:off x="6876256" y="2785492"/>
            <a:ext cx="1592386" cy="1597896"/>
          </a:xfrm>
          <a:prstGeom prst="rect">
            <a:avLst/>
          </a:prstGeom>
        </p:spPr>
      </p:pic>
    </p:spTree>
    <p:extLst>
      <p:ext uri="{BB962C8B-B14F-4D97-AF65-F5344CB8AC3E}">
        <p14:creationId xmlns:p14="http://schemas.microsoft.com/office/powerpoint/2010/main" val="829891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13284"/>
            <a:ext cx="8064896" cy="830997"/>
          </a:xfrm>
          <a:prstGeom prst="rect">
            <a:avLst/>
          </a:prstGeom>
          <a:noFill/>
        </p:spPr>
        <p:txBody>
          <a:bodyPr wrap="square" rtlCol="0">
            <a:spAutoFit/>
          </a:bodyPr>
          <a:lstStyle/>
          <a:p>
            <a:r>
              <a:rPr lang="en-US" sz="2400" i="1" dirty="0"/>
              <a:t>Socio-ecological drivers of movements into and out of African </a:t>
            </a:r>
            <a:r>
              <a:rPr lang="en-US" sz="2400" i="1" dirty="0" smtClean="0"/>
              <a:t>Woodlands </a:t>
            </a:r>
            <a:r>
              <a:rPr lang="en-US" sz="2400" dirty="0" smtClean="0"/>
              <a:t>(2020-2024)</a:t>
            </a:r>
            <a:endParaRPr lang="en-US" sz="2400" dirty="0"/>
          </a:p>
        </p:txBody>
      </p:sp>
      <p:sp>
        <p:nvSpPr>
          <p:cNvPr id="3" name="TextBox 2"/>
          <p:cNvSpPr txBox="1"/>
          <p:nvPr/>
        </p:nvSpPr>
        <p:spPr>
          <a:xfrm>
            <a:off x="588144" y="1882780"/>
            <a:ext cx="8208912" cy="3554819"/>
          </a:xfrm>
          <a:prstGeom prst="rect">
            <a:avLst/>
          </a:prstGeom>
          <a:noFill/>
        </p:spPr>
        <p:txBody>
          <a:bodyPr wrap="square" rtlCol="0">
            <a:spAutoFit/>
          </a:bodyPr>
          <a:lstStyle/>
          <a:p>
            <a:pPr>
              <a:lnSpc>
                <a:spcPct val="150000"/>
              </a:lnSpc>
              <a:buClr>
                <a:srgbClr val="009F6F"/>
              </a:buClr>
              <a:buSzPct val="100000"/>
            </a:pPr>
            <a:r>
              <a:rPr lang="en-GB" sz="2500" b="1" dirty="0" smtClean="0"/>
              <a:t>Objectives:</a:t>
            </a:r>
          </a:p>
          <a:p>
            <a:pPr marL="342900" indent="-342900">
              <a:lnSpc>
                <a:spcPct val="150000"/>
              </a:lnSpc>
              <a:buClr>
                <a:srgbClr val="009F6F"/>
              </a:buClr>
              <a:buSzPct val="100000"/>
              <a:buFont typeface="Courier New" panose="02070309020205020404" pitchFamily="49" charset="0"/>
              <a:buChar char="o"/>
            </a:pPr>
            <a:r>
              <a:rPr lang="en-GB" sz="2500" dirty="0" smtClean="0"/>
              <a:t>Interactions between population movements and environmental </a:t>
            </a:r>
            <a:r>
              <a:rPr lang="en-GB" sz="2500" dirty="0"/>
              <a:t>transformations and </a:t>
            </a:r>
            <a:r>
              <a:rPr lang="en-GB" sz="2500" dirty="0" smtClean="0"/>
              <a:t>social-economic </a:t>
            </a:r>
            <a:r>
              <a:rPr lang="en-GB" sz="2500" dirty="0"/>
              <a:t>values</a:t>
            </a:r>
          </a:p>
          <a:p>
            <a:pPr marL="342900" indent="-342900">
              <a:lnSpc>
                <a:spcPct val="150000"/>
              </a:lnSpc>
              <a:buClr>
                <a:srgbClr val="009F6F"/>
              </a:buClr>
              <a:buSzPct val="100000"/>
              <a:buFont typeface="Courier New" panose="02070309020205020404" pitchFamily="49" charset="0"/>
              <a:buChar char="o"/>
            </a:pPr>
            <a:r>
              <a:rPr lang="en-GB" sz="2500" dirty="0"/>
              <a:t>Practices of resource valorisation </a:t>
            </a:r>
            <a:r>
              <a:rPr lang="en-GB" sz="2500" dirty="0" smtClean="0"/>
              <a:t>towards socio-ecological </a:t>
            </a:r>
            <a:r>
              <a:rPr lang="en-GB" sz="2500" dirty="0"/>
              <a:t>sustainability and </a:t>
            </a:r>
            <a:r>
              <a:rPr lang="en-GB" sz="2500" dirty="0" smtClean="0"/>
              <a:t>mobility</a:t>
            </a:r>
            <a:endParaRPr lang="en-GB" sz="2500" dirty="0"/>
          </a:p>
          <a:p>
            <a:pPr>
              <a:lnSpc>
                <a:spcPct val="150000"/>
              </a:lnSpc>
              <a:buClr>
                <a:srgbClr val="009F6F"/>
              </a:buClr>
              <a:buSzPct val="100000"/>
            </a:pPr>
            <a:endParaRPr lang="en-GB" sz="2500" dirty="0"/>
          </a:p>
        </p:txBody>
      </p:sp>
      <p:sp>
        <p:nvSpPr>
          <p:cNvPr id="4" name="Rectangle 3"/>
          <p:cNvSpPr/>
          <p:nvPr/>
        </p:nvSpPr>
        <p:spPr>
          <a:xfrm>
            <a:off x="588144" y="5161756"/>
            <a:ext cx="8376344" cy="275843"/>
          </a:xfrm>
          <a:prstGeom prst="rect">
            <a:avLst/>
          </a:prstGeom>
        </p:spPr>
        <p:txBody>
          <a:bodyPr wrap="square">
            <a:spAutoFit/>
          </a:bodyPr>
          <a:lstStyle/>
          <a:p>
            <a:r>
              <a:rPr lang="de-DE" sz="1200" dirty="0">
                <a:solidFill>
                  <a:schemeClr val="accent1">
                    <a:lumMod val="40000"/>
                    <a:lumOff val="60000"/>
                  </a:schemeClr>
                </a:solidFill>
                <a:hlinkClick r:id="rId3"/>
              </a:rPr>
              <a:t>https://</a:t>
            </a:r>
            <a:r>
              <a:rPr lang="de-DE" sz="1200" dirty="0" smtClean="0">
                <a:solidFill>
                  <a:schemeClr val="accent1">
                    <a:lumMod val="40000"/>
                    <a:lumOff val="60000"/>
                  </a:schemeClr>
                </a:solidFill>
                <a:hlinkClick r:id="rId3"/>
              </a:rPr>
              <a:t>www.africamultiple.uni-bayreuth.de/en/Research/1research-sections/mobilities/Spatio-temporal-variability/index.html</a:t>
            </a:r>
            <a:r>
              <a:rPr lang="de-DE" sz="1200" dirty="0" smtClean="0">
                <a:solidFill>
                  <a:schemeClr val="accent1">
                    <a:lumMod val="40000"/>
                    <a:lumOff val="60000"/>
                  </a:schemeClr>
                </a:solidFill>
              </a:rPr>
              <a:t> </a:t>
            </a:r>
            <a:endParaRPr lang="de-DE" sz="1200" dirty="0">
              <a:solidFill>
                <a:schemeClr val="accent1">
                  <a:lumMod val="40000"/>
                  <a:lumOff val="60000"/>
                </a:schemeClr>
              </a:solidFill>
            </a:endParaRPr>
          </a:p>
        </p:txBody>
      </p:sp>
    </p:spTree>
    <p:extLst>
      <p:ext uri="{BB962C8B-B14F-4D97-AF65-F5344CB8AC3E}">
        <p14:creationId xmlns:p14="http://schemas.microsoft.com/office/powerpoint/2010/main" val="1743772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7039" y="2153487"/>
            <a:ext cx="8978595" cy="3057760"/>
            <a:chOff x="160101" y="2264724"/>
            <a:chExt cx="8978595" cy="3057760"/>
          </a:xfrm>
        </p:grpSpPr>
        <p:pic>
          <p:nvPicPr>
            <p:cNvPr id="4" name="Picture 3"/>
            <p:cNvPicPr>
              <a:picLocks noChangeAspect="1"/>
            </p:cNvPicPr>
            <p:nvPr/>
          </p:nvPicPr>
          <p:blipFill>
            <a:blip r:embed="rId3"/>
            <a:stretch>
              <a:fillRect/>
            </a:stretch>
          </p:blipFill>
          <p:spPr>
            <a:xfrm>
              <a:off x="160101" y="2264724"/>
              <a:ext cx="4283968" cy="3057760"/>
            </a:xfrm>
            <a:prstGeom prst="rect">
              <a:avLst/>
            </a:prstGeom>
          </p:spPr>
        </p:pic>
        <p:pic>
          <p:nvPicPr>
            <p:cNvPr id="5" name="Picture 4"/>
            <p:cNvPicPr>
              <a:picLocks noChangeAspect="1"/>
            </p:cNvPicPr>
            <p:nvPr/>
          </p:nvPicPr>
          <p:blipFill>
            <a:blip r:embed="rId4"/>
            <a:stretch>
              <a:fillRect/>
            </a:stretch>
          </p:blipFill>
          <p:spPr>
            <a:xfrm>
              <a:off x="4423629" y="3435780"/>
              <a:ext cx="792088" cy="473700"/>
            </a:xfrm>
            <a:prstGeom prst="rect">
              <a:avLst/>
            </a:prstGeom>
          </p:spPr>
        </p:pic>
        <p:pic>
          <p:nvPicPr>
            <p:cNvPr id="9" name="Picture 8"/>
            <p:cNvPicPr>
              <a:picLocks noChangeAspect="1"/>
            </p:cNvPicPr>
            <p:nvPr/>
          </p:nvPicPr>
          <p:blipFill>
            <a:blip r:embed="rId5"/>
            <a:stretch>
              <a:fillRect/>
            </a:stretch>
          </p:blipFill>
          <p:spPr>
            <a:xfrm>
              <a:off x="2627784" y="3551657"/>
              <a:ext cx="1008112" cy="241947"/>
            </a:xfrm>
            <a:prstGeom prst="rect">
              <a:avLst/>
            </a:prstGeom>
          </p:spPr>
        </p:pic>
        <p:pic>
          <p:nvPicPr>
            <p:cNvPr id="10" name="Picture 9"/>
            <p:cNvPicPr>
              <a:picLocks noChangeAspect="1"/>
            </p:cNvPicPr>
            <p:nvPr/>
          </p:nvPicPr>
          <p:blipFill>
            <a:blip r:embed="rId6"/>
            <a:stretch>
              <a:fillRect/>
            </a:stretch>
          </p:blipFill>
          <p:spPr>
            <a:xfrm>
              <a:off x="2183027" y="4316705"/>
              <a:ext cx="1865787" cy="546257"/>
            </a:xfrm>
            <a:prstGeom prst="rect">
              <a:avLst/>
            </a:prstGeom>
          </p:spPr>
        </p:pic>
        <p:sp>
          <p:nvSpPr>
            <p:cNvPr id="14" name="TextBox 13"/>
            <p:cNvSpPr txBox="1"/>
            <p:nvPr/>
          </p:nvSpPr>
          <p:spPr>
            <a:xfrm>
              <a:off x="5514042" y="2639442"/>
              <a:ext cx="3624654" cy="2308324"/>
            </a:xfrm>
            <a:prstGeom prst="rect">
              <a:avLst/>
            </a:prstGeom>
            <a:noFill/>
          </p:spPr>
          <p:txBody>
            <a:bodyPr wrap="square" rtlCol="0">
              <a:spAutoFit/>
            </a:bodyPr>
            <a:lstStyle/>
            <a:p>
              <a:pPr>
                <a:lnSpc>
                  <a:spcPct val="150000"/>
                </a:lnSpc>
                <a:buClr>
                  <a:srgbClr val="009F6F"/>
                </a:buClr>
                <a:buSzPct val="100000"/>
              </a:pPr>
              <a:r>
                <a:rPr lang="en-GB" sz="1600" b="1" dirty="0"/>
                <a:t>Role of migration in the sustainability transition of socio-ecological systems</a:t>
              </a:r>
            </a:p>
            <a:p>
              <a:pPr marL="342900" indent="-342900">
                <a:lnSpc>
                  <a:spcPct val="150000"/>
                </a:lnSpc>
                <a:buClr>
                  <a:srgbClr val="009F6F"/>
                </a:buClr>
                <a:buSzPct val="100000"/>
                <a:buFont typeface="Courier New" panose="02070309020205020404" pitchFamily="49" charset="0"/>
                <a:buChar char="o"/>
              </a:pPr>
              <a:r>
                <a:rPr lang="en-GB" sz="1600" dirty="0"/>
                <a:t>Environmental and socio-economic drivers</a:t>
              </a:r>
            </a:p>
            <a:p>
              <a:pPr marL="342900" indent="-342900">
                <a:lnSpc>
                  <a:spcPct val="150000"/>
                </a:lnSpc>
                <a:buClr>
                  <a:srgbClr val="009F6F"/>
                </a:buClr>
                <a:buSzPct val="100000"/>
                <a:buFont typeface="Courier New" panose="02070309020205020404" pitchFamily="49" charset="0"/>
                <a:buChar char="o"/>
              </a:pPr>
              <a:r>
                <a:rPr lang="en-GB" sz="1600" dirty="0"/>
                <a:t>Causal effects on migration</a:t>
              </a:r>
            </a:p>
            <a:p>
              <a:pPr marL="342900" indent="-342900">
                <a:lnSpc>
                  <a:spcPct val="150000"/>
                </a:lnSpc>
                <a:buClr>
                  <a:srgbClr val="009F6F"/>
                </a:buClr>
                <a:buSzPct val="100000"/>
                <a:buFont typeface="Courier New" panose="02070309020205020404" pitchFamily="49" charset="0"/>
                <a:buChar char="o"/>
              </a:pPr>
              <a:r>
                <a:rPr lang="en-GB" sz="1600" dirty="0"/>
                <a:t>Feedback effects of migration</a:t>
              </a:r>
              <a:endParaRPr lang="en-GB" sz="2400" dirty="0"/>
            </a:p>
          </p:txBody>
        </p:sp>
      </p:grpSp>
      <p:sp>
        <p:nvSpPr>
          <p:cNvPr id="7" name="TextBox 6"/>
          <p:cNvSpPr txBox="1"/>
          <p:nvPr/>
        </p:nvSpPr>
        <p:spPr>
          <a:xfrm>
            <a:off x="323528" y="953556"/>
            <a:ext cx="8064896" cy="954107"/>
          </a:xfrm>
          <a:prstGeom prst="rect">
            <a:avLst/>
          </a:prstGeom>
          <a:noFill/>
        </p:spPr>
        <p:txBody>
          <a:bodyPr wrap="square" rtlCol="0">
            <a:spAutoFit/>
          </a:bodyPr>
          <a:lstStyle/>
          <a:p>
            <a:r>
              <a:rPr lang="en-US" sz="2800" b="1" dirty="0"/>
              <a:t>Socio-ecological drivers of movements into and out of African </a:t>
            </a:r>
            <a:r>
              <a:rPr lang="en-US" sz="2800" b="1" dirty="0" smtClean="0"/>
              <a:t>Woodlands (2020-2024)</a:t>
            </a:r>
            <a:endParaRPr lang="en-US" sz="2800" b="1" dirty="0"/>
          </a:p>
        </p:txBody>
      </p:sp>
    </p:spTree>
    <p:extLst>
      <p:ext uri="{BB962C8B-B14F-4D97-AF65-F5344CB8AC3E}">
        <p14:creationId xmlns:p14="http://schemas.microsoft.com/office/powerpoint/2010/main" val="2890549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333">
                <a:solidFill>
                  <a:schemeClr val="tx1"/>
                </a:solidFill>
                <a:latin typeface="Arial" panose="020B0604020202020204" pitchFamily="34" charset="0"/>
                <a:ea typeface="SimSun" panose="02010600030101010101" pitchFamily="2" charset="-122"/>
              </a:defRPr>
            </a:lvl1pPr>
            <a:lvl2pPr marL="619100" indent="-238115">
              <a:spcBef>
                <a:spcPct val="20000"/>
              </a:spcBef>
              <a:buClr>
                <a:schemeClr val="tx1"/>
              </a:buClr>
              <a:buSzPct val="75000"/>
              <a:buChar char="–"/>
              <a:defRPr sz="2000">
                <a:solidFill>
                  <a:schemeClr val="tx1"/>
                </a:solidFill>
                <a:latin typeface="Arial" panose="020B0604020202020204" pitchFamily="34" charset="0"/>
                <a:ea typeface="SimSun" panose="02010600030101010101" pitchFamily="2" charset="-122"/>
              </a:defRPr>
            </a:lvl2pPr>
            <a:lvl3pPr marL="952462" indent="-190492">
              <a:spcBef>
                <a:spcPct val="20000"/>
              </a:spcBef>
              <a:buClr>
                <a:schemeClr val="tx1"/>
              </a:buClr>
              <a:buSzPct val="7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3pPr>
            <a:lvl4pPr marL="1333447" indent="-190492">
              <a:spcBef>
                <a:spcPct val="20000"/>
              </a:spcBef>
              <a:buClr>
                <a:schemeClr val="tx1"/>
              </a:buClr>
              <a:buSzPct val="80000"/>
              <a:buChar char="–"/>
              <a:defRPr sz="1667">
                <a:solidFill>
                  <a:schemeClr val="tx1"/>
                </a:solidFill>
                <a:latin typeface="Arial" panose="020B0604020202020204" pitchFamily="34" charset="0"/>
                <a:ea typeface="SimSun" panose="02010600030101010101" pitchFamily="2" charset="-122"/>
              </a:defRPr>
            </a:lvl4pPr>
            <a:lvl5pPr marL="1714431" indent="-190492">
              <a:spcBef>
                <a:spcPct val="20000"/>
              </a:spcBef>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5pPr>
            <a:lvl6pPr marL="2095416"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6pPr>
            <a:lvl7pPr marL="2476401"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7pPr>
            <a:lvl8pPr marL="2857386"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8pPr>
            <a:lvl9pPr marL="3238370"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fld id="{8A52211F-9DC4-4205-923B-E733176929FB}" type="slidenum">
              <a:rPr lang="en-US" altLang="zh-CN" sz="2167">
                <a:solidFill>
                  <a:schemeClr val="bg1"/>
                </a:solidFill>
              </a:rPr>
              <a:pPr>
                <a:spcBef>
                  <a:spcPct val="0"/>
                </a:spcBef>
                <a:buClrTx/>
                <a:buSzTx/>
                <a:buFontTx/>
                <a:buNone/>
              </a:pPr>
              <a:t>4</a:t>
            </a:fld>
            <a:endParaRPr lang="en-US" altLang="zh-CN" sz="2167">
              <a:solidFill>
                <a:schemeClr val="bg1"/>
              </a:solidFill>
            </a:endParaRPr>
          </a:p>
        </p:txBody>
      </p:sp>
      <p:sp>
        <p:nvSpPr>
          <p:cNvPr id="5" name="TextBox 4"/>
          <p:cNvSpPr txBox="1"/>
          <p:nvPr/>
        </p:nvSpPr>
        <p:spPr>
          <a:xfrm>
            <a:off x="179512" y="841276"/>
            <a:ext cx="8964488" cy="461665"/>
          </a:xfrm>
          <a:prstGeom prst="rect">
            <a:avLst/>
          </a:prstGeom>
          <a:noFill/>
        </p:spPr>
        <p:txBody>
          <a:bodyPr wrap="square" rtlCol="0">
            <a:spAutoFit/>
          </a:bodyPr>
          <a:lstStyle/>
          <a:p>
            <a:r>
              <a:rPr lang="en-GB" sz="2400" b="1" dirty="0"/>
              <a:t>Subcontinental </a:t>
            </a:r>
            <a:r>
              <a:rPr lang="en-GB" sz="2400" b="1" dirty="0" smtClean="0"/>
              <a:t>scale:</a:t>
            </a:r>
            <a:endParaRPr lang="en-GB" sz="2400" dirty="0"/>
          </a:p>
        </p:txBody>
      </p:sp>
      <p:pic>
        <p:nvPicPr>
          <p:cNvPr id="2" name="Picture 1"/>
          <p:cNvPicPr>
            <a:picLocks noChangeAspect="1"/>
          </p:cNvPicPr>
          <p:nvPr/>
        </p:nvPicPr>
        <p:blipFill>
          <a:blip r:embed="rId2"/>
          <a:stretch>
            <a:fillRect/>
          </a:stretch>
        </p:blipFill>
        <p:spPr>
          <a:xfrm>
            <a:off x="3447538" y="1633364"/>
            <a:ext cx="5688632" cy="4032448"/>
          </a:xfrm>
          <a:prstGeom prst="rect">
            <a:avLst/>
          </a:prstGeom>
        </p:spPr>
      </p:pic>
      <p:sp>
        <p:nvSpPr>
          <p:cNvPr id="3" name="Rectangle 2"/>
          <p:cNvSpPr/>
          <p:nvPr/>
        </p:nvSpPr>
        <p:spPr>
          <a:xfrm>
            <a:off x="212400" y="1489348"/>
            <a:ext cx="3027817" cy="1631216"/>
          </a:xfrm>
          <a:prstGeom prst="rect">
            <a:avLst/>
          </a:prstGeom>
        </p:spPr>
        <p:txBody>
          <a:bodyPr wrap="none">
            <a:spAutoFit/>
          </a:bodyPr>
          <a:lstStyle/>
          <a:p>
            <a:pPr>
              <a:spcBef>
                <a:spcPts val="600"/>
              </a:spcBef>
              <a:spcAft>
                <a:spcPts val="600"/>
              </a:spcAft>
            </a:pPr>
            <a:r>
              <a:rPr lang="en-GB" sz="1600" b="1" dirty="0" smtClean="0"/>
              <a:t>Secondary data </a:t>
            </a:r>
          </a:p>
          <a:p>
            <a:pPr marL="285750" indent="-285750">
              <a:buFont typeface="Wingdings" panose="05000000000000000000" pitchFamily="2" charset="2"/>
              <a:buChar char="Ø"/>
            </a:pPr>
            <a:r>
              <a:rPr lang="en-GB" sz="1600" dirty="0" smtClean="0"/>
              <a:t>40 sub-Saharan African </a:t>
            </a:r>
            <a:r>
              <a:rPr lang="de-DE" sz="1600" dirty="0" smtClean="0"/>
              <a:t>(SSA) </a:t>
            </a:r>
          </a:p>
          <a:p>
            <a:r>
              <a:rPr lang="de-DE" sz="1600" dirty="0"/>
              <a:t> </a:t>
            </a:r>
            <a:r>
              <a:rPr lang="de-DE" sz="1600" dirty="0" smtClean="0"/>
              <a:t>      </a:t>
            </a:r>
            <a:r>
              <a:rPr lang="en-GB" sz="1600" dirty="0" smtClean="0"/>
              <a:t>countries </a:t>
            </a:r>
          </a:p>
          <a:p>
            <a:pPr marL="285750" indent="-285750">
              <a:spcBef>
                <a:spcPts val="600"/>
              </a:spcBef>
              <a:spcAft>
                <a:spcPts val="600"/>
              </a:spcAft>
              <a:buFont typeface="Wingdings" panose="05000000000000000000" pitchFamily="2" charset="2"/>
              <a:buChar char="Ø"/>
            </a:pPr>
            <a:r>
              <a:rPr lang="en-GB" sz="1600" dirty="0" smtClean="0"/>
              <a:t>14 European (EU-14) countries</a:t>
            </a:r>
          </a:p>
          <a:p>
            <a:pPr marL="285750" indent="-285750">
              <a:spcBef>
                <a:spcPts val="600"/>
              </a:spcBef>
              <a:spcAft>
                <a:spcPts val="600"/>
              </a:spcAft>
              <a:buFont typeface="Wingdings" panose="05000000000000000000" pitchFamily="2" charset="2"/>
              <a:buChar char="Ø"/>
            </a:pPr>
            <a:r>
              <a:rPr lang="en-GB" sz="1600" dirty="0" smtClean="0"/>
              <a:t>1990-2020</a:t>
            </a:r>
            <a:endParaRPr lang="en-GB" sz="1600" dirty="0"/>
          </a:p>
        </p:txBody>
      </p:sp>
    </p:spTree>
    <p:extLst>
      <p:ext uri="{BB962C8B-B14F-4D97-AF65-F5344CB8AC3E}">
        <p14:creationId xmlns:p14="http://schemas.microsoft.com/office/powerpoint/2010/main" val="3074509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333">
                <a:solidFill>
                  <a:schemeClr val="tx1"/>
                </a:solidFill>
                <a:latin typeface="Arial" panose="020B0604020202020204" pitchFamily="34" charset="0"/>
                <a:ea typeface="SimSun" panose="02010600030101010101" pitchFamily="2" charset="-122"/>
              </a:defRPr>
            </a:lvl1pPr>
            <a:lvl2pPr marL="619100" indent="-238115">
              <a:spcBef>
                <a:spcPct val="20000"/>
              </a:spcBef>
              <a:buClr>
                <a:schemeClr val="tx1"/>
              </a:buClr>
              <a:buSzPct val="75000"/>
              <a:buChar char="–"/>
              <a:defRPr sz="2000">
                <a:solidFill>
                  <a:schemeClr val="tx1"/>
                </a:solidFill>
                <a:latin typeface="Arial" panose="020B0604020202020204" pitchFamily="34" charset="0"/>
                <a:ea typeface="SimSun" panose="02010600030101010101" pitchFamily="2" charset="-122"/>
              </a:defRPr>
            </a:lvl2pPr>
            <a:lvl3pPr marL="952462" indent="-190492">
              <a:spcBef>
                <a:spcPct val="20000"/>
              </a:spcBef>
              <a:buClr>
                <a:schemeClr val="tx1"/>
              </a:buClr>
              <a:buSzPct val="7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3pPr>
            <a:lvl4pPr marL="1333447" indent="-190492">
              <a:spcBef>
                <a:spcPct val="20000"/>
              </a:spcBef>
              <a:buClr>
                <a:schemeClr val="tx1"/>
              </a:buClr>
              <a:buSzPct val="80000"/>
              <a:buChar char="–"/>
              <a:defRPr sz="1667">
                <a:solidFill>
                  <a:schemeClr val="tx1"/>
                </a:solidFill>
                <a:latin typeface="Arial" panose="020B0604020202020204" pitchFamily="34" charset="0"/>
                <a:ea typeface="SimSun" panose="02010600030101010101" pitchFamily="2" charset="-122"/>
              </a:defRPr>
            </a:lvl4pPr>
            <a:lvl5pPr marL="1714431" indent="-190492">
              <a:spcBef>
                <a:spcPct val="20000"/>
              </a:spcBef>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5pPr>
            <a:lvl6pPr marL="2095416"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6pPr>
            <a:lvl7pPr marL="2476401"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7pPr>
            <a:lvl8pPr marL="2857386"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8pPr>
            <a:lvl9pPr marL="3238370"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fld id="{8A52211F-9DC4-4205-923B-E733176929FB}" type="slidenum">
              <a:rPr lang="en-US" altLang="zh-CN" sz="2167">
                <a:solidFill>
                  <a:schemeClr val="bg1"/>
                </a:solidFill>
              </a:rPr>
              <a:pPr>
                <a:spcBef>
                  <a:spcPct val="0"/>
                </a:spcBef>
                <a:buClrTx/>
                <a:buSzTx/>
                <a:buFontTx/>
                <a:buNone/>
              </a:pPr>
              <a:t>5</a:t>
            </a:fld>
            <a:endParaRPr lang="en-US" altLang="zh-CN" sz="2167">
              <a:solidFill>
                <a:schemeClr val="bg1"/>
              </a:solidFill>
            </a:endParaRPr>
          </a:p>
        </p:txBody>
      </p:sp>
      <p:pic>
        <p:nvPicPr>
          <p:cNvPr id="39" name="Picture 38"/>
          <p:cNvPicPr>
            <a:picLocks noChangeAspect="1"/>
          </p:cNvPicPr>
          <p:nvPr/>
        </p:nvPicPr>
        <p:blipFill>
          <a:blip r:embed="rId2"/>
          <a:stretch>
            <a:fillRect/>
          </a:stretch>
        </p:blipFill>
        <p:spPr>
          <a:xfrm>
            <a:off x="539552" y="1469916"/>
            <a:ext cx="7955970" cy="4245084"/>
          </a:xfrm>
          <a:prstGeom prst="rect">
            <a:avLst/>
          </a:prstGeom>
        </p:spPr>
      </p:pic>
      <p:sp>
        <p:nvSpPr>
          <p:cNvPr id="6" name="Rectangle 5"/>
          <p:cNvSpPr>
            <a:spLocks noChangeArrowheads="1"/>
          </p:cNvSpPr>
          <p:nvPr/>
        </p:nvSpPr>
        <p:spPr bwMode="auto">
          <a:xfrm>
            <a:off x="107504" y="841276"/>
            <a:ext cx="216024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9pPr>
          </a:lstStyle>
          <a:p>
            <a:pPr>
              <a:lnSpc>
                <a:spcPct val="125000"/>
              </a:lnSpc>
              <a:spcBef>
                <a:spcPts val="500"/>
              </a:spcBef>
              <a:spcAft>
                <a:spcPts val="500"/>
              </a:spcAft>
              <a:buClrTx/>
              <a:buSzTx/>
              <a:buNone/>
            </a:pPr>
            <a:r>
              <a:rPr lang="en-GB" altLang="zh-CN" sz="2000" b="1" dirty="0" smtClean="0">
                <a:solidFill>
                  <a:srgbClr val="000000"/>
                </a:solidFill>
                <a:ea typeface="黑体" panose="02010609060101010101" pitchFamily="49" charset="-122"/>
              </a:rPr>
              <a:t>Data integration</a:t>
            </a:r>
            <a:endParaRPr lang="en-GB" altLang="zh-CN" sz="2000" b="1" dirty="0">
              <a:solidFill>
                <a:srgbClr val="000000"/>
              </a:solidFill>
              <a:ea typeface="黑体" panose="02010609060101010101" pitchFamily="49" charset="-122"/>
            </a:endParaRPr>
          </a:p>
        </p:txBody>
      </p:sp>
    </p:spTree>
    <p:extLst>
      <p:ext uri="{BB962C8B-B14F-4D97-AF65-F5344CB8AC3E}">
        <p14:creationId xmlns:p14="http://schemas.microsoft.com/office/powerpoint/2010/main" val="3996508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107504" y="893598"/>
            <a:ext cx="1656184"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tx1"/>
              </a:buClr>
              <a:buSzPct val="80000"/>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ea typeface="SimSun" panose="02010600030101010101" pitchFamily="2" charset="-122"/>
              </a:defRPr>
            </a:lvl9pPr>
          </a:lstStyle>
          <a:p>
            <a:pPr>
              <a:lnSpc>
                <a:spcPct val="125000"/>
              </a:lnSpc>
              <a:spcBef>
                <a:spcPts val="500"/>
              </a:spcBef>
              <a:spcAft>
                <a:spcPts val="500"/>
              </a:spcAft>
              <a:buClrTx/>
              <a:buSzTx/>
              <a:buNone/>
            </a:pPr>
            <a:r>
              <a:rPr lang="en-GB" altLang="zh-CN" sz="2000" b="1" dirty="0" smtClean="0">
                <a:solidFill>
                  <a:srgbClr val="000000"/>
                </a:solidFill>
                <a:ea typeface="黑体" panose="02010609060101010101" pitchFamily="49" charset="-122"/>
              </a:rPr>
              <a:t>Modelling</a:t>
            </a:r>
            <a:endParaRPr lang="en-GB" altLang="zh-CN" sz="2000" b="1" dirty="0">
              <a:solidFill>
                <a:srgbClr val="000000"/>
              </a:solidFill>
              <a:ea typeface="黑体" panose="02010609060101010101" pitchFamily="49" charset="-122"/>
            </a:endParaRPr>
          </a:p>
        </p:txBody>
      </p:sp>
      <p:sp>
        <p:nvSpPr>
          <p:cNvPr id="1331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333">
                <a:solidFill>
                  <a:schemeClr val="tx1"/>
                </a:solidFill>
                <a:latin typeface="Arial" panose="020B0604020202020204" pitchFamily="34" charset="0"/>
                <a:ea typeface="SimSun" panose="02010600030101010101" pitchFamily="2" charset="-122"/>
              </a:defRPr>
            </a:lvl1pPr>
            <a:lvl2pPr marL="619100" indent="-238115">
              <a:spcBef>
                <a:spcPct val="20000"/>
              </a:spcBef>
              <a:buClr>
                <a:schemeClr val="tx1"/>
              </a:buClr>
              <a:buSzPct val="75000"/>
              <a:buChar char="–"/>
              <a:defRPr sz="2000">
                <a:solidFill>
                  <a:schemeClr val="tx1"/>
                </a:solidFill>
                <a:latin typeface="Arial" panose="020B0604020202020204" pitchFamily="34" charset="0"/>
                <a:ea typeface="SimSun" panose="02010600030101010101" pitchFamily="2" charset="-122"/>
              </a:defRPr>
            </a:lvl2pPr>
            <a:lvl3pPr marL="952462" indent="-190492">
              <a:spcBef>
                <a:spcPct val="20000"/>
              </a:spcBef>
              <a:buClr>
                <a:schemeClr val="tx1"/>
              </a:buClr>
              <a:buSzPct val="7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3pPr>
            <a:lvl4pPr marL="1333447" indent="-190492">
              <a:spcBef>
                <a:spcPct val="20000"/>
              </a:spcBef>
              <a:buClr>
                <a:schemeClr val="tx1"/>
              </a:buClr>
              <a:buSzPct val="80000"/>
              <a:buChar char="–"/>
              <a:defRPr sz="1667">
                <a:solidFill>
                  <a:schemeClr val="tx1"/>
                </a:solidFill>
                <a:latin typeface="Arial" panose="020B0604020202020204" pitchFamily="34" charset="0"/>
                <a:ea typeface="SimSun" panose="02010600030101010101" pitchFamily="2" charset="-122"/>
              </a:defRPr>
            </a:lvl4pPr>
            <a:lvl5pPr marL="1714431" indent="-190492">
              <a:spcBef>
                <a:spcPct val="20000"/>
              </a:spcBef>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5pPr>
            <a:lvl6pPr marL="2095416"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6pPr>
            <a:lvl7pPr marL="2476401"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7pPr>
            <a:lvl8pPr marL="2857386"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8pPr>
            <a:lvl9pPr marL="3238370" indent="-190492" eaLnBrk="0" fontAlgn="base" hangingPunct="0">
              <a:spcBef>
                <a:spcPct val="20000"/>
              </a:spcBef>
              <a:spcAft>
                <a:spcPct val="0"/>
              </a:spcAft>
              <a:buClr>
                <a:schemeClr val="tx1"/>
              </a:buClr>
              <a:buSzPct val="65000"/>
              <a:buFont typeface="Wingdings" panose="05000000000000000000" pitchFamily="2" charset="2"/>
              <a:buChar char="l"/>
              <a:defRPr sz="1667">
                <a:solidFill>
                  <a:schemeClr val="tx1"/>
                </a:solidFill>
                <a:latin typeface="Arial" panose="020B0604020202020204" pitchFamily="34" charset="0"/>
                <a:ea typeface="SimSun" panose="02010600030101010101" pitchFamily="2" charset="-122"/>
              </a:defRPr>
            </a:lvl9pPr>
          </a:lstStyle>
          <a:p>
            <a:pPr>
              <a:spcBef>
                <a:spcPct val="0"/>
              </a:spcBef>
              <a:buClrTx/>
              <a:buSzTx/>
              <a:buFontTx/>
              <a:buNone/>
            </a:pPr>
            <a:fld id="{3DF1A4BD-80AA-4E88-B23E-5CAC59AC5CBD}" type="slidenum">
              <a:rPr lang="en-US" altLang="zh-CN" sz="2167">
                <a:solidFill>
                  <a:schemeClr val="bg1"/>
                </a:solidFill>
              </a:rPr>
              <a:pPr>
                <a:spcBef>
                  <a:spcPct val="0"/>
                </a:spcBef>
                <a:buClrTx/>
                <a:buSzTx/>
                <a:buFontTx/>
                <a:buNone/>
              </a:pPr>
              <a:t>6</a:t>
            </a:fld>
            <a:endParaRPr lang="en-US" altLang="zh-CN" sz="2167">
              <a:solidFill>
                <a:schemeClr val="bg1"/>
              </a:solidFill>
            </a:endParaRPr>
          </a:p>
        </p:txBody>
      </p:sp>
      <p:pic>
        <p:nvPicPr>
          <p:cNvPr id="6" name="Picture 5"/>
          <p:cNvPicPr>
            <a:picLocks noChangeAspect="1"/>
          </p:cNvPicPr>
          <p:nvPr/>
        </p:nvPicPr>
        <p:blipFill>
          <a:blip r:embed="rId2"/>
          <a:stretch>
            <a:fillRect/>
          </a:stretch>
        </p:blipFill>
        <p:spPr>
          <a:xfrm>
            <a:off x="113411" y="1372131"/>
            <a:ext cx="8846063" cy="4314316"/>
          </a:xfrm>
          <a:prstGeom prst="rect">
            <a:avLst/>
          </a:prstGeom>
        </p:spPr>
      </p:pic>
    </p:spTree>
    <p:extLst>
      <p:ext uri="{BB962C8B-B14F-4D97-AF65-F5344CB8AC3E}">
        <p14:creationId xmlns:p14="http://schemas.microsoft.com/office/powerpoint/2010/main" val="453876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750" y="912808"/>
            <a:ext cx="5832648" cy="400110"/>
          </a:xfrm>
          <a:prstGeom prst="rect">
            <a:avLst/>
          </a:prstGeom>
          <a:noFill/>
        </p:spPr>
        <p:txBody>
          <a:bodyPr wrap="square" rtlCol="0">
            <a:spAutoFit/>
          </a:bodyPr>
          <a:lstStyle/>
          <a:p>
            <a:r>
              <a:rPr lang="en-GB" sz="2000" b="1" dirty="0"/>
              <a:t>Key findings</a:t>
            </a:r>
          </a:p>
        </p:txBody>
      </p:sp>
      <p:sp>
        <p:nvSpPr>
          <p:cNvPr id="14" name="TextBox 13"/>
          <p:cNvSpPr txBox="1"/>
          <p:nvPr/>
        </p:nvSpPr>
        <p:spPr>
          <a:xfrm>
            <a:off x="163198" y="1417340"/>
            <a:ext cx="8712187" cy="3785652"/>
          </a:xfrm>
          <a:prstGeom prst="rect">
            <a:avLst/>
          </a:prstGeom>
          <a:noFill/>
        </p:spPr>
        <p:txBody>
          <a:bodyPr wrap="square" rtlCol="0">
            <a:spAutoFit/>
          </a:bodyPr>
          <a:lstStyle/>
          <a:p>
            <a:pPr marL="342900" indent="-342900">
              <a:lnSpc>
                <a:spcPct val="150000"/>
              </a:lnSpc>
              <a:buClr>
                <a:srgbClr val="009F6F"/>
              </a:buClr>
              <a:buSzPct val="100000"/>
              <a:buFont typeface="Courier New" panose="02070309020205020404" pitchFamily="49" charset="0"/>
              <a:buChar char="o"/>
            </a:pPr>
            <a:r>
              <a:rPr lang="en-US" sz="1600" dirty="0"/>
              <a:t>SSA international migration was primarily </a:t>
            </a:r>
            <a:r>
              <a:rPr lang="en-US" sz="1600" b="1" i="1" dirty="0"/>
              <a:t>intra-SSA</a:t>
            </a:r>
            <a:r>
              <a:rPr lang="en-US" sz="1600" b="1" dirty="0"/>
              <a:t> </a:t>
            </a:r>
            <a:r>
              <a:rPr lang="en-US" sz="1600" dirty="0"/>
              <a:t>to low-income but high-population-density countries. </a:t>
            </a:r>
          </a:p>
          <a:p>
            <a:pPr marL="342900" indent="-342900">
              <a:lnSpc>
                <a:spcPct val="150000"/>
              </a:lnSpc>
              <a:buClr>
                <a:srgbClr val="009F6F"/>
              </a:buClr>
              <a:buSzPct val="100000"/>
              <a:buFont typeface="Courier New" panose="02070309020205020404" pitchFamily="49" charset="0"/>
              <a:buChar char="o"/>
            </a:pPr>
            <a:r>
              <a:rPr lang="en-US" sz="1600" dirty="0"/>
              <a:t>Along with increased sustainability scores, international </a:t>
            </a:r>
            <a:r>
              <a:rPr lang="en-US" sz="1600" b="1" i="1" dirty="0"/>
              <a:t>migration declined, but emigration rose</a:t>
            </a:r>
            <a:r>
              <a:rPr lang="en-US" sz="1600" dirty="0"/>
              <a:t>. </a:t>
            </a:r>
          </a:p>
          <a:p>
            <a:pPr marL="342900" indent="-342900">
              <a:lnSpc>
                <a:spcPct val="150000"/>
              </a:lnSpc>
              <a:buClr>
                <a:srgbClr val="009F6F"/>
              </a:buClr>
              <a:buSzPct val="100000"/>
              <a:buFont typeface="Courier New" panose="02070309020205020404" pitchFamily="49" charset="0"/>
              <a:buChar char="o"/>
            </a:pPr>
            <a:r>
              <a:rPr lang="en-US" sz="1600" dirty="0"/>
              <a:t>Climate extremes tend to affect migration and emigration but </a:t>
            </a:r>
            <a:r>
              <a:rPr lang="en-US" sz="1600" b="1" i="1" dirty="0"/>
              <a:t>not universally</a:t>
            </a:r>
            <a:r>
              <a:rPr lang="en-US" sz="1600" dirty="0"/>
              <a:t>. Dry extremes propelled migration, whereas wet extremes had an adverse effect</a:t>
            </a:r>
            <a:r>
              <a:rPr lang="en-US" sz="1600" dirty="0" smtClean="0"/>
              <a:t>.</a:t>
            </a:r>
          </a:p>
          <a:p>
            <a:pPr marL="342900" indent="-342900">
              <a:lnSpc>
                <a:spcPct val="150000"/>
              </a:lnSpc>
              <a:buClr>
                <a:srgbClr val="009F6F"/>
              </a:buClr>
              <a:buSzPct val="100000"/>
              <a:buFont typeface="Courier New" panose="02070309020205020404" pitchFamily="49" charset="0"/>
              <a:buChar char="o"/>
            </a:pPr>
            <a:r>
              <a:rPr lang="en-US" sz="1600" dirty="0"/>
              <a:t>SSA international migration was </a:t>
            </a:r>
            <a:r>
              <a:rPr lang="en-US" sz="1600" b="1" i="1" dirty="0"/>
              <a:t>driven by food insecurity and political instability and </a:t>
            </a:r>
            <a:r>
              <a:rPr lang="en-US" sz="1600" b="1" i="1" dirty="0" smtClean="0"/>
              <a:t>violence</a:t>
            </a:r>
            <a:r>
              <a:rPr lang="en-US" sz="1600" dirty="0" smtClean="0"/>
              <a:t>.</a:t>
            </a:r>
          </a:p>
          <a:p>
            <a:pPr marL="342900" indent="-342900">
              <a:lnSpc>
                <a:spcPct val="150000"/>
              </a:lnSpc>
              <a:buClr>
                <a:srgbClr val="009F6F"/>
              </a:buClr>
              <a:buSzPct val="100000"/>
              <a:buFont typeface="Courier New" panose="02070309020205020404" pitchFamily="49" charset="0"/>
              <a:buChar char="o"/>
            </a:pPr>
            <a:r>
              <a:rPr lang="en-US" sz="1600" dirty="0"/>
              <a:t>SSA's international migration </a:t>
            </a:r>
            <a:r>
              <a:rPr lang="en-US" sz="1600" b="1" i="1" dirty="0"/>
              <a:t>promoted asylum seeking to Europe</a:t>
            </a:r>
            <a:r>
              <a:rPr lang="en-US" sz="1600" dirty="0"/>
              <a:t>, with the diversification of origin countries and a motive for economic wellbeing. </a:t>
            </a:r>
            <a:endParaRPr lang="en-US" sz="1600" dirty="0" smtClean="0"/>
          </a:p>
          <a:p>
            <a:pPr marL="342900" indent="-342900">
              <a:lnSpc>
                <a:spcPct val="150000"/>
              </a:lnSpc>
              <a:buClr>
                <a:srgbClr val="009F6F"/>
              </a:buClr>
              <a:buSzPct val="100000"/>
              <a:buFont typeface="Courier New" panose="02070309020205020404" pitchFamily="49" charset="0"/>
              <a:buChar char="o"/>
            </a:pPr>
            <a:r>
              <a:rPr lang="en-US" sz="1600" dirty="0"/>
              <a:t>Large-scale international migration and </a:t>
            </a:r>
            <a:r>
              <a:rPr lang="en-US" sz="1600" dirty="0" smtClean="0"/>
              <a:t>asylum seeking </a:t>
            </a:r>
            <a:r>
              <a:rPr lang="en-US" sz="1600" b="1" i="1" dirty="0" smtClean="0"/>
              <a:t>constrained both EU and SSA's socio-economic development</a:t>
            </a:r>
            <a:r>
              <a:rPr lang="en-US" sz="1600" dirty="0" smtClean="0"/>
              <a:t>, e.g., political </a:t>
            </a:r>
            <a:r>
              <a:rPr lang="en-US" sz="1600" dirty="0"/>
              <a:t>stability, </a:t>
            </a:r>
            <a:r>
              <a:rPr lang="en-US" sz="1600" dirty="0" smtClean="0"/>
              <a:t>GDP per capita and employment.</a:t>
            </a:r>
          </a:p>
        </p:txBody>
      </p:sp>
      <p:sp>
        <p:nvSpPr>
          <p:cNvPr id="4" name="Rectangle 3"/>
          <p:cNvSpPr/>
          <p:nvPr/>
        </p:nvSpPr>
        <p:spPr>
          <a:xfrm>
            <a:off x="2699792" y="5307414"/>
            <a:ext cx="6285794" cy="307777"/>
          </a:xfrm>
          <a:prstGeom prst="rect">
            <a:avLst/>
          </a:prstGeom>
        </p:spPr>
        <p:txBody>
          <a:bodyPr wrap="square">
            <a:spAutoFit/>
          </a:bodyPr>
          <a:lstStyle/>
          <a:p>
            <a:pPr algn="r"/>
            <a:r>
              <a:rPr lang="de-DE" sz="1400" dirty="0">
                <a:hlinkClick r:id="rId3"/>
              </a:rPr>
              <a:t>https://</a:t>
            </a:r>
            <a:r>
              <a:rPr lang="de-DE" sz="1400" dirty="0" smtClean="0">
                <a:hlinkClick r:id="rId3"/>
              </a:rPr>
              <a:t>link.springer.com/article/10.1007/s11625-022-01116-z</a:t>
            </a:r>
            <a:r>
              <a:rPr lang="de-DE" sz="1400" dirty="0" smtClean="0"/>
              <a:t> </a:t>
            </a:r>
            <a:endParaRPr lang="de-DE" sz="1400" dirty="0"/>
          </a:p>
        </p:txBody>
      </p:sp>
    </p:spTree>
    <p:extLst>
      <p:ext uri="{BB962C8B-B14F-4D97-AF65-F5344CB8AC3E}">
        <p14:creationId xmlns:p14="http://schemas.microsoft.com/office/powerpoint/2010/main" val="648755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020" y="1057300"/>
            <a:ext cx="5832648" cy="461665"/>
          </a:xfrm>
          <a:prstGeom prst="rect">
            <a:avLst/>
          </a:prstGeom>
          <a:noFill/>
        </p:spPr>
        <p:txBody>
          <a:bodyPr wrap="square" rtlCol="0">
            <a:spAutoFit/>
          </a:bodyPr>
          <a:lstStyle/>
          <a:p>
            <a:r>
              <a:rPr lang="en-GB" sz="2400" b="1" dirty="0"/>
              <a:t>Subcontinental </a:t>
            </a:r>
            <a:r>
              <a:rPr lang="en-GB" sz="2400" b="1" dirty="0" smtClean="0"/>
              <a:t>scale:</a:t>
            </a:r>
            <a:endParaRPr lang="en-GB" sz="2400" b="1" dirty="0"/>
          </a:p>
        </p:txBody>
      </p:sp>
      <p:sp>
        <p:nvSpPr>
          <p:cNvPr id="14" name="TextBox 13"/>
          <p:cNvSpPr txBox="1"/>
          <p:nvPr/>
        </p:nvSpPr>
        <p:spPr>
          <a:xfrm>
            <a:off x="188020" y="1777380"/>
            <a:ext cx="7995259" cy="1938992"/>
          </a:xfrm>
          <a:prstGeom prst="rect">
            <a:avLst/>
          </a:prstGeom>
          <a:noFill/>
        </p:spPr>
        <p:txBody>
          <a:bodyPr wrap="square" rtlCol="0">
            <a:spAutoFit/>
          </a:bodyPr>
          <a:lstStyle/>
          <a:p>
            <a:pPr>
              <a:lnSpc>
                <a:spcPct val="150000"/>
              </a:lnSpc>
              <a:buClr>
                <a:srgbClr val="009F6F"/>
              </a:buClr>
              <a:buSzPct val="100000"/>
            </a:pPr>
            <a:r>
              <a:rPr lang="en-US" sz="1600" b="1" dirty="0" smtClean="0"/>
              <a:t>Shortcomings:</a:t>
            </a:r>
          </a:p>
          <a:p>
            <a:pPr marL="285750" indent="-285750">
              <a:lnSpc>
                <a:spcPct val="150000"/>
              </a:lnSpc>
              <a:buClr>
                <a:srgbClr val="009F6F"/>
              </a:buClr>
              <a:buSzPct val="100000"/>
              <a:buFont typeface="Arial" panose="020B0604020202020204" pitchFamily="34" charset="0"/>
              <a:buChar char="•"/>
            </a:pPr>
            <a:r>
              <a:rPr lang="en-US" sz="1600" dirty="0" smtClean="0"/>
              <a:t>Lack </a:t>
            </a:r>
            <a:r>
              <a:rPr lang="en-US" sz="1600" dirty="0"/>
              <a:t>of quality data</a:t>
            </a:r>
          </a:p>
          <a:p>
            <a:pPr marL="285750" indent="-285750">
              <a:lnSpc>
                <a:spcPct val="150000"/>
              </a:lnSpc>
              <a:buClr>
                <a:srgbClr val="009F6F"/>
              </a:buClr>
              <a:buSzPct val="100000"/>
              <a:buFont typeface="Arial" panose="020B0604020202020204" pitchFamily="34" charset="0"/>
              <a:buChar char="•"/>
            </a:pPr>
            <a:r>
              <a:rPr lang="en-US" sz="1600" dirty="0" smtClean="0"/>
              <a:t>Circular, internal </a:t>
            </a:r>
            <a:r>
              <a:rPr lang="en-US" sz="1600" dirty="0"/>
              <a:t>and short term migration/mobility </a:t>
            </a:r>
            <a:r>
              <a:rPr lang="en-US" sz="1600" dirty="0" smtClean="0"/>
              <a:t>are </a:t>
            </a:r>
            <a:r>
              <a:rPr lang="en-US" sz="1600" dirty="0"/>
              <a:t>not </a:t>
            </a:r>
            <a:r>
              <a:rPr lang="en-US" sz="1600" dirty="0" smtClean="0"/>
              <a:t>represented</a:t>
            </a:r>
          </a:p>
          <a:p>
            <a:pPr marL="285750" indent="-285750">
              <a:lnSpc>
                <a:spcPct val="150000"/>
              </a:lnSpc>
              <a:buClr>
                <a:srgbClr val="009F6F"/>
              </a:buClr>
              <a:buSzPct val="100000"/>
              <a:buFont typeface="Arial" panose="020B0604020202020204" pitchFamily="34" charset="0"/>
              <a:buChar char="•"/>
            </a:pPr>
            <a:r>
              <a:rPr lang="en-US" sz="1600" dirty="0" smtClean="0"/>
              <a:t>Simulation and forecasting of various scenarios are missing</a:t>
            </a:r>
          </a:p>
          <a:p>
            <a:pPr>
              <a:lnSpc>
                <a:spcPct val="150000"/>
              </a:lnSpc>
              <a:buClr>
                <a:srgbClr val="009F6F"/>
              </a:buClr>
              <a:buSzPct val="100000"/>
            </a:pPr>
            <a:endParaRPr lang="en-US" sz="1600" dirty="0"/>
          </a:p>
        </p:txBody>
      </p:sp>
    </p:spTree>
    <p:extLst>
      <p:ext uri="{BB962C8B-B14F-4D97-AF65-F5344CB8AC3E}">
        <p14:creationId xmlns:p14="http://schemas.microsoft.com/office/powerpoint/2010/main" val="3399216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750" y="912808"/>
            <a:ext cx="5832648" cy="461665"/>
          </a:xfrm>
          <a:prstGeom prst="rect">
            <a:avLst/>
          </a:prstGeom>
          <a:noFill/>
        </p:spPr>
        <p:txBody>
          <a:bodyPr wrap="square" rtlCol="0">
            <a:spAutoFit/>
          </a:bodyPr>
          <a:lstStyle/>
          <a:p>
            <a:r>
              <a:rPr lang="en-GB" sz="2400" b="1" dirty="0"/>
              <a:t>Regional </a:t>
            </a:r>
            <a:r>
              <a:rPr lang="en-GB" sz="2400" b="1" dirty="0" smtClean="0"/>
              <a:t>scale:</a:t>
            </a:r>
            <a:endParaRPr lang="en-GB" sz="2400" b="1" dirty="0"/>
          </a:p>
        </p:txBody>
      </p:sp>
      <p:sp>
        <p:nvSpPr>
          <p:cNvPr id="14" name="TextBox 13"/>
          <p:cNvSpPr txBox="1"/>
          <p:nvPr/>
        </p:nvSpPr>
        <p:spPr>
          <a:xfrm>
            <a:off x="239818" y="1374473"/>
            <a:ext cx="7995259" cy="2677656"/>
          </a:xfrm>
          <a:prstGeom prst="rect">
            <a:avLst/>
          </a:prstGeom>
          <a:noFill/>
        </p:spPr>
        <p:txBody>
          <a:bodyPr wrap="square" rtlCol="0">
            <a:spAutoFit/>
          </a:bodyPr>
          <a:lstStyle/>
          <a:p>
            <a:pPr>
              <a:lnSpc>
                <a:spcPct val="150000"/>
              </a:lnSpc>
              <a:buClr>
                <a:srgbClr val="009F6F"/>
              </a:buClr>
              <a:buSzPct val="100000"/>
            </a:pPr>
            <a:r>
              <a:rPr lang="en-GB" sz="1600" b="1" dirty="0"/>
              <a:t>Census data + Image data of </a:t>
            </a:r>
            <a:r>
              <a:rPr lang="en-GB" sz="1600" b="1" dirty="0" smtClean="0"/>
              <a:t>Southern Africa</a:t>
            </a:r>
            <a:endParaRPr lang="en-US" sz="1600" dirty="0" smtClean="0"/>
          </a:p>
          <a:p>
            <a:pPr marL="342900" indent="-342900">
              <a:lnSpc>
                <a:spcPct val="150000"/>
              </a:lnSpc>
              <a:buClr>
                <a:srgbClr val="009F6F"/>
              </a:buClr>
              <a:buSzPct val="100000"/>
              <a:buFont typeface="Wingdings" panose="05000000000000000000" pitchFamily="2" charset="2"/>
              <a:buChar char="Ø"/>
            </a:pPr>
            <a:r>
              <a:rPr lang="en-US" sz="1600" dirty="0" smtClean="0"/>
              <a:t>Hierarchical Bayesian Network </a:t>
            </a:r>
          </a:p>
          <a:p>
            <a:pPr marL="342900" indent="-342900">
              <a:lnSpc>
                <a:spcPct val="150000"/>
              </a:lnSpc>
              <a:buClr>
                <a:srgbClr val="009F6F"/>
              </a:buClr>
              <a:buSzPct val="100000"/>
              <a:buFont typeface="Wingdings" panose="05000000000000000000" pitchFamily="2" charset="2"/>
              <a:buChar char="Ø"/>
            </a:pPr>
            <a:r>
              <a:rPr lang="en-US" sz="1600" dirty="0" smtClean="0"/>
              <a:t>Food </a:t>
            </a:r>
            <a:r>
              <a:rPr lang="en-US" sz="1600" dirty="0"/>
              <a:t>security </a:t>
            </a:r>
            <a:r>
              <a:rPr lang="en-US" sz="1600" dirty="0" smtClean="0"/>
              <a:t>assessment</a:t>
            </a:r>
            <a:endParaRPr lang="en-US" sz="1600" dirty="0"/>
          </a:p>
          <a:p>
            <a:pPr>
              <a:lnSpc>
                <a:spcPct val="150000"/>
              </a:lnSpc>
              <a:buClr>
                <a:srgbClr val="009F6F"/>
              </a:buClr>
              <a:buSzPct val="100000"/>
            </a:pPr>
            <a:r>
              <a:rPr lang="en-US" sz="1600" b="1" dirty="0">
                <a:sym typeface="Wingdings" panose="05000000000000000000" pitchFamily="2" charset="2"/>
              </a:rPr>
              <a:t> </a:t>
            </a:r>
            <a:r>
              <a:rPr lang="en-US" sz="1600" dirty="0">
                <a:sym typeface="Wingdings" panose="05000000000000000000" pitchFamily="2" charset="2"/>
              </a:rPr>
              <a:t>  </a:t>
            </a:r>
            <a:r>
              <a:rPr lang="en-US" sz="1600" b="1" dirty="0">
                <a:sym typeface="Wingdings" panose="05000000000000000000" pitchFamily="2" charset="2"/>
              </a:rPr>
              <a:t>Availability of quality data !!!</a:t>
            </a:r>
            <a:endParaRPr lang="en-US" sz="1600" b="1" dirty="0"/>
          </a:p>
          <a:p>
            <a:pPr marL="342900" indent="-342900">
              <a:lnSpc>
                <a:spcPct val="150000"/>
              </a:lnSpc>
              <a:buClr>
                <a:srgbClr val="009F6F"/>
              </a:buClr>
              <a:buSzPct val="100000"/>
              <a:buFont typeface="Wingdings" panose="05000000000000000000" pitchFamily="2" charset="2"/>
              <a:buChar char="Ø"/>
            </a:pPr>
            <a:r>
              <a:rPr lang="en-US" sz="1600" dirty="0" smtClean="0"/>
              <a:t>Meta analysis</a:t>
            </a:r>
            <a:endParaRPr lang="en-US" sz="1600" dirty="0"/>
          </a:p>
          <a:p>
            <a:pPr>
              <a:lnSpc>
                <a:spcPct val="150000"/>
              </a:lnSpc>
              <a:buClr>
                <a:srgbClr val="009F6F"/>
              </a:buClr>
              <a:buSzPct val="100000"/>
            </a:pPr>
            <a:endParaRPr lang="en-US" sz="1600" b="1" dirty="0"/>
          </a:p>
          <a:p>
            <a:pPr>
              <a:lnSpc>
                <a:spcPct val="150000"/>
              </a:lnSpc>
              <a:buClr>
                <a:srgbClr val="009F6F"/>
              </a:buClr>
              <a:buSzPct val="100000"/>
            </a:pPr>
            <a:endParaRPr lang="en-US" sz="1600" b="1" dirty="0"/>
          </a:p>
        </p:txBody>
      </p:sp>
      <p:sp>
        <p:nvSpPr>
          <p:cNvPr id="4" name="TextBox 3"/>
          <p:cNvSpPr txBox="1"/>
          <p:nvPr/>
        </p:nvSpPr>
        <p:spPr>
          <a:xfrm>
            <a:off x="182850" y="3276331"/>
            <a:ext cx="7315366" cy="830997"/>
          </a:xfrm>
          <a:prstGeom prst="rect">
            <a:avLst/>
          </a:prstGeom>
          <a:noFill/>
        </p:spPr>
        <p:txBody>
          <a:bodyPr wrap="square" rtlCol="0">
            <a:spAutoFit/>
          </a:bodyPr>
          <a:lstStyle/>
          <a:p>
            <a:r>
              <a:rPr lang="en-GB" sz="2400" b="1" dirty="0"/>
              <a:t>Local </a:t>
            </a:r>
            <a:r>
              <a:rPr lang="en-GB" sz="2400" b="1" dirty="0" smtClean="0"/>
              <a:t>scale: </a:t>
            </a:r>
            <a:r>
              <a:rPr lang="en-US" b="1" dirty="0" smtClean="0"/>
              <a:t>Rural </a:t>
            </a:r>
            <a:r>
              <a:rPr lang="en-US" b="1" dirty="0"/>
              <a:t>Bushbuckridge, </a:t>
            </a:r>
            <a:r>
              <a:rPr lang="de-DE" b="1" dirty="0"/>
              <a:t>South </a:t>
            </a:r>
            <a:r>
              <a:rPr lang="de-DE" b="1" dirty="0" err="1"/>
              <a:t>Africa</a:t>
            </a:r>
            <a:endParaRPr lang="en-GB" sz="2000" b="1" dirty="0"/>
          </a:p>
          <a:p>
            <a:endParaRPr lang="en-GB" sz="2400" b="1" dirty="0"/>
          </a:p>
        </p:txBody>
      </p:sp>
      <p:sp>
        <p:nvSpPr>
          <p:cNvPr id="5" name="TextBox 4"/>
          <p:cNvSpPr txBox="1"/>
          <p:nvPr/>
        </p:nvSpPr>
        <p:spPr>
          <a:xfrm>
            <a:off x="239819" y="3696989"/>
            <a:ext cx="7995259" cy="1938992"/>
          </a:xfrm>
          <a:prstGeom prst="rect">
            <a:avLst/>
          </a:prstGeom>
          <a:noFill/>
        </p:spPr>
        <p:txBody>
          <a:bodyPr wrap="square" rtlCol="0">
            <a:spAutoFit/>
          </a:bodyPr>
          <a:lstStyle/>
          <a:p>
            <a:pPr marL="342900" indent="-342900">
              <a:lnSpc>
                <a:spcPct val="150000"/>
              </a:lnSpc>
              <a:buClr>
                <a:srgbClr val="009F6F"/>
              </a:buClr>
              <a:buSzPct val="100000"/>
              <a:buFont typeface="Wingdings" panose="05000000000000000000" pitchFamily="2" charset="2"/>
              <a:buChar char="Ø"/>
            </a:pPr>
            <a:r>
              <a:rPr lang="en-US" sz="1600" b="1" dirty="0" smtClean="0"/>
              <a:t>Quantitative </a:t>
            </a:r>
            <a:r>
              <a:rPr lang="en-US" sz="1600" b="1" dirty="0"/>
              <a:t>analysis</a:t>
            </a:r>
          </a:p>
          <a:p>
            <a:pPr marL="342900" indent="-342900">
              <a:lnSpc>
                <a:spcPct val="150000"/>
              </a:lnSpc>
              <a:buClr>
                <a:srgbClr val="009F6F"/>
              </a:buClr>
              <a:buSzPct val="100000"/>
              <a:buFont typeface="Courier New" panose="02070309020205020404" pitchFamily="49" charset="0"/>
              <a:buChar char="o"/>
            </a:pPr>
            <a:r>
              <a:rPr lang="en-US" sz="1600" i="1" dirty="0"/>
              <a:t>Household level: </a:t>
            </a:r>
            <a:r>
              <a:rPr lang="en-US" sz="1600" dirty="0" smtClean="0"/>
              <a:t>500 </a:t>
            </a:r>
            <a:r>
              <a:rPr lang="en-US" sz="1600" dirty="0"/>
              <a:t>household surveys from 2010 to </a:t>
            </a:r>
            <a:r>
              <a:rPr lang="en-US" sz="1600" dirty="0" smtClean="0"/>
              <a:t>2021</a:t>
            </a:r>
            <a:r>
              <a:rPr lang="en-US" sz="1600" dirty="0"/>
              <a:t>.</a:t>
            </a:r>
            <a:endParaRPr lang="en-US" sz="1600" i="1" dirty="0"/>
          </a:p>
          <a:p>
            <a:pPr marL="342900" indent="-342900">
              <a:lnSpc>
                <a:spcPct val="150000"/>
              </a:lnSpc>
              <a:buClr>
                <a:srgbClr val="009F6F"/>
              </a:buClr>
              <a:buSzPct val="100000"/>
              <a:buFont typeface="Courier New" panose="02070309020205020404" pitchFamily="49" charset="0"/>
              <a:buChar char="o"/>
            </a:pPr>
            <a:r>
              <a:rPr lang="en-US" sz="1600" i="1" dirty="0"/>
              <a:t>Village level: </a:t>
            </a:r>
            <a:r>
              <a:rPr lang="en-US" sz="1600" dirty="0" smtClean="0"/>
              <a:t>12 </a:t>
            </a:r>
            <a:r>
              <a:rPr lang="en-US" sz="1600" dirty="0"/>
              <a:t>selected villages </a:t>
            </a:r>
            <a:r>
              <a:rPr lang="en-US" sz="1600" dirty="0" smtClean="0"/>
              <a:t>+ Image data </a:t>
            </a:r>
            <a:r>
              <a:rPr lang="en-US" sz="1600" dirty="0"/>
              <a:t>on </a:t>
            </a:r>
            <a:r>
              <a:rPr lang="en-US" sz="1600" dirty="0" smtClean="0"/>
              <a:t>LUCCs</a:t>
            </a:r>
            <a:endParaRPr lang="en-US" sz="1600" dirty="0"/>
          </a:p>
          <a:p>
            <a:pPr marL="342900" indent="-342900">
              <a:lnSpc>
                <a:spcPct val="150000"/>
              </a:lnSpc>
              <a:buClr>
                <a:srgbClr val="009F6F"/>
              </a:buClr>
              <a:buSzPct val="100000"/>
              <a:buFont typeface="Wingdings" panose="05000000000000000000" pitchFamily="2" charset="2"/>
              <a:buChar char="Ø"/>
            </a:pPr>
            <a:r>
              <a:rPr lang="en-US" sz="1600" b="1" dirty="0"/>
              <a:t>Qualitative analysis</a:t>
            </a:r>
          </a:p>
          <a:p>
            <a:pPr marL="342900" indent="-342900">
              <a:lnSpc>
                <a:spcPct val="150000"/>
              </a:lnSpc>
              <a:buClr>
                <a:srgbClr val="009F6F"/>
              </a:buClr>
              <a:buSzPct val="100000"/>
              <a:buFont typeface="Courier New" panose="02070309020205020404" pitchFamily="49" charset="0"/>
              <a:buChar char="o"/>
            </a:pPr>
            <a:r>
              <a:rPr lang="en-US" sz="1600" i="1" dirty="0"/>
              <a:t>Expert </a:t>
            </a:r>
            <a:r>
              <a:rPr lang="en-US" sz="1600" i="1" dirty="0" smtClean="0"/>
              <a:t>talk, group discussion, and participatory workshops</a:t>
            </a:r>
          </a:p>
        </p:txBody>
      </p:sp>
    </p:spTree>
    <p:extLst>
      <p:ext uri="{BB962C8B-B14F-4D97-AF65-F5344CB8AC3E}">
        <p14:creationId xmlns:p14="http://schemas.microsoft.com/office/powerpoint/2010/main" val="3462278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4398</Words>
  <Application>Microsoft Office PowerPoint</Application>
  <PresentationFormat>On-screen Show (16:10)</PresentationFormat>
  <Paragraphs>102</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黑体</vt:lpstr>
      <vt:lpstr>SimSun</vt:lpstr>
      <vt:lpstr>SimSun</vt:lpstr>
      <vt:lpstr>Arial</vt:lpstr>
      <vt:lpstr>Calibri</vt:lpstr>
      <vt:lpstr>Courier New</vt:lpstr>
      <vt:lpstr>Wingdings</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Regina</dc:creator>
  <cp:lastModifiedBy>AfricaMultiple</cp:lastModifiedBy>
  <cp:revision>240</cp:revision>
  <cp:lastPrinted>2021-03-22T18:57:07Z</cp:lastPrinted>
  <dcterms:created xsi:type="dcterms:W3CDTF">2019-10-23T18:45:23Z</dcterms:created>
  <dcterms:modified xsi:type="dcterms:W3CDTF">2022-05-25T20:39:49Z</dcterms:modified>
</cp:coreProperties>
</file>