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256" r:id="rId3"/>
    <p:sldId id="317" r:id="rId4"/>
    <p:sldId id="308" r:id="rId5"/>
    <p:sldId id="311" r:id="rId6"/>
    <p:sldId id="312" r:id="rId7"/>
    <p:sldId id="313" r:id="rId8"/>
    <p:sldId id="314" r:id="rId9"/>
    <p:sldId id="315" r:id="rId10"/>
    <p:sldId id="310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6">
          <p15:clr>
            <a:srgbClr val="A4A3A4"/>
          </p15:clr>
        </p15:guide>
        <p15:guide id="2" pos="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DDA2"/>
    <a:srgbClr val="0201EB"/>
    <a:srgbClr val="353B62"/>
    <a:srgbClr val="D9D9D9"/>
    <a:srgbClr val="B0E6ED"/>
    <a:srgbClr val="0072BC"/>
    <a:srgbClr val="3FC3F4"/>
    <a:srgbClr val="AEF0EE"/>
    <a:srgbClr val="1D4474"/>
    <a:srgbClr val="259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2" autoAdjust="0"/>
    <p:restoredTop sz="88956" autoAdjust="0"/>
  </p:normalViewPr>
  <p:slideViewPr>
    <p:cSldViewPr snapToGrid="0" snapToObjects="1">
      <p:cViewPr>
        <p:scale>
          <a:sx n="80" d="100"/>
          <a:sy n="80" d="100"/>
        </p:scale>
        <p:origin x="1416" y="48"/>
      </p:cViewPr>
      <p:guideLst>
        <p:guide orient="horz" pos="1806"/>
        <p:guide pos="4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pPr/>
              <a:t>21/05/2022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pPr/>
              <a:t>21/05/2022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20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0D98-0FD5-4F50-81FD-A877B47F320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45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5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0D98-0FD5-4F50-81FD-A877B47F320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6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0D98-0FD5-4F50-81FD-A877B47F320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25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0D98-0FD5-4F50-81FD-A877B47F320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58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0D98-0FD5-4F50-81FD-A877B47F320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771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99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7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021A8-E14E-40BC-A594-A6BA9BAE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BFD132-4973-4143-8807-452BE9975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1C9568-1AE8-415D-B1A8-321E5E47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2FBB-FF0E-4814-BC57-7EF0FECE1FA6}" type="datetimeFigureOut">
              <a:rPr lang="it-IT" smtClean="0"/>
              <a:t>21/05/2022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064DC6-F1F7-429C-8FEF-DD0E0FB9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A034E0-224B-4543-9530-2304AD4F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F141-AC10-4DF3-B20E-4C25EEC1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81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F249-6BAC-CD40-AAE9-334F110649E5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198A3-6BD0-1345-BB48-4E51D4346A8E}" type="datetimeFigureOut">
              <a:rPr lang="it-IT" smtClean="0"/>
              <a:pPr/>
              <a:t>21/05/2022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heade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"/>
            <a:ext cx="9144000" cy="797513"/>
          </a:xfrm>
          <a:prstGeom prst="rect">
            <a:avLst/>
          </a:prstGeom>
        </p:spPr>
      </p:pic>
      <p:pic>
        <p:nvPicPr>
          <p:cNvPr id="8" name="Immagine 7" descr="salomo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63425"/>
            <a:ext cx="2163936" cy="1694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11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5194/egusphere-egu22-11578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259"/>
            <a:ext cx="9144000" cy="68453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0" y="197576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The role of urban streams in the microplastics contamination scenario: the case study of the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Mugnone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Creek (Florence, Italy)</a:t>
            </a:r>
            <a:endParaRPr lang="it-IT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21582" y="3617459"/>
            <a:ext cx="25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dirty="0">
                <a:latin typeface=""/>
              </a:rPr>
              <a:t>Dr. Alessio Monnanni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299368" y="6467963"/>
            <a:ext cx="2545261" cy="307777"/>
          </a:xfrm>
          <a:prstGeom prst="rect">
            <a:avLst/>
          </a:prstGeom>
          <a:solidFill>
            <a:srgbClr val="4683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Session HS 7.3     24/05/2022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5538A9-4331-49B7-877C-D46075024442}"/>
              </a:ext>
            </a:extLst>
          </p:cNvPr>
          <p:cNvSpPr txBox="1"/>
          <p:nvPr/>
        </p:nvSpPr>
        <p:spPr>
          <a:xfrm>
            <a:off x="2479953" y="832717"/>
            <a:ext cx="236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DST</a:t>
            </a:r>
          </a:p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Department of Earth Sciences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FAE1D8-F8D3-6BE7-5704-D3121343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33" y="4139328"/>
            <a:ext cx="1333333" cy="133333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08053B8-F1FC-BA76-592B-84CC3F961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484" y="5855974"/>
            <a:ext cx="1707028" cy="54868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B51178-8177-182A-8CE4-6CD0FA6E9C26}"/>
              </a:ext>
            </a:extLst>
          </p:cNvPr>
          <p:cNvSpPr txBox="1"/>
          <p:nvPr/>
        </p:nvSpPr>
        <p:spPr>
          <a:xfrm>
            <a:off x="4954614" y="829398"/>
            <a:ext cx="299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DICUS</a:t>
            </a:r>
          </a:p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Department of </a:t>
            </a:r>
            <a:r>
              <a:rPr lang="it-IT" sz="1400" dirty="0" err="1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Chemistry</a:t>
            </a:r>
            <a:r>
              <a:rPr lang="it-IT" sz="1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 «Ugo Schiff»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3755E08-600C-5C01-1C40-B53B8EF55541}"/>
              </a:ext>
            </a:extLst>
          </p:cNvPr>
          <p:cNvCxnSpPr>
            <a:cxnSpLocks/>
          </p:cNvCxnSpPr>
          <p:nvPr/>
        </p:nvCxnSpPr>
        <p:spPr>
          <a:xfrm flipV="1">
            <a:off x="4876801" y="829398"/>
            <a:ext cx="0" cy="487338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1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45D925C-321B-4B22-BAD1-7E440D132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15" y="1093161"/>
            <a:ext cx="4260921" cy="27603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E78CA-2FA6-4E47-9B42-23B4E4A4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1661923"/>
            <a:ext cx="8805672" cy="41572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</a:t>
            </a:r>
            <a:endParaRPr lang="it-IT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7681047-B0A5-4ADC-B029-D24F3696D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64" y="1093161"/>
            <a:ext cx="4489536" cy="3208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5" name="Connettore curvo 14">
            <a:extLst>
              <a:ext uri="{FF2B5EF4-FFF2-40B4-BE49-F238E27FC236}">
                <a16:creationId xmlns:a16="http://schemas.microsoft.com/office/drawing/2014/main" id="{8516890A-887D-4656-93C2-676EE374D865}"/>
              </a:ext>
            </a:extLst>
          </p:cNvPr>
          <p:cNvCxnSpPr>
            <a:cxnSpLocks/>
          </p:cNvCxnSpPr>
          <p:nvPr/>
        </p:nvCxnSpPr>
        <p:spPr>
          <a:xfrm flipV="1">
            <a:off x="1841326" y="1702720"/>
            <a:ext cx="2904410" cy="45647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2E9E5B-284A-42D5-8A65-95D0F68BBCAF}"/>
              </a:ext>
            </a:extLst>
          </p:cNvPr>
          <p:cNvSpPr txBox="1"/>
          <p:nvPr/>
        </p:nvSpPr>
        <p:spPr>
          <a:xfrm>
            <a:off x="6641433" y="5383632"/>
            <a:ext cx="2284642" cy="12926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3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80%</a:t>
            </a:r>
            <a:r>
              <a:rPr lang="en-GB" sz="13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the Microplastics (MPs) found in the seas and oceans, come from continental freshwaters.</a:t>
            </a:r>
          </a:p>
          <a:p>
            <a:pPr algn="r"/>
            <a:endParaRPr lang="en-GB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GB" sz="1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Andrady</a:t>
            </a:r>
            <a:r>
              <a:rPr lang="en-GB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2011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it-IT" sz="1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CB6E7C-5565-4059-A641-1506E0CBA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905" y="4372118"/>
            <a:ext cx="1860176" cy="24365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CFC65E6-6309-48DA-872A-B87AA38D9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472" y="4378371"/>
            <a:ext cx="1856433" cy="243656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C15CE3C-7AF2-870B-8E90-9E80CE0B7586}"/>
              </a:ext>
            </a:extLst>
          </p:cNvPr>
          <p:cNvSpPr txBox="1"/>
          <p:nvPr/>
        </p:nvSpPr>
        <p:spPr>
          <a:xfrm>
            <a:off x="3206496" y="187386"/>
            <a:ext cx="265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rivers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curva 5">
            <a:extLst>
              <a:ext uri="{FF2B5EF4-FFF2-40B4-BE49-F238E27FC236}">
                <a16:creationId xmlns:a16="http://schemas.microsoft.com/office/drawing/2014/main" id="{712DC5A5-B5E9-4B1B-D0CA-42F99CD8FB73}"/>
              </a:ext>
            </a:extLst>
          </p:cNvPr>
          <p:cNvSpPr/>
          <p:nvPr/>
        </p:nvSpPr>
        <p:spPr>
          <a:xfrm rot="5400000">
            <a:off x="6946248" y="4190284"/>
            <a:ext cx="560897" cy="1450689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B837821-92E2-5567-E7A0-7CFB2E9C6316}"/>
              </a:ext>
            </a:extLst>
          </p:cNvPr>
          <p:cNvSpPr/>
          <p:nvPr/>
        </p:nvSpPr>
        <p:spPr>
          <a:xfrm>
            <a:off x="846161" y="1767050"/>
            <a:ext cx="995165" cy="767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8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36953C6-830A-BA3E-CBFF-9A6E8EAD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874"/>
            <a:ext cx="9143999" cy="60581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FC3A57-9FAF-9A1A-3FB1-38AE0CBBD1AB}"/>
              </a:ext>
            </a:extLst>
          </p:cNvPr>
          <p:cNvSpPr txBox="1"/>
          <p:nvPr/>
        </p:nvSpPr>
        <p:spPr>
          <a:xfrm>
            <a:off x="3337121" y="187386"/>
            <a:ext cx="252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Mugnone Creek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4341A20F-ADB9-BA97-4A52-761B57B5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401" y="0"/>
            <a:ext cx="571599" cy="799873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ABEF13A-C187-CEA8-8390-40F968A5D114}"/>
              </a:ext>
            </a:extLst>
          </p:cNvPr>
          <p:cNvSpPr txBox="1"/>
          <p:nvPr/>
        </p:nvSpPr>
        <p:spPr>
          <a:xfrm rot="1171428">
            <a:off x="1519027" y="6206456"/>
            <a:ext cx="135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n w="12700">
                  <a:solidFill>
                    <a:schemeClr val="tx1"/>
                  </a:solidFill>
                </a:ln>
                <a:solidFill>
                  <a:srgbClr val="259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Arno River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1DC9F58-C107-426A-C7DF-CDC468169E9C}"/>
              </a:ext>
            </a:extLst>
          </p:cNvPr>
          <p:cNvSpPr txBox="1"/>
          <p:nvPr/>
        </p:nvSpPr>
        <p:spPr>
          <a:xfrm rot="18797401">
            <a:off x="3262323" y="3275111"/>
            <a:ext cx="14429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n w="15875">
                  <a:solidFill>
                    <a:schemeClr val="tx1"/>
                  </a:solidFill>
                </a:ln>
                <a:solidFill>
                  <a:srgbClr val="AEF0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Terzolle Creek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0D8C3D4-6C98-413B-F2D7-37F53AB88167}"/>
              </a:ext>
            </a:extLst>
          </p:cNvPr>
          <p:cNvSpPr txBox="1"/>
          <p:nvPr/>
        </p:nvSpPr>
        <p:spPr>
          <a:xfrm rot="18797401">
            <a:off x="5897187" y="2569170"/>
            <a:ext cx="16497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n w="15875">
                  <a:solidFill>
                    <a:schemeClr val="tx1"/>
                  </a:solidFill>
                </a:ln>
                <a:solidFill>
                  <a:srgbClr val="020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Mugnone Creek</a:t>
            </a:r>
          </a:p>
        </p:txBody>
      </p:sp>
    </p:spTree>
    <p:extLst>
      <p:ext uri="{BB962C8B-B14F-4D97-AF65-F5344CB8AC3E}">
        <p14:creationId xmlns:p14="http://schemas.microsoft.com/office/powerpoint/2010/main" val="279923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E78CA-2FA6-4E47-9B42-23B4E4A4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9537"/>
            <a:ext cx="9144000" cy="4431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9A5095-2AB2-4234-8D0C-71F805B40A71}"/>
              </a:ext>
            </a:extLst>
          </p:cNvPr>
          <p:cNvSpPr txBox="1"/>
          <p:nvPr/>
        </p:nvSpPr>
        <p:spPr>
          <a:xfrm>
            <a:off x="39943" y="1022357"/>
            <a:ext cx="9144000" cy="361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42900">
              <a:spcBef>
                <a:spcPct val="20000"/>
              </a:spcBef>
              <a:defRPr/>
            </a:pPr>
            <a:endParaRPr lang="it-IT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342900">
              <a:spcBef>
                <a:spcPct val="20000"/>
              </a:spcBef>
              <a:defRPr/>
            </a:pPr>
            <a:endParaRPr lang="it-IT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342900">
              <a:spcBef>
                <a:spcPct val="20000"/>
              </a:spcBef>
              <a:defRPr/>
            </a:pPr>
            <a:r>
              <a:rPr lang="it-IT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WATER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sz="135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sz="135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sz="135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spcBef>
                <a:spcPct val="20000"/>
              </a:spcBef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342900">
              <a:spcBef>
                <a:spcPct val="20000"/>
              </a:spcBef>
              <a:defRPr/>
            </a:pPr>
            <a:endParaRPr lang="it-IT" sz="135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spcBef>
                <a:spcPct val="20000"/>
              </a:spcBef>
              <a:defRPr/>
            </a:pPr>
            <a:endParaRPr lang="it-IT" sz="135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spcBef>
                <a:spcPct val="20000"/>
              </a:spcBef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SEDIMENT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041AD0-9B30-4D1B-9AA0-57D79BDA0DA5}"/>
              </a:ext>
            </a:extLst>
          </p:cNvPr>
          <p:cNvSpPr txBox="1"/>
          <p:nvPr/>
        </p:nvSpPr>
        <p:spPr>
          <a:xfrm>
            <a:off x="609220" y="3229242"/>
            <a:ext cx="157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(1-3 L pirex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magine 13" descr="Immagine che contiene bottiglia, vetro, sedendo, tavolo&#10;&#10;Descrizione generata automaticamente">
            <a:extLst>
              <a:ext uri="{FF2B5EF4-FFF2-40B4-BE49-F238E27FC236}">
                <a16:creationId xmlns:a16="http://schemas.microsoft.com/office/drawing/2014/main" id="{3F0D70FB-85A0-491B-A080-1A2576D6E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44" y="2074573"/>
            <a:ext cx="457004" cy="1111401"/>
          </a:xfrm>
          <a:prstGeom prst="rect">
            <a:avLst/>
          </a:prstGeom>
        </p:spPr>
      </p:pic>
      <p:pic>
        <p:nvPicPr>
          <p:cNvPr id="16" name="Immagine 15" descr="Immagine che contiene interni, tavolo, vetro, sedendo&#10;&#10;Descrizione generata automaticamente">
            <a:extLst>
              <a:ext uri="{FF2B5EF4-FFF2-40B4-BE49-F238E27FC236}">
                <a16:creationId xmlns:a16="http://schemas.microsoft.com/office/drawing/2014/main" id="{3D80FAA9-6723-4254-A529-282A5921E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67" y="4503370"/>
            <a:ext cx="604706" cy="90706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D225437-D95D-4A77-9826-25F057CE7951}"/>
              </a:ext>
            </a:extLst>
          </p:cNvPr>
          <p:cNvSpPr txBox="1"/>
          <p:nvPr/>
        </p:nvSpPr>
        <p:spPr>
          <a:xfrm>
            <a:off x="120016" y="5468940"/>
            <a:ext cx="2662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glass jar)   +   (aluminum shovel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" name="Immagine 19" descr="Immagine che contiene interni, sedendo, tavolo, padella&#10;&#10;Descrizione generata automaticamente">
            <a:extLst>
              <a:ext uri="{FF2B5EF4-FFF2-40B4-BE49-F238E27FC236}">
                <a16:creationId xmlns:a16="http://schemas.microsoft.com/office/drawing/2014/main" id="{9AB9CD8D-2455-490C-B217-FD373DE19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5" y="4454633"/>
            <a:ext cx="955797" cy="955797"/>
          </a:xfrm>
          <a:prstGeom prst="rect">
            <a:avLst/>
          </a:prstGeom>
        </p:spPr>
      </p:pic>
      <p:pic>
        <p:nvPicPr>
          <p:cNvPr id="22" name="Immagine 21" descr="Immagine che contiene esterni, erba, acqua, roccia&#10;&#10;Descrizione generata automaticamente">
            <a:extLst>
              <a:ext uri="{FF2B5EF4-FFF2-40B4-BE49-F238E27FC236}">
                <a16:creationId xmlns:a16="http://schemas.microsoft.com/office/drawing/2014/main" id="{1E642915-B0D6-4DC5-929F-46A392A9A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24" y="1489483"/>
            <a:ext cx="6121760" cy="4591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FB59478-5219-5230-AEEF-44A45FA21478}"/>
              </a:ext>
            </a:extLst>
          </p:cNvPr>
          <p:cNvSpPr txBox="1"/>
          <p:nvPr/>
        </p:nvSpPr>
        <p:spPr>
          <a:xfrm>
            <a:off x="3098042" y="187386"/>
            <a:ext cx="29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ella a 5 punte 3">
            <a:extLst>
              <a:ext uri="{FF2B5EF4-FFF2-40B4-BE49-F238E27FC236}">
                <a16:creationId xmlns:a16="http://schemas.microsoft.com/office/drawing/2014/main" id="{47F8A04F-0708-BFFE-F0D1-54F46CA567A3}"/>
              </a:ext>
            </a:extLst>
          </p:cNvPr>
          <p:cNvSpPr/>
          <p:nvPr/>
        </p:nvSpPr>
        <p:spPr>
          <a:xfrm>
            <a:off x="1870253" y="1702193"/>
            <a:ext cx="300789" cy="276999"/>
          </a:xfrm>
          <a:prstGeom prst="star5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tella a 5 punte 20">
            <a:extLst>
              <a:ext uri="{FF2B5EF4-FFF2-40B4-BE49-F238E27FC236}">
                <a16:creationId xmlns:a16="http://schemas.microsoft.com/office/drawing/2014/main" id="{40687CB0-E518-6436-0C91-30C9A5FD0835}"/>
              </a:ext>
            </a:extLst>
          </p:cNvPr>
          <p:cNvSpPr/>
          <p:nvPr/>
        </p:nvSpPr>
        <p:spPr>
          <a:xfrm>
            <a:off x="2078044" y="3999110"/>
            <a:ext cx="300789" cy="276999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73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22186A-78D5-4076-944E-818B453BA790}"/>
              </a:ext>
            </a:extLst>
          </p:cNvPr>
          <p:cNvSpPr txBox="1"/>
          <p:nvPr/>
        </p:nvSpPr>
        <p:spPr>
          <a:xfrm>
            <a:off x="3739319" y="1042104"/>
            <a:ext cx="178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 extraction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E78CA-2FA6-4E47-9B42-23B4E4A4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1569537"/>
            <a:ext cx="8805672" cy="51010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3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0A665703-C1D3-458B-9BD4-68F176B59ECF}"/>
              </a:ext>
            </a:extLst>
          </p:cNvPr>
          <p:cNvSpPr txBox="1">
            <a:spLocks/>
          </p:cNvSpPr>
          <p:nvPr/>
        </p:nvSpPr>
        <p:spPr>
          <a:xfrm>
            <a:off x="0" y="1042104"/>
            <a:ext cx="9144000" cy="438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MPs extraction by </a:t>
            </a:r>
            <a:r>
              <a:rPr kumimoji="0" lang="en-GB" sz="1400" b="1" i="0" u="sng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Filtration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SEDIMENT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FA72DBB-98E1-43EC-B97F-5A47DC3E9084}"/>
              </a:ext>
            </a:extLst>
          </p:cNvPr>
          <p:cNvSpPr/>
          <p:nvPr/>
        </p:nvSpPr>
        <p:spPr>
          <a:xfrm>
            <a:off x="2726559" y="2163729"/>
            <a:ext cx="403803" cy="162425"/>
          </a:xfrm>
          <a:prstGeom prst="rightArrow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magine 9" descr="Immagine che contiene interni, tavolo, sedendo, vetro&#10;&#10;Descrizione generata automaticamente">
            <a:extLst>
              <a:ext uri="{FF2B5EF4-FFF2-40B4-BE49-F238E27FC236}">
                <a16:creationId xmlns:a16="http://schemas.microsoft.com/office/drawing/2014/main" id="{13279030-6E08-4427-B5B8-B490BF56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357" y="952853"/>
            <a:ext cx="2023414" cy="2477612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917A025-8FCF-42B4-B258-6AB0CE9CDA7C}"/>
              </a:ext>
            </a:extLst>
          </p:cNvPr>
          <p:cNvSpPr txBox="1"/>
          <p:nvPr/>
        </p:nvSpPr>
        <p:spPr>
          <a:xfrm>
            <a:off x="3294954" y="2112974"/>
            <a:ext cx="1541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(1.6µm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filters)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340BDBB-4F9A-496D-AFC3-3AA609C86613}"/>
              </a:ext>
            </a:extLst>
          </p:cNvPr>
          <p:cNvSpPr txBox="1"/>
          <p:nvPr/>
        </p:nvSpPr>
        <p:spPr>
          <a:xfrm>
            <a:off x="6321408" y="3491438"/>
            <a:ext cx="176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Büchner filter system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9D11BD4-A05E-4A9D-A2CC-629A084B7AE7}"/>
              </a:ext>
            </a:extLst>
          </p:cNvPr>
          <p:cNvSpPr txBox="1"/>
          <p:nvPr/>
        </p:nvSpPr>
        <p:spPr>
          <a:xfrm>
            <a:off x="0" y="4622760"/>
            <a:ext cx="6166055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 extraction by </a:t>
            </a:r>
            <a:r>
              <a:rPr lang="en-GB" sz="1400" b="1" u="sng" dirty="0">
                <a:latin typeface="Arial" panose="020B0604020202020204" pitchFamily="34" charset="0"/>
              </a:rPr>
              <a:t>D</a:t>
            </a: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ensity </a:t>
            </a:r>
            <a:r>
              <a:rPr lang="en-GB" sz="1400" b="1" u="sng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eparation</a:t>
            </a:r>
          </a:p>
          <a:p>
            <a:pPr marL="214313" indent="-214313" defTabSz="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GB" sz="135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57213" lvl="1" indent="-214313" defTabSz="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Saturated brine solution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(NaCl)        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ρ = 1,20 g/cm</a:t>
            </a:r>
            <a:r>
              <a:rPr lang="it-IT" sz="1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 defTabSz="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g of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+ 300 ml of brine sol.        mixing (3 min.)</a:t>
            </a:r>
          </a:p>
          <a:p>
            <a:pPr marL="557213" lvl="1" indent="-214313" defTabSz="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Decanting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(24 h)</a:t>
            </a:r>
          </a:p>
          <a:p>
            <a:pPr marL="557213" lvl="1" indent="-214313" defTabSz="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Surnatant filtration</a:t>
            </a:r>
          </a:p>
          <a:p>
            <a:pPr marL="557213" lvl="1" indent="-214313" defTabSz="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Digestion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filter (10 ml of H</a:t>
            </a:r>
            <a:r>
              <a:rPr lang="it-IT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15% vol.) for 48 h           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4599EA87-E1C9-4922-86FD-326F87B88CE3}"/>
              </a:ext>
            </a:extLst>
          </p:cNvPr>
          <p:cNvSpPr/>
          <p:nvPr/>
        </p:nvSpPr>
        <p:spPr>
          <a:xfrm flipV="1">
            <a:off x="2824923" y="5252911"/>
            <a:ext cx="177745" cy="34289"/>
          </a:xfrm>
          <a:prstGeom prst="rightArrow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Immagine 18" descr="Immagine che contiene interni, tazza, sedendo, tavolo&#10;&#10;Descrizione generata automaticamente">
            <a:extLst>
              <a:ext uri="{FF2B5EF4-FFF2-40B4-BE49-F238E27FC236}">
                <a16:creationId xmlns:a16="http://schemas.microsoft.com/office/drawing/2014/main" id="{F56A6E09-252F-4537-8819-4C3EE0A81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34" y="4179521"/>
            <a:ext cx="2050593" cy="218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Immagine 20" descr="Immagine che contiene tazza, tavolo, interni, caffè&#10;&#10;Descrizione generata automaticamente">
            <a:extLst>
              <a:ext uri="{FF2B5EF4-FFF2-40B4-BE49-F238E27FC236}">
                <a16:creationId xmlns:a16="http://schemas.microsoft.com/office/drawing/2014/main" id="{D1BEE76D-B468-4539-A36B-258ACD380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95" y="4180195"/>
            <a:ext cx="1639019" cy="21853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45E30A9-2079-42B6-A88D-3AF8C39C2589}"/>
              </a:ext>
            </a:extLst>
          </p:cNvPr>
          <p:cNvSpPr/>
          <p:nvPr/>
        </p:nvSpPr>
        <p:spPr>
          <a:xfrm flipV="1">
            <a:off x="3294954" y="5467260"/>
            <a:ext cx="177745" cy="34289"/>
          </a:xfrm>
          <a:prstGeom prst="rightArrow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Immagine 21" descr="Immagine che contiene gioco&#10;&#10;Descrizione generata automaticamente">
            <a:extLst>
              <a:ext uri="{FF2B5EF4-FFF2-40B4-BE49-F238E27FC236}">
                <a16:creationId xmlns:a16="http://schemas.microsoft.com/office/drawing/2014/main" id="{91F50B53-7561-4F08-A971-E953F65F1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63" y="952853"/>
            <a:ext cx="1702901" cy="24776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7247B8E-E6C7-E340-AF22-1D1B21495BBB}"/>
              </a:ext>
            </a:extLst>
          </p:cNvPr>
          <p:cNvSpPr txBox="1"/>
          <p:nvPr/>
        </p:nvSpPr>
        <p:spPr>
          <a:xfrm>
            <a:off x="2944276" y="187386"/>
            <a:ext cx="309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8B4A7B9-A2FC-41AD-FA67-AE93098C93F5}"/>
              </a:ext>
            </a:extLst>
          </p:cNvPr>
          <p:cNvCxnSpPr/>
          <p:nvPr/>
        </p:nvCxnSpPr>
        <p:spPr>
          <a:xfrm>
            <a:off x="173736" y="3876725"/>
            <a:ext cx="880567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B601248-A2F1-0A91-07FE-6A4E22709930}"/>
              </a:ext>
            </a:extLst>
          </p:cNvPr>
          <p:cNvSpPr txBox="1"/>
          <p:nvPr/>
        </p:nvSpPr>
        <p:spPr>
          <a:xfrm>
            <a:off x="6132621" y="6454588"/>
            <a:ext cx="1395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Decanting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24h)</a:t>
            </a:r>
          </a:p>
        </p:txBody>
      </p:sp>
      <p:sp>
        <p:nvSpPr>
          <p:cNvPr id="6" name="Freccia angolare in su 5">
            <a:extLst>
              <a:ext uri="{FF2B5EF4-FFF2-40B4-BE49-F238E27FC236}">
                <a16:creationId xmlns:a16="http://schemas.microsoft.com/office/drawing/2014/main" id="{3A85AA14-96C4-8EEB-EF60-73405278DF95}"/>
              </a:ext>
            </a:extLst>
          </p:cNvPr>
          <p:cNvSpPr/>
          <p:nvPr/>
        </p:nvSpPr>
        <p:spPr>
          <a:xfrm>
            <a:off x="7507165" y="6412533"/>
            <a:ext cx="217356" cy="216026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ngolare in su 26">
            <a:extLst>
              <a:ext uri="{FF2B5EF4-FFF2-40B4-BE49-F238E27FC236}">
                <a16:creationId xmlns:a16="http://schemas.microsoft.com/office/drawing/2014/main" id="{39C39D85-2644-B8DF-0FEF-395D238D8DAD}"/>
              </a:ext>
            </a:extLst>
          </p:cNvPr>
          <p:cNvSpPr/>
          <p:nvPr/>
        </p:nvSpPr>
        <p:spPr>
          <a:xfrm rot="5400000">
            <a:off x="5935718" y="6436984"/>
            <a:ext cx="217356" cy="216026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03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067EC119-46EB-4393-B964-1BC0F9DA6BE7}"/>
              </a:ext>
            </a:extLst>
          </p:cNvPr>
          <p:cNvSpPr/>
          <p:nvPr/>
        </p:nvSpPr>
        <p:spPr>
          <a:xfrm>
            <a:off x="4895354" y="2066409"/>
            <a:ext cx="109133" cy="12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sz="135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BE76F72-2471-4DCF-B05B-21B921816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987" y="881787"/>
            <a:ext cx="4302926" cy="3404839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36A2CB5A-3B21-4D00-B8E6-22910C733D93}"/>
              </a:ext>
            </a:extLst>
          </p:cNvPr>
          <p:cNvSpPr/>
          <p:nvPr/>
        </p:nvSpPr>
        <p:spPr>
          <a:xfrm>
            <a:off x="4708269" y="3838336"/>
            <a:ext cx="1904085" cy="316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1C8FBA9-95EF-49E6-A112-52FA38E3F3F1}"/>
              </a:ext>
            </a:extLst>
          </p:cNvPr>
          <p:cNvSpPr/>
          <p:nvPr/>
        </p:nvSpPr>
        <p:spPr>
          <a:xfrm>
            <a:off x="4708910" y="1460868"/>
            <a:ext cx="1888079" cy="226504"/>
          </a:xfrm>
          <a:prstGeom prst="rect">
            <a:avLst/>
          </a:prstGeom>
          <a:pattFill prst="pct20">
            <a:fgClr>
              <a:srgbClr val="FF0000"/>
            </a:fgClr>
            <a:bgClr>
              <a:srgbClr val="A0B0C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88437DA-B47C-71E7-1C2F-7EA2ABCFB338}"/>
              </a:ext>
            </a:extLst>
          </p:cNvPr>
          <p:cNvSpPr txBox="1"/>
          <p:nvPr/>
        </p:nvSpPr>
        <p:spPr>
          <a:xfrm>
            <a:off x="3098042" y="187386"/>
            <a:ext cx="29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B1BFEC4-7F4D-CB71-59F0-046604F47F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69606" y="4353471"/>
            <a:ext cx="5669761" cy="246706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2953F88-37ED-0D1E-BA39-16ED71D15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87" y="989224"/>
            <a:ext cx="3038353" cy="3233802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4B2F9BA9-73C2-19E9-97E0-33B577F93674}"/>
              </a:ext>
            </a:extLst>
          </p:cNvPr>
          <p:cNvCxnSpPr>
            <a:cxnSpLocks/>
          </p:cNvCxnSpPr>
          <p:nvPr/>
        </p:nvCxnSpPr>
        <p:spPr>
          <a:xfrm>
            <a:off x="1684421" y="3019664"/>
            <a:ext cx="3210933" cy="310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8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E78CA-2FA6-4E47-9B42-23B4E4A4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9537"/>
            <a:ext cx="9144000" cy="4431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interni, scrivania, tavolo, computer&#10;&#10;Descrizione generata automaticamente">
            <a:extLst>
              <a:ext uri="{FF2B5EF4-FFF2-40B4-BE49-F238E27FC236}">
                <a16:creationId xmlns:a16="http://schemas.microsoft.com/office/drawing/2014/main" id="{7D7561AC-362F-474C-9B99-D13130AB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88" y="1457826"/>
            <a:ext cx="2673224" cy="3564298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AC7232-A860-4EFE-99FC-FB2C09DAF00B}"/>
              </a:ext>
            </a:extLst>
          </p:cNvPr>
          <p:cNvSpPr txBox="1"/>
          <p:nvPr/>
        </p:nvSpPr>
        <p:spPr>
          <a:xfrm>
            <a:off x="3224714" y="5095938"/>
            <a:ext cx="2672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HD stereomicroscope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</a:t>
            </a:r>
            <a:r>
              <a:rPr lang="it-IT" sz="12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LEICA S9i</a:t>
            </a:r>
            <a:r>
              <a:rPr lang="it-IT" sz="1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</a:t>
            </a:r>
            <a:endParaRPr lang="it-IT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DE66C4-3048-4DF5-91AB-C7A7ECA881E2}"/>
              </a:ext>
            </a:extLst>
          </p:cNvPr>
          <p:cNvSpPr txBox="1"/>
          <p:nvPr/>
        </p:nvSpPr>
        <p:spPr>
          <a:xfrm>
            <a:off x="3421018" y="940017"/>
            <a:ext cx="2328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1131BE1-0553-4C79-ADF0-0EA3D5AEAC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7" y="4500634"/>
            <a:ext cx="1945640" cy="139231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E5A2F4C-FF29-4E2B-8D4C-7F7EBA20AFC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7" y="2907355"/>
            <a:ext cx="1945640" cy="139642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1D6C343-C081-4E25-8461-A1C20C4399A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9" y="4500633"/>
            <a:ext cx="1933860" cy="139231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57018C4-4DD0-43E6-834D-08EE6C9FF97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3" y="2911465"/>
            <a:ext cx="1933860" cy="139231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02D32EA-C36E-47B8-BCBE-2BC084061BF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3" y="1337421"/>
            <a:ext cx="1933860" cy="139231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2D66476-B35C-49F3-8817-E1A7F13AD14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7" y="1334189"/>
            <a:ext cx="1933860" cy="139231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96C2657-80CC-D176-446F-212A5473F9BE}"/>
              </a:ext>
            </a:extLst>
          </p:cNvPr>
          <p:cNvSpPr txBox="1"/>
          <p:nvPr/>
        </p:nvSpPr>
        <p:spPr>
          <a:xfrm>
            <a:off x="3098042" y="187386"/>
            <a:ext cx="29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2849BAC-7FF5-85A0-1839-1E2486996B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401" y="0"/>
            <a:ext cx="571599" cy="7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8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E78CA-2FA6-4E47-9B42-23B4E4A4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" y="1555121"/>
            <a:ext cx="9144000" cy="4431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interni, microscopio, tavolo, ufficio&#10;&#10;Descrizione generata automaticamente">
            <a:extLst>
              <a:ext uri="{FF2B5EF4-FFF2-40B4-BE49-F238E27FC236}">
                <a16:creationId xmlns:a16="http://schemas.microsoft.com/office/drawing/2014/main" id="{8F5D5CBB-8E54-423C-B76F-66B78EB0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83" y="1319960"/>
            <a:ext cx="7500570" cy="2926274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54FC42-1AAC-4357-BED2-80C0C67D4045}"/>
              </a:ext>
            </a:extLst>
          </p:cNvPr>
          <p:cNvSpPr txBox="1"/>
          <p:nvPr/>
        </p:nvSpPr>
        <p:spPr>
          <a:xfrm>
            <a:off x="1879656" y="4281455"/>
            <a:ext cx="5411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µ-FTIR "</a:t>
            </a:r>
            <a:r>
              <a:rPr lang="it-IT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Cary 620-670 </a:t>
            </a:r>
            <a:r>
              <a:rPr lang="it-IT" sz="110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Agilent</a:t>
            </a:r>
            <a:r>
              <a:rPr lang="it-IT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Technologies</a:t>
            </a:r>
            <a:r>
              <a:rPr lang="it-IT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</a:t>
            </a:r>
            <a:endParaRPr lang="it-IT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monitor, televisione, schermo, fotografia&#10;&#10;Descrizione generata automaticamente">
            <a:extLst>
              <a:ext uri="{FF2B5EF4-FFF2-40B4-BE49-F238E27FC236}">
                <a16:creationId xmlns:a16="http://schemas.microsoft.com/office/drawing/2014/main" id="{7435BAAE-1965-47FF-AC74-02E006630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47" y="4765096"/>
            <a:ext cx="1868419" cy="18655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94F29D3-9CD1-4DD9-9E4E-5224FCF68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521" y="4765095"/>
            <a:ext cx="1959751" cy="1865531"/>
          </a:xfrm>
          <a:prstGeom prst="rect">
            <a:avLst/>
          </a:prstGeom>
        </p:spPr>
      </p:pic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D218A31-012C-4D45-B0AE-23A321AD6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015" y="4680872"/>
            <a:ext cx="3638298" cy="20364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941A04-A5FE-CF8D-444C-7C8C6402DEC2}"/>
              </a:ext>
            </a:extLst>
          </p:cNvPr>
          <p:cNvSpPr txBox="1"/>
          <p:nvPr/>
        </p:nvSpPr>
        <p:spPr>
          <a:xfrm>
            <a:off x="3098042" y="187386"/>
            <a:ext cx="29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5C8D4E-73B9-DF6B-A3DD-57DFD08EC383}"/>
              </a:ext>
            </a:extLst>
          </p:cNvPr>
          <p:cNvSpPr txBox="1"/>
          <p:nvPr/>
        </p:nvSpPr>
        <p:spPr>
          <a:xfrm>
            <a:off x="3421018" y="940017"/>
            <a:ext cx="2328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011EA3-496E-1F27-EC40-DA042F705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401" y="0"/>
            <a:ext cx="571599" cy="7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FEA49B84-C044-9336-2D90-B5CB666FD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530" y="1083676"/>
            <a:ext cx="2108937" cy="67787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0EBB93C-CA35-4865-0F7E-77A30E5B6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33" y="2341268"/>
            <a:ext cx="1333333" cy="133333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264625D-EAEF-AD52-EC5A-B86365032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328" y="5103366"/>
            <a:ext cx="1294483" cy="172437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E7D185-0202-D62D-6584-848E08E3AD52}"/>
              </a:ext>
            </a:extLst>
          </p:cNvPr>
          <p:cNvSpPr txBox="1"/>
          <p:nvPr/>
        </p:nvSpPr>
        <p:spPr>
          <a:xfrm>
            <a:off x="3436105" y="5796278"/>
            <a:ext cx="3337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email: </a:t>
            </a:r>
            <a:r>
              <a:rPr lang="it-IT" b="1" dirty="0">
                <a:solidFill>
                  <a:srgbClr val="0072BC"/>
                </a:solidFill>
              </a:rPr>
              <a:t>alessio.monnanni@unifi.it</a:t>
            </a:r>
          </a:p>
          <a:p>
            <a:endParaRPr lang="it-IT" b="1" dirty="0">
              <a:solidFill>
                <a:srgbClr val="0072BC"/>
              </a:solidFill>
            </a:endParaRPr>
          </a:p>
          <a:p>
            <a:endParaRPr lang="it-IT" b="1" dirty="0">
              <a:solidFill>
                <a:srgbClr val="0072BC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EBFB42-5069-525C-6ECA-7B6605223C98}"/>
              </a:ext>
            </a:extLst>
          </p:cNvPr>
          <p:cNvSpPr txBox="1"/>
          <p:nvPr/>
        </p:nvSpPr>
        <p:spPr>
          <a:xfrm>
            <a:off x="2740464" y="3871616"/>
            <a:ext cx="3663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sng" dirty="0">
                <a:solidFill>
                  <a:srgbClr val="005389"/>
                </a:solidFill>
                <a:effectLst/>
                <a:latin typeface="Open Sans" panose="020B0606030504020204" pitchFamily="34" charset="0"/>
                <a:hlinkClick r:id="rId6"/>
              </a:rPr>
              <a:t>https://doi.org/10.5194/egusphere-egu22-11578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835420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7091</TotalTime>
  <Words>229</Words>
  <Application>Microsoft Office PowerPoint</Application>
  <PresentationFormat>Presentazione su schermo (4:3)</PresentationFormat>
  <Paragraphs>122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Wingdings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alessio monnanni</cp:lastModifiedBy>
  <cp:revision>565</cp:revision>
  <dcterms:created xsi:type="dcterms:W3CDTF">2012-12-06T09:21:12Z</dcterms:created>
  <dcterms:modified xsi:type="dcterms:W3CDTF">2022-05-21T10:21:09Z</dcterms:modified>
</cp:coreProperties>
</file>