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3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84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3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6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71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8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8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6570-79C7-4567-A542-F288366F5B5D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FE67-7706-4E4D-A679-AC03B540D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74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90544"/>
            <a:ext cx="9144000" cy="2387600"/>
          </a:xfrm>
        </p:spPr>
        <p:txBody>
          <a:bodyPr/>
          <a:lstStyle/>
          <a:p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Waves Triggered by </a:t>
            </a:r>
            <a:r>
              <a:rPr lang="en-US" altLang="zh-CN" dirty="0" err="1" smtClean="0"/>
              <a:t>Substorms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94841"/>
            <a:ext cx="9144000" cy="2309367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/>
              <a:t>Yixin</a:t>
            </a:r>
            <a:r>
              <a:rPr lang="en-US" altLang="zh-CN" dirty="0" smtClean="0"/>
              <a:t> Hao</a:t>
            </a:r>
            <a:r>
              <a:rPr lang="en-US" altLang="zh-CN" baseline="30000" dirty="0" smtClean="0"/>
              <a:t>1,2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Qiugang</a:t>
            </a:r>
            <a:r>
              <a:rPr lang="en-US" altLang="zh-CN" dirty="0" smtClean="0"/>
              <a:t> Zong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Chao Yue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Xuzhi</a:t>
            </a:r>
            <a:r>
              <a:rPr lang="en-US" altLang="zh-CN" dirty="0" smtClean="0"/>
              <a:t> Zhou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Hui Zhang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Zuyin</a:t>
            </a:r>
            <a:r>
              <a:rPr lang="en-US" altLang="zh-CN" dirty="0" smtClean="0"/>
              <a:t> Pu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and Yuri Shprits</a:t>
            </a:r>
            <a:r>
              <a:rPr lang="en-US" altLang="zh-CN" baseline="30000" dirty="0" smtClean="0"/>
              <a:t>2</a:t>
            </a:r>
          </a:p>
          <a:p>
            <a:endParaRPr lang="en-US" altLang="zh-CN" baseline="30000" dirty="0" smtClean="0"/>
          </a:p>
          <a:p>
            <a:pPr algn="l"/>
            <a:r>
              <a:rPr lang="en-US" altLang="zh-CN" baseline="30000" dirty="0" smtClean="0"/>
              <a:t>1. Institute </a:t>
            </a:r>
            <a:r>
              <a:rPr lang="en-US" altLang="zh-CN" baseline="30000" dirty="0"/>
              <a:t>of Space Physics and Applied Technology, Peking University, 100871, Beijing</a:t>
            </a:r>
            <a:r>
              <a:rPr lang="en-US" altLang="zh-CN" baseline="30000" dirty="0" smtClean="0"/>
              <a:t>,</a:t>
            </a:r>
            <a:r>
              <a:rPr lang="el-GR" altLang="zh-CN" baseline="30000" dirty="0" smtClean="0"/>
              <a:t> </a:t>
            </a:r>
            <a:r>
              <a:rPr lang="en-US" altLang="zh-CN" baseline="30000" dirty="0" smtClean="0"/>
              <a:t>China </a:t>
            </a:r>
            <a:endParaRPr lang="el-GR" altLang="zh-CN" baseline="30000" dirty="0" smtClean="0"/>
          </a:p>
          <a:p>
            <a:pPr algn="l"/>
            <a:r>
              <a:rPr lang="en-US" altLang="zh-CN" baseline="30000" dirty="0" smtClean="0"/>
              <a:t>2. Section </a:t>
            </a:r>
            <a:r>
              <a:rPr lang="en-US" altLang="zh-CN" baseline="30000" dirty="0"/>
              <a:t>2.7 Space Physics and </a:t>
            </a:r>
            <a:r>
              <a:rPr lang="en-US" altLang="zh-CN" baseline="30000" dirty="0" smtClean="0"/>
              <a:t>Space</a:t>
            </a:r>
            <a:r>
              <a:rPr lang="el-GR" altLang="zh-CN" baseline="30000" dirty="0" smtClean="0"/>
              <a:t> </a:t>
            </a:r>
            <a:r>
              <a:rPr lang="en-US" altLang="zh-CN" baseline="30000" dirty="0" smtClean="0"/>
              <a:t>Weather</a:t>
            </a:r>
            <a:r>
              <a:rPr lang="en-US" altLang="zh-CN" baseline="30000" dirty="0"/>
              <a:t>, GFZ German Research Centre </a:t>
            </a:r>
            <a:r>
              <a:rPr lang="en-US" altLang="zh-CN" baseline="30000" dirty="0" smtClean="0"/>
              <a:t>for</a:t>
            </a:r>
            <a:r>
              <a:rPr lang="el-GR" altLang="zh-CN" baseline="30000" dirty="0" smtClean="0"/>
              <a:t> </a:t>
            </a:r>
            <a:r>
              <a:rPr lang="en-US" altLang="zh-CN" baseline="30000" dirty="0" smtClean="0"/>
              <a:t>Geosciences</a:t>
            </a:r>
            <a:r>
              <a:rPr lang="en-US" altLang="zh-CN" baseline="30000" dirty="0"/>
              <a:t>, Potsdam, Germany</a:t>
            </a:r>
          </a:p>
          <a:p>
            <a:pPr algn="l"/>
            <a:r>
              <a:rPr lang="en-US" altLang="zh-CN" baseline="30000" dirty="0" smtClean="0"/>
              <a:t>3</a:t>
            </a:r>
            <a:r>
              <a:rPr lang="el-GR" altLang="zh-CN" baseline="30000" dirty="0" smtClean="0"/>
              <a:t>.</a:t>
            </a:r>
            <a:r>
              <a:rPr lang="el-GR" altLang="zh-CN" dirty="0" smtClean="0"/>
              <a:t> </a:t>
            </a:r>
            <a:r>
              <a:rPr lang="en-US" altLang="zh-CN" baseline="30000" dirty="0" smtClean="0"/>
              <a:t>Physics </a:t>
            </a:r>
            <a:r>
              <a:rPr lang="en-US" altLang="zh-CN" baseline="30000" dirty="0"/>
              <a:t>Department and </a:t>
            </a:r>
            <a:r>
              <a:rPr lang="en-US" altLang="zh-CN" baseline="30000" dirty="0" smtClean="0"/>
              <a:t>Geophysical</a:t>
            </a:r>
            <a:r>
              <a:rPr lang="el-GR" altLang="zh-CN" baseline="30000" dirty="0" smtClean="0"/>
              <a:t> </a:t>
            </a:r>
            <a:r>
              <a:rPr lang="en-US" altLang="zh-CN" baseline="30000" dirty="0" smtClean="0"/>
              <a:t>Institute</a:t>
            </a:r>
            <a:r>
              <a:rPr lang="en-US" altLang="zh-CN" baseline="30000" dirty="0"/>
              <a:t>, University of Alaska Fairbanks</a:t>
            </a:r>
            <a:r>
              <a:rPr lang="en-US" altLang="zh-CN" baseline="30000" dirty="0" smtClean="0"/>
              <a:t>,</a:t>
            </a:r>
            <a:r>
              <a:rPr lang="el-GR" altLang="zh-CN" baseline="30000" dirty="0" smtClean="0"/>
              <a:t> </a:t>
            </a:r>
            <a:r>
              <a:rPr lang="en-US" altLang="zh-CN" baseline="30000" dirty="0" smtClean="0"/>
              <a:t>Fairbanks</a:t>
            </a:r>
            <a:r>
              <a:rPr lang="en-US" altLang="zh-CN" baseline="30000" dirty="0"/>
              <a:t>, USA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47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092230" y="1352282"/>
            <a:ext cx="4099770" cy="5505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33705" y="1352282"/>
            <a:ext cx="4058525" cy="5505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909" y="167426"/>
            <a:ext cx="11983792" cy="104674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Possible trigger of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lasmapause</a:t>
            </a:r>
            <a:r>
              <a:rPr lang="en-US" altLang="zh-CN" dirty="0" smtClean="0"/>
              <a:t> surface waves:</a:t>
            </a:r>
            <a:br>
              <a:rPr lang="en-US" altLang="zh-CN" dirty="0" smtClean="0"/>
            </a:br>
            <a:r>
              <a:rPr lang="en-US" altLang="zh-CN" dirty="0" err="1" smtClean="0"/>
              <a:t>Substorm</a:t>
            </a:r>
            <a:r>
              <a:rPr lang="en-US" altLang="zh-CN" dirty="0" smtClean="0"/>
              <a:t> activities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25" y="1352282"/>
            <a:ext cx="3968850" cy="5505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0" y="2253803"/>
            <a:ext cx="4099770" cy="3374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352282"/>
            <a:ext cx="4058525" cy="5505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82"/>
            <a:ext cx="3993670" cy="49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waves related with </a:t>
            </a:r>
            <a:r>
              <a:rPr lang="en-US" altLang="zh-CN" dirty="0" err="1" smtClean="0"/>
              <a:t>substorms</a:t>
            </a:r>
            <a:r>
              <a:rPr lang="en-US" altLang="zh-CN" dirty="0" smtClean="0"/>
              <a:t>: </a:t>
            </a:r>
            <a:br>
              <a:rPr lang="en-US" altLang="zh-CN" dirty="0" smtClean="0"/>
            </a:br>
            <a:r>
              <a:rPr lang="en-US" altLang="zh-CN" dirty="0" smtClean="0"/>
              <a:t>A possible scenario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1330088"/>
            <a:ext cx="7655958" cy="55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Plasmapause</a:t>
            </a:r>
            <a:r>
              <a:rPr lang="en-US" altLang="zh-CN" dirty="0"/>
              <a:t> surface waves could oscillate </a:t>
            </a:r>
            <a:r>
              <a:rPr lang="en-US" altLang="zh-CN" dirty="0" err="1"/>
              <a:t>plasmapause</a:t>
            </a:r>
            <a:r>
              <a:rPr lang="en-US" altLang="zh-CN" dirty="0"/>
              <a:t> and modulate hiss and ECH waves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Plasmapause</a:t>
            </a:r>
            <a:r>
              <a:rPr lang="en-US" altLang="zh-CN" dirty="0"/>
              <a:t> surface waves could be standing waves along the field line between southern and northern ionosphere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Substorm</a:t>
            </a:r>
            <a:r>
              <a:rPr lang="en-US" altLang="zh-CN" dirty="0"/>
              <a:t> activities might be the trigger of </a:t>
            </a:r>
            <a:r>
              <a:rPr lang="en-US" altLang="zh-CN" dirty="0" err="1"/>
              <a:t>plasmapause</a:t>
            </a:r>
            <a:r>
              <a:rPr lang="en-US" altLang="zh-CN" dirty="0"/>
              <a:t> surface wave activities.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6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Surface </a:t>
            </a:r>
            <a:r>
              <a:rPr kumimoji="1" lang="en-US" altLang="zh-CN" dirty="0"/>
              <a:t>Mode </a:t>
            </a:r>
            <a:r>
              <a:rPr kumimoji="1" lang="en-US" altLang="zh-CN" dirty="0" smtClean="0"/>
              <a:t>Waves in Magnetosphere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kumimoji="1" lang="en-US" altLang="zh-CN" dirty="0"/>
              <a:t>Surface mode MHD waves can be excited at the boundaries in terrestrial magnetosphere (magnetopause, </a:t>
            </a:r>
            <a:r>
              <a:rPr kumimoji="1" lang="en-US" altLang="zh-CN" dirty="0" err="1"/>
              <a:t>plasmapause</a:t>
            </a:r>
            <a:r>
              <a:rPr kumimoji="1" lang="en-US" altLang="zh-CN" dirty="0"/>
              <a:t> etc.).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dirty="0"/>
              <a:t>Theory developed in 1970s [Chen and Hasegawa1974a&amp;b], originally for ground-based magnetometer observations [Lanzerotti</a:t>
            </a:r>
            <a:r>
              <a:rPr kumimoji="1" lang="en-US" altLang="zh-CN" baseline="30000" dirty="0"/>
              <a:t>+</a:t>
            </a:r>
            <a:r>
              <a:rPr kumimoji="1" lang="en-US" altLang="zh-CN" dirty="0"/>
              <a:t>1973].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zh-CN" dirty="0"/>
              <a:t>Surface waves at magnetopause has been evidenced by in situ observations recently [Agapitov2009</a:t>
            </a:r>
            <a:r>
              <a:rPr kumimoji="1" lang="en-US" altLang="zh-CN" baseline="30000" dirty="0"/>
              <a:t>+</a:t>
            </a:r>
            <a:r>
              <a:rPr kumimoji="1" lang="en-US" altLang="zh-CN" dirty="0"/>
              <a:t>, Archer2019</a:t>
            </a:r>
            <a:r>
              <a:rPr kumimoji="1" lang="en-US" altLang="zh-CN" baseline="30000" dirty="0"/>
              <a:t>+</a:t>
            </a:r>
            <a:r>
              <a:rPr kumimoji="1" lang="en-US" altLang="zh-CN" dirty="0"/>
              <a:t>].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3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81200" y="-252017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/>
              <a:t>Magnetospheric</a:t>
            </a:r>
            <a:r>
              <a:rPr kumimoji="1" lang="en-US" altLang="zh-CN" dirty="0" smtClean="0"/>
              <a:t> Surface Mode Waves</a:t>
            </a:r>
            <a:endParaRPr kumimoji="1" lang="zh-CN" altLang="en-US" dirty="0"/>
          </a:p>
        </p:txBody>
      </p:sp>
      <p:pic>
        <p:nvPicPr>
          <p:cNvPr id="5" name="图片 4" descr="屏幕快照 2019-06-11 上午11.4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1003"/>
            <a:ext cx="6033931" cy="2083008"/>
          </a:xfrm>
          <a:prstGeom prst="rect">
            <a:avLst/>
          </a:prstGeom>
        </p:spPr>
      </p:pic>
      <p:pic>
        <p:nvPicPr>
          <p:cNvPr id="6" name="图片 5" descr="屏幕快照 2019-06-11 上午11.41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011"/>
            <a:ext cx="6033931" cy="37537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2542" y="1094265"/>
            <a:ext cx="4505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[Agapitov</a:t>
            </a:r>
            <a:r>
              <a:rPr kumimoji="1" lang="en-US" altLang="zh-CN" sz="2800" baseline="30000" dirty="0"/>
              <a:t>+</a:t>
            </a:r>
            <a:r>
              <a:rPr kumimoji="1" lang="en-US" altLang="zh-CN" sz="2800" dirty="0"/>
              <a:t>2008]:</a:t>
            </a:r>
          </a:p>
          <a:p>
            <a:r>
              <a:rPr kumimoji="1" lang="en-US" altLang="zh-CN" sz="2400" dirty="0"/>
              <a:t>Magnetopause surface wave drives field line resonance inside </a:t>
            </a:r>
            <a:r>
              <a:rPr kumimoji="1" lang="en-US" altLang="zh-CN" sz="2400" dirty="0" err="1"/>
              <a:t>magnetophere</a:t>
            </a:r>
            <a:r>
              <a:rPr kumimoji="1" lang="en-US" altLang="zh-CN" sz="2400" dirty="0"/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62542" y="3298112"/>
            <a:ext cx="45054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[Archer</a:t>
            </a:r>
            <a:r>
              <a:rPr kumimoji="1" lang="en-US" altLang="zh-CN" sz="2800" baseline="30000" dirty="0"/>
              <a:t>+</a:t>
            </a:r>
            <a:r>
              <a:rPr kumimoji="1" lang="en-US" altLang="zh-CN" sz="2800" dirty="0"/>
              <a:t>2019]:</a:t>
            </a:r>
          </a:p>
          <a:p>
            <a:r>
              <a:rPr kumimoji="1" lang="en-US" altLang="zh-CN" sz="2400" dirty="0" err="1"/>
              <a:t>Eigenmode</a:t>
            </a:r>
            <a:r>
              <a:rPr kumimoji="1" lang="en-US" altLang="zh-CN" sz="2400" dirty="0"/>
              <a:t> of surface</a:t>
            </a:r>
          </a:p>
          <a:p>
            <a:r>
              <a:rPr kumimoji="1" lang="en-US" altLang="zh-CN" sz="2400" dirty="0"/>
              <a:t>wave at magnetopause has been diagnosed.</a:t>
            </a:r>
          </a:p>
          <a:p>
            <a:endParaRPr kumimoji="1" lang="en-US" altLang="zh-CN" sz="2400" dirty="0"/>
          </a:p>
          <a:p>
            <a:endParaRPr kumimoji="1" lang="zh-CN" altLang="en-US" sz="2400" dirty="0"/>
          </a:p>
        </p:txBody>
      </p:sp>
      <p:pic>
        <p:nvPicPr>
          <p:cNvPr id="10" name="图片 9" descr="屏幕快照 2019-06-11 上午11.44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0201"/>
            <a:ext cx="5901105" cy="61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8" y="28877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 err="1"/>
              <a:t>Magnetospheric</a:t>
            </a:r>
            <a:r>
              <a:rPr kumimoji="1" lang="en-US" altLang="zh-CN" dirty="0"/>
              <a:t> Surface Mode Waves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1" y="1600201"/>
            <a:ext cx="8967819" cy="4525963"/>
          </a:xfrm>
        </p:spPr>
        <p:txBody>
          <a:bodyPr/>
          <a:lstStyle/>
          <a:p>
            <a:r>
              <a:rPr kumimoji="1" lang="en-US" altLang="zh-CN" dirty="0" smtClean="0"/>
              <a:t>At magnetopause: </a:t>
            </a:r>
            <a:r>
              <a:rPr kumimoji="1" lang="el-GR" altLang="zh-CN" dirty="0" smtClean="0"/>
              <a:t>ρ</a:t>
            </a:r>
            <a:r>
              <a:rPr kumimoji="1" lang="en-US" altLang="zh-CN" baseline="-25000" dirty="0" smtClean="0"/>
              <a:t>outside</a:t>
            </a:r>
            <a:r>
              <a:rPr kumimoji="1" lang="en-US" altLang="zh-CN" dirty="0" smtClean="0"/>
              <a:t>&gt;&gt;</a:t>
            </a:r>
            <a:r>
              <a:rPr kumimoji="1" lang="el-GR" altLang="zh-CN" dirty="0" smtClean="0"/>
              <a:t>ρ</a:t>
            </a:r>
            <a:r>
              <a:rPr kumimoji="1" lang="en-US" altLang="zh-CN" baseline="-25000" dirty="0" smtClean="0"/>
              <a:t>inside</a:t>
            </a:r>
            <a:r>
              <a:rPr kumimoji="1" lang="en-US" altLang="zh-CN" dirty="0" smtClean="0"/>
              <a:t>, B</a:t>
            </a:r>
            <a:r>
              <a:rPr kumimoji="1" lang="en-US" altLang="zh-CN" baseline="-25000" dirty="0" smtClean="0"/>
              <a:t>outside</a:t>
            </a:r>
            <a:r>
              <a:rPr kumimoji="1" lang="en-US" altLang="zh-CN" baseline="30000" dirty="0" smtClean="0"/>
              <a:t>2</a:t>
            </a:r>
            <a:r>
              <a:rPr kumimoji="1" lang="en-US" altLang="zh-CN" dirty="0" smtClean="0"/>
              <a:t>&lt;&lt;B</a:t>
            </a:r>
            <a:r>
              <a:rPr kumimoji="1" lang="en-US" altLang="zh-CN" baseline="-25000" dirty="0" smtClean="0"/>
              <a:t>inside</a:t>
            </a:r>
            <a:r>
              <a:rPr kumimoji="1" lang="en-US" altLang="zh-CN" baseline="30000" dirty="0" smtClean="0"/>
              <a:t>2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/>
              <a:t>At </a:t>
            </a:r>
            <a:r>
              <a:rPr kumimoji="1" lang="en-US" altLang="zh-CN" dirty="0" err="1" smtClean="0"/>
              <a:t>plasmapause</a:t>
            </a:r>
            <a:r>
              <a:rPr kumimoji="1" lang="en-US" altLang="zh-CN" dirty="0"/>
              <a:t>: </a:t>
            </a:r>
            <a:r>
              <a:rPr kumimoji="1" lang="el-GR" altLang="zh-CN" dirty="0" smtClean="0"/>
              <a:t>ρ</a:t>
            </a:r>
            <a:r>
              <a:rPr kumimoji="1" lang="en-US" altLang="zh-CN" baseline="-25000" dirty="0" smtClean="0"/>
              <a:t>outside</a:t>
            </a:r>
            <a:r>
              <a:rPr kumimoji="1" lang="en-US" altLang="zh-CN" dirty="0" smtClean="0"/>
              <a:t>&lt;&lt;</a:t>
            </a:r>
            <a:r>
              <a:rPr kumimoji="1" lang="el-GR" altLang="zh-CN" dirty="0" smtClean="0"/>
              <a:t>ρ</a:t>
            </a:r>
            <a:r>
              <a:rPr kumimoji="1" lang="en-US" altLang="zh-CN" baseline="-25000" dirty="0" smtClean="0"/>
              <a:t>inside</a:t>
            </a:r>
            <a:r>
              <a:rPr kumimoji="1" lang="en-US" altLang="zh-CN" dirty="0"/>
              <a:t>, </a:t>
            </a:r>
            <a:r>
              <a:rPr kumimoji="1" lang="en-US" altLang="zh-CN" dirty="0" smtClean="0"/>
              <a:t>B</a:t>
            </a:r>
            <a:r>
              <a:rPr kumimoji="1" lang="en-US" altLang="zh-CN" baseline="-25000" dirty="0" smtClean="0"/>
              <a:t>outside</a:t>
            </a:r>
            <a:r>
              <a:rPr kumimoji="1" lang="en-US" altLang="zh-CN" baseline="30000" dirty="0" smtClean="0"/>
              <a:t>2</a:t>
            </a:r>
            <a:r>
              <a:rPr kumimoji="1" lang="en-US" altLang="zh-CN" dirty="0" smtClean="0"/>
              <a:t>≈B</a:t>
            </a:r>
            <a:r>
              <a:rPr kumimoji="1" lang="en-US" altLang="zh-CN" baseline="-25000" dirty="0" smtClean="0"/>
              <a:t>inside</a:t>
            </a:r>
            <a:r>
              <a:rPr kumimoji="1" lang="en-US" altLang="zh-CN" baseline="30000" dirty="0" smtClean="0"/>
              <a:t>2</a:t>
            </a:r>
            <a:endParaRPr kumimoji="1" lang="en-US" altLang="zh-CN" baseline="30000" dirty="0"/>
          </a:p>
          <a:p>
            <a:endParaRPr kumimoji="1" lang="zh-CN" altLang="en-US" dirty="0"/>
          </a:p>
        </p:txBody>
      </p:sp>
      <p:pic>
        <p:nvPicPr>
          <p:cNvPr id="4" name="图片 3" descr="屏幕快照 2019-06-11 上午11.5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9" y="2209349"/>
            <a:ext cx="5510881" cy="1432829"/>
          </a:xfrm>
          <a:prstGeom prst="rect">
            <a:avLst/>
          </a:prstGeom>
        </p:spPr>
      </p:pic>
      <p:pic>
        <p:nvPicPr>
          <p:cNvPr id="5" name="图片 4" descr="屏幕快照 2019-06-11 上午11.5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58" y="4237192"/>
            <a:ext cx="5510881" cy="14567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1321" y="5927072"/>
            <a:ext cx="499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From [Chen and Hasegawa </a:t>
            </a:r>
            <a:r>
              <a:rPr kumimoji="1" lang="en-US" altLang="zh-CN" sz="2800" dirty="0" smtClean="0"/>
              <a:t>1974]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1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/>
              <a:t>Α </a:t>
            </a:r>
            <a:r>
              <a:rPr lang="en-US" altLang="zh-CN" dirty="0" smtClean="0"/>
              <a:t>Sketch of </a:t>
            </a:r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</a:t>
            </a:r>
            <a:r>
              <a:rPr lang="en-US" altLang="zh-CN" dirty="0" err="1" smtClean="0"/>
              <a:t>Eigenmode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4354"/>
            <a:ext cx="10526960" cy="43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8531" y="178381"/>
            <a:ext cx="5596942" cy="6595906"/>
          </a:xfrm>
        </p:spPr>
        <p:txBody>
          <a:bodyPr anchor="t">
            <a:normAutofit/>
          </a:bodyPr>
          <a:lstStyle/>
          <a:p>
            <a:r>
              <a:rPr lang="en-US" altLang="zh-CN" dirty="0" smtClean="0"/>
              <a:t>In situ observation of </a:t>
            </a:r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Waves</a:t>
            </a:r>
            <a:br>
              <a:rPr lang="en-US" altLang="zh-CN" dirty="0" smtClean="0"/>
            </a:br>
            <a:r>
              <a:rPr lang="en-US" altLang="zh-CN" sz="3600" dirty="0" smtClean="0"/>
              <a:t>1. Quasi periodic, toothcomb-like perturbation in plasma density in Trough, T~800s (Ps6 band);</a:t>
            </a:r>
            <a:br>
              <a:rPr lang="en-US" altLang="zh-CN" sz="3600" dirty="0" smtClean="0"/>
            </a:br>
            <a:r>
              <a:rPr lang="en-US" altLang="zh-CN" sz="3600" dirty="0" smtClean="0"/>
              <a:t>2. Switching on/off wave activities at 100sHz and 10</a:t>
            </a:r>
            <a:r>
              <a:rPr lang="en-US" altLang="zh-CN" sz="3600" baseline="30000" dirty="0" smtClean="0"/>
              <a:t>4</a:t>
            </a:r>
            <a:r>
              <a:rPr lang="en-US" altLang="zh-CN" sz="3600" dirty="0" smtClean="0"/>
              <a:t>~10</a:t>
            </a:r>
            <a:r>
              <a:rPr lang="en-US" altLang="zh-CN" sz="3600" baseline="30000" dirty="0" smtClean="0"/>
              <a:t>5</a:t>
            </a:r>
            <a:r>
              <a:rPr lang="en-US" altLang="zh-CN" sz="3600" dirty="0" smtClean="0"/>
              <a:t>Hz.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6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3806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Hiss, ECH waves and density perturbations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168"/>
            <a:ext cx="7308762" cy="51413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08762" y="1285168"/>
            <a:ext cx="4883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j-lt"/>
              </a:rPr>
              <a:t>Alternatively switching on/off ECH and </a:t>
            </a:r>
            <a:r>
              <a:rPr lang="en-US" altLang="zh-CN" sz="3200" dirty="0">
                <a:latin typeface="+mj-lt"/>
              </a:rPr>
              <a:t>h</a:t>
            </a:r>
            <a:r>
              <a:rPr lang="en-US" altLang="zh-CN" sz="3200" dirty="0" smtClean="0">
                <a:latin typeface="+mj-lt"/>
              </a:rPr>
              <a:t>iss waves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+mj-lt"/>
              </a:rPr>
              <a:t>Hiss waves: correlating high plasma density;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+mj-lt"/>
              </a:rPr>
              <a:t>ECH waves: correlating to low plasma density and intense 100s eV electron flux;</a:t>
            </a:r>
          </a:p>
          <a:p>
            <a:r>
              <a:rPr lang="en-US" altLang="zh-CN" sz="3200" dirty="0" smtClean="0">
                <a:latin typeface="+mj-lt"/>
              </a:rPr>
              <a:t>Surface wave at </a:t>
            </a:r>
            <a:r>
              <a:rPr lang="en-US" altLang="zh-CN" sz="3200" dirty="0" err="1" smtClean="0">
                <a:latin typeface="+mj-lt"/>
              </a:rPr>
              <a:t>plasmapause</a:t>
            </a:r>
            <a:r>
              <a:rPr lang="en-US" altLang="zh-CN" sz="3200" dirty="0" smtClean="0">
                <a:latin typeface="+mj-lt"/>
              </a:rPr>
              <a:t>!</a:t>
            </a:r>
            <a:endParaRPr lang="zh-CN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7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1706" y="0"/>
            <a:ext cx="6188300" cy="3606085"/>
          </a:xfrm>
        </p:spPr>
        <p:txBody>
          <a:bodyPr anchor="t">
            <a:normAutofit fontScale="90000"/>
          </a:bodyPr>
          <a:lstStyle/>
          <a:p>
            <a:r>
              <a:rPr lang="en-US" altLang="zh-CN" dirty="0" smtClean="0"/>
              <a:t>Diagnosing the </a:t>
            </a:r>
            <a:r>
              <a:rPr lang="en-US" altLang="zh-CN" dirty="0" err="1"/>
              <a:t>e</a:t>
            </a:r>
            <a:r>
              <a:rPr lang="en-US" altLang="zh-CN" dirty="0" err="1" smtClean="0"/>
              <a:t>igenmode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wave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/>
              <a:t>B</a:t>
            </a:r>
            <a:r>
              <a:rPr lang="en-US" altLang="zh-CN" sz="3600" baseline="-25000" dirty="0" smtClean="0"/>
              <a:t>R</a:t>
            </a:r>
            <a:r>
              <a:rPr lang="en-US" altLang="zh-CN" sz="3600" dirty="0" smtClean="0"/>
              <a:t> lag V</a:t>
            </a:r>
            <a:r>
              <a:rPr lang="en-US" altLang="zh-CN" sz="3600" baseline="-25000" dirty="0" smtClean="0"/>
              <a:t>R</a:t>
            </a:r>
            <a:r>
              <a:rPr lang="en-US" altLang="zh-CN" sz="3600" dirty="0" smtClean="0"/>
              <a:t> by 90</a:t>
            </a:r>
            <a:r>
              <a:rPr lang="en-US" altLang="zh-CN" sz="3600" baseline="30000" dirty="0" smtClean="0"/>
              <a:t>o 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in southern hemisphere-&gt;</a:t>
            </a:r>
            <a:br>
              <a:rPr lang="en-US" altLang="zh-CN" sz="3600" dirty="0" smtClean="0"/>
            </a:br>
            <a:r>
              <a:rPr lang="en-US" altLang="zh-CN" sz="3600" dirty="0" smtClean="0"/>
              <a:t>Odd mode, standing wave. 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136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7"/>
          <a:stretch/>
        </p:blipFill>
        <p:spPr>
          <a:xfrm>
            <a:off x="6904149" y="3090930"/>
            <a:ext cx="4221687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835203" cy="6858000"/>
          </a:xfrm>
        </p:spPr>
        <p:txBody>
          <a:bodyPr anchor="t">
            <a:normAutofit/>
          </a:bodyPr>
          <a:lstStyle/>
          <a:p>
            <a:r>
              <a:rPr lang="en-US" altLang="zh-CN" dirty="0" smtClean="0"/>
              <a:t>Possible trigger of </a:t>
            </a:r>
            <a:r>
              <a:rPr lang="en-US" altLang="zh-CN" dirty="0" err="1" smtClean="0"/>
              <a:t>plasmapause</a:t>
            </a:r>
            <a:r>
              <a:rPr lang="en-US" altLang="zh-CN" dirty="0" smtClean="0"/>
              <a:t> surface waves</a:t>
            </a:r>
            <a:br>
              <a:rPr lang="en-US" altLang="zh-CN" dirty="0" smtClean="0"/>
            </a:br>
            <a:r>
              <a:rPr lang="en-US" altLang="zh-CN" dirty="0" smtClean="0"/>
              <a:t>1. IP shock?</a:t>
            </a:r>
            <a:br>
              <a:rPr lang="en-US" altLang="zh-CN" dirty="0" smtClean="0"/>
            </a:br>
            <a:r>
              <a:rPr lang="en-US" altLang="zh-CN" dirty="0" smtClean="0"/>
              <a:t>2. K-H instability?</a:t>
            </a:r>
            <a:br>
              <a:rPr lang="en-US" altLang="zh-CN" dirty="0" smtClean="0"/>
            </a:br>
            <a:r>
              <a:rPr lang="en-US" altLang="zh-CN" dirty="0" smtClean="0"/>
              <a:t>3. </a:t>
            </a:r>
            <a:r>
              <a:rPr lang="en-US" altLang="zh-CN" dirty="0" err="1" smtClean="0"/>
              <a:t>Substorm</a:t>
            </a:r>
            <a:r>
              <a:rPr lang="en-US" altLang="zh-CN" dirty="0" smtClean="0"/>
              <a:t> activities?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42" y="0"/>
            <a:ext cx="5170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27438</TotalTime>
  <Words>329</Words>
  <Application>Microsoft Office PowerPoint</Application>
  <PresentationFormat>宽屏</PresentationFormat>
  <Paragraphs>38</Paragraphs>
  <Slides>12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Calibri Light</vt:lpstr>
      <vt:lpstr>Office Theme</vt:lpstr>
      <vt:lpstr>Plasmapause Surface Waves Triggered by Substorms</vt:lpstr>
      <vt:lpstr>Surface Mode Waves in Magnetosphere</vt:lpstr>
      <vt:lpstr>Magnetospheric Surface Mode Waves</vt:lpstr>
      <vt:lpstr>Magnetospheric Surface Mode Waves</vt:lpstr>
      <vt:lpstr>Α Sketch of Plasmapause Surface Eigenmode</vt:lpstr>
      <vt:lpstr>In situ observation of Plasmapause Surface Waves 1. Quasi periodic, toothcomb-like perturbation in plasma density in Trough, T~800s (Ps6 band); 2. Switching on/off wave activities at 100sHz and 104~105Hz. </vt:lpstr>
      <vt:lpstr>Hiss, ECH waves and density perturbations</vt:lpstr>
      <vt:lpstr>Diagnosing the eigenmode of plasmapause surface wave  BR lag VR by 90o  in southern hemisphere-&gt; Odd mode, standing wave. </vt:lpstr>
      <vt:lpstr>Possible trigger of plasmapause surface waves 1. IP shock? 2. K-H instability? 3. Substorm activities?  </vt:lpstr>
      <vt:lpstr>Possible trigger of plasmapause surface waves: Substorm activities</vt:lpstr>
      <vt:lpstr>Plasmapause surface waves related with substorms:  A possible scenario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Plasmapause Surface Waves Triggered by Substorms</dc:title>
  <dc:creator>USER</dc:creator>
  <cp:lastModifiedBy>USER</cp:lastModifiedBy>
  <cp:revision>14</cp:revision>
  <dcterms:created xsi:type="dcterms:W3CDTF">2022-05-04T08:17:01Z</dcterms:created>
  <dcterms:modified xsi:type="dcterms:W3CDTF">2022-05-23T11:59:07Z</dcterms:modified>
</cp:coreProperties>
</file>