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4"/>
  </p:notesMasterIdLst>
  <p:sldIdLst>
    <p:sldId id="256" r:id="rId2"/>
    <p:sldId id="301" r:id="rId3"/>
    <p:sldId id="302" r:id="rId4"/>
    <p:sldId id="299" r:id="rId5"/>
    <p:sldId id="297" r:id="rId6"/>
    <p:sldId id="304" r:id="rId7"/>
    <p:sldId id="264" r:id="rId8"/>
    <p:sldId id="265" r:id="rId9"/>
    <p:sldId id="306" r:id="rId10"/>
    <p:sldId id="303" r:id="rId11"/>
    <p:sldId id="282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BF9000"/>
    <a:srgbClr val="00B050"/>
    <a:srgbClr val="8497B0"/>
    <a:srgbClr val="E2B896"/>
    <a:srgbClr val="B6BCB4"/>
    <a:srgbClr val="FFFFFF"/>
    <a:srgbClr val="FF6699"/>
    <a:srgbClr val="F04EC6"/>
    <a:srgbClr val="F79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4CADA-B716-40AA-88FB-6A2FC43F626D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1972-26AA-4EE0-B21A-7E070865C5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14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1972-26AA-4EE0-B21A-7E070865C5A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3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1972-26AA-4EE0-B21A-7E070865C5A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2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1972-26AA-4EE0-B21A-7E070865C5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0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253B-2B16-4B83-8738-D2161497F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61089-1C5C-4349-B108-B37D28F85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20F-BC60-44C3-B2DC-60FE6AA0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8689-D326-4DE9-B66D-11C5DF89E7D8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9F4E-2630-4A04-A968-9A9E769D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E6CF-CCFA-4E5F-9154-7A8B0E93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29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EB88-F377-460C-A4DF-7D864668E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BEF90-336E-4230-A81C-617616DB7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2C1A-6D8A-4B84-859C-81B97A6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582C-61A6-4869-B72D-CFF28A26D2A8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E28EB-8800-4F68-98D2-D54406C0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86ED-EA14-4699-8877-44BB6FF4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40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4DCE47-7C45-45D9-95CB-4CD57BCAC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46DD0-3434-4DCD-884C-69A42E31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63F8-FCEC-41F5-A0A0-AEDABF52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583C-8491-493B-AF6C-7206DFBF0A61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0072-4E97-4B49-9C7F-97A4394A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E02-4DB9-4793-A68E-8742DAB7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76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B9F6-F6F3-4C88-82E4-E8ED7D71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DED6-CC96-4F22-A2A7-18E4CEB63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A053-C1B9-4E56-80FE-DE537261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5BC8-5CEB-457A-9AA7-480A2538058F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6E80B-CB0B-4103-9F2D-BAAC897A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23446-DFF1-46AF-BBE3-E494560C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9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C8D3-B0F7-4332-A2C1-C7A3286F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8A89E-F3A1-44A1-9A57-EC35A07B1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6A034-B904-4FC3-9F15-47579CE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4C2A-9B74-447F-BDB5-F9D1E94697FE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71E74-BC72-47C9-8BE7-74517B61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D1CF5-3431-4EAD-A007-23D8B580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36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1E5B-BE12-4775-879B-BCE2BFC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74B5B-F881-4D7F-81D0-523F570B0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5226A-D529-4559-9CBF-F88F6247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E6FE6-6219-40CA-B090-31E3A6E6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DDF7-B5F1-459C-97E4-A07F5135C4C6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E27B6-2BBC-46D0-879B-58E98C1E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D754A-0D2D-47EA-BCFA-421D7A59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20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576F-BF66-43EF-8268-D335CA29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69550-10F2-4F88-9B92-8DA6AB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3A7EE-56A6-45A9-B9A0-05F3BBCC3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431C3-CFA0-449E-B763-458F4BE4D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84FA5-8D2E-4DE7-A439-8B8908AAF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26AB6-AE83-46D5-A28E-8C87A8F0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3822-B4FD-4C9E-B8BD-C7CF8EB0BF63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195C6-2BD0-413A-8668-799E151D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98565D-C2F5-4930-9C50-373D46BC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84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DECB-B1A3-4464-A578-A8E5CAA0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8C6C6-0848-4A94-8260-77297D4D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4F17-D93C-48D8-9234-299EC6C7D248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CE23B-5013-4C65-97C9-2B65CB1B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62C4F-E7A6-421C-A1DB-71CDFA77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56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EEAE0-ABAF-41F8-B739-8C038C64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42EE5-54BC-4443-84D9-21D215B30F58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0CEB6-64DB-4E36-9DC7-3E142614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ACC3-E56E-4610-9524-50243EF9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74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08D8-A2CF-4B5D-9B3D-AB3849A4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DCC4-8DFD-46EF-B619-696ED9F4A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9131E-2C0F-4C0D-A87D-201E7298D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06FA6-EFAE-4B2F-85D1-6249A439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3E2-B2AD-4836-BFDE-CCFBB23D4D01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7FFED-22DB-4620-B99C-0A9C3123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9B22E-11FE-4BBB-BA58-EFF0D2CC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2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A4AC-E4A5-4C1B-AB08-6DBBC94B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BAC54-5FA3-451D-A584-EF395FB52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AB5AA-821B-4B93-AC5A-AD198F6EF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CE86F-15C1-4671-9626-37C484A5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CD04-E4DF-4042-ABC5-13C5EF6A73F8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DC72-3014-4F53-BAA7-D85294ED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EA156-A707-477D-B794-92495708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8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D2CD2-42F7-4BEA-84EE-57446A76A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40C85-98B0-4CEA-8935-C06F0F989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3F7C7-45BF-471A-99C8-FF8BF6BB6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98F3E-67EC-41AF-99FC-6846A99E5500}" type="datetime1">
              <a:rPr lang="en-GB" smtClean="0"/>
              <a:t>23/05/2022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A03A5-4D22-4C92-8E86-5A0F0EB9F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3E8D-AE9D-45B3-9422-BE7C0A466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C1EA-33B6-4749-8F59-0EFAFBC276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5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3B074B-80A1-47AD-AC70-E4C3D2680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899" y="514315"/>
            <a:ext cx="8920059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Longer dry and wet spells alter the </a:t>
            </a:r>
            <a:r>
              <a:rPr lang="en-US" sz="49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stochasticity</a:t>
            </a:r>
            <a:r>
              <a:rPr lang="en-US" sz="49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of microbial community assembly in grassland soils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6A82591-A70B-435C-AD72-D3685DE47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970" y="2982018"/>
            <a:ext cx="8920059" cy="295995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GB" b="1" i="0" u="none" strike="noStrike" baseline="0" dirty="0"/>
              <a:t>Lingjuan Li</a:t>
            </a:r>
            <a:r>
              <a:rPr lang="en-GB" b="0" i="0" u="none" strike="noStrike" baseline="0" dirty="0"/>
              <a:t>, Gerrit Beemster, Simon Reynaert, Ivan Nijs, Kris Laukens, Han Asard, Olga Vinduskova, and Erik Verbruggen</a:t>
            </a:r>
          </a:p>
          <a:p>
            <a:pPr algn="ctr">
              <a:lnSpc>
                <a:spcPct val="150000"/>
              </a:lnSpc>
            </a:pPr>
            <a:r>
              <a:rPr lang="en-US" sz="1800" dirty="0"/>
              <a:t>Research Group of Plants and Ecosystems (PLECO), Department of Biology, University of Antwerp, Belgium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23/05/2022</a:t>
            </a:r>
          </a:p>
          <a:p>
            <a:pPr algn="ctr">
              <a:lnSpc>
                <a:spcPct val="150000"/>
              </a:lnSpc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3B804-5261-436B-95CF-A051DC58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F83C1EA-33B6-4749-8F59-0EFAFBC2764E}" type="slidenum">
              <a:rPr lang="en-GB" smtClean="0"/>
              <a:t>1</a:t>
            </a:fld>
            <a:endParaRPr lang="en-GB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7B8872F-122B-498A-B605-3D3EA7425568}"/>
              </a:ext>
            </a:extLst>
          </p:cNvPr>
          <p:cNvSpPr txBox="1"/>
          <p:nvPr/>
        </p:nvSpPr>
        <p:spPr>
          <a:xfrm>
            <a:off x="4346734" y="6392767"/>
            <a:ext cx="398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Lingjuan.Li@uantwerpen.be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93CD8-09B3-442C-995A-B090B330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87" y="0"/>
            <a:ext cx="1917737" cy="560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9A2A3-E2FB-4A92-AA0A-19329F19C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4" y="5941978"/>
            <a:ext cx="2609850" cy="8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C5C6-6B82-4206-A79C-D53A6DE2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24"/>
            <a:ext cx="10515600" cy="1037547"/>
          </a:xfrm>
        </p:spPr>
        <p:txBody>
          <a:bodyPr/>
          <a:lstStyle/>
          <a:p>
            <a:r>
              <a:rPr lang="en-GB" dirty="0"/>
              <a:t>Plant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DC4D6-4F35-4AED-8701-62191AD1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A2119-F4C8-4E2A-AEA7-20A4B44C8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838" y="1297429"/>
            <a:ext cx="7065240" cy="4263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3EA0C7-178E-4AD7-AD0A-BFD535AE8E28}"/>
              </a:ext>
            </a:extLst>
          </p:cNvPr>
          <p:cNvSpPr txBox="1"/>
          <p:nvPr/>
        </p:nvSpPr>
        <p:spPr>
          <a:xfrm>
            <a:off x="139046" y="6356350"/>
            <a:ext cx="6216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Reynaert et.al, 2020</a:t>
            </a:r>
          </a:p>
        </p:txBody>
      </p:sp>
    </p:spTree>
    <p:extLst>
      <p:ext uri="{BB962C8B-B14F-4D97-AF65-F5344CB8AC3E}">
        <p14:creationId xmlns:p14="http://schemas.microsoft.com/office/powerpoint/2010/main" val="191088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BA848D-0304-4326-A6DD-10D3518AA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17" y="1317396"/>
            <a:ext cx="10515600" cy="46002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US" dirty="0"/>
              <a:t>Higher persistent precipitation reduces fungal diversity and connectivity but has little effect on bacterial communities. </a:t>
            </a:r>
            <a:endParaRPr lang="en-GB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US" dirty="0"/>
              <a:t>Intermediate precipitation persistence leads to high stochasticity of microbial community assembly.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Increasing precipitation persistence leads to microbial communities being unstable and at risk. 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30AAB-1407-4739-ABC9-239495B9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11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21963-75DC-4D0E-80DC-8B3AC5922758}"/>
              </a:ext>
            </a:extLst>
          </p:cNvPr>
          <p:cNvSpPr txBox="1"/>
          <p:nvPr/>
        </p:nvSpPr>
        <p:spPr>
          <a:xfrm>
            <a:off x="217706" y="96262"/>
            <a:ext cx="275408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Summary</a:t>
            </a:r>
            <a:r>
              <a:rPr lang="en-US" sz="43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endParaRPr lang="en-GB" sz="43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89B7C-82A9-4A30-9064-E1955E208870}"/>
              </a:ext>
            </a:extLst>
          </p:cNvPr>
          <p:cNvSpPr txBox="1"/>
          <p:nvPr/>
        </p:nvSpPr>
        <p:spPr>
          <a:xfrm>
            <a:off x="0" y="6436250"/>
            <a:ext cx="610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Lingjuan.Li@uantwerpen.be</a:t>
            </a:r>
          </a:p>
        </p:txBody>
      </p:sp>
    </p:spTree>
    <p:extLst>
      <p:ext uri="{BB962C8B-B14F-4D97-AF65-F5344CB8AC3E}">
        <p14:creationId xmlns:p14="http://schemas.microsoft.com/office/powerpoint/2010/main" val="10718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2EFD392-2680-41C6-A661-44456DAA5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18EC2-6AF0-4B07-AF4C-7AE9AE34E376}"/>
              </a:ext>
            </a:extLst>
          </p:cNvPr>
          <p:cNvSpPr txBox="1"/>
          <p:nvPr/>
        </p:nvSpPr>
        <p:spPr>
          <a:xfrm>
            <a:off x="2080366" y="1214342"/>
            <a:ext cx="5906757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Thanks for your attention!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866941-6974-471B-96DC-E7D4042D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DDB1D1D-BDCA-4CA7-ACB7-28E2D624C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91FF3012-8189-40F6-B836-E04371B0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A7B8872F-122B-498A-B605-3D3EA7425568}"/>
              </a:ext>
            </a:extLst>
          </p:cNvPr>
          <p:cNvSpPr txBox="1"/>
          <p:nvPr/>
        </p:nvSpPr>
        <p:spPr>
          <a:xfrm>
            <a:off x="2080366" y="2941229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Lingjuan.Li@uantwerpen.be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427CE-4D6E-4E9E-B6FF-C912C4CC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366" y="5158290"/>
            <a:ext cx="3522384" cy="1030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B92A4-CC3C-4732-B36C-D198C9ED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1480" y="4834816"/>
            <a:ext cx="3522384" cy="130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1358-2486-4BD0-8AC7-04BC9276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146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F83C1EA-33B6-4749-8F59-0EFAFBC2764E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074" name="Picture 2" descr="AnaEE PLATFORMS INDEX">
            <a:extLst>
              <a:ext uri="{FF2B5EF4-FFF2-40B4-BE49-F238E27FC236}">
                <a16:creationId xmlns:a16="http://schemas.microsoft.com/office/drawing/2014/main" id="{74E5759E-4F96-4B97-9ADE-AF456156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80" y="2613539"/>
            <a:ext cx="3684216" cy="11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2A4733-AA85-4F6A-9379-52B8E1B5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11" y="4874550"/>
            <a:ext cx="1386476" cy="18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153E9-9BEA-41B5-8E3C-10C6CDFC6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794" y="313058"/>
            <a:ext cx="3665755" cy="1214210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993E3D51-DDDB-44AB-99FA-D49458875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10" y="5061888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7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6577B-4AD2-4069-BEEB-1CABD8E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4389"/>
            <a:ext cx="2743200" cy="365125"/>
          </a:xfrm>
        </p:spPr>
        <p:txBody>
          <a:bodyPr/>
          <a:lstStyle/>
          <a:p>
            <a:fld id="{8F83C1EA-33B6-4749-8F59-0EFAFBC2764E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657F1-3118-496F-87C9-7BEB095B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99" y="911750"/>
            <a:ext cx="5571101" cy="3963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A8C6C-7BCB-4498-B769-CBB8406F3AC4}"/>
              </a:ext>
            </a:extLst>
          </p:cNvPr>
          <p:cNvSpPr txBox="1"/>
          <p:nvPr/>
        </p:nvSpPr>
        <p:spPr>
          <a:xfrm>
            <a:off x="640040" y="5189792"/>
            <a:ext cx="557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Climate change is leading to simultaneously lengthening the duration of dry and wet periods (precipitation persistence).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171397-E448-49D6-B114-A2D0C2FEC6F9}"/>
              </a:ext>
            </a:extLst>
          </p:cNvPr>
          <p:cNvGrpSpPr/>
          <p:nvPr/>
        </p:nvGrpSpPr>
        <p:grpSpPr>
          <a:xfrm>
            <a:off x="6846986" y="296957"/>
            <a:ext cx="4601082" cy="6264085"/>
            <a:chOff x="6752718" y="241607"/>
            <a:chExt cx="4601082" cy="62640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3EF213-F183-43E6-9429-AE54E763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719" y="939014"/>
              <a:ext cx="4432633" cy="28116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6C9F5B-984B-48E4-BB91-612A9F3F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2720" y="3617359"/>
              <a:ext cx="4601080" cy="28883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F2EDF5-A818-472C-92FD-A78BDE6D3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2718" y="241607"/>
              <a:ext cx="4312295" cy="69740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E3F05EF-CB28-4360-B6DF-986A35F5A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293616" cy="81674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5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95AAD-8CE4-4F5E-B2AF-12EA6A66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943" y="6450139"/>
            <a:ext cx="2743200" cy="365125"/>
          </a:xfrm>
        </p:spPr>
        <p:txBody>
          <a:bodyPr/>
          <a:lstStyle/>
          <a:p>
            <a:fld id="{8F83C1EA-33B6-4749-8F59-0EFAFBC2764E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CFD2807-AAF9-48CE-B5DB-05AA8B0541BC}"/>
              </a:ext>
            </a:extLst>
          </p:cNvPr>
          <p:cNvGrpSpPr/>
          <p:nvPr/>
        </p:nvGrpSpPr>
        <p:grpSpPr>
          <a:xfrm>
            <a:off x="6436894" y="648881"/>
            <a:ext cx="5515763" cy="2401223"/>
            <a:chOff x="267397" y="3291903"/>
            <a:chExt cx="5939880" cy="237555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F98EAE7-9E73-4AE4-A977-FE41A14E2B09}"/>
                </a:ext>
              </a:extLst>
            </p:cNvPr>
            <p:cNvSpPr/>
            <p:nvPr/>
          </p:nvSpPr>
          <p:spPr>
            <a:xfrm>
              <a:off x="267397" y="3291903"/>
              <a:ext cx="5939880" cy="237555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1588F2-CB15-4C8C-A8B0-ED9D38F1AB0E}"/>
                </a:ext>
              </a:extLst>
            </p:cNvPr>
            <p:cNvSpPr/>
            <p:nvPr/>
          </p:nvSpPr>
          <p:spPr>
            <a:xfrm>
              <a:off x="306571" y="3920024"/>
              <a:ext cx="2171426" cy="364961"/>
            </a:xfrm>
            <a:prstGeom prst="ellipse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Temperature</a:t>
              </a:r>
              <a:endParaRPr lang="en-GB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1557D6F-42CA-4C1E-8A7E-5882593D0CF8}"/>
                </a:ext>
              </a:extLst>
            </p:cNvPr>
            <p:cNvSpPr/>
            <p:nvPr/>
          </p:nvSpPr>
          <p:spPr>
            <a:xfrm>
              <a:off x="294684" y="4494865"/>
              <a:ext cx="1604167" cy="364961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Moisture</a:t>
              </a:r>
              <a:endParaRPr lang="en-GB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4F0338B-88FF-46C9-B3C6-C04FA90D26BA}"/>
                </a:ext>
              </a:extLst>
            </p:cNvPr>
            <p:cNvSpPr/>
            <p:nvPr/>
          </p:nvSpPr>
          <p:spPr>
            <a:xfrm>
              <a:off x="752376" y="5176956"/>
              <a:ext cx="838985" cy="36496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</a:t>
              </a:r>
              <a:endParaRPr lang="en-GB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BEE7EFF-1B5F-4C0E-9D5B-64956139304D}"/>
                </a:ext>
              </a:extLst>
            </p:cNvPr>
            <p:cNvSpPr/>
            <p:nvPr/>
          </p:nvSpPr>
          <p:spPr>
            <a:xfrm>
              <a:off x="2471334" y="4228170"/>
              <a:ext cx="176072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Deterministic processes</a:t>
              </a:r>
              <a:endParaRPr lang="en-GB" b="1" dirty="0"/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C929E2A8-DBA2-451F-B0F3-45E54620CF86}"/>
                </a:ext>
              </a:extLst>
            </p:cNvPr>
            <p:cNvSpPr/>
            <p:nvPr/>
          </p:nvSpPr>
          <p:spPr>
            <a:xfrm rot="16200000">
              <a:off x="2050489" y="4467693"/>
              <a:ext cx="259339" cy="4503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DE61D571-AAD4-4657-8BA4-9FF9EB1B7893}"/>
                </a:ext>
              </a:extLst>
            </p:cNvPr>
            <p:cNvSpPr/>
            <p:nvPr/>
          </p:nvSpPr>
          <p:spPr>
            <a:xfrm rot="5400000">
              <a:off x="4366158" y="4502259"/>
              <a:ext cx="259339" cy="4503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163D57A-75E6-4FFF-ACF5-84B2F2622DB5}"/>
                </a:ext>
              </a:extLst>
            </p:cNvPr>
            <p:cNvGrpSpPr/>
            <p:nvPr/>
          </p:nvGrpSpPr>
          <p:grpSpPr>
            <a:xfrm>
              <a:off x="4755066" y="3885107"/>
              <a:ext cx="1406164" cy="1411078"/>
              <a:chOff x="4792240" y="4574000"/>
              <a:chExt cx="1406164" cy="1411078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707B7842-2590-45EA-91A6-CB926F9BE881}"/>
                  </a:ext>
                </a:extLst>
              </p:cNvPr>
              <p:cNvGrpSpPr/>
              <p:nvPr/>
            </p:nvGrpSpPr>
            <p:grpSpPr>
              <a:xfrm>
                <a:off x="4792240" y="4574000"/>
                <a:ext cx="1406164" cy="1411078"/>
                <a:chOff x="4885415" y="4308353"/>
                <a:chExt cx="1406164" cy="1411078"/>
              </a:xfrm>
            </p:grpSpPr>
            <p:pic>
              <p:nvPicPr>
                <p:cNvPr id="69" name="Graphic 68" descr="Germ with solid fill">
                  <a:extLst>
                    <a:ext uri="{FF2B5EF4-FFF2-40B4-BE49-F238E27FC236}">
                      <a16:creationId xmlns:a16="http://schemas.microsoft.com/office/drawing/2014/main" id="{D40497E9-2AAA-468F-B8BA-51DECA8A0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1387" y="5406675"/>
                  <a:ext cx="359521" cy="298900"/>
                </a:xfrm>
                <a:prstGeom prst="rect">
                  <a:avLst/>
                </a:prstGeom>
              </p:spPr>
            </p:pic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F8AEF9D0-C637-48EF-A79E-83B0A0340533}"/>
                    </a:ext>
                  </a:extLst>
                </p:cNvPr>
                <p:cNvGrpSpPr/>
                <p:nvPr/>
              </p:nvGrpSpPr>
              <p:grpSpPr>
                <a:xfrm>
                  <a:off x="4885415" y="4308353"/>
                  <a:ext cx="1406164" cy="1411078"/>
                  <a:chOff x="4930171" y="4273818"/>
                  <a:chExt cx="1406164" cy="1411078"/>
                </a:xfrm>
              </p:grpSpPr>
              <p:pic>
                <p:nvPicPr>
                  <p:cNvPr id="65" name="Graphic 64" descr="Germ with solid fill">
                    <a:extLst>
                      <a:ext uri="{FF2B5EF4-FFF2-40B4-BE49-F238E27FC236}">
                        <a16:creationId xmlns:a16="http://schemas.microsoft.com/office/drawing/2014/main" id="{ADE78238-F382-4DDA-BDF1-5B38CACF03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12810" y="4273818"/>
                    <a:ext cx="359521" cy="247874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phic 65" descr="Germ outline">
                    <a:extLst>
                      <a:ext uri="{FF2B5EF4-FFF2-40B4-BE49-F238E27FC236}">
                        <a16:creationId xmlns:a16="http://schemas.microsoft.com/office/drawing/2014/main" id="{0F6F78CC-0794-4037-BC58-2447C63501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56846" y="4908498"/>
                    <a:ext cx="359135" cy="298579"/>
                  </a:xfrm>
                  <a:prstGeom prst="rect">
                    <a:avLst/>
                  </a:prstGeom>
                </p:spPr>
              </p:pic>
              <p:pic>
                <p:nvPicPr>
                  <p:cNvPr id="67" name="Graphic 66" descr="Germ outline">
                    <a:extLst>
                      <a:ext uri="{FF2B5EF4-FFF2-40B4-BE49-F238E27FC236}">
                        <a16:creationId xmlns:a16="http://schemas.microsoft.com/office/drawing/2014/main" id="{0F761630-DCD6-4B43-B18F-7E04D23C0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80120" y="5386317"/>
                    <a:ext cx="359135" cy="298579"/>
                  </a:xfrm>
                  <a:prstGeom prst="rect">
                    <a:avLst/>
                  </a:prstGeom>
                </p:spPr>
              </p:pic>
              <p:pic>
                <p:nvPicPr>
                  <p:cNvPr id="68" name="Graphic 67" descr="Germ with solid fill">
                    <a:extLst>
                      <a:ext uri="{FF2B5EF4-FFF2-40B4-BE49-F238E27FC236}">
                        <a16:creationId xmlns:a16="http://schemas.microsoft.com/office/drawing/2014/main" id="{661B3724-B6AB-407D-8D63-7F8B384861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76814" y="4982968"/>
                    <a:ext cx="359521" cy="298900"/>
                  </a:xfrm>
                  <a:prstGeom prst="rect">
                    <a:avLst/>
                  </a:prstGeom>
                </p:spPr>
              </p:pic>
              <p:pic>
                <p:nvPicPr>
                  <p:cNvPr id="70" name="Graphic 69" descr="Germ outline">
                    <a:extLst>
                      <a:ext uri="{FF2B5EF4-FFF2-40B4-BE49-F238E27FC236}">
                        <a16:creationId xmlns:a16="http://schemas.microsoft.com/office/drawing/2014/main" id="{C37A3A03-72E1-4B75-9288-97A63B58E7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30171" y="4420520"/>
                    <a:ext cx="359135" cy="297592"/>
                  </a:xfrm>
                  <a:prstGeom prst="rect">
                    <a:avLst/>
                  </a:prstGeom>
                </p:spPr>
              </p:pic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23DAFB45-A1FD-47D2-87B6-A01E910CB4BC}"/>
                      </a:ext>
                    </a:extLst>
                  </p:cNvPr>
                  <p:cNvCxnSpPr>
                    <a:cxnSpLocks/>
                    <a:endCxn id="65" idx="1"/>
                  </p:cNvCxnSpPr>
                  <p:nvPr/>
                </p:nvCxnSpPr>
                <p:spPr>
                  <a:xfrm flipV="1">
                    <a:off x="5233760" y="4397755"/>
                    <a:ext cx="179050" cy="228622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989C134E-1B7B-4BF5-925F-815F93A245C0}"/>
                      </a:ext>
                    </a:extLst>
                  </p:cNvPr>
                  <p:cNvCxnSpPr>
                    <a:cxnSpLocks/>
                    <a:stCxn id="70" idx="2"/>
                    <a:endCxn id="66" idx="0"/>
                  </p:cNvCxnSpPr>
                  <p:nvPr/>
                </p:nvCxnSpPr>
                <p:spPr>
                  <a:xfrm>
                    <a:off x="5109739" y="4718112"/>
                    <a:ext cx="26675" cy="190386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2D3E38B6-6383-4583-B75C-AF92D292D97D}"/>
                      </a:ext>
                    </a:extLst>
                  </p:cNvPr>
                  <p:cNvCxnSpPr>
                    <a:cxnSpLocks/>
                    <a:stCxn id="121" idx="1"/>
                    <a:endCxn id="65" idx="3"/>
                  </p:cNvCxnSpPr>
                  <p:nvPr/>
                </p:nvCxnSpPr>
                <p:spPr>
                  <a:xfrm flipH="1" flipV="1">
                    <a:off x="5772331" y="4397755"/>
                    <a:ext cx="193245" cy="112551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469992DF-B82B-46BA-964F-80AED5B38ACC}"/>
                      </a:ext>
                    </a:extLst>
                  </p:cNvPr>
                  <p:cNvCxnSpPr>
                    <a:cxnSpLocks/>
                    <a:stCxn id="66" idx="3"/>
                    <a:endCxn id="65" idx="2"/>
                  </p:cNvCxnSpPr>
                  <p:nvPr/>
                </p:nvCxnSpPr>
                <p:spPr>
                  <a:xfrm flipV="1">
                    <a:off x="5315980" y="4521692"/>
                    <a:ext cx="276591" cy="536096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6E8F278C-0A30-4B61-93A5-6BA0D4873D36}"/>
                      </a:ext>
                    </a:extLst>
                  </p:cNvPr>
                  <p:cNvCxnSpPr>
                    <a:cxnSpLocks/>
                    <a:stCxn id="66" idx="2"/>
                    <a:endCxn id="69" idx="0"/>
                  </p:cNvCxnSpPr>
                  <p:nvPr/>
                </p:nvCxnSpPr>
                <p:spPr>
                  <a:xfrm>
                    <a:off x="5136414" y="5207077"/>
                    <a:ext cx="149490" cy="165063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EB9A8003-1271-4DBD-87E9-1ACFD7E791BB}"/>
                      </a:ext>
                    </a:extLst>
                  </p:cNvPr>
                  <p:cNvCxnSpPr>
                    <a:cxnSpLocks/>
                    <a:stCxn id="69" idx="3"/>
                    <a:endCxn id="67" idx="1"/>
                  </p:cNvCxnSpPr>
                  <p:nvPr/>
                </p:nvCxnSpPr>
                <p:spPr>
                  <a:xfrm>
                    <a:off x="5465664" y="5521590"/>
                    <a:ext cx="114456" cy="14017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D83A432A-5EB7-4DCB-AE7D-4BEEA9BD36DE}"/>
                      </a:ext>
                    </a:extLst>
                  </p:cNvPr>
                  <p:cNvCxnSpPr>
                    <a:cxnSpLocks/>
                    <a:stCxn id="67" idx="0"/>
                    <a:endCxn id="65" idx="2"/>
                  </p:cNvCxnSpPr>
                  <p:nvPr/>
                </p:nvCxnSpPr>
                <p:spPr>
                  <a:xfrm flipH="1" flipV="1">
                    <a:off x="5592571" y="4521692"/>
                    <a:ext cx="167116" cy="864626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B090E530-B132-4246-95CE-1124742A9284}"/>
                      </a:ext>
                    </a:extLst>
                  </p:cNvPr>
                  <p:cNvCxnSpPr>
                    <a:cxnSpLocks/>
                    <a:stCxn id="69" idx="3"/>
                  </p:cNvCxnSpPr>
                  <p:nvPr/>
                </p:nvCxnSpPr>
                <p:spPr>
                  <a:xfrm flipV="1">
                    <a:off x="5420908" y="4971031"/>
                    <a:ext cx="738912" cy="585094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5B15AF3-8684-48B7-B9D3-3D3EB683D676}"/>
                      </a:ext>
                    </a:extLst>
                  </p:cNvPr>
                  <p:cNvCxnSpPr>
                    <a:cxnSpLocks/>
                    <a:stCxn id="67" idx="3"/>
                    <a:endCxn id="68" idx="2"/>
                  </p:cNvCxnSpPr>
                  <p:nvPr/>
                </p:nvCxnSpPr>
                <p:spPr>
                  <a:xfrm flipV="1">
                    <a:off x="5939255" y="5281868"/>
                    <a:ext cx="217320" cy="253739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487B6F6C-16E1-411B-A75B-D19229063102}"/>
                      </a:ext>
                    </a:extLst>
                  </p:cNvPr>
                  <p:cNvCxnSpPr>
                    <a:cxnSpLocks/>
                    <a:stCxn id="68" idx="0"/>
                    <a:endCxn id="121" idx="2"/>
                  </p:cNvCxnSpPr>
                  <p:nvPr/>
                </p:nvCxnSpPr>
                <p:spPr>
                  <a:xfrm flipH="1" flipV="1">
                    <a:off x="6145337" y="4659756"/>
                    <a:ext cx="11238" cy="323212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DC2E38E8-EF13-4864-A67D-6BEA03651D2C}"/>
                      </a:ext>
                    </a:extLst>
                  </p:cNvPr>
                  <p:cNvCxnSpPr>
                    <a:cxnSpLocks/>
                    <a:stCxn id="69" idx="0"/>
                    <a:endCxn id="121" idx="1"/>
                  </p:cNvCxnSpPr>
                  <p:nvPr/>
                </p:nvCxnSpPr>
                <p:spPr>
                  <a:xfrm flipV="1">
                    <a:off x="5285904" y="4510306"/>
                    <a:ext cx="679672" cy="861834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A6C5C181-88D6-4B3F-A56C-4736B8C517AA}"/>
                      </a:ext>
                    </a:extLst>
                  </p:cNvPr>
                  <p:cNvCxnSpPr>
                    <a:cxnSpLocks/>
                    <a:stCxn id="66" idx="3"/>
                    <a:endCxn id="68" idx="1"/>
                  </p:cNvCxnSpPr>
                  <p:nvPr/>
                </p:nvCxnSpPr>
                <p:spPr>
                  <a:xfrm>
                    <a:off x="5315981" y="5057788"/>
                    <a:ext cx="660833" cy="74630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0516A3CC-BEB6-4D61-92E9-16AFC03F44D5}"/>
                      </a:ext>
                    </a:extLst>
                  </p:cNvPr>
                  <p:cNvCxnSpPr>
                    <a:cxnSpLocks/>
                    <a:stCxn id="70" idx="3"/>
                  </p:cNvCxnSpPr>
                  <p:nvPr/>
                </p:nvCxnSpPr>
                <p:spPr>
                  <a:xfrm>
                    <a:off x="5289306" y="4569316"/>
                    <a:ext cx="867268" cy="337363"/>
                  </a:xfrm>
                  <a:prstGeom prst="line">
                    <a:avLst/>
                  </a:prstGeom>
                  <a:ln w="3810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21" name="Graphic 120" descr="Germ with solid fill">
                <a:extLst>
                  <a:ext uri="{FF2B5EF4-FFF2-40B4-BE49-F238E27FC236}">
                    <a16:creationId xmlns:a16="http://schemas.microsoft.com/office/drawing/2014/main" id="{D9102080-3A58-48BA-9483-76FDB1D76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827645" y="4661038"/>
                <a:ext cx="359521" cy="298900"/>
              </a:xfrm>
              <a:prstGeom prst="rect">
                <a:avLst/>
              </a:prstGeom>
            </p:spPr>
          </p:pic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410A39A-62B4-4D15-8CC4-BABD0BA4D88D}"/>
              </a:ext>
            </a:extLst>
          </p:cNvPr>
          <p:cNvGrpSpPr/>
          <p:nvPr/>
        </p:nvGrpSpPr>
        <p:grpSpPr>
          <a:xfrm>
            <a:off x="6487829" y="3505890"/>
            <a:ext cx="5541014" cy="2375554"/>
            <a:chOff x="6516284" y="3057629"/>
            <a:chExt cx="5408765" cy="2375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109E8F7-6772-4D6C-B96B-8E96FC8004C3}"/>
                </a:ext>
              </a:extLst>
            </p:cNvPr>
            <p:cNvSpPr/>
            <p:nvPr/>
          </p:nvSpPr>
          <p:spPr>
            <a:xfrm>
              <a:off x="6516284" y="3057629"/>
              <a:ext cx="5408765" cy="237555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9AAE6F1-B201-44E8-B5E1-ED1AFA43A2F5}"/>
                </a:ext>
              </a:extLst>
            </p:cNvPr>
            <p:cNvSpPr/>
            <p:nvPr/>
          </p:nvSpPr>
          <p:spPr>
            <a:xfrm>
              <a:off x="8496372" y="4014994"/>
              <a:ext cx="164882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Stochastic processes</a:t>
              </a:r>
              <a:endParaRPr lang="en-GB" b="1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A003BAA-AF6A-4B2B-B81F-244CD8C5F872}"/>
                </a:ext>
              </a:extLst>
            </p:cNvPr>
            <p:cNvSpPr/>
            <p:nvPr/>
          </p:nvSpPr>
          <p:spPr>
            <a:xfrm>
              <a:off x="6544678" y="3851383"/>
              <a:ext cx="1499719" cy="3649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Dispersal</a:t>
              </a:r>
              <a:endParaRPr lang="en-GB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62C15BA-EA92-4B3D-8100-6240C04C9DFC}"/>
                </a:ext>
              </a:extLst>
            </p:cNvPr>
            <p:cNvSpPr/>
            <p:nvPr/>
          </p:nvSpPr>
          <p:spPr>
            <a:xfrm>
              <a:off x="6563010" y="4694056"/>
              <a:ext cx="1499719" cy="36496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Drift</a:t>
              </a:r>
              <a:endParaRPr lang="en-GB" dirty="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3E830F0-AE51-4551-B2DD-CB0E3C0E2BC6}"/>
                </a:ext>
              </a:extLst>
            </p:cNvPr>
            <p:cNvGrpSpPr/>
            <p:nvPr/>
          </p:nvGrpSpPr>
          <p:grpSpPr>
            <a:xfrm>
              <a:off x="10776281" y="3895717"/>
              <a:ext cx="842160" cy="972425"/>
              <a:chOff x="4930171" y="4152396"/>
              <a:chExt cx="842160" cy="972425"/>
            </a:xfrm>
          </p:grpSpPr>
          <p:pic>
            <p:nvPicPr>
              <p:cNvPr id="140" name="Graphic 139" descr="Germ with solid fill">
                <a:extLst>
                  <a:ext uri="{FF2B5EF4-FFF2-40B4-BE49-F238E27FC236}">
                    <a16:creationId xmlns:a16="http://schemas.microsoft.com/office/drawing/2014/main" id="{AF2C5B3D-E356-4372-98CB-D1C3DBB5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12810" y="4152396"/>
                <a:ext cx="359521" cy="298900"/>
              </a:xfrm>
              <a:prstGeom prst="rect">
                <a:avLst/>
              </a:prstGeom>
            </p:spPr>
          </p:pic>
          <p:pic>
            <p:nvPicPr>
              <p:cNvPr id="141" name="Graphic 140" descr="Germ outline">
                <a:extLst>
                  <a:ext uri="{FF2B5EF4-FFF2-40B4-BE49-F238E27FC236}">
                    <a16:creationId xmlns:a16="http://schemas.microsoft.com/office/drawing/2014/main" id="{B1EDD7CA-ECE7-4A51-8EF1-E7244D104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05835" y="4826242"/>
                <a:ext cx="359135" cy="298579"/>
              </a:xfrm>
              <a:prstGeom prst="rect">
                <a:avLst/>
              </a:prstGeom>
            </p:spPr>
          </p:pic>
          <p:pic>
            <p:nvPicPr>
              <p:cNvPr id="144" name="Graphic 143" descr="Germ outline">
                <a:extLst>
                  <a:ext uri="{FF2B5EF4-FFF2-40B4-BE49-F238E27FC236}">
                    <a16:creationId xmlns:a16="http://schemas.microsoft.com/office/drawing/2014/main" id="{9AD663CE-69F5-4A48-B730-03CAB8488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30171" y="4420520"/>
                <a:ext cx="359135" cy="297592"/>
              </a:xfrm>
              <a:prstGeom prst="rect">
                <a:avLst/>
              </a:prstGeom>
            </p:spPr>
          </p:pic>
        </p:grpSp>
        <p:sp>
          <p:nvSpPr>
            <p:cNvPr id="160" name="Arrow: Down 159">
              <a:extLst>
                <a:ext uri="{FF2B5EF4-FFF2-40B4-BE49-F238E27FC236}">
                  <a16:creationId xmlns:a16="http://schemas.microsoft.com/office/drawing/2014/main" id="{D1518E11-0F3C-4986-BBA5-7C636280DCD7}"/>
                </a:ext>
              </a:extLst>
            </p:cNvPr>
            <p:cNvSpPr/>
            <p:nvPr/>
          </p:nvSpPr>
          <p:spPr>
            <a:xfrm rot="16200000">
              <a:off x="8096669" y="4192053"/>
              <a:ext cx="259339" cy="4503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Arrow: Down 160">
              <a:extLst>
                <a:ext uri="{FF2B5EF4-FFF2-40B4-BE49-F238E27FC236}">
                  <a16:creationId xmlns:a16="http://schemas.microsoft.com/office/drawing/2014/main" id="{70A91C0D-9DC2-4289-B916-3214FBC24F67}"/>
                </a:ext>
              </a:extLst>
            </p:cNvPr>
            <p:cNvSpPr/>
            <p:nvPr/>
          </p:nvSpPr>
          <p:spPr>
            <a:xfrm rot="5400000">
              <a:off x="10273570" y="4217174"/>
              <a:ext cx="259339" cy="4503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9A95CF5B-A033-4F2E-8073-A4CCD690F245}"/>
              </a:ext>
            </a:extLst>
          </p:cNvPr>
          <p:cNvSpPr txBox="1"/>
          <p:nvPr/>
        </p:nvSpPr>
        <p:spPr>
          <a:xfrm>
            <a:off x="3622016" y="5944889"/>
            <a:ext cx="340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Precipitation persistence?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74D5C3-0AE6-4949-ACB2-CA331177A8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804" y="1010031"/>
            <a:ext cx="4571353" cy="4678129"/>
          </a:xfrm>
          <a:prstGeom prst="rect">
            <a:avLst/>
          </a:prstGeom>
        </p:spPr>
      </p:pic>
      <p:sp>
        <p:nvSpPr>
          <p:cNvPr id="63" name="TextBox 3">
            <a:extLst>
              <a:ext uri="{FF2B5EF4-FFF2-40B4-BE49-F238E27FC236}">
                <a16:creationId xmlns:a16="http://schemas.microsoft.com/office/drawing/2014/main" id="{CFABC8DD-1DD9-40F5-8E25-A32DF702B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20" y="5881444"/>
            <a:ext cx="220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B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Jansson et al. 2019</a:t>
            </a:r>
            <a:endParaRPr lang="zh-CN" altLang="en-US" sz="18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EA410D0-290B-42F6-8112-5BDF9A6C8378}"/>
              </a:ext>
            </a:extLst>
          </p:cNvPr>
          <p:cNvSpPr/>
          <p:nvPr/>
        </p:nvSpPr>
        <p:spPr>
          <a:xfrm rot="20403973">
            <a:off x="4962063" y="1656502"/>
            <a:ext cx="1300940" cy="7798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047E5837-0F17-44B2-995A-EE7A76322273}"/>
              </a:ext>
            </a:extLst>
          </p:cNvPr>
          <p:cNvSpPr/>
          <p:nvPr/>
        </p:nvSpPr>
        <p:spPr>
          <a:xfrm rot="1392852">
            <a:off x="4993826" y="4313357"/>
            <a:ext cx="1159886" cy="2714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A39D2763-D6CD-4642-A012-81C8F441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293616" cy="81674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2" name="Graphic 71" descr="Germ with solid fill">
            <a:extLst>
              <a:ext uri="{FF2B5EF4-FFF2-40B4-BE49-F238E27FC236}">
                <a16:creationId xmlns:a16="http://schemas.microsoft.com/office/drawing/2014/main" id="{1D875045-DE50-42AD-A13A-F4EA094407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61092" y="4885418"/>
            <a:ext cx="333851" cy="302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87B9B-8465-4DE2-A130-BB5B66E7EC06}"/>
              </a:ext>
            </a:extLst>
          </p:cNvPr>
          <p:cNvSpPr txBox="1"/>
          <p:nvPr/>
        </p:nvSpPr>
        <p:spPr>
          <a:xfrm>
            <a:off x="6717704" y="730855"/>
            <a:ext cx="257256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/>
              <a:t>Environmental filtering</a:t>
            </a:r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AD903D-3927-4E21-B773-322F16B7DBD1}"/>
              </a:ext>
            </a:extLst>
          </p:cNvPr>
          <p:cNvSpPr txBox="1"/>
          <p:nvPr/>
        </p:nvSpPr>
        <p:spPr>
          <a:xfrm>
            <a:off x="9797464" y="731855"/>
            <a:ext cx="202414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/>
              <a:t>Biotic interaction </a:t>
            </a:r>
            <a:endParaRPr lang="en-GB" sz="2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2A326-7022-421A-8B85-A639BBC23FC2}"/>
              </a:ext>
            </a:extLst>
          </p:cNvPr>
          <p:cNvSpPr txBox="1"/>
          <p:nvPr/>
        </p:nvSpPr>
        <p:spPr>
          <a:xfrm>
            <a:off x="8263967" y="3565968"/>
            <a:ext cx="196348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/>
              <a:t>Random changes</a:t>
            </a:r>
            <a:endParaRPr lang="en-GB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8E0B12-9C59-467A-984D-6D86A0164DB8}"/>
              </a:ext>
            </a:extLst>
          </p:cNvPr>
          <p:cNvSpPr/>
          <p:nvPr/>
        </p:nvSpPr>
        <p:spPr>
          <a:xfrm>
            <a:off x="7746240" y="2534972"/>
            <a:ext cx="333492" cy="19966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FC83E9F-E929-4376-8E99-21047886B4ED}"/>
              </a:ext>
            </a:extLst>
          </p:cNvPr>
          <p:cNvSpPr/>
          <p:nvPr/>
        </p:nvSpPr>
        <p:spPr>
          <a:xfrm>
            <a:off x="6514768" y="2373015"/>
            <a:ext cx="491282" cy="1612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5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1FA11-2A86-4FDF-96D5-0B90B1DA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3D38B0-2791-4F21-A672-CD386942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9" y="1109874"/>
            <a:ext cx="5797026" cy="505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517FA5-11B6-4E4B-8E16-15D3CD43A1E6}"/>
              </a:ext>
            </a:extLst>
          </p:cNvPr>
          <p:cNvSpPr txBox="1"/>
          <p:nvPr/>
        </p:nvSpPr>
        <p:spPr>
          <a:xfrm>
            <a:off x="0" y="0"/>
            <a:ext cx="303159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4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Hypotheses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1B2657-63DF-4C93-B275-24954F12DF53}"/>
              </a:ext>
            </a:extLst>
          </p:cNvPr>
          <p:cNvSpPr/>
          <p:nvPr/>
        </p:nvSpPr>
        <p:spPr>
          <a:xfrm>
            <a:off x="7668700" y="975006"/>
            <a:ext cx="2894029" cy="56560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Intermediate persistence</a:t>
            </a:r>
            <a:endParaRPr lang="en-GB" sz="20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A179D93-FAFA-4A3F-BE56-BB05FCA0FCF3}"/>
              </a:ext>
            </a:extLst>
          </p:cNvPr>
          <p:cNvSpPr/>
          <p:nvPr/>
        </p:nvSpPr>
        <p:spPr>
          <a:xfrm>
            <a:off x="9002596" y="1570187"/>
            <a:ext cx="226243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8E83C4-9A93-4B79-91A1-1EC3B641E2AD}"/>
              </a:ext>
            </a:extLst>
          </p:cNvPr>
          <p:cNvSpPr/>
          <p:nvPr/>
        </p:nvSpPr>
        <p:spPr>
          <a:xfrm>
            <a:off x="7668700" y="1964885"/>
            <a:ext cx="2894029" cy="56560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Frequent alternation </a:t>
            </a:r>
            <a:endParaRPr lang="en-GB" sz="20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8DBDB61-D0F7-4304-B1D4-BAA35BD2A15D}"/>
              </a:ext>
            </a:extLst>
          </p:cNvPr>
          <p:cNvSpPr/>
          <p:nvPr/>
        </p:nvSpPr>
        <p:spPr>
          <a:xfrm>
            <a:off x="9002596" y="2609909"/>
            <a:ext cx="226243" cy="3651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7CF5DE-EC9B-4025-A3C5-04FBCC675621}"/>
              </a:ext>
            </a:extLst>
          </p:cNvPr>
          <p:cNvSpPr/>
          <p:nvPr/>
        </p:nvSpPr>
        <p:spPr>
          <a:xfrm>
            <a:off x="7668700" y="3024536"/>
            <a:ext cx="2894029" cy="56560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Random changes</a:t>
            </a:r>
            <a:endParaRPr lang="en-GB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F85D23-17BA-446F-AC09-66CA0DEA4427}"/>
              </a:ext>
            </a:extLst>
          </p:cNvPr>
          <p:cNvSpPr/>
          <p:nvPr/>
        </p:nvSpPr>
        <p:spPr>
          <a:xfrm>
            <a:off x="7668700" y="4054273"/>
            <a:ext cx="2894029" cy="56560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Stochastic processes</a:t>
            </a:r>
            <a:endParaRPr lang="en-GB" sz="20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E262E3A-A5E1-4684-A028-81ABB25E8EDF}"/>
              </a:ext>
            </a:extLst>
          </p:cNvPr>
          <p:cNvSpPr/>
          <p:nvPr/>
        </p:nvSpPr>
        <p:spPr>
          <a:xfrm>
            <a:off x="9002596" y="3639646"/>
            <a:ext cx="226243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1E501E3-6373-4920-BF65-2917DF279735}"/>
              </a:ext>
            </a:extLst>
          </p:cNvPr>
          <p:cNvSpPr/>
          <p:nvPr/>
        </p:nvSpPr>
        <p:spPr>
          <a:xfrm>
            <a:off x="9002596" y="4914088"/>
            <a:ext cx="226243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EEEB3D-4260-42FD-BAC0-644D525A2012}"/>
              </a:ext>
            </a:extLst>
          </p:cNvPr>
          <p:cNvSpPr/>
          <p:nvPr/>
        </p:nvSpPr>
        <p:spPr>
          <a:xfrm>
            <a:off x="7781824" y="5517404"/>
            <a:ext cx="2894029" cy="56560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Unstable community</a:t>
            </a:r>
            <a:endParaRPr lang="en-GB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1028AA-3DD2-41BE-83B0-A4EDFFC05F1D}"/>
              </a:ext>
            </a:extLst>
          </p:cNvPr>
          <p:cNvSpPr/>
          <p:nvPr/>
        </p:nvSpPr>
        <p:spPr>
          <a:xfrm>
            <a:off x="6967975" y="4810329"/>
            <a:ext cx="1944281" cy="54736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Diversity </a:t>
            </a:r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DC0F938-20B5-478F-9D9D-DFF0FD648969}"/>
              </a:ext>
            </a:extLst>
          </p:cNvPr>
          <p:cNvSpPr/>
          <p:nvPr/>
        </p:nvSpPr>
        <p:spPr>
          <a:xfrm>
            <a:off x="9319179" y="4810329"/>
            <a:ext cx="1944281" cy="54736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Connectivity</a:t>
            </a:r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E8751-0FF0-464D-8A5A-48A80038392B}"/>
              </a:ext>
            </a:extLst>
          </p:cNvPr>
          <p:cNvCxnSpPr>
            <a:cxnSpLocks/>
          </p:cNvCxnSpPr>
          <p:nvPr/>
        </p:nvCxnSpPr>
        <p:spPr>
          <a:xfrm>
            <a:off x="8488052" y="4986779"/>
            <a:ext cx="0" cy="2735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114579-26CD-49E6-A38F-7482B9A26518}"/>
              </a:ext>
            </a:extLst>
          </p:cNvPr>
          <p:cNvCxnSpPr>
            <a:cxnSpLocks/>
          </p:cNvCxnSpPr>
          <p:nvPr/>
        </p:nvCxnSpPr>
        <p:spPr>
          <a:xfrm>
            <a:off x="10987727" y="4959860"/>
            <a:ext cx="0" cy="2735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C812EAC-D6AD-4AA7-B580-4E51BB944E3B}"/>
              </a:ext>
            </a:extLst>
          </p:cNvPr>
          <p:cNvSpPr/>
          <p:nvPr/>
        </p:nvSpPr>
        <p:spPr>
          <a:xfrm>
            <a:off x="9481006" y="1615553"/>
            <a:ext cx="678730" cy="311109"/>
          </a:xfrm>
          <a:custGeom>
            <a:avLst/>
            <a:gdLst>
              <a:gd name="connsiteX0" fmla="*/ 0 w 678730"/>
              <a:gd name="connsiteY0" fmla="*/ 311109 h 311109"/>
              <a:gd name="connsiteX1" fmla="*/ 131975 w 678730"/>
              <a:gd name="connsiteY1" fmla="*/ 25 h 311109"/>
              <a:gd name="connsiteX2" fmla="*/ 301658 w 678730"/>
              <a:gd name="connsiteY2" fmla="*/ 292256 h 311109"/>
              <a:gd name="connsiteX3" fmla="*/ 452486 w 678730"/>
              <a:gd name="connsiteY3" fmla="*/ 18878 h 311109"/>
              <a:gd name="connsiteX4" fmla="*/ 584462 w 678730"/>
              <a:gd name="connsiteY4" fmla="*/ 263975 h 311109"/>
              <a:gd name="connsiteX5" fmla="*/ 678730 w 678730"/>
              <a:gd name="connsiteY5" fmla="*/ 25 h 311109"/>
              <a:gd name="connsiteX6" fmla="*/ 678730 w 678730"/>
              <a:gd name="connsiteY6" fmla="*/ 25 h 31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730" h="311109">
                <a:moveTo>
                  <a:pt x="0" y="311109"/>
                </a:moveTo>
                <a:cubicBezTo>
                  <a:pt x="40849" y="157138"/>
                  <a:pt x="81699" y="3167"/>
                  <a:pt x="131975" y="25"/>
                </a:cubicBezTo>
                <a:cubicBezTo>
                  <a:pt x="182251" y="-3117"/>
                  <a:pt x="248240" y="289114"/>
                  <a:pt x="301658" y="292256"/>
                </a:cubicBezTo>
                <a:cubicBezTo>
                  <a:pt x="355076" y="295398"/>
                  <a:pt x="405352" y="23591"/>
                  <a:pt x="452486" y="18878"/>
                </a:cubicBezTo>
                <a:cubicBezTo>
                  <a:pt x="499620" y="14165"/>
                  <a:pt x="546755" y="267117"/>
                  <a:pt x="584462" y="263975"/>
                </a:cubicBezTo>
                <a:cubicBezTo>
                  <a:pt x="622169" y="260833"/>
                  <a:pt x="678730" y="25"/>
                  <a:pt x="678730" y="25"/>
                </a:cubicBezTo>
                <a:lnTo>
                  <a:pt x="678730" y="2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0B53DBD-328E-4EA1-8424-DD240510CC38}"/>
              </a:ext>
            </a:extLst>
          </p:cNvPr>
          <p:cNvSpPr/>
          <p:nvPr/>
        </p:nvSpPr>
        <p:spPr>
          <a:xfrm>
            <a:off x="8082895" y="1609558"/>
            <a:ext cx="810314" cy="325754"/>
          </a:xfrm>
          <a:custGeom>
            <a:avLst/>
            <a:gdLst>
              <a:gd name="connsiteX0" fmla="*/ 0 w 848412"/>
              <a:gd name="connsiteY0" fmla="*/ 47135 h 377116"/>
              <a:gd name="connsiteX1" fmla="*/ 179109 w 848412"/>
              <a:gd name="connsiteY1" fmla="*/ 377073 h 377116"/>
              <a:gd name="connsiteX2" fmla="*/ 311084 w 848412"/>
              <a:gd name="connsiteY2" fmla="*/ 28281 h 377116"/>
              <a:gd name="connsiteX3" fmla="*/ 499620 w 848412"/>
              <a:gd name="connsiteY3" fmla="*/ 329939 h 377116"/>
              <a:gd name="connsiteX4" fmla="*/ 659876 w 848412"/>
              <a:gd name="connsiteY4" fmla="*/ 0 h 377116"/>
              <a:gd name="connsiteX5" fmla="*/ 659876 w 848412"/>
              <a:gd name="connsiteY5" fmla="*/ 0 h 377116"/>
              <a:gd name="connsiteX6" fmla="*/ 848412 w 848412"/>
              <a:gd name="connsiteY6" fmla="*/ 301658 h 377116"/>
              <a:gd name="connsiteX7" fmla="*/ 848412 w 848412"/>
              <a:gd name="connsiteY7" fmla="*/ 301658 h 37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412" h="377116">
                <a:moveTo>
                  <a:pt x="0" y="47135"/>
                </a:moveTo>
                <a:cubicBezTo>
                  <a:pt x="63631" y="213675"/>
                  <a:pt x="127262" y="380215"/>
                  <a:pt x="179109" y="377073"/>
                </a:cubicBezTo>
                <a:cubicBezTo>
                  <a:pt x="230956" y="373931"/>
                  <a:pt x="257666" y="36137"/>
                  <a:pt x="311084" y="28281"/>
                </a:cubicBezTo>
                <a:cubicBezTo>
                  <a:pt x="364502" y="20425"/>
                  <a:pt x="441488" y="334653"/>
                  <a:pt x="499620" y="329939"/>
                </a:cubicBezTo>
                <a:cubicBezTo>
                  <a:pt x="557752" y="325225"/>
                  <a:pt x="659876" y="0"/>
                  <a:pt x="659876" y="0"/>
                </a:cubicBezTo>
                <a:lnTo>
                  <a:pt x="659876" y="0"/>
                </a:lnTo>
                <a:lnTo>
                  <a:pt x="848412" y="301658"/>
                </a:lnTo>
                <a:lnTo>
                  <a:pt x="848412" y="301658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7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DF2FAAC4-3982-4F75-935F-A2411768B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746" y="-35831"/>
            <a:ext cx="9639300" cy="700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</a:rPr>
              <a:t>Experimental design 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CE953-B7E5-4C5A-B930-C3C4376A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4751" y="6532171"/>
            <a:ext cx="2743200" cy="365125"/>
          </a:xfrm>
        </p:spPr>
        <p:txBody>
          <a:bodyPr/>
          <a:lstStyle/>
          <a:p>
            <a:fld id="{8F83C1EA-33B6-4749-8F59-0EFAFBC2764E}" type="slidenum">
              <a:rPr lang="en-GB" smtClean="0"/>
              <a:t>5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493B8-3602-4FDC-8DFD-C20634B2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003" y="3822084"/>
            <a:ext cx="2069797" cy="27623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AEE8397-EF14-41E7-B9B0-AB130C8CAE99}"/>
              </a:ext>
            </a:extLst>
          </p:cNvPr>
          <p:cNvGrpSpPr/>
          <p:nvPr/>
        </p:nvGrpSpPr>
        <p:grpSpPr>
          <a:xfrm>
            <a:off x="262044" y="830581"/>
            <a:ext cx="11700570" cy="1629930"/>
            <a:chOff x="391771" y="3881315"/>
            <a:chExt cx="11700570" cy="162993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115862A-7D77-42B7-BED1-FF9DCA3CA367}"/>
                </a:ext>
              </a:extLst>
            </p:cNvPr>
            <p:cNvCxnSpPr>
              <a:cxnSpLocks/>
            </p:cNvCxnSpPr>
            <p:nvPr/>
          </p:nvCxnSpPr>
          <p:spPr>
            <a:xfrm>
              <a:off x="416937" y="4305955"/>
              <a:ext cx="11675404" cy="0"/>
            </a:xfrm>
            <a:prstGeom prst="straightConnector1">
              <a:avLst/>
            </a:prstGeom>
            <a:ln w="76200">
              <a:solidFill>
                <a:srgbClr val="92D050">
                  <a:alpha val="50196"/>
                </a:srgbClr>
              </a:solidFill>
              <a:tailEnd type="triangle"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E7BCDE2-7C70-403D-8A61-0AF10DDF089F}"/>
                </a:ext>
              </a:extLst>
            </p:cNvPr>
            <p:cNvSpPr/>
            <p:nvPr/>
          </p:nvSpPr>
          <p:spPr>
            <a:xfrm>
              <a:off x="5033637" y="3963574"/>
              <a:ext cx="1374404" cy="29759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120 days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C637EA-2050-49F4-8AB5-50D236A2C868}"/>
                </a:ext>
              </a:extLst>
            </p:cNvPr>
            <p:cNvSpPr txBox="1"/>
            <p:nvPr/>
          </p:nvSpPr>
          <p:spPr>
            <a:xfrm>
              <a:off x="391771" y="3881315"/>
              <a:ext cx="1037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Jul 2019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0A09D3-7C3E-4D60-B787-0072A6E15F5F}"/>
                </a:ext>
              </a:extLst>
            </p:cNvPr>
            <p:cNvSpPr txBox="1"/>
            <p:nvPr/>
          </p:nvSpPr>
          <p:spPr>
            <a:xfrm>
              <a:off x="10796078" y="3905845"/>
              <a:ext cx="1127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Oct 2019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E776E1-2CBC-4478-8DC6-D43735CC6A20}"/>
                </a:ext>
              </a:extLst>
            </p:cNvPr>
            <p:cNvGrpSpPr/>
            <p:nvPr/>
          </p:nvGrpSpPr>
          <p:grpSpPr>
            <a:xfrm>
              <a:off x="10419708" y="4991873"/>
              <a:ext cx="78201" cy="519372"/>
              <a:chOff x="10038330" y="4931877"/>
              <a:chExt cx="78201" cy="51937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1A4569D6-28B7-4036-A91E-88B742F1B334}"/>
                  </a:ext>
                </a:extLst>
              </p:cNvPr>
              <p:cNvSpPr/>
              <p:nvPr/>
            </p:nvSpPr>
            <p:spPr>
              <a:xfrm>
                <a:off x="10038330" y="4931877"/>
                <a:ext cx="76630" cy="8755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AC57A54-3732-470C-BCD6-D0252003ECE8}"/>
                  </a:ext>
                </a:extLst>
              </p:cNvPr>
              <p:cNvSpPr/>
              <p:nvPr/>
            </p:nvSpPr>
            <p:spPr>
              <a:xfrm>
                <a:off x="10039901" y="5134640"/>
                <a:ext cx="76630" cy="8755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8602A15-592B-4732-8A96-C569557A122E}"/>
                  </a:ext>
                </a:extLst>
              </p:cNvPr>
              <p:cNvSpPr/>
              <p:nvPr/>
            </p:nvSpPr>
            <p:spPr>
              <a:xfrm>
                <a:off x="10038330" y="5363691"/>
                <a:ext cx="76630" cy="8755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2" name="TextBox 6">
            <a:extLst>
              <a:ext uri="{FF2B5EF4-FFF2-40B4-BE49-F238E27FC236}">
                <a16:creationId xmlns:a16="http://schemas.microsoft.com/office/drawing/2014/main" id="{238774BA-4E79-42C0-B9BD-257574606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29" y="1748949"/>
            <a:ext cx="7541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+mn-lt"/>
              </a:rPr>
              <a:t>1, 3, 6, 10, 15, 20, 30, 60 days block duration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+mn-lt"/>
              </a:rPr>
              <a:t>Wet start (DH) and Dry start (</a:t>
            </a:r>
            <a:r>
              <a:rPr lang="en-US" altLang="zh-CN" sz="2400" dirty="0" err="1">
                <a:latin typeface="+mn-lt"/>
              </a:rPr>
              <a:t>WH</a:t>
            </a:r>
            <a:r>
              <a:rPr lang="en-US" altLang="zh-CN" sz="2400" dirty="0">
                <a:latin typeface="+mn-lt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+mn-lt"/>
              </a:rPr>
              <a:t>Keep the total precipitation amount consistent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2CE33E51-AEE7-452A-80D9-AA6F2F83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9091" y="3984557"/>
            <a:ext cx="3556442" cy="248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ACF2BB-8051-4C71-9B16-C702E5F7D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4" y="3927995"/>
            <a:ext cx="3459555" cy="25946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B6ABA8-5F33-4457-9F93-D1AB63753989}"/>
              </a:ext>
            </a:extLst>
          </p:cNvPr>
          <p:cNvGrpSpPr/>
          <p:nvPr/>
        </p:nvGrpSpPr>
        <p:grpSpPr>
          <a:xfrm>
            <a:off x="305286" y="1397016"/>
            <a:ext cx="11639251" cy="351648"/>
            <a:chOff x="327199" y="1337728"/>
            <a:chExt cx="11639251" cy="3516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63D4FE-79A2-448F-86E5-822B49D1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199" y="1337728"/>
              <a:ext cx="1944615" cy="3463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79BDA6-B549-4AA5-91F7-672C6B4DD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1814" y="1342976"/>
              <a:ext cx="1944615" cy="3463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C25293-922E-4BC0-B88E-06BE20C8D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6825" y="1338073"/>
              <a:ext cx="1944615" cy="3463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7AABB9-BC51-4E48-BCDA-5D5BB83F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6429" y="1342976"/>
              <a:ext cx="1944615" cy="3463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1E4EBE-6514-4FA7-96E1-7F19BF08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1835" y="1337930"/>
              <a:ext cx="1944615" cy="34634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C10125E-3A59-45A7-9830-718940E6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7220" y="1343036"/>
              <a:ext cx="1944615" cy="34634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0AA52E-20F8-4379-82E5-7D5E77565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9" y="2901503"/>
            <a:ext cx="11675404" cy="3564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3B5F40-93DB-426D-82CE-98332125D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9303" y="4167052"/>
            <a:ext cx="2759727" cy="20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diagram, schematic, box and whisker chart&#10;&#10;Description automatically generated">
            <a:extLst>
              <a:ext uri="{FF2B5EF4-FFF2-40B4-BE49-F238E27FC236}">
                <a16:creationId xmlns:a16="http://schemas.microsoft.com/office/drawing/2014/main" id="{B6B67FB6-A6D1-4271-8476-A21B44353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" y="705045"/>
            <a:ext cx="9572943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745F4-9436-4B4B-BFE0-54CA5347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B6B01B-B891-47FC-A457-F0A347818CE1}"/>
              </a:ext>
            </a:extLst>
          </p:cNvPr>
          <p:cNvGrpSpPr/>
          <p:nvPr/>
        </p:nvGrpSpPr>
        <p:grpSpPr>
          <a:xfrm>
            <a:off x="6096000" y="2051876"/>
            <a:ext cx="2769981" cy="2484195"/>
            <a:chOff x="6604600" y="3022837"/>
            <a:chExt cx="2769981" cy="24841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97F5A4-DDC6-4D3A-B10E-380D90DE827E}"/>
                </a:ext>
              </a:extLst>
            </p:cNvPr>
            <p:cNvSpPr/>
            <p:nvPr/>
          </p:nvSpPr>
          <p:spPr>
            <a:xfrm rot="1462982">
              <a:off x="6604600" y="3022837"/>
              <a:ext cx="1239468" cy="23012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4DE2EC-401E-4D98-8C7F-5CD7749BB3CD}"/>
                </a:ext>
              </a:extLst>
            </p:cNvPr>
            <p:cNvSpPr/>
            <p:nvPr/>
          </p:nvSpPr>
          <p:spPr>
            <a:xfrm rot="1462982">
              <a:off x="8378503" y="3754475"/>
              <a:ext cx="996078" cy="17525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C5B24D3-91F9-4928-B10C-CE98EC189BFE}"/>
              </a:ext>
            </a:extLst>
          </p:cNvPr>
          <p:cNvSpPr txBox="1"/>
          <p:nvPr/>
        </p:nvSpPr>
        <p:spPr>
          <a:xfrm>
            <a:off x="1265560" y="5215831"/>
            <a:ext cx="9305826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Nonmetric multidimensional scaling ordinations of community on the Bray-Curtis dissimilarities. Points with error bars indicate the mean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±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standard error of the six plots per treatment. DH indicates harvesting in the dry period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WH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indicates harvesting in the wet period.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0D838E-6CBC-48DB-943E-4E4056A6F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170"/>
            <a:ext cx="9639300" cy="700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1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A5F99-0F84-4DE5-A694-0CC27BD3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7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7BD746-C63A-45F4-89AB-968FA27C2003}"/>
              </a:ext>
            </a:extLst>
          </p:cNvPr>
          <p:cNvGrpSpPr/>
          <p:nvPr/>
        </p:nvGrpSpPr>
        <p:grpSpPr>
          <a:xfrm>
            <a:off x="1443439" y="246272"/>
            <a:ext cx="8985143" cy="3192428"/>
            <a:chOff x="509731" y="236572"/>
            <a:chExt cx="9282637" cy="3289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A6B5D3-DCBF-47B0-8F0C-9779745E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731" y="236572"/>
              <a:ext cx="8100869" cy="3289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367BC1C-935A-4C5A-834D-95817B6B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3051" y="1572606"/>
              <a:ext cx="1019317" cy="800212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9F17BB-CC92-4EB0-8D26-A7DEC9909674}"/>
              </a:ext>
            </a:extLst>
          </p:cNvPr>
          <p:cNvCxnSpPr>
            <a:cxnSpLocks/>
          </p:cNvCxnSpPr>
          <p:nvPr/>
        </p:nvCxnSpPr>
        <p:spPr>
          <a:xfrm flipH="1">
            <a:off x="6446165" y="1323869"/>
            <a:ext cx="479394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85D46D0-4AD4-4AE4-ABE5-75B2C59D4FB9}"/>
              </a:ext>
            </a:extLst>
          </p:cNvPr>
          <p:cNvGrpSpPr/>
          <p:nvPr/>
        </p:nvGrpSpPr>
        <p:grpSpPr>
          <a:xfrm>
            <a:off x="1443439" y="3749510"/>
            <a:ext cx="7841249" cy="2693180"/>
            <a:chOff x="1443439" y="3749510"/>
            <a:chExt cx="7841249" cy="26931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BFA8CC-B506-46CF-B641-9181230F9AFA}"/>
                </a:ext>
              </a:extLst>
            </p:cNvPr>
            <p:cNvGrpSpPr/>
            <p:nvPr/>
          </p:nvGrpSpPr>
          <p:grpSpPr>
            <a:xfrm>
              <a:off x="1443439" y="3749510"/>
              <a:ext cx="7841249" cy="2693180"/>
              <a:chOff x="1522061" y="3429000"/>
              <a:chExt cx="7841249" cy="269318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F7748FB-AB04-4546-A993-21C12FF74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2061" y="3429000"/>
                <a:ext cx="7841249" cy="2302497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2D5340-46F7-4FAA-A3BA-E0F1E6B0DB95}"/>
                  </a:ext>
                </a:extLst>
              </p:cNvPr>
              <p:cNvSpPr txBox="1"/>
              <p:nvPr/>
            </p:nvSpPr>
            <p:spPr>
              <a:xfrm>
                <a:off x="4400800" y="5722070"/>
                <a:ext cx="27494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Cohesion = Connectivity 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B01656-D683-45ED-A65E-B1A5033B84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1324" y="4742153"/>
              <a:ext cx="479394" cy="0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E9BD268-E7A6-414D-97C7-5BDA47239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170"/>
            <a:ext cx="9639300" cy="700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9C6DB64-B0A5-4A33-BEA8-6C46794CA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170"/>
            <a:ext cx="9639300" cy="700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C84EE-DA1D-4A18-B76B-02CF9BFC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8</a:t>
            </a:fld>
            <a:endParaRPr lang="en-GB" dirty="0"/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8C3AF1B4-4A61-4544-ABC0-8E9284113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90" y="2260830"/>
            <a:ext cx="9144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45233-A984-4851-AA08-AC6C45F43157}"/>
              </a:ext>
            </a:extLst>
          </p:cNvPr>
          <p:cNvSpPr txBox="1"/>
          <p:nvPr/>
        </p:nvSpPr>
        <p:spPr>
          <a:xfrm>
            <a:off x="1728443" y="831208"/>
            <a:ext cx="814829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NST</a:t>
            </a:r>
            <a:r>
              <a:rPr lang="en-US" sz="2000" b="1" dirty="0"/>
              <a:t> (Normalized Stochasticity Ratio): </a:t>
            </a:r>
            <a:r>
              <a:rPr lang="en-US" sz="2000" dirty="0"/>
              <a:t>to quantify ecological stochasticity under different situations in which deterministic factors drive the communities more similar or dissimilar than null expectation.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451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1A055A7-E64E-4222-AB17-A043F1934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15412"/>
              </p:ext>
            </p:extLst>
          </p:nvPr>
        </p:nvGraphicFramePr>
        <p:xfrm>
          <a:off x="1311622" y="2494026"/>
          <a:ext cx="9852663" cy="1869948"/>
        </p:xfrm>
        <a:graphic>
          <a:graphicData uri="http://schemas.openxmlformats.org/drawingml/2006/table">
            <a:tbl>
              <a:tblPr firstRow="1" firstCol="1" bandRow="1"/>
              <a:tblGrid>
                <a:gridCol w="1747361">
                  <a:extLst>
                    <a:ext uri="{9D8B030D-6E8A-4147-A177-3AD203B41FA5}">
                      <a16:colId xmlns:a16="http://schemas.microsoft.com/office/drawing/2014/main" val="4167987973"/>
                    </a:ext>
                  </a:extLst>
                </a:gridCol>
                <a:gridCol w="1346796">
                  <a:extLst>
                    <a:ext uri="{9D8B030D-6E8A-4147-A177-3AD203B41FA5}">
                      <a16:colId xmlns:a16="http://schemas.microsoft.com/office/drawing/2014/main" val="3221069305"/>
                    </a:ext>
                  </a:extLst>
                </a:gridCol>
                <a:gridCol w="1335145">
                  <a:extLst>
                    <a:ext uri="{9D8B030D-6E8A-4147-A177-3AD203B41FA5}">
                      <a16:colId xmlns:a16="http://schemas.microsoft.com/office/drawing/2014/main" val="774381710"/>
                    </a:ext>
                  </a:extLst>
                </a:gridCol>
                <a:gridCol w="946643">
                  <a:extLst>
                    <a:ext uri="{9D8B030D-6E8A-4147-A177-3AD203B41FA5}">
                      <a16:colId xmlns:a16="http://schemas.microsoft.com/office/drawing/2014/main" val="1915848602"/>
                    </a:ext>
                  </a:extLst>
                </a:gridCol>
                <a:gridCol w="733687">
                  <a:extLst>
                    <a:ext uri="{9D8B030D-6E8A-4147-A177-3AD203B41FA5}">
                      <a16:colId xmlns:a16="http://schemas.microsoft.com/office/drawing/2014/main" val="1452110957"/>
                    </a:ext>
                  </a:extLst>
                </a:gridCol>
                <a:gridCol w="1138339">
                  <a:extLst>
                    <a:ext uri="{9D8B030D-6E8A-4147-A177-3AD203B41FA5}">
                      <a16:colId xmlns:a16="http://schemas.microsoft.com/office/drawing/2014/main" val="89664981"/>
                    </a:ext>
                  </a:extLst>
                </a:gridCol>
                <a:gridCol w="736753">
                  <a:extLst>
                    <a:ext uri="{9D8B030D-6E8A-4147-A177-3AD203B41FA5}">
                      <a16:colId xmlns:a16="http://schemas.microsoft.com/office/drawing/2014/main" val="1125121319"/>
                    </a:ext>
                  </a:extLst>
                </a:gridCol>
                <a:gridCol w="1131186">
                  <a:extLst>
                    <a:ext uri="{9D8B030D-6E8A-4147-A177-3AD203B41FA5}">
                      <a16:colId xmlns:a16="http://schemas.microsoft.com/office/drawing/2014/main" val="1456625620"/>
                    </a:ext>
                  </a:extLst>
                </a:gridCol>
                <a:gridCol w="736753">
                  <a:extLst>
                    <a:ext uri="{9D8B030D-6E8A-4147-A177-3AD203B41FA5}">
                      <a16:colId xmlns:a16="http://schemas.microsoft.com/office/drawing/2014/main" val="2701837840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Bacteria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Fungi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86281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15591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33628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Treatment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0.217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0.0448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0.299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0.3257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0.1648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77373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Plant factors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0.2469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0.0961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0.154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0.3167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-0.0047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0.465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48486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Edaphic factors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0.2618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-0.0720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0.835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0.4854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0.0801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0.129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82290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1DEA2-E0C4-4067-B4AD-DD7AAB21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C1EA-33B6-4749-8F59-0EFAFBC2764E}" type="slidenum">
              <a:rPr lang="en-GB" smtClean="0"/>
              <a:t>9</a:t>
            </a:fld>
            <a:endParaRPr lang="en-GB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4BB1C8B-B5C8-4523-BC7C-E9757CFA8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178" y="1535715"/>
            <a:ext cx="85915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Mantel test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 Spearman’s correlations between microbial communities and variations in treatment, plant and edaphic factors.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3482E-B231-4BA4-830B-6B92402E3775}"/>
              </a:ext>
            </a:extLst>
          </p:cNvPr>
          <p:cNvSpPr txBox="1"/>
          <p:nvPr/>
        </p:nvSpPr>
        <p:spPr>
          <a:xfrm>
            <a:off x="1405890" y="4439728"/>
            <a:ext cx="9947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Treatment indicates block duration. Plant factors include plant species richness and biomass. Edaphic factors include SWC, temperature, total nitrogen, total carbon, C/N ratio and </a:t>
            </a:r>
            <a:r>
              <a:rPr lang="en-US" sz="1600" dirty="0" err="1"/>
              <a:t>pH.</a:t>
            </a:r>
            <a:r>
              <a:rPr lang="en-US" sz="1600" dirty="0"/>
              <a:t> These factors are evaluated by Euclidian distance after standardization, and microbial communities are evaluated by Bray-Curtis distance.</a:t>
            </a:r>
            <a:endParaRPr lang="en-GB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34814B-B760-4A4F-B1DA-88100F926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170"/>
            <a:ext cx="9639300" cy="700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0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23063</TotalTime>
  <Words>447</Words>
  <Application>Microsoft Office PowerPoint</Application>
  <PresentationFormat>Widescreen</PresentationFormat>
  <Paragraphs>109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Longer dry and wet spells alter the stochasticity of microbial community assembly in grassland soils</vt:lpstr>
      <vt:lpstr>Background</vt:lpstr>
      <vt:lpstr>Background</vt:lpstr>
      <vt:lpstr>PowerPoint Presentation</vt:lpstr>
      <vt:lpstr>Experimental design </vt:lpstr>
      <vt:lpstr>Results</vt:lpstr>
      <vt:lpstr>Results</vt:lpstr>
      <vt:lpstr>Results</vt:lpstr>
      <vt:lpstr>Results</vt:lpstr>
      <vt:lpstr>Plant response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</dc:title>
  <dc:creator>Lingjuan Li</dc:creator>
  <cp:lastModifiedBy>Lingjuan Li</cp:lastModifiedBy>
  <cp:revision>633</cp:revision>
  <dcterms:created xsi:type="dcterms:W3CDTF">2021-03-30T13:19:50Z</dcterms:created>
  <dcterms:modified xsi:type="dcterms:W3CDTF">2022-05-23T10:04:11Z</dcterms:modified>
</cp:coreProperties>
</file>