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</p:sldIdLst>
  <p:sldSz cx="12188825" cy="6858000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Raleway" panose="020B0503030101060003" pitchFamily="34" charset="0"/>
      <p:regular r:id="rId24"/>
      <p:bold r:id="rId25"/>
      <p:italic r:id="rId26"/>
      <p:boldItalic r:id="rId27"/>
    </p:embeddedFont>
    <p:embeddedFont>
      <p:font typeface="Trebuchet MS" panose="020B0603020202020204" pitchFamily="3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39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J1IecuIp7dUArCXsAJwOZjhWX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heme" Target="theme/them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6e322696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126e322696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126e322696b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d8b5b3e71b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d8b5b3e71b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gd8b5b3e71b_0_1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29caa7f3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1129caa7f3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g1129caa7f33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8b5b3e71b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gd8b5b3e71b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8b5b3e71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d8b5b3e71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d8b5b3e71b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29caa7f3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1129caa7f3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g1129caa7f33_1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29caa7f33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1129caa7f33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g1129caa7f33_1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29caa7f33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1129caa7f33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1129caa7f33_1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29caa7f33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1129caa7f33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1129caa7f33_1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976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29caa7f33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1129caa7f33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g1129caa7f33_1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7b9f09d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127b9f09d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g127b9f09db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26e322696b_0_350"/>
          <p:cNvSpPr/>
          <p:nvPr/>
        </p:nvSpPr>
        <p:spPr>
          <a:xfrm>
            <a:off x="0" y="0"/>
            <a:ext cx="121887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g126e322696b_0_350"/>
          <p:cNvGrpSpPr/>
          <p:nvPr/>
        </p:nvGrpSpPr>
        <p:grpSpPr>
          <a:xfrm>
            <a:off x="1106946" y="1588427"/>
            <a:ext cx="994103" cy="61102"/>
            <a:chOff x="4580561" y="2589004"/>
            <a:chExt cx="1064464" cy="25200"/>
          </a:xfrm>
        </p:grpSpPr>
        <p:sp>
          <p:nvSpPr>
            <p:cNvPr id="16" name="Google Shape;16;g126e322696b_0_3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g126e322696b_0_35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g126e322696b_0_350"/>
          <p:cNvSpPr txBox="1">
            <a:spLocks noGrp="1"/>
          </p:cNvSpPr>
          <p:nvPr>
            <p:ph type="ctrTitle"/>
          </p:nvPr>
        </p:nvSpPr>
        <p:spPr>
          <a:xfrm>
            <a:off x="972347" y="1763267"/>
            <a:ext cx="10248000" cy="2219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9" name="Google Shape;19;g126e322696b_0_350"/>
          <p:cNvSpPr txBox="1">
            <a:spLocks noGrp="1"/>
          </p:cNvSpPr>
          <p:nvPr>
            <p:ph type="subTitle" idx="1"/>
          </p:nvPr>
        </p:nvSpPr>
        <p:spPr>
          <a:xfrm>
            <a:off x="972583" y="4230533"/>
            <a:ext cx="10248000" cy="7215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g126e322696b_0_350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g126e322696b_0_414"/>
          <p:cNvGrpSpPr/>
          <p:nvPr/>
        </p:nvGrpSpPr>
        <p:grpSpPr>
          <a:xfrm>
            <a:off x="1106946" y="5558926"/>
            <a:ext cx="994103" cy="61102"/>
            <a:chOff x="4580561" y="2589004"/>
            <a:chExt cx="1064464" cy="25200"/>
          </a:xfrm>
        </p:grpSpPr>
        <p:sp>
          <p:nvSpPr>
            <p:cNvPr id="79" name="Google Shape;79;g126e322696b_0_4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g126e322696b_0_4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g126e322696b_0_414"/>
          <p:cNvSpPr txBox="1">
            <a:spLocks noGrp="1"/>
          </p:cNvSpPr>
          <p:nvPr>
            <p:ph type="title" hasCustomPrompt="1"/>
          </p:nvPr>
        </p:nvSpPr>
        <p:spPr>
          <a:xfrm>
            <a:off x="972347" y="978600"/>
            <a:ext cx="10248600" cy="1659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g126e322696b_0_414"/>
          <p:cNvSpPr txBox="1">
            <a:spLocks noGrp="1"/>
          </p:cNvSpPr>
          <p:nvPr>
            <p:ph type="body" idx="1"/>
          </p:nvPr>
        </p:nvSpPr>
        <p:spPr>
          <a:xfrm>
            <a:off x="972347" y="3030517"/>
            <a:ext cx="10248600" cy="2107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g126e322696b_0_414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26e322696b_0_421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údo com Legenda" type="objTx">
  <p:cSld name="OBJECT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6e322696b_0_423"/>
          <p:cNvSpPr/>
          <p:nvPr/>
        </p:nvSpPr>
        <p:spPr>
          <a:xfrm>
            <a:off x="3961368" y="0"/>
            <a:ext cx="79227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53333"/>
                </a:srgbClr>
              </a:gs>
            </a:gsLst>
            <a:lin ang="7799903" scaled="0"/>
          </a:gra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g126e322696b_0_423"/>
          <p:cNvSpPr txBox="1">
            <a:spLocks noGrp="1"/>
          </p:cNvSpPr>
          <p:nvPr>
            <p:ph type="title"/>
          </p:nvPr>
        </p:nvSpPr>
        <p:spPr>
          <a:xfrm>
            <a:off x="304721" y="1701800"/>
            <a:ext cx="33519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126e322696b_0_423"/>
          <p:cNvSpPr txBox="1">
            <a:spLocks noGrp="1"/>
          </p:cNvSpPr>
          <p:nvPr>
            <p:ph type="body" idx="1"/>
          </p:nvPr>
        </p:nvSpPr>
        <p:spPr>
          <a:xfrm>
            <a:off x="4469236" y="482600"/>
            <a:ext cx="6805500" cy="58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3810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3pPr>
            <a:lvl4pPr marL="182880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5pPr>
            <a:lvl6pPr marL="274320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620"/>
              <a:buChar char="–"/>
              <a:defRPr sz="1800"/>
            </a:lvl6pPr>
            <a:lvl7pPr marL="320040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620"/>
              <a:buChar char="–"/>
              <a:defRPr sz="1800"/>
            </a:lvl7pPr>
            <a:lvl8pPr marL="365760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620"/>
              <a:buChar char="–"/>
              <a:defRPr sz="1800"/>
            </a:lvl8pPr>
            <a:lvl9pPr marL="4114800" lvl="8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620"/>
              <a:buChar char="–"/>
              <a:defRPr sz="1800"/>
            </a:lvl9pPr>
          </a:lstStyle>
          <a:p>
            <a:endParaRPr/>
          </a:p>
        </p:txBody>
      </p:sp>
      <p:sp>
        <p:nvSpPr>
          <p:cNvPr id="90" name="Google Shape;90;g126e322696b_0_423"/>
          <p:cNvSpPr txBox="1">
            <a:spLocks noGrp="1"/>
          </p:cNvSpPr>
          <p:nvPr>
            <p:ph type="body" idx="2"/>
          </p:nvPr>
        </p:nvSpPr>
        <p:spPr>
          <a:xfrm>
            <a:off x="304721" y="4648200"/>
            <a:ext cx="3351900" cy="17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6pPr>
            <a:lvl7pPr marL="3200400" lvl="6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7pPr>
            <a:lvl8pPr marL="3657600" lvl="7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080"/>
              <a:buNone/>
              <a:defRPr sz="1200"/>
            </a:lvl9pPr>
          </a:lstStyle>
          <a:p>
            <a:endParaRPr/>
          </a:p>
        </p:txBody>
      </p:sp>
      <p:sp>
        <p:nvSpPr>
          <p:cNvPr id="91" name="Google Shape;91;g126e322696b_0_423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26e322696b_0_423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126e322696b_0_423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6e322696b_0_431"/>
          <p:cNvSpPr txBox="1">
            <a:spLocks noGrp="1"/>
          </p:cNvSpPr>
          <p:nvPr>
            <p:ph type="title"/>
          </p:nvPr>
        </p:nvSpPr>
        <p:spPr>
          <a:xfrm>
            <a:off x="304720" y="0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26e322696b_0_431"/>
          <p:cNvSpPr txBox="1">
            <a:spLocks noGrp="1"/>
          </p:cNvSpPr>
          <p:nvPr>
            <p:ph type="body" idx="1"/>
          </p:nvPr>
        </p:nvSpPr>
        <p:spPr>
          <a:xfrm>
            <a:off x="304720" y="1268760"/>
            <a:ext cx="10157400" cy="4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3429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620"/>
              <a:buChar char="–"/>
              <a:defRPr/>
            </a:lvl6pPr>
            <a:lvl7pPr marL="320040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620"/>
              <a:buChar char="–"/>
              <a:defRPr/>
            </a:lvl7pPr>
            <a:lvl8pPr marL="365760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620"/>
              <a:buChar char="–"/>
              <a:defRPr/>
            </a:lvl8pPr>
            <a:lvl9pPr marL="4114800" lvl="8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620"/>
              <a:buChar char="–"/>
              <a:defRPr/>
            </a:lvl9pPr>
          </a:lstStyle>
          <a:p>
            <a:endParaRPr/>
          </a:p>
        </p:txBody>
      </p:sp>
      <p:sp>
        <p:nvSpPr>
          <p:cNvPr id="97" name="Google Shape;97;g126e322696b_0_431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26e322696b_0_431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26e322696b_0_431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g126e322696b_0_358"/>
          <p:cNvGrpSpPr/>
          <p:nvPr/>
        </p:nvGrpSpPr>
        <p:grpSpPr>
          <a:xfrm>
            <a:off x="1106946" y="1588427"/>
            <a:ext cx="994103" cy="61102"/>
            <a:chOff x="4580561" y="2589004"/>
            <a:chExt cx="1064464" cy="25200"/>
          </a:xfrm>
        </p:grpSpPr>
        <p:sp>
          <p:nvSpPr>
            <p:cNvPr id="23" name="Google Shape;23;g126e322696b_0_35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g126e322696b_0_3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g126e322696b_0_358"/>
          <p:cNvSpPr txBox="1">
            <a:spLocks noGrp="1"/>
          </p:cNvSpPr>
          <p:nvPr>
            <p:ph type="title"/>
          </p:nvPr>
        </p:nvSpPr>
        <p:spPr>
          <a:xfrm>
            <a:off x="972347" y="1763267"/>
            <a:ext cx="10248600" cy="2024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g126e322696b_0_358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26e322696b_0_364"/>
          <p:cNvSpPr/>
          <p:nvPr/>
        </p:nvSpPr>
        <p:spPr>
          <a:xfrm>
            <a:off x="0" y="0"/>
            <a:ext cx="121887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g126e322696b_0_364"/>
          <p:cNvGrpSpPr/>
          <p:nvPr/>
        </p:nvGrpSpPr>
        <p:grpSpPr>
          <a:xfrm>
            <a:off x="1106946" y="1588427"/>
            <a:ext cx="994103" cy="61102"/>
            <a:chOff x="4580561" y="2589004"/>
            <a:chExt cx="1064464" cy="25200"/>
          </a:xfrm>
        </p:grpSpPr>
        <p:sp>
          <p:nvSpPr>
            <p:cNvPr id="30" name="Google Shape;30;g126e322696b_0_3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g126e322696b_0_36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g126e322696b_0_364"/>
          <p:cNvSpPr txBox="1">
            <a:spLocks noGrp="1"/>
          </p:cNvSpPr>
          <p:nvPr>
            <p:ph type="title"/>
          </p:nvPr>
        </p:nvSpPr>
        <p:spPr>
          <a:xfrm>
            <a:off x="972347" y="1758200"/>
            <a:ext cx="10248900" cy="713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33" name="Google Shape;33;g126e322696b_0_364"/>
          <p:cNvSpPr txBox="1">
            <a:spLocks noGrp="1"/>
          </p:cNvSpPr>
          <p:nvPr>
            <p:ph type="body" idx="1"/>
          </p:nvPr>
        </p:nvSpPr>
        <p:spPr>
          <a:xfrm>
            <a:off x="972347" y="2771833"/>
            <a:ext cx="10248900" cy="3014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g126e322696b_0_364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26e322696b_0_372"/>
          <p:cNvSpPr/>
          <p:nvPr/>
        </p:nvSpPr>
        <p:spPr>
          <a:xfrm>
            <a:off x="0" y="0"/>
            <a:ext cx="121887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g126e322696b_0_372"/>
          <p:cNvGrpSpPr/>
          <p:nvPr/>
        </p:nvGrpSpPr>
        <p:grpSpPr>
          <a:xfrm>
            <a:off x="1106946" y="1588427"/>
            <a:ext cx="994103" cy="61102"/>
            <a:chOff x="4580561" y="2589004"/>
            <a:chExt cx="1064464" cy="25200"/>
          </a:xfrm>
        </p:grpSpPr>
        <p:sp>
          <p:nvSpPr>
            <p:cNvPr id="38" name="Google Shape;38;g126e322696b_0_37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g126e322696b_0_37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g126e322696b_0_372"/>
          <p:cNvSpPr txBox="1">
            <a:spLocks noGrp="1"/>
          </p:cNvSpPr>
          <p:nvPr>
            <p:ph type="title"/>
          </p:nvPr>
        </p:nvSpPr>
        <p:spPr>
          <a:xfrm>
            <a:off x="972347" y="1758200"/>
            <a:ext cx="10248600" cy="713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1" name="Google Shape;41;g126e322696b_0_372"/>
          <p:cNvSpPr txBox="1">
            <a:spLocks noGrp="1"/>
          </p:cNvSpPr>
          <p:nvPr>
            <p:ph type="body" idx="1"/>
          </p:nvPr>
        </p:nvSpPr>
        <p:spPr>
          <a:xfrm>
            <a:off x="972180" y="2771833"/>
            <a:ext cx="5031000" cy="3014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g126e322696b_0_372"/>
          <p:cNvSpPr txBox="1">
            <a:spLocks noGrp="1"/>
          </p:cNvSpPr>
          <p:nvPr>
            <p:ph type="body" idx="2"/>
          </p:nvPr>
        </p:nvSpPr>
        <p:spPr>
          <a:xfrm>
            <a:off x="6189859" y="2771833"/>
            <a:ext cx="5031000" cy="3014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g126e322696b_0_372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26e322696b_0_381"/>
          <p:cNvSpPr/>
          <p:nvPr/>
        </p:nvSpPr>
        <p:spPr>
          <a:xfrm>
            <a:off x="0" y="0"/>
            <a:ext cx="121887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g126e322696b_0_381"/>
          <p:cNvGrpSpPr/>
          <p:nvPr/>
        </p:nvGrpSpPr>
        <p:grpSpPr>
          <a:xfrm>
            <a:off x="1106946" y="1588427"/>
            <a:ext cx="994103" cy="61102"/>
            <a:chOff x="4580561" y="2589004"/>
            <a:chExt cx="1064464" cy="25200"/>
          </a:xfrm>
        </p:grpSpPr>
        <p:sp>
          <p:nvSpPr>
            <p:cNvPr id="47" name="Google Shape;47;g126e322696b_0_38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g126e322696b_0_38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g126e322696b_0_381"/>
          <p:cNvSpPr txBox="1">
            <a:spLocks noGrp="1"/>
          </p:cNvSpPr>
          <p:nvPr>
            <p:ph type="title"/>
          </p:nvPr>
        </p:nvSpPr>
        <p:spPr>
          <a:xfrm>
            <a:off x="972347" y="1758200"/>
            <a:ext cx="10248600" cy="713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0" name="Google Shape;50;g126e322696b_0_381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26e322696b_0_388"/>
          <p:cNvSpPr/>
          <p:nvPr/>
        </p:nvSpPr>
        <p:spPr>
          <a:xfrm>
            <a:off x="0" y="0"/>
            <a:ext cx="121887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g126e322696b_0_388"/>
          <p:cNvGrpSpPr/>
          <p:nvPr/>
        </p:nvGrpSpPr>
        <p:grpSpPr>
          <a:xfrm>
            <a:off x="1106946" y="1588427"/>
            <a:ext cx="994103" cy="61102"/>
            <a:chOff x="4580561" y="2589004"/>
            <a:chExt cx="1064464" cy="25200"/>
          </a:xfrm>
        </p:grpSpPr>
        <p:sp>
          <p:nvSpPr>
            <p:cNvPr id="54" name="Google Shape;54;g126e322696b_0_38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g126e322696b_0_38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g126e322696b_0_388"/>
          <p:cNvSpPr txBox="1">
            <a:spLocks noGrp="1"/>
          </p:cNvSpPr>
          <p:nvPr>
            <p:ph type="title"/>
          </p:nvPr>
        </p:nvSpPr>
        <p:spPr>
          <a:xfrm>
            <a:off x="973080" y="1758200"/>
            <a:ext cx="4400100" cy="18420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57" name="Google Shape;57;g126e322696b_0_388"/>
          <p:cNvSpPr txBox="1">
            <a:spLocks noGrp="1"/>
          </p:cNvSpPr>
          <p:nvPr>
            <p:ph type="body" idx="1"/>
          </p:nvPr>
        </p:nvSpPr>
        <p:spPr>
          <a:xfrm>
            <a:off x="961383" y="3708967"/>
            <a:ext cx="4400100" cy="21300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g126e322696b_0_388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g126e322696b_0_396"/>
          <p:cNvGrpSpPr/>
          <p:nvPr/>
        </p:nvGrpSpPr>
        <p:grpSpPr>
          <a:xfrm>
            <a:off x="1106946" y="5558926"/>
            <a:ext cx="994103" cy="61102"/>
            <a:chOff x="4580561" y="2589004"/>
            <a:chExt cx="1064464" cy="25200"/>
          </a:xfrm>
        </p:grpSpPr>
        <p:sp>
          <p:nvSpPr>
            <p:cNvPr id="61" name="Google Shape;61;g126e322696b_0_39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g126e322696b_0_39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g126e322696b_0_396"/>
          <p:cNvSpPr txBox="1">
            <a:spLocks noGrp="1"/>
          </p:cNvSpPr>
          <p:nvPr>
            <p:ph type="title"/>
          </p:nvPr>
        </p:nvSpPr>
        <p:spPr>
          <a:xfrm>
            <a:off x="972347" y="1152400"/>
            <a:ext cx="9359100" cy="39801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g126e322696b_0_396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26e322696b_0_402"/>
          <p:cNvSpPr/>
          <p:nvPr/>
        </p:nvSpPr>
        <p:spPr>
          <a:xfrm>
            <a:off x="0" y="0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g126e322696b_0_402"/>
          <p:cNvGrpSpPr/>
          <p:nvPr/>
        </p:nvGrpSpPr>
        <p:grpSpPr>
          <a:xfrm>
            <a:off x="1106946" y="1588427"/>
            <a:ext cx="994103" cy="61102"/>
            <a:chOff x="4580561" y="2589004"/>
            <a:chExt cx="1064464" cy="25200"/>
          </a:xfrm>
        </p:grpSpPr>
        <p:sp>
          <p:nvSpPr>
            <p:cNvPr id="68" name="Google Shape;68;g126e322696b_0_40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g126e322696b_0_40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875" tIns="121875" rIns="121875" bIns="121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g126e322696b_0_402"/>
          <p:cNvSpPr txBox="1">
            <a:spLocks noGrp="1"/>
          </p:cNvSpPr>
          <p:nvPr>
            <p:ph type="title"/>
          </p:nvPr>
        </p:nvSpPr>
        <p:spPr>
          <a:xfrm>
            <a:off x="973080" y="1758200"/>
            <a:ext cx="4400100" cy="2249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71" name="Google Shape;71;g126e322696b_0_402"/>
          <p:cNvSpPr txBox="1">
            <a:spLocks noGrp="1"/>
          </p:cNvSpPr>
          <p:nvPr>
            <p:ph type="subTitle" idx="1"/>
          </p:nvPr>
        </p:nvSpPr>
        <p:spPr>
          <a:xfrm>
            <a:off x="966348" y="4215367"/>
            <a:ext cx="4400100" cy="10119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" name="Google Shape;72;g126e322696b_0_402"/>
          <p:cNvSpPr txBox="1">
            <a:spLocks noGrp="1"/>
          </p:cNvSpPr>
          <p:nvPr>
            <p:ph type="body" idx="2"/>
          </p:nvPr>
        </p:nvSpPr>
        <p:spPr>
          <a:xfrm>
            <a:off x="6897170" y="1803500"/>
            <a:ext cx="4497900" cy="40341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g126e322696b_0_402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6e322696b_0_411"/>
          <p:cNvSpPr txBox="1">
            <a:spLocks noGrp="1"/>
          </p:cNvSpPr>
          <p:nvPr>
            <p:ph type="body" idx="1"/>
          </p:nvPr>
        </p:nvSpPr>
        <p:spPr>
          <a:xfrm>
            <a:off x="966348" y="5830068"/>
            <a:ext cx="10260600" cy="6141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76" name="Google Shape;76;g126e322696b_0_411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26e322696b_0_346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Raleway"/>
              <a:buNone/>
              <a:defRPr sz="3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g126e322696b_0_346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g126e322696b_0_346"/>
          <p:cNvSpPr txBox="1">
            <a:spLocks noGrp="1"/>
          </p:cNvSpPr>
          <p:nvPr>
            <p:ph type="sldNum" idx="12"/>
          </p:nvPr>
        </p:nvSpPr>
        <p:spPr>
          <a:xfrm>
            <a:off x="11378772" y="6333134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jp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cohealthalliance.org/wp-content/uploads/2019/08/amazon-fire.jpe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>
            <a:spLocks noGrp="1"/>
          </p:cNvSpPr>
          <p:nvPr>
            <p:ph type="subTitle" idx="1"/>
          </p:nvPr>
        </p:nvSpPr>
        <p:spPr>
          <a:xfrm>
            <a:off x="187525" y="3663725"/>
            <a:ext cx="3931200" cy="21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lnSpcReduction="1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 b="1"/>
              <a:t>Filippe L.M. Santos</a:t>
            </a:r>
            <a:endParaRPr b="1"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Flavio T. Couto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Vanda Salgueiro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Miguel Potes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Maria João Costa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Daniele Bortoli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Rui Salgado</a:t>
            </a:r>
            <a:endParaRPr/>
          </a:p>
        </p:txBody>
      </p:sp>
      <p:pic>
        <p:nvPicPr>
          <p:cNvPr id="106" name="Google Shape;106;p1" descr="2784104897_054121d4d5_o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5553" y="1783404"/>
            <a:ext cx="3981822" cy="3981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 descr="未标题-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6163" y="848250"/>
            <a:ext cx="5400601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/>
          <p:nvPr/>
        </p:nvSpPr>
        <p:spPr>
          <a:xfrm>
            <a:off x="187525" y="1606750"/>
            <a:ext cx="75009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t-BR" sz="3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Fire weather risk analysis over Portugal in the last decades and their impacts over the atmosphere - The Monchique study case</a:t>
            </a:r>
            <a:endParaRPr sz="3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" name="Google Shape;10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523" y="5842200"/>
            <a:ext cx="3251897" cy="10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85150" y="5951450"/>
            <a:ext cx="4551276" cy="9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20302" y="5393450"/>
            <a:ext cx="3363123" cy="14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44200" y="152400"/>
            <a:ext cx="1301950" cy="13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0526" y="0"/>
            <a:ext cx="4551275" cy="1307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6e322696b_0_13"/>
          <p:cNvSpPr txBox="1">
            <a:spLocks noGrp="1"/>
          </p:cNvSpPr>
          <p:nvPr>
            <p:ph type="title"/>
          </p:nvPr>
        </p:nvSpPr>
        <p:spPr>
          <a:xfrm>
            <a:off x="-5" y="0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/>
              <a:t>Results</a:t>
            </a:r>
            <a:endParaRPr/>
          </a:p>
        </p:txBody>
      </p:sp>
      <p:sp>
        <p:nvSpPr>
          <p:cNvPr id="194" name="Google Shape;194;g126e322696b_0_13"/>
          <p:cNvSpPr txBox="1"/>
          <p:nvPr/>
        </p:nvSpPr>
        <p:spPr>
          <a:xfrm>
            <a:off x="2023938" y="6280800"/>
            <a:ext cx="3000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pt-BR" sz="3000" baseline="-25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200" b="0" i="0" u="none" strike="noStrike" cap="none" baseline="-25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126e322696b_0_13"/>
          <p:cNvSpPr txBox="1"/>
          <p:nvPr/>
        </p:nvSpPr>
        <p:spPr>
          <a:xfrm>
            <a:off x="7793863" y="6280800"/>
            <a:ext cx="3000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g126e322696b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2766" y="1212250"/>
            <a:ext cx="6480000" cy="498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126e322696b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2565" y="1212250"/>
            <a:ext cx="6480000" cy="498959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26e322696b_0_13"/>
          <p:cNvSpPr/>
          <p:nvPr/>
        </p:nvSpPr>
        <p:spPr>
          <a:xfrm>
            <a:off x="1793175" y="1734575"/>
            <a:ext cx="304800" cy="3703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126e322696b_0_13"/>
          <p:cNvSpPr/>
          <p:nvPr/>
        </p:nvSpPr>
        <p:spPr>
          <a:xfrm>
            <a:off x="7793875" y="1734575"/>
            <a:ext cx="304800" cy="3703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d8b5b3e71b_0_189"/>
          <p:cNvSpPr txBox="1">
            <a:spLocks noGrp="1"/>
          </p:cNvSpPr>
          <p:nvPr>
            <p:ph type="body" idx="1"/>
          </p:nvPr>
        </p:nvSpPr>
        <p:spPr>
          <a:xfrm>
            <a:off x="304720" y="1268760"/>
            <a:ext cx="10157400" cy="4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 fontScale="92500" lnSpcReduction="20000"/>
          </a:bodyPr>
          <a:lstStyle/>
          <a:p>
            <a:pPr marL="457200" lvl="0" indent="-336550" algn="just" rtl="0">
              <a:lnSpc>
                <a:spcPct val="150000"/>
              </a:lnSpc>
              <a:spcBef>
                <a:spcPts val="1866"/>
              </a:spcBef>
              <a:spcAft>
                <a:spcPts val="0"/>
              </a:spcAft>
              <a:buSzPct val="76923"/>
              <a:buChar char="•"/>
            </a:pPr>
            <a:r>
              <a:rPr lang="pt-BR" sz="2600"/>
              <a:t>South Portugal has the FWI </a:t>
            </a:r>
            <a:r>
              <a:rPr lang="pt-BR" sz="2600" b="1"/>
              <a:t>positive trend</a:t>
            </a:r>
            <a:r>
              <a:rPr lang="pt-BR" sz="2600"/>
              <a:t>.</a:t>
            </a:r>
            <a:endParaRPr sz="2600"/>
          </a:p>
          <a:p>
            <a:pPr marL="457200" lvl="0" indent="-336550" algn="just" rtl="0">
              <a:lnSpc>
                <a:spcPct val="150000"/>
              </a:lnSpc>
              <a:spcBef>
                <a:spcPts val="1866"/>
              </a:spcBef>
              <a:spcAft>
                <a:spcPts val="0"/>
              </a:spcAft>
              <a:buSzPct val="76923"/>
              <a:buChar char="•"/>
            </a:pPr>
            <a:r>
              <a:rPr lang="pt-BR" sz="2600"/>
              <a:t>The </a:t>
            </a:r>
            <a:r>
              <a:rPr lang="pt-BR" sz="2600" b="1"/>
              <a:t>Monchique wildfire</a:t>
            </a:r>
            <a:r>
              <a:rPr lang="pt-BR" sz="2600"/>
              <a:t> was the most destructive in Portugal in 2018, with almost </a:t>
            </a:r>
            <a:r>
              <a:rPr lang="pt-BR" sz="2600" b="1"/>
              <a:t>27.000 ha burned</a:t>
            </a:r>
            <a:r>
              <a:rPr lang="pt-BR" sz="2600"/>
              <a:t>.</a:t>
            </a:r>
            <a:endParaRPr sz="2600"/>
          </a:p>
          <a:p>
            <a:pPr marL="457200" lvl="0" indent="-336550" algn="just" rtl="0">
              <a:lnSpc>
                <a:spcPct val="150000"/>
              </a:lnSpc>
              <a:spcBef>
                <a:spcPts val="1866"/>
              </a:spcBef>
              <a:spcAft>
                <a:spcPts val="0"/>
              </a:spcAft>
              <a:buSzPct val="76923"/>
              <a:buChar char="•"/>
            </a:pPr>
            <a:r>
              <a:rPr lang="pt-BR" sz="2600"/>
              <a:t>Extreme wildfire events can </a:t>
            </a:r>
            <a:r>
              <a:rPr lang="pt-BR" sz="2600" b="1"/>
              <a:t>release massive pollutants</a:t>
            </a:r>
            <a:r>
              <a:rPr lang="pt-BR" sz="2600"/>
              <a:t> into the atmosphere. </a:t>
            </a:r>
            <a:endParaRPr sz="2600"/>
          </a:p>
          <a:p>
            <a:pPr marL="457200" lvl="0" indent="-336550" algn="just" rtl="0">
              <a:lnSpc>
                <a:spcPct val="150000"/>
              </a:lnSpc>
              <a:spcBef>
                <a:spcPts val="1866"/>
              </a:spcBef>
              <a:spcAft>
                <a:spcPts val="0"/>
              </a:spcAft>
              <a:buSzPct val="76923"/>
              <a:buChar char="•"/>
            </a:pPr>
            <a:r>
              <a:rPr lang="pt-BR" sz="2600"/>
              <a:t>The </a:t>
            </a:r>
            <a:r>
              <a:rPr lang="pt-BR" sz="2600" b="1"/>
              <a:t>Sentinel-5 products</a:t>
            </a:r>
            <a:r>
              <a:rPr lang="pt-BR" sz="2600"/>
              <a:t> help evaluate the </a:t>
            </a:r>
            <a:r>
              <a:rPr lang="pt-BR" sz="2600" b="1"/>
              <a:t>fire emission</a:t>
            </a:r>
            <a:r>
              <a:rPr lang="pt-BR" sz="2600"/>
              <a:t> evolution in extreme wildfire events.</a:t>
            </a:r>
            <a:endParaRPr sz="2600"/>
          </a:p>
          <a:p>
            <a:pPr marL="0" lvl="0" indent="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SzPct val="105882"/>
              <a:buNone/>
            </a:pPr>
            <a:endParaRPr/>
          </a:p>
        </p:txBody>
      </p:sp>
      <p:sp>
        <p:nvSpPr>
          <p:cNvPr id="206" name="Google Shape;206;gd8b5b3e71b_0_189"/>
          <p:cNvSpPr txBox="1">
            <a:spLocks noGrp="1"/>
          </p:cNvSpPr>
          <p:nvPr>
            <p:ph type="title"/>
          </p:nvPr>
        </p:nvSpPr>
        <p:spPr>
          <a:xfrm>
            <a:off x="-5" y="0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/>
              <a:t>Discussions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g1129caa7f33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672" y="2952976"/>
            <a:ext cx="3469624" cy="18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1129caa7f33_1_6"/>
          <p:cNvSpPr txBox="1">
            <a:spLocks noGrp="1"/>
          </p:cNvSpPr>
          <p:nvPr>
            <p:ph type="title"/>
          </p:nvPr>
        </p:nvSpPr>
        <p:spPr>
          <a:xfrm>
            <a:off x="304720" y="0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/>
              <a:t>Acknowledgements</a:t>
            </a:r>
            <a:endParaRPr/>
          </a:p>
        </p:txBody>
      </p:sp>
      <p:pic>
        <p:nvPicPr>
          <p:cNvPr id="214" name="Google Shape;214;g1129caa7f33_1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125" y="1613470"/>
            <a:ext cx="3742726" cy="1176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129caa7f33_1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2013" y="5158763"/>
            <a:ext cx="39052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129caa7f33_1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2575" y="5031562"/>
            <a:ext cx="3371275" cy="160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129caa7f33_1_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05300" y="3009539"/>
            <a:ext cx="4063324" cy="16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129caa7f33_1_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18800" y="1687261"/>
            <a:ext cx="5129574" cy="102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129caa7f33_1_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400" y="4945226"/>
            <a:ext cx="4023711" cy="176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1129caa7f33_1_6" descr="Proyecto FIREPOCTEP (@firepoctep) / Twitter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39063" y="2703629"/>
            <a:ext cx="2264800" cy="22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d8b5b3e71b_1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367"/>
            <a:ext cx="12188826" cy="829857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d8b5b3e71b_1_13"/>
          <p:cNvSpPr txBox="1">
            <a:spLocks noGrp="1"/>
          </p:cNvSpPr>
          <p:nvPr>
            <p:ph type="title"/>
          </p:nvPr>
        </p:nvSpPr>
        <p:spPr>
          <a:xfrm>
            <a:off x="240437" y="0"/>
            <a:ext cx="11357700" cy="3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92243"/>
              <a:buNone/>
            </a:pPr>
            <a:r>
              <a:rPr lang="pt-BR" sz="5300">
                <a:solidFill>
                  <a:schemeClr val="dk2"/>
                </a:solidFill>
              </a:rPr>
              <a:t>Thank you!</a:t>
            </a:r>
            <a:endParaRPr sz="53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92243"/>
              <a:buNone/>
            </a:pPr>
            <a:endParaRPr sz="53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92243"/>
              <a:buNone/>
            </a:pPr>
            <a:endParaRPr sz="53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92243"/>
              <a:buNone/>
            </a:pPr>
            <a:r>
              <a:rPr lang="pt-BR" sz="5300" b="1">
                <a:solidFill>
                  <a:schemeClr val="dk2"/>
                </a:solidFill>
              </a:rPr>
              <a:t>Questions?</a:t>
            </a:r>
            <a:endParaRPr sz="53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139682"/>
              <a:buNone/>
            </a:pPr>
            <a:endParaRPr/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181069"/>
              <a:buNone/>
            </a:pPr>
            <a:endParaRPr sz="2700"/>
          </a:p>
        </p:txBody>
      </p:sp>
      <p:sp>
        <p:nvSpPr>
          <p:cNvPr id="227" name="Google Shape;227;gd8b5b3e71b_1_13"/>
          <p:cNvSpPr txBox="1">
            <a:spLocks noGrp="1"/>
          </p:cNvSpPr>
          <p:nvPr>
            <p:ph type="body" idx="1"/>
          </p:nvPr>
        </p:nvSpPr>
        <p:spPr>
          <a:xfrm>
            <a:off x="-50" y="7278125"/>
            <a:ext cx="121887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 fontScale="25000" lnSpcReduction="20000"/>
          </a:bodyPr>
          <a:lstStyle/>
          <a:p>
            <a:pPr marL="0" lvl="0" indent="0" algn="r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SzPts val="2400"/>
              <a:buNone/>
            </a:pPr>
            <a:r>
              <a:rPr lang="pt-BR" sz="1600">
                <a:solidFill>
                  <a:srgbClr val="FFFFFF"/>
                </a:solidFill>
              </a:rPr>
              <a:t>Source: </a:t>
            </a:r>
            <a:r>
              <a:rPr lang="pt-BR" sz="1600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https://www.ecohealthalliance.org/wp-content/uploads/2019/08/amazon-fire.jpeg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28" name="Google Shape;228;gd8b5b3e71b_1_13"/>
          <p:cNvSpPr txBox="1"/>
          <p:nvPr/>
        </p:nvSpPr>
        <p:spPr>
          <a:xfrm>
            <a:off x="7245213" y="5155667"/>
            <a:ext cx="47673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Filippe Lemos Maia Santos</a:t>
            </a:r>
            <a:endParaRPr sz="2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t-BR"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filippe.santos@uevora.pt</a:t>
            </a: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8b5b3e71b_0_2"/>
          <p:cNvSpPr txBox="1">
            <a:spLocks noGrp="1"/>
          </p:cNvSpPr>
          <p:nvPr>
            <p:ph type="title"/>
          </p:nvPr>
        </p:nvSpPr>
        <p:spPr>
          <a:xfrm>
            <a:off x="427725" y="152400"/>
            <a:ext cx="33519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pt-BR"/>
              <a:t>Wildfires climate impacts</a:t>
            </a:r>
            <a:endParaRPr/>
          </a:p>
        </p:txBody>
      </p:sp>
      <p:pic>
        <p:nvPicPr>
          <p:cNvPr id="120" name="Google Shape;120;gd8b5b3e71b_0_2" descr="Diagram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6236" y="0"/>
            <a:ext cx="7338214" cy="66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d8b5b3e71b_0_2"/>
          <p:cNvSpPr txBox="1"/>
          <p:nvPr/>
        </p:nvSpPr>
        <p:spPr>
          <a:xfrm>
            <a:off x="0" y="6641075"/>
            <a:ext cx="12188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75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</a:t>
            </a:r>
            <a:r>
              <a:rPr lang="pt-BR" sz="75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Bowman, David M. J. S.; Kolden, Crystal A.; Abatzoglou, John T.; Johnston, Fay H.; van der Werf, Guido R.; Flannigan, Mike (2020). Vegetation fires in the Anthropocene. Nature Reviews Earth &amp; Environment, (), –. doi:10.1038/s43017-020-0085-3 </a:t>
            </a:r>
            <a:endParaRPr sz="7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gd8b5b3e71b_0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39450"/>
            <a:ext cx="4636511" cy="411726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d8b5b3e71b_0_2"/>
          <p:cNvSpPr txBox="1"/>
          <p:nvPr/>
        </p:nvSpPr>
        <p:spPr>
          <a:xfrm>
            <a:off x="0" y="5656700"/>
            <a:ext cx="463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IPCC AR6 2021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/>
          <p:nvPr/>
        </p:nvSpPr>
        <p:spPr>
          <a:xfrm>
            <a:off x="0" y="0"/>
            <a:ext cx="121887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Bowman, David M. J. S.; Kolden, Crystal A.; Abatzoglou, John T.; Johnston, Fay H.; van der Werf, Guido R.; Flannigan, Mike (2020). Vegetation fires in the Anthropocene. Nature Reviews Earth &amp; Environment, (), –. doi:10.1038/s43017-020-0085-3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3" descr="Mapa com comid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365" y="812800"/>
            <a:ext cx="9362093" cy="4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 txBox="1">
            <a:spLocks noGrp="1"/>
          </p:cNvSpPr>
          <p:nvPr>
            <p:ph type="title"/>
          </p:nvPr>
        </p:nvSpPr>
        <p:spPr>
          <a:xfrm>
            <a:off x="-5" y="5019675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/>
              <a:t>Objective</a:t>
            </a:r>
            <a:endParaRPr/>
          </a:p>
        </p:txBody>
      </p:sp>
      <p:sp>
        <p:nvSpPr>
          <p:cNvPr id="132" name="Google Shape;132;p3"/>
          <p:cNvSpPr txBox="1">
            <a:spLocks noGrp="1"/>
          </p:cNvSpPr>
          <p:nvPr>
            <p:ph type="body" idx="1"/>
          </p:nvPr>
        </p:nvSpPr>
        <p:spPr>
          <a:xfrm>
            <a:off x="0" y="6014100"/>
            <a:ext cx="121887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935"/>
              <a:buFont typeface="Arial"/>
              <a:buNone/>
            </a:pPr>
            <a:r>
              <a:rPr lang="pt-BR" sz="25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to investigate the fire risk evolution in Portugal over the last 40 years and the extreme wildfire emission impacts derived from remote sensing data.</a:t>
            </a:r>
            <a:endParaRPr sz="204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29caa7f33_1_20"/>
          <p:cNvSpPr txBox="1">
            <a:spLocks noGrp="1"/>
          </p:cNvSpPr>
          <p:nvPr>
            <p:ph type="title"/>
          </p:nvPr>
        </p:nvSpPr>
        <p:spPr>
          <a:xfrm>
            <a:off x="-5" y="0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/>
              <a:t>Methodology</a:t>
            </a:r>
            <a:endParaRPr/>
          </a:p>
        </p:txBody>
      </p:sp>
      <p:sp>
        <p:nvSpPr>
          <p:cNvPr id="139" name="Google Shape;139;g1129caa7f33_1_20"/>
          <p:cNvSpPr txBox="1"/>
          <p:nvPr/>
        </p:nvSpPr>
        <p:spPr>
          <a:xfrm>
            <a:off x="0" y="6044750"/>
            <a:ext cx="6375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pt-BR" sz="1050">
                <a:solidFill>
                  <a:srgbClr val="23466B"/>
                </a:solidFill>
              </a:rPr>
              <a:t>Structure of the Canadian Forest Fire Weather Index (FWI) System</a:t>
            </a:r>
            <a:endParaRPr sz="1050" b="0" i="0" u="none" strike="noStrike" cap="none">
              <a:solidFill>
                <a:srgbClr val="2346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pt-BR" sz="1050">
                <a:solidFill>
                  <a:srgbClr val="23466B"/>
                </a:solidFill>
              </a:rPr>
              <a:t>Source</a:t>
            </a:r>
            <a:r>
              <a:rPr lang="pt-BR" sz="1050" b="0" i="0" u="none" strike="noStrike" cap="none">
                <a:solidFill>
                  <a:srgbClr val="23466B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1050">
                <a:solidFill>
                  <a:srgbClr val="23466B"/>
                </a:solidFill>
              </a:rPr>
              <a:t>https://confluence.ecmwf.int/display/CEMS/Fire+danger+indices+historical+data+from+the+Copernicus+</a:t>
            </a:r>
            <a:br>
              <a:rPr lang="pt-BR" sz="1050">
                <a:solidFill>
                  <a:srgbClr val="23466B"/>
                </a:solidFill>
              </a:rPr>
            </a:br>
            <a:r>
              <a:rPr lang="pt-BR" sz="1050">
                <a:solidFill>
                  <a:srgbClr val="23466B"/>
                </a:solidFill>
              </a:rPr>
              <a:t>Emergency+Management+Service?preview=/239344103/239344106/Fire_In_CDS.pdf</a:t>
            </a:r>
            <a:endParaRPr sz="1050" b="0" i="0" u="none" strike="noStrike" cap="none">
              <a:solidFill>
                <a:srgbClr val="234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g1129caa7f33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8500"/>
            <a:ext cx="6044736" cy="47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1129caa7f33_1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9536" y="1168500"/>
            <a:ext cx="5686888" cy="4123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1129caa7f33_1_20"/>
          <p:cNvSpPr txBox="1"/>
          <p:nvPr/>
        </p:nvSpPr>
        <p:spPr>
          <a:xfrm>
            <a:off x="7157400" y="5444350"/>
            <a:ext cx="4281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50">
                <a:solidFill>
                  <a:srgbClr val="23466B"/>
                </a:solidFill>
              </a:rPr>
              <a:t>Flowchart of this work.</a:t>
            </a:r>
            <a:endParaRPr sz="1650">
              <a:solidFill>
                <a:srgbClr val="23466B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29caa7f33_1_26"/>
          <p:cNvSpPr txBox="1">
            <a:spLocks noGrp="1"/>
          </p:cNvSpPr>
          <p:nvPr>
            <p:ph type="title"/>
          </p:nvPr>
        </p:nvSpPr>
        <p:spPr>
          <a:xfrm>
            <a:off x="-5" y="0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/>
              <a:t>Results</a:t>
            </a:r>
            <a:endParaRPr/>
          </a:p>
        </p:txBody>
      </p:sp>
      <p:pic>
        <p:nvPicPr>
          <p:cNvPr id="149" name="Google Shape;149;g1129caa7f33_1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9850" y="1455708"/>
            <a:ext cx="8583301" cy="540229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1129caa7f33_1_26"/>
          <p:cNvSpPr txBox="1"/>
          <p:nvPr/>
        </p:nvSpPr>
        <p:spPr>
          <a:xfrm>
            <a:off x="3541775" y="158950"/>
            <a:ext cx="83196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pt-BR"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nterannual</a:t>
            </a:r>
            <a:r>
              <a:rPr lang="pt-BR" sz="4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variability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g1129caa7f33_1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68500"/>
            <a:ext cx="3619845" cy="5689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1129caa7f33_1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20900"/>
            <a:ext cx="9035843" cy="553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129caa7f33_1_38"/>
          <p:cNvSpPr txBox="1"/>
          <p:nvPr/>
        </p:nvSpPr>
        <p:spPr>
          <a:xfrm>
            <a:off x="3617250" y="465075"/>
            <a:ext cx="30000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Faro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1129caa7f33_1_38"/>
          <p:cNvSpPr txBox="1">
            <a:spLocks noGrp="1"/>
          </p:cNvSpPr>
          <p:nvPr>
            <p:ph type="title"/>
          </p:nvPr>
        </p:nvSpPr>
        <p:spPr>
          <a:xfrm>
            <a:off x="-5" y="0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/>
              <a:t>Results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29caa7f33_1_38"/>
          <p:cNvSpPr txBox="1">
            <a:spLocks noGrp="1"/>
          </p:cNvSpPr>
          <p:nvPr>
            <p:ph type="title"/>
          </p:nvPr>
        </p:nvSpPr>
        <p:spPr>
          <a:xfrm>
            <a:off x="-5" y="0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 dirty="0"/>
              <a:t>Results</a:t>
            </a:r>
            <a:endParaRPr dirty="0"/>
          </a:p>
        </p:txBody>
      </p:sp>
      <p:pic>
        <p:nvPicPr>
          <p:cNvPr id="160" name="Google Shape;160;g1129caa7f33_1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099" y="1371601"/>
            <a:ext cx="9589258" cy="540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1129caa7f33_1_38"/>
          <p:cNvSpPr/>
          <p:nvPr/>
        </p:nvSpPr>
        <p:spPr>
          <a:xfrm>
            <a:off x="5640375" y="1481175"/>
            <a:ext cx="1114310" cy="73930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58;g1129caa7f33_1_38">
            <a:extLst>
              <a:ext uri="{FF2B5EF4-FFF2-40B4-BE49-F238E27FC236}">
                <a16:creationId xmlns:a16="http://schemas.microsoft.com/office/drawing/2014/main" id="{DD6D827C-FEE8-6F33-E3D5-A4E10558A466}"/>
              </a:ext>
            </a:extLst>
          </p:cNvPr>
          <p:cNvSpPr txBox="1"/>
          <p:nvPr/>
        </p:nvSpPr>
        <p:spPr>
          <a:xfrm>
            <a:off x="3617250" y="465075"/>
            <a:ext cx="30000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Faro 2018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89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29caa7f33_1_53"/>
          <p:cNvSpPr txBox="1"/>
          <p:nvPr/>
        </p:nvSpPr>
        <p:spPr>
          <a:xfrm>
            <a:off x="3617250" y="465075"/>
            <a:ext cx="56826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t-BR"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Monchique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g1129caa7f33_1_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5" y="1314788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129caa7f33_1_53"/>
          <p:cNvSpPr txBox="1"/>
          <p:nvPr/>
        </p:nvSpPr>
        <p:spPr>
          <a:xfrm>
            <a:off x="1392600" y="6280825"/>
            <a:ext cx="3000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Sentinel-3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1129caa7f33_1_53"/>
          <p:cNvSpPr txBox="1"/>
          <p:nvPr/>
        </p:nvSpPr>
        <p:spPr>
          <a:xfrm>
            <a:off x="7151563" y="6267800"/>
            <a:ext cx="3000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VIIRS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1129caa7f33_1_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0425" y="1377975"/>
            <a:ext cx="5310495" cy="487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129caa7f33_1_53"/>
          <p:cNvSpPr txBox="1">
            <a:spLocks noGrp="1"/>
          </p:cNvSpPr>
          <p:nvPr>
            <p:ph type="title"/>
          </p:nvPr>
        </p:nvSpPr>
        <p:spPr>
          <a:xfrm>
            <a:off x="-5" y="0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/>
              <a:t>Results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7b9f09dbf_0_0"/>
          <p:cNvSpPr txBox="1"/>
          <p:nvPr/>
        </p:nvSpPr>
        <p:spPr>
          <a:xfrm>
            <a:off x="277638" y="6243275"/>
            <a:ext cx="3000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Sentinel-2</a:t>
            </a:r>
            <a:endParaRPr sz="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127b9f09db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73175"/>
            <a:ext cx="5113016" cy="511301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127b9f09dbf_0_0"/>
          <p:cNvSpPr txBox="1"/>
          <p:nvPr/>
        </p:nvSpPr>
        <p:spPr>
          <a:xfrm>
            <a:off x="380994" y="3968775"/>
            <a:ext cx="1593600" cy="44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2018-08-20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127b9f09dbf_0_0"/>
          <p:cNvSpPr txBox="1"/>
          <p:nvPr/>
        </p:nvSpPr>
        <p:spPr>
          <a:xfrm>
            <a:off x="8590775" y="0"/>
            <a:ext cx="36450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Sentinel-</a:t>
            </a:r>
            <a:r>
              <a:rPr lang="pt-BR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NO</a:t>
            </a:r>
            <a:r>
              <a:rPr lang="pt-BR" sz="2400" baseline="-25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pt-BR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product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g127b9f09dbf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6825" y="1073175"/>
            <a:ext cx="5113016" cy="511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127b9f09db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1316" y="465250"/>
            <a:ext cx="2857500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127b9f09dbf_0_0"/>
          <p:cNvSpPr txBox="1"/>
          <p:nvPr/>
        </p:nvSpPr>
        <p:spPr>
          <a:xfrm>
            <a:off x="4515035" y="6243275"/>
            <a:ext cx="61566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Sentinel-5 CO </a:t>
            </a:r>
            <a:r>
              <a:rPr lang="pt-BR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127b9f09dbf_0_0"/>
          <p:cNvSpPr txBox="1"/>
          <p:nvPr/>
        </p:nvSpPr>
        <p:spPr>
          <a:xfrm>
            <a:off x="10149850" y="3173100"/>
            <a:ext cx="21102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(01-10 </a:t>
            </a:r>
            <a:endParaRPr sz="2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 2018)</a:t>
            </a:r>
            <a:endParaRPr sz="100">
              <a:solidFill>
                <a:schemeClr val="dk2"/>
              </a:solidFill>
            </a:endParaRPr>
          </a:p>
        </p:txBody>
      </p:sp>
      <p:sp>
        <p:nvSpPr>
          <p:cNvPr id="187" name="Google Shape;187;g127b9f09dbf_0_0"/>
          <p:cNvSpPr txBox="1">
            <a:spLocks noGrp="1"/>
          </p:cNvSpPr>
          <p:nvPr>
            <p:ph type="title"/>
          </p:nvPr>
        </p:nvSpPr>
        <p:spPr>
          <a:xfrm>
            <a:off x="-5" y="0"/>
            <a:ext cx="101574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/>
              <a:t>Results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385</Words>
  <Application>Microsoft Office PowerPoint</Application>
  <PresentationFormat>Personalizar</PresentationFormat>
  <Paragraphs>63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0" baseType="lpstr">
      <vt:lpstr>Century Gothic</vt:lpstr>
      <vt:lpstr>Lato</vt:lpstr>
      <vt:lpstr>Trebuchet MS</vt:lpstr>
      <vt:lpstr>Raleway</vt:lpstr>
      <vt:lpstr>Verdana</vt:lpstr>
      <vt:lpstr>Arial</vt:lpstr>
      <vt:lpstr>Streamline</vt:lpstr>
      <vt:lpstr>Apresentação do PowerPoint</vt:lpstr>
      <vt:lpstr>Wildfires climate impacts</vt:lpstr>
      <vt:lpstr>Objective</vt:lpstr>
      <vt:lpstr>Methodology</vt:lpstr>
      <vt:lpstr>Results</vt:lpstr>
      <vt:lpstr>Results</vt:lpstr>
      <vt:lpstr>Results</vt:lpstr>
      <vt:lpstr>Results</vt:lpstr>
      <vt:lpstr>Results</vt:lpstr>
      <vt:lpstr>Results</vt:lpstr>
      <vt:lpstr>Discussions</vt:lpstr>
      <vt:lpstr>Acknowledgements</vt:lpstr>
      <vt:lpstr>Thank you!   Questions?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Filippe Lemos Maia Santos</cp:lastModifiedBy>
  <cp:revision>2</cp:revision>
  <dcterms:created xsi:type="dcterms:W3CDTF">2020-12-12T13:35:42Z</dcterms:created>
  <dcterms:modified xsi:type="dcterms:W3CDTF">2022-05-22T14:18:29Z</dcterms:modified>
</cp:coreProperties>
</file>