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0"/>
  </p:notesMasterIdLst>
  <p:sldIdLst>
    <p:sldId id="261" r:id="rId2"/>
    <p:sldId id="259" r:id="rId3"/>
    <p:sldId id="258" r:id="rId4"/>
    <p:sldId id="262" r:id="rId5"/>
    <p:sldId id="276" r:id="rId6"/>
    <p:sldId id="278" r:id="rId7"/>
    <p:sldId id="279" r:id="rId8"/>
    <p:sldId id="280" r:id="rId9"/>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Без стилю та сі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45" autoAdjust="0"/>
  </p:normalViewPr>
  <p:slideViewPr>
    <p:cSldViewPr snapToGrid="0">
      <p:cViewPr varScale="1">
        <p:scale>
          <a:sx n="82" d="100"/>
          <a:sy n="82" d="100"/>
        </p:scale>
        <p:origin x="720"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15370899227452"/>
          <c:y val="5.6191872534252223E-2"/>
          <c:w val="0.80200695625166074"/>
          <c:h val="0.8982359350294904"/>
        </c:manualLayout>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'по місяцях'!$A$3:$A$14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'по місяцях'!$I$3:$I$14</c:f>
              <c:numCache>
                <c:formatCode>General</c:formatCode>
                <c:ptCount val="12"/>
                <c:pt idx="0">
                  <c:v>8</c:v>
                </c:pt>
                <c:pt idx="1">
                  <c:v>9</c:v>
                </c:pt>
                <c:pt idx="2">
                  <c:v>188</c:v>
                </c:pt>
                <c:pt idx="3">
                  <c:v>320</c:v>
                </c:pt>
                <c:pt idx="4">
                  <c:v>216</c:v>
                </c:pt>
                <c:pt idx="5">
                  <c:v>169</c:v>
                </c:pt>
                <c:pt idx="6">
                  <c:v>161</c:v>
                </c:pt>
                <c:pt idx="7">
                  <c:v>128</c:v>
                </c:pt>
                <c:pt idx="8">
                  <c:v>76</c:v>
                </c:pt>
                <c:pt idx="9">
                  <c:v>37</c:v>
                </c:pt>
                <c:pt idx="10">
                  <c:v>9</c:v>
                </c:pt>
                <c:pt idx="11">
                  <c:v>1</c:v>
                </c:pt>
              </c:numCache>
            </c:numRef>
          </c:val>
          <c:extLst>
            <c:ext xmlns:c16="http://schemas.microsoft.com/office/drawing/2014/chart" uri="{C3380CC4-5D6E-409C-BE32-E72D297353CC}">
              <c16:uniqueId val="{00000000-17A3-435A-B27C-15A208DCACE2}"/>
            </c:ext>
          </c:extLst>
        </c:ser>
        <c:dLbls>
          <c:dLblPos val="outEnd"/>
          <c:showLegendKey val="0"/>
          <c:showVal val="1"/>
          <c:showCatName val="0"/>
          <c:showSerName val="0"/>
          <c:showPercent val="0"/>
          <c:showBubbleSize val="0"/>
        </c:dLbls>
        <c:gapWidth val="100"/>
        <c:axId val="451200560"/>
        <c:axId val="451196640"/>
      </c:barChart>
      <c:catAx>
        <c:axId val="451200560"/>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b="0" dirty="0">
                    <a:solidFill>
                      <a:schemeClr val="tx1"/>
                    </a:solidFill>
                    <a:latin typeface="Arial" panose="020B0604020202020204" pitchFamily="34" charset="0"/>
                    <a:cs typeface="Arial" panose="020B0604020202020204" pitchFamily="34" charset="0"/>
                  </a:rPr>
                  <a:t>Month</a:t>
                </a:r>
                <a:endParaRPr lang="uk-UA" sz="1000" b="0" dirty="0">
                  <a:solidFill>
                    <a:schemeClr val="tx1"/>
                  </a:solidFill>
                  <a:latin typeface="Arial" panose="020B0604020202020204" pitchFamily="34" charset="0"/>
                  <a:cs typeface="Arial" panose="020B0604020202020204" pitchFamily="34" charset="0"/>
                </a:endParaRPr>
              </a:p>
            </c:rich>
          </c:tx>
          <c:layout>
            <c:manualLayout>
              <c:xMode val="edge"/>
              <c:yMode val="edge"/>
              <c:x val="9.4300034530419245E-3"/>
              <c:y val="0.320126038003040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uk-UA"/>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mn-cs"/>
              </a:defRPr>
            </a:pPr>
            <a:endParaRPr lang="uk-UA"/>
          </a:p>
        </c:txPr>
        <c:crossAx val="451196640"/>
        <c:crosses val="autoZero"/>
        <c:auto val="1"/>
        <c:lblAlgn val="ctr"/>
        <c:lblOffset val="100"/>
        <c:noMultiLvlLbl val="0"/>
      </c:catAx>
      <c:valAx>
        <c:axId val="451196640"/>
        <c:scaling>
          <c:orientation val="minMax"/>
        </c:scaling>
        <c:delete val="1"/>
        <c:axPos val="t"/>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b="0" dirty="0">
                    <a:solidFill>
                      <a:schemeClr val="tx1"/>
                    </a:solidFill>
                    <a:latin typeface="Arial" panose="020B0604020202020204" pitchFamily="34" charset="0"/>
                    <a:cs typeface="Arial" panose="020B0604020202020204" pitchFamily="34" charset="0"/>
                  </a:rPr>
                  <a:t>Number</a:t>
                </a:r>
                <a:r>
                  <a:rPr lang="en-US" sz="1000" b="0" baseline="0" dirty="0">
                    <a:solidFill>
                      <a:schemeClr val="tx1"/>
                    </a:solidFill>
                    <a:latin typeface="Arial" panose="020B0604020202020204" pitchFamily="34" charset="0"/>
                    <a:cs typeface="Arial" panose="020B0604020202020204" pitchFamily="34" charset="0"/>
                  </a:rPr>
                  <a:t> of fires  </a:t>
                </a:r>
                <a:endParaRPr lang="uk-UA" sz="1000" b="0" dirty="0">
                  <a:solidFill>
                    <a:schemeClr val="tx1"/>
                  </a:solidFill>
                  <a:latin typeface="Arial" panose="020B0604020202020204" pitchFamily="34" charset="0"/>
                  <a:cs typeface="Arial" panose="020B0604020202020204" pitchFamily="34" charset="0"/>
                </a:endParaRPr>
              </a:p>
            </c:rich>
          </c:tx>
          <c:layout>
            <c:manualLayout>
              <c:xMode val="edge"/>
              <c:yMode val="edge"/>
              <c:x val="0.4407569053081436"/>
              <c:y val="4.039294736920243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uk-UA"/>
            </a:p>
          </c:txPr>
        </c:title>
        <c:numFmt formatCode="General" sourceLinked="1"/>
        <c:majorTickMark val="none"/>
        <c:minorTickMark val="none"/>
        <c:tickLblPos val="nextTo"/>
        <c:crossAx val="451200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66373768496328"/>
          <c:y val="3.97196273861097E-2"/>
          <c:w val="0.8485971318802541"/>
          <c:h val="0.93113596570559409"/>
        </c:manualLayout>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'по роках'!$A$3:$A$29</c:f>
              <c:numCache>
                <c:formatCode>General</c:formatCode>
                <c:ptCount val="27"/>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2000</c:v>
                </c:pt>
                <c:pt idx="20">
                  <c:v>1999</c:v>
                </c:pt>
                <c:pt idx="21">
                  <c:v>1998</c:v>
                </c:pt>
                <c:pt idx="22">
                  <c:v>1997</c:v>
                </c:pt>
                <c:pt idx="23">
                  <c:v>1996</c:v>
                </c:pt>
                <c:pt idx="24">
                  <c:v>1995</c:v>
                </c:pt>
                <c:pt idx="25">
                  <c:v>1994</c:v>
                </c:pt>
                <c:pt idx="26">
                  <c:v>1993</c:v>
                </c:pt>
              </c:numCache>
            </c:numRef>
          </c:cat>
          <c:val>
            <c:numRef>
              <c:f>'по роках'!$I$3:$I$29</c:f>
              <c:numCache>
                <c:formatCode>General</c:formatCode>
                <c:ptCount val="27"/>
                <c:pt idx="0">
                  <c:v>81</c:v>
                </c:pt>
                <c:pt idx="1">
                  <c:v>60</c:v>
                </c:pt>
                <c:pt idx="2">
                  <c:v>37</c:v>
                </c:pt>
                <c:pt idx="3">
                  <c:v>40</c:v>
                </c:pt>
                <c:pt idx="4">
                  <c:v>44</c:v>
                </c:pt>
                <c:pt idx="5">
                  <c:v>116</c:v>
                </c:pt>
                <c:pt idx="6">
                  <c:v>58</c:v>
                </c:pt>
                <c:pt idx="7">
                  <c:v>23</c:v>
                </c:pt>
                <c:pt idx="8">
                  <c:v>19</c:v>
                </c:pt>
                <c:pt idx="9">
                  <c:v>38</c:v>
                </c:pt>
                <c:pt idx="10">
                  <c:v>24</c:v>
                </c:pt>
                <c:pt idx="11">
                  <c:v>26</c:v>
                </c:pt>
                <c:pt idx="12">
                  <c:v>5</c:v>
                </c:pt>
                <c:pt idx="13">
                  <c:v>11</c:v>
                </c:pt>
                <c:pt idx="14">
                  <c:v>9</c:v>
                </c:pt>
                <c:pt idx="15">
                  <c:v>24</c:v>
                </c:pt>
                <c:pt idx="16">
                  <c:v>12</c:v>
                </c:pt>
                <c:pt idx="17">
                  <c:v>46</c:v>
                </c:pt>
                <c:pt idx="18">
                  <c:v>96</c:v>
                </c:pt>
                <c:pt idx="19">
                  <c:v>74</c:v>
                </c:pt>
                <c:pt idx="20">
                  <c:v>109</c:v>
                </c:pt>
                <c:pt idx="21">
                  <c:v>44</c:v>
                </c:pt>
                <c:pt idx="22">
                  <c:v>90</c:v>
                </c:pt>
                <c:pt idx="23">
                  <c:v>77</c:v>
                </c:pt>
                <c:pt idx="24">
                  <c:v>44</c:v>
                </c:pt>
                <c:pt idx="25">
                  <c:v>102</c:v>
                </c:pt>
                <c:pt idx="26">
                  <c:v>12</c:v>
                </c:pt>
              </c:numCache>
            </c:numRef>
          </c:val>
          <c:extLst>
            <c:ext xmlns:c16="http://schemas.microsoft.com/office/drawing/2014/chart" uri="{C3380CC4-5D6E-409C-BE32-E72D297353CC}">
              <c16:uniqueId val="{00000000-40CB-485D-A389-F4B6F5E1F1C9}"/>
            </c:ext>
          </c:extLst>
        </c:ser>
        <c:dLbls>
          <c:dLblPos val="outEnd"/>
          <c:showLegendKey val="0"/>
          <c:showVal val="1"/>
          <c:showCatName val="0"/>
          <c:showSerName val="0"/>
          <c:showPercent val="0"/>
          <c:showBubbleSize val="0"/>
        </c:dLbls>
        <c:gapWidth val="100"/>
        <c:axId val="126254144"/>
        <c:axId val="126255712"/>
      </c:barChart>
      <c:catAx>
        <c:axId val="12625414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000" b="0" dirty="0">
                    <a:solidFill>
                      <a:schemeClr val="tx1"/>
                    </a:solidFill>
                    <a:latin typeface="Arial" panose="020B0604020202020204" pitchFamily="34" charset="0"/>
                    <a:cs typeface="Arial" panose="020B0604020202020204" pitchFamily="34" charset="0"/>
                  </a:rPr>
                  <a:t>Year</a:t>
                </a:r>
                <a:endParaRPr lang="uk-UA" sz="1000" b="0" dirty="0">
                  <a:solidFill>
                    <a:schemeClr val="tx1"/>
                  </a:solidFill>
                  <a:latin typeface="Arial" panose="020B0604020202020204" pitchFamily="34" charset="0"/>
                  <a:cs typeface="Arial" panose="020B0604020202020204" pitchFamily="34" charset="0"/>
                </a:endParaRPr>
              </a:p>
            </c:rich>
          </c:tx>
          <c:layout>
            <c:manualLayout>
              <c:xMode val="edge"/>
              <c:yMode val="edge"/>
              <c:x val="1.3212573586030453E-2"/>
              <c:y val="0.373624076154166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uk-UA"/>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mn-cs"/>
              </a:defRPr>
            </a:pPr>
            <a:endParaRPr lang="uk-UA"/>
          </a:p>
        </c:txPr>
        <c:crossAx val="126255712"/>
        <c:crosses val="autoZero"/>
        <c:auto val="1"/>
        <c:lblAlgn val="ctr"/>
        <c:lblOffset val="100"/>
        <c:noMultiLvlLbl val="0"/>
      </c:catAx>
      <c:valAx>
        <c:axId val="126255712"/>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b="0">
                    <a:solidFill>
                      <a:schemeClr val="tx1"/>
                    </a:solidFill>
                    <a:latin typeface="Arial" panose="020B0604020202020204" pitchFamily="34" charset="0"/>
                    <a:cs typeface="Arial" panose="020B0604020202020204" pitchFamily="34" charset="0"/>
                  </a:rPr>
                  <a:t>Number of fiers</a:t>
                </a:r>
                <a:endParaRPr lang="uk-UA" sz="1000" b="0">
                  <a:solidFill>
                    <a:schemeClr val="tx1"/>
                  </a:solidFill>
                  <a:latin typeface="Arial" panose="020B0604020202020204" pitchFamily="34" charset="0"/>
                  <a:cs typeface="Arial" panose="020B0604020202020204" pitchFamily="34" charset="0"/>
                </a:endParaRPr>
              </a:p>
            </c:rich>
          </c:tx>
          <c:layout>
            <c:manualLayout>
              <c:xMode val="edge"/>
              <c:yMode val="edge"/>
              <c:x val="0.58851534862490007"/>
              <c:y val="0.4473722755958334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uk-UA"/>
            </a:p>
          </c:txPr>
        </c:title>
        <c:numFmt formatCode="General" sourceLinked="1"/>
        <c:majorTickMark val="none"/>
        <c:minorTickMark val="none"/>
        <c:tickLblPos val="nextTo"/>
        <c:crossAx val="126254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Climatic</a:t>
            </a:r>
            <a:r>
              <a:rPr lang="en-US" baseline="0"/>
              <a:t> parameters on the territory of the CEZ</a:t>
            </a:r>
            <a:endParaRPr lang="uk-UA"/>
          </a:p>
        </c:rich>
      </c:tx>
      <c:overlay val="0"/>
      <c:spPr>
        <a:noFill/>
        <a:ln>
          <a:noFill/>
        </a:ln>
        <a:effectLst/>
      </c:spPr>
    </c:title>
    <c:autoTitleDeleted val="0"/>
    <c:plotArea>
      <c:layout>
        <c:manualLayout>
          <c:layoutTarget val="inner"/>
          <c:xMode val="edge"/>
          <c:yMode val="edge"/>
          <c:x val="0.11720580381997704"/>
          <c:y val="0.1561026936026936"/>
          <c:w val="0.74675722352887708"/>
          <c:h val="0.67452031858086714"/>
        </c:manualLayout>
      </c:layout>
      <c:scatterChart>
        <c:scatterStyle val="lineMarker"/>
        <c:varyColors val="0"/>
        <c:ser>
          <c:idx val="1"/>
          <c:order val="1"/>
          <c:tx>
            <c:strRef>
              <c:f>Лист3!$E$49</c:f>
              <c:strCache>
                <c:ptCount val="1"/>
                <c:pt idx="0">
                  <c:v>Precipitation, mm</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Лист3!$C$50:$C$77</c:f>
              <c:numCache>
                <c:formatCode>0</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xVal>
          <c:yVal>
            <c:numRef>
              <c:f>Лист3!$E$50:$E$77</c:f>
              <c:numCache>
                <c:formatCode>0</c:formatCode>
                <c:ptCount val="28"/>
                <c:pt idx="0">
                  <c:v>689.29999999999973</c:v>
                </c:pt>
                <c:pt idx="1">
                  <c:v>560.10000000000025</c:v>
                </c:pt>
                <c:pt idx="2">
                  <c:v>618.6</c:v>
                </c:pt>
                <c:pt idx="3">
                  <c:v>618.20000000000027</c:v>
                </c:pt>
                <c:pt idx="4">
                  <c:v>636.9</c:v>
                </c:pt>
                <c:pt idx="5">
                  <c:v>687.39999999999964</c:v>
                </c:pt>
                <c:pt idx="6">
                  <c:v>556.80000000000007</c:v>
                </c:pt>
                <c:pt idx="7">
                  <c:v>633.49999999999966</c:v>
                </c:pt>
                <c:pt idx="8">
                  <c:v>663.30000000000007</c:v>
                </c:pt>
                <c:pt idx="9">
                  <c:v>586.60000000000036</c:v>
                </c:pt>
                <c:pt idx="10">
                  <c:v>501.80000000000018</c:v>
                </c:pt>
                <c:pt idx="11">
                  <c:v>664.50000000000023</c:v>
                </c:pt>
                <c:pt idx="12">
                  <c:v>713.89999999999986</c:v>
                </c:pt>
                <c:pt idx="13">
                  <c:v>670.20000000000027</c:v>
                </c:pt>
                <c:pt idx="14">
                  <c:v>654.50000000000023</c:v>
                </c:pt>
                <c:pt idx="15">
                  <c:v>698.80000000000007</c:v>
                </c:pt>
                <c:pt idx="16">
                  <c:v>623.1</c:v>
                </c:pt>
                <c:pt idx="17">
                  <c:v>585.80000000000007</c:v>
                </c:pt>
                <c:pt idx="18">
                  <c:v>661.50000000000034</c:v>
                </c:pt>
                <c:pt idx="19">
                  <c:v>822.20000000000016</c:v>
                </c:pt>
                <c:pt idx="20">
                  <c:v>705.99999999999977</c:v>
                </c:pt>
                <c:pt idx="21">
                  <c:v>522.20000000000016</c:v>
                </c:pt>
                <c:pt idx="22">
                  <c:v>514.59999999999991</c:v>
                </c:pt>
                <c:pt idx="23">
                  <c:v>760.00000000000023</c:v>
                </c:pt>
                <c:pt idx="24">
                  <c:v>582.90000000000032</c:v>
                </c:pt>
                <c:pt idx="25">
                  <c:v>533.50000000000011</c:v>
                </c:pt>
                <c:pt idx="26">
                  <c:v>358.50000000000011</c:v>
                </c:pt>
                <c:pt idx="27">
                  <c:v>618.09999999999991</c:v>
                </c:pt>
              </c:numCache>
            </c:numRef>
          </c:yVal>
          <c:smooth val="0"/>
          <c:extLst>
            <c:ext xmlns:c16="http://schemas.microsoft.com/office/drawing/2014/chart" uri="{C3380CC4-5D6E-409C-BE32-E72D297353CC}">
              <c16:uniqueId val="{00000000-4603-498E-BAE6-3B0B00466ADA}"/>
            </c:ext>
          </c:extLst>
        </c:ser>
        <c:dLbls>
          <c:showLegendKey val="0"/>
          <c:showVal val="0"/>
          <c:showCatName val="0"/>
          <c:showSerName val="0"/>
          <c:showPercent val="0"/>
          <c:showBubbleSize val="0"/>
        </c:dLbls>
        <c:axId val="119889743"/>
        <c:axId val="1"/>
      </c:scatterChart>
      <c:scatterChart>
        <c:scatterStyle val="lineMarker"/>
        <c:varyColors val="0"/>
        <c:ser>
          <c:idx val="0"/>
          <c:order val="0"/>
          <c:tx>
            <c:strRef>
              <c:f>Лист3!$D$49</c:f>
              <c:strCache>
                <c:ptCount val="1"/>
                <c:pt idx="0">
                  <c:v>Temperature, C</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name>Temperature trend</c:name>
            <c:spPr>
              <a:ln w="19050" cap="rnd">
                <a:solidFill>
                  <a:schemeClr val="accent1"/>
                </a:solidFill>
                <a:prstDash val="sysDot"/>
              </a:ln>
              <a:effectLst/>
            </c:spPr>
            <c:trendlineType val="linear"/>
            <c:dispRSqr val="0"/>
            <c:dispEq val="1"/>
            <c:trendlineLbl>
              <c:layout>
                <c:manualLayout>
                  <c:x val="8.4949987312192041E-2"/>
                  <c:y val="-9.470742627759766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trendlineLbl>
          </c:trendline>
          <c:xVal>
            <c:numRef>
              <c:f>Лист3!$C$50:$C$77</c:f>
              <c:numCache>
                <c:formatCode>0</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xVal>
          <c:yVal>
            <c:numRef>
              <c:f>Лист3!$D$50:$D$77</c:f>
              <c:numCache>
                <c:formatCode>0.00</c:formatCode>
                <c:ptCount val="28"/>
                <c:pt idx="0">
                  <c:v>6.8863013698630215</c:v>
                </c:pt>
                <c:pt idx="1">
                  <c:v>7.8852054794520496</c:v>
                </c:pt>
                <c:pt idx="2">
                  <c:v>8.0901369863013706</c:v>
                </c:pt>
                <c:pt idx="3">
                  <c:v>7.0326027397260304</c:v>
                </c:pt>
                <c:pt idx="4">
                  <c:v>7.0484931506849282</c:v>
                </c:pt>
                <c:pt idx="5">
                  <c:v>7.499726027397263</c:v>
                </c:pt>
                <c:pt idx="6">
                  <c:v>8.7153424657534249</c:v>
                </c:pt>
                <c:pt idx="7">
                  <c:v>8.6947945205479495</c:v>
                </c:pt>
                <c:pt idx="8">
                  <c:v>8.0698630136986331</c:v>
                </c:pt>
                <c:pt idx="9">
                  <c:v>8.690136986301372</c:v>
                </c:pt>
                <c:pt idx="10">
                  <c:v>7.7895890410958915</c:v>
                </c:pt>
                <c:pt idx="11">
                  <c:v>7.9446575342465735</c:v>
                </c:pt>
                <c:pt idx="12">
                  <c:v>7.975616438356167</c:v>
                </c:pt>
                <c:pt idx="13">
                  <c:v>7.711863013698621</c:v>
                </c:pt>
                <c:pt idx="14">
                  <c:v>9.1060273972602737</c:v>
                </c:pt>
                <c:pt idx="15">
                  <c:v>8.9747945205479489</c:v>
                </c:pt>
                <c:pt idx="16">
                  <c:v>8.3367123287671241</c:v>
                </c:pt>
                <c:pt idx="17">
                  <c:v>8.5216438356164304</c:v>
                </c:pt>
                <c:pt idx="18">
                  <c:v>8.3367123287671241</c:v>
                </c:pt>
                <c:pt idx="19">
                  <c:v>8.0465753424657489</c:v>
                </c:pt>
                <c:pt idx="20">
                  <c:v>8.7224657534246575</c:v>
                </c:pt>
                <c:pt idx="21">
                  <c:v>8.8065753424657469</c:v>
                </c:pt>
                <c:pt idx="22">
                  <c:v>9.4980821917808189</c:v>
                </c:pt>
                <c:pt idx="23">
                  <c:v>8.7391780821917795</c:v>
                </c:pt>
                <c:pt idx="24">
                  <c:v>8.7906849315068438</c:v>
                </c:pt>
                <c:pt idx="25">
                  <c:v>8.7841095890410941</c:v>
                </c:pt>
                <c:pt idx="26">
                  <c:v>9.7945205479451989</c:v>
                </c:pt>
                <c:pt idx="27">
                  <c:v>9.9490410958904043</c:v>
                </c:pt>
              </c:numCache>
            </c:numRef>
          </c:yVal>
          <c:smooth val="0"/>
          <c:extLst>
            <c:ext xmlns:c16="http://schemas.microsoft.com/office/drawing/2014/chart" uri="{C3380CC4-5D6E-409C-BE32-E72D297353CC}">
              <c16:uniqueId val="{00000002-4603-498E-BAE6-3B0B00466ADA}"/>
            </c:ext>
          </c:extLst>
        </c:ser>
        <c:dLbls>
          <c:showLegendKey val="0"/>
          <c:showVal val="0"/>
          <c:showCatName val="0"/>
          <c:showSerName val="0"/>
          <c:showPercent val="0"/>
          <c:showBubbleSize val="0"/>
        </c:dLbls>
        <c:axId val="3"/>
        <c:axId val="4"/>
      </c:scatterChart>
      <c:valAx>
        <c:axId val="119889743"/>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b="0"/>
                  <a:t>Time, year</a:t>
                </a:r>
                <a:endParaRPr lang="uk-UA" b="0"/>
              </a:p>
            </c:rich>
          </c:tx>
          <c:overlay val="0"/>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uk-UA"/>
          </a:p>
        </c:txPr>
        <c:crossAx val="1"/>
        <c:crosses val="autoZero"/>
        <c:crossBetween val="midCat"/>
      </c:val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b="0"/>
                  <a:t>Annual precipitation, mm</a:t>
                </a:r>
                <a:endParaRPr lang="uk-UA" b="0"/>
              </a:p>
            </c:rich>
          </c:tx>
          <c:layout>
            <c:manualLayout>
              <c:xMode val="edge"/>
              <c:yMode val="edge"/>
              <c:x val="4.8100048100048103E-3"/>
              <c:y val="0.23716495665314563"/>
            </c:manualLayout>
          </c:layout>
          <c:overlay val="0"/>
        </c:title>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uk-UA"/>
          </a:p>
        </c:txPr>
        <c:crossAx val="119889743"/>
        <c:crosses val="autoZero"/>
        <c:crossBetween val="midCat"/>
      </c:valAx>
      <c:valAx>
        <c:axId val="3"/>
        <c:scaling>
          <c:orientation val="minMax"/>
        </c:scaling>
        <c:delete val="1"/>
        <c:axPos val="b"/>
        <c:numFmt formatCode="0" sourceLinked="1"/>
        <c:majorTickMark val="out"/>
        <c:minorTickMark val="none"/>
        <c:tickLblPos val="nextTo"/>
        <c:crossAx val="4"/>
        <c:crosses val="autoZero"/>
        <c:crossBetween val="midCat"/>
      </c:valAx>
      <c:valAx>
        <c:axId val="4"/>
        <c:scaling>
          <c:orientation val="minMax"/>
        </c:scaling>
        <c:delete val="0"/>
        <c:axPos val="r"/>
        <c:title>
          <c:tx>
            <c:rich>
              <a:bodyPr/>
              <a:lstStyle/>
              <a:p>
                <a:pPr>
                  <a:defRPr/>
                </a:pPr>
                <a:r>
                  <a:rPr lang="en-US" b="0"/>
                  <a:t>Average annual temperature, C</a:t>
                </a:r>
                <a:endParaRPr lang="uk-UA" b="0"/>
              </a:p>
            </c:rich>
          </c:tx>
          <c:overlay val="0"/>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uk-UA"/>
          </a:p>
        </c:txPr>
        <c:crossAx val="3"/>
        <c:crosses val="max"/>
        <c:crossBetween val="midCat"/>
      </c:valAx>
      <c:spPr>
        <a:noFill/>
        <a:ln w="25400">
          <a:noFill/>
        </a:ln>
      </c:spPr>
    </c:plotArea>
    <c:legend>
      <c:legendPos val="b"/>
      <c:layout>
        <c:manualLayout>
          <c:xMode val="edge"/>
          <c:yMode val="edge"/>
          <c:x val="0.22546291562039594"/>
          <c:y val="0.53936630765981852"/>
          <c:w val="0.46730408698912634"/>
          <c:h val="0.211321160285998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uk-UA"/>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D541C-0352-42E1-AB7E-5699BFD1142D}" type="datetimeFigureOut">
              <a:rPr lang="uk-UA" smtClean="0"/>
              <a:t>25.05.2022</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17972-BD1C-4E5F-86DE-3E073EE7359B}" type="slidenum">
              <a:rPr lang="uk-UA" smtClean="0"/>
              <a:t>‹#›</a:t>
            </a:fld>
            <a:endParaRPr lang="uk-UA"/>
          </a:p>
        </p:txBody>
      </p:sp>
    </p:spTree>
    <p:extLst>
      <p:ext uri="{BB962C8B-B14F-4D97-AF65-F5344CB8AC3E}">
        <p14:creationId xmlns:p14="http://schemas.microsoft.com/office/powerpoint/2010/main" val="176862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p:cNvSpPr>
            <a:spLocks noGrp="1"/>
          </p:cNvSpPr>
          <p:nvPr>
            <p:ph type="dt" sz="half" idx="10"/>
          </p:nvPr>
        </p:nvSpPr>
        <p:spPr/>
        <p:txBody>
          <a:bodyPr/>
          <a:lstStyle/>
          <a:p>
            <a:fld id="{79320049-D79B-4AD0-A559-97A8F587FF15}" type="datetime1">
              <a:rPr lang="uk-UA" smtClean="0"/>
              <a:t>25.05.2022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120899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73CD25D2-3810-41F0-AD27-E00BC3ECA216}" type="datetime1">
              <a:rPr lang="uk-UA" smtClean="0"/>
              <a:t>25.05.2022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94958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EB908D1B-2D3A-4E46-9EC2-469B1AAA29B3}" type="datetime1">
              <a:rPr lang="uk-UA" smtClean="0"/>
              <a:t>25.05.2022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133665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23A34600-D48F-47B9-9812-0FDAF60E8AFF}" type="datetime1">
              <a:rPr lang="uk-UA" smtClean="0"/>
              <a:t>25.05.2022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262076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Місце для дати 3"/>
          <p:cNvSpPr>
            <a:spLocks noGrp="1"/>
          </p:cNvSpPr>
          <p:nvPr>
            <p:ph type="dt" sz="half" idx="10"/>
          </p:nvPr>
        </p:nvSpPr>
        <p:spPr/>
        <p:txBody>
          <a:bodyPr/>
          <a:lstStyle/>
          <a:p>
            <a:fld id="{0C6DB8C7-FFD0-4F96-BE26-CC7552F847D0}" type="datetime1">
              <a:rPr lang="uk-UA" smtClean="0"/>
              <a:t>25.05.2022</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3616105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7B5A0640-A0D6-434D-93C5-4081B7A046EB}" type="datetime1">
              <a:rPr lang="uk-UA" smtClean="0"/>
              <a:t>25.05.2022</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1058184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B64F4D3A-FA0B-4881-9014-6EA0BBD5CEDA}" type="datetime1">
              <a:rPr lang="uk-UA" smtClean="0"/>
              <a:t>25.05.2022</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1740028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E91D5757-64A7-46CA-9BD7-6F654CDFDC0F}" type="datetime1">
              <a:rPr lang="uk-UA" smtClean="0"/>
              <a:t>25.05.2022</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321162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0D64264E-95FD-4AB5-8FDA-9F5158ACCE44}" type="datetime1">
              <a:rPr lang="uk-UA" smtClean="0"/>
              <a:t>25.05.2022</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370452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2988FCD8-2C9C-4C9B-ABB4-5B25258EE8A7}" type="datetime1">
              <a:rPr lang="uk-UA" smtClean="0"/>
              <a:t>25.05.2022</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74752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64CAC025-37EB-47A5-B7BE-F0AF7324C3BB}" type="datetime1">
              <a:rPr lang="uk-UA" smtClean="0"/>
              <a:t>25.05.2022</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854AEDA8-19D8-4CEF-A2BE-C352B3C6D5D8}" type="slidenum">
              <a:rPr lang="uk-UA" smtClean="0"/>
              <a:t>‹#›</a:t>
            </a:fld>
            <a:endParaRPr lang="uk-UA"/>
          </a:p>
        </p:txBody>
      </p:sp>
    </p:spTree>
    <p:extLst>
      <p:ext uri="{BB962C8B-B14F-4D97-AF65-F5344CB8AC3E}">
        <p14:creationId xmlns:p14="http://schemas.microsoft.com/office/powerpoint/2010/main" val="142557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Зразок заголовка</a:t>
            </a:r>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BEAF4-106B-4454-9B48-6CD7C377E113}" type="datetime1">
              <a:rPr lang="uk-UA" smtClean="0"/>
              <a:t>25.05.2022</a:t>
            </a:fld>
            <a:endParaRPr lang="uk-UA"/>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AEDA8-19D8-4CEF-A2BE-C352B3C6D5D8}" type="slidenum">
              <a:rPr lang="uk-UA" smtClean="0"/>
              <a:t>‹#›</a:t>
            </a:fld>
            <a:endParaRPr lang="uk-UA"/>
          </a:p>
        </p:txBody>
      </p:sp>
    </p:spTree>
    <p:extLst>
      <p:ext uri="{BB962C8B-B14F-4D97-AF65-F5344CB8AC3E}">
        <p14:creationId xmlns:p14="http://schemas.microsoft.com/office/powerpoint/2010/main" val="278253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Excel_97-2003_Worksheet.xls"/><Relationship Id="rId5" Type="http://schemas.microsoft.com/office/2007/relationships/hdphoto" Target="../media/hdphoto5.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CA6A8D3-9B23-4DC2-9FDD-B4E1BE378368}"/>
              </a:ext>
            </a:extLst>
          </p:cNvPr>
          <p:cNvSpPr/>
          <p:nvPr/>
        </p:nvSpPr>
        <p:spPr>
          <a:xfrm>
            <a:off x="1074198" y="1217176"/>
            <a:ext cx="9694415" cy="3772123"/>
          </a:xfrm>
          <a:prstGeom prst="rect">
            <a:avLst/>
          </a:prstGeom>
        </p:spPr>
        <p:txBody>
          <a:bodyPr wrap="square">
            <a:spAutoFit/>
          </a:bodyPr>
          <a:lstStyle/>
          <a:p>
            <a:pPr algn="ctr">
              <a:lnSpc>
                <a:spcPct val="107000"/>
              </a:lnSpc>
              <a:spcAft>
                <a:spcPts val="800"/>
              </a:spcAft>
            </a:pPr>
            <a:r>
              <a:rPr lang="uk-UA" sz="3200" dirty="0" err="1">
                <a:latin typeface="Comic Sans MS" panose="030F0702030302020204" pitchFamily="66" charset="0"/>
                <a:ea typeface="Times New Roman" panose="02020603050405020304" pitchFamily="18" charset="0"/>
              </a:rPr>
              <a:t>Methodology</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for</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estimating</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the</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emission</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of</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radionuclides</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into</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the</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atmosphere</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from</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wildfires</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in</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the</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Chernobyl</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Exclusion</a:t>
            </a:r>
            <a:r>
              <a:rPr lang="uk-UA" sz="3200" dirty="0">
                <a:latin typeface="Comic Sans MS" panose="030F0702030302020204" pitchFamily="66" charset="0"/>
                <a:ea typeface="Times New Roman" panose="02020603050405020304" pitchFamily="18" charset="0"/>
              </a:rPr>
              <a:t> </a:t>
            </a:r>
            <a:r>
              <a:rPr lang="uk-UA" sz="3200" dirty="0" err="1">
                <a:latin typeface="Comic Sans MS" panose="030F0702030302020204" pitchFamily="66" charset="0"/>
                <a:ea typeface="Times New Roman" panose="02020603050405020304" pitchFamily="18" charset="0"/>
              </a:rPr>
              <a:t>Zone</a:t>
            </a:r>
            <a:endParaRPr lang="uk-UA" sz="3200" dirty="0">
              <a:latin typeface="Comic Sans MS" panose="030F0702030302020204" pitchFamily="66" charset="0"/>
              <a:ea typeface="Calibri" panose="020F0502020204030204" pitchFamily="34" charset="0"/>
            </a:endParaRPr>
          </a:p>
          <a:p>
            <a:pPr algn="ctr">
              <a:lnSpc>
                <a:spcPct val="107000"/>
              </a:lnSpc>
              <a:spcAft>
                <a:spcPts val="800"/>
              </a:spcAft>
            </a:pPr>
            <a:r>
              <a:rPr lang="uk-UA" dirty="0">
                <a:latin typeface="Times New Roman" panose="02020603050405020304" pitchFamily="18" charset="0"/>
                <a:ea typeface="Times New Roman" panose="02020603050405020304" pitchFamily="18" charset="0"/>
              </a:rPr>
              <a:t> </a:t>
            </a:r>
            <a:endParaRPr lang="uk-UA" sz="1400" dirty="0">
              <a:latin typeface="Calibri" panose="020F0502020204030204" pitchFamily="34" charset="0"/>
              <a:ea typeface="Calibri" panose="020F0502020204030204" pitchFamily="34" charset="0"/>
            </a:endParaRPr>
          </a:p>
          <a:p>
            <a:pPr algn="ctr">
              <a:lnSpc>
                <a:spcPct val="115000"/>
              </a:lnSpc>
              <a:spcAft>
                <a:spcPts val="700"/>
              </a:spcAft>
            </a:pPr>
            <a:r>
              <a:rPr lang="uk-UA" u="sng" dirty="0">
                <a:solidFill>
                  <a:srgbClr val="000000"/>
                </a:solidFill>
                <a:latin typeface="Comic Sans MS" panose="030F0702030302020204" pitchFamily="66" charset="0"/>
                <a:ea typeface="Times New Roman" panose="02020603050405020304" pitchFamily="18" charset="0"/>
              </a:rPr>
              <a:t>Valentyn </a:t>
            </a:r>
            <a:r>
              <a:rPr lang="uk-UA" u="sng" dirty="0" err="1">
                <a:solidFill>
                  <a:srgbClr val="000000"/>
                </a:solidFill>
                <a:latin typeface="Comic Sans MS" panose="030F0702030302020204" pitchFamily="66" charset="0"/>
                <a:ea typeface="Times New Roman" panose="02020603050405020304" pitchFamily="18" charset="0"/>
              </a:rPr>
              <a:t>Protsak</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Gennady</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Laptev</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Oleg</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Voitsekhovych</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Taras</a:t>
            </a:r>
            <a:r>
              <a:rPr lang="uk-UA" dirty="0">
                <a:solidFill>
                  <a:srgbClr val="000000"/>
                </a:solidFill>
                <a:latin typeface="Comic Sans MS" panose="030F0702030302020204" pitchFamily="66" charset="0"/>
                <a:ea typeface="Times New Roman" panose="02020603050405020304" pitchFamily="18" charset="0"/>
              </a:rPr>
              <a:t> </a:t>
            </a:r>
            <a:r>
              <a:rPr lang="uk-UA" dirty="0" err="1">
                <a:solidFill>
                  <a:srgbClr val="000000"/>
                </a:solidFill>
                <a:latin typeface="Comic Sans MS" panose="030F0702030302020204" pitchFamily="66" charset="0"/>
                <a:ea typeface="Times New Roman" panose="02020603050405020304" pitchFamily="18" charset="0"/>
              </a:rPr>
              <a:t>Ginchuk</a:t>
            </a:r>
            <a:r>
              <a:rPr lang="uk-UA" dirty="0">
                <a:solidFill>
                  <a:srgbClr val="000000"/>
                </a:solidFill>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Kyrylo</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Korychenskyi</a:t>
            </a:r>
            <a:endParaRPr lang="uk-UA" sz="1400" dirty="0">
              <a:latin typeface="Comic Sans MS" panose="030F0702030302020204" pitchFamily="66" charset="0"/>
              <a:ea typeface="Calibri" panose="020F0502020204030204" pitchFamily="34" charset="0"/>
            </a:endParaRPr>
          </a:p>
          <a:p>
            <a:pPr algn="ctr">
              <a:lnSpc>
                <a:spcPct val="115000"/>
              </a:lnSpc>
              <a:spcAft>
                <a:spcPts val="700"/>
              </a:spcAft>
            </a:pPr>
            <a:endParaRPr lang="uk-UA" baseline="30000" dirty="0">
              <a:solidFill>
                <a:srgbClr val="000000"/>
              </a:solidFill>
              <a:latin typeface="Times New Roman" panose="02020603050405020304" pitchFamily="18" charset="0"/>
              <a:ea typeface="Times New Roman" panose="02020603050405020304" pitchFamily="18" charset="0"/>
            </a:endParaRPr>
          </a:p>
          <a:p>
            <a:pPr algn="ctr">
              <a:lnSpc>
                <a:spcPct val="115000"/>
              </a:lnSpc>
              <a:spcAft>
                <a:spcPts val="700"/>
              </a:spcAft>
            </a:pPr>
            <a:r>
              <a:rPr lang="uk-UA" sz="1400" baseline="30000" dirty="0">
                <a:solidFill>
                  <a:srgbClr val="000000"/>
                </a:solidFill>
                <a:latin typeface="Comic Sans MS" panose="030F0702030302020204" pitchFamily="66" charset="0"/>
                <a:ea typeface="Times New Roman" panose="02020603050405020304" pitchFamily="18" charset="0"/>
              </a:rPr>
              <a:t> </a:t>
            </a:r>
            <a:r>
              <a:rPr lang="uk-UA" sz="1400" dirty="0" err="1">
                <a:solidFill>
                  <a:srgbClr val="000000"/>
                </a:solidFill>
                <a:latin typeface="Comic Sans MS" panose="030F0702030302020204" pitchFamily="66" charset="0"/>
                <a:ea typeface="Times New Roman" panose="02020603050405020304" pitchFamily="18" charset="0"/>
              </a:rPr>
              <a:t>Ukrainian</a:t>
            </a:r>
            <a:r>
              <a:rPr lang="uk-UA" sz="1400" dirty="0">
                <a:solidFill>
                  <a:srgbClr val="000000"/>
                </a:solidFill>
                <a:latin typeface="Comic Sans MS" panose="030F0702030302020204" pitchFamily="66" charset="0"/>
                <a:ea typeface="Times New Roman" panose="02020603050405020304" pitchFamily="18" charset="0"/>
              </a:rPr>
              <a:t> </a:t>
            </a:r>
            <a:r>
              <a:rPr lang="uk-UA" sz="1400" dirty="0" err="1">
                <a:solidFill>
                  <a:srgbClr val="000000"/>
                </a:solidFill>
                <a:latin typeface="Comic Sans MS" panose="030F0702030302020204" pitchFamily="66" charset="0"/>
                <a:ea typeface="Times New Roman" panose="02020603050405020304" pitchFamily="18" charset="0"/>
              </a:rPr>
              <a:t>Hydrometeorological</a:t>
            </a:r>
            <a:r>
              <a:rPr lang="uk-UA" sz="1400" dirty="0">
                <a:solidFill>
                  <a:srgbClr val="000000"/>
                </a:solidFill>
                <a:latin typeface="Comic Sans MS" panose="030F0702030302020204" pitchFamily="66" charset="0"/>
                <a:ea typeface="Times New Roman" panose="02020603050405020304" pitchFamily="18" charset="0"/>
              </a:rPr>
              <a:t> </a:t>
            </a:r>
            <a:r>
              <a:rPr lang="uk-UA" sz="1400" dirty="0" err="1">
                <a:solidFill>
                  <a:srgbClr val="000000"/>
                </a:solidFill>
                <a:latin typeface="Comic Sans MS" panose="030F0702030302020204" pitchFamily="66" charset="0"/>
                <a:ea typeface="Times New Roman" panose="02020603050405020304" pitchFamily="18" charset="0"/>
              </a:rPr>
              <a:t>Institute</a:t>
            </a:r>
            <a:r>
              <a:rPr lang="uk-UA" sz="1400" dirty="0">
                <a:solidFill>
                  <a:srgbClr val="000000"/>
                </a:solidFill>
                <a:latin typeface="Comic Sans MS" panose="030F0702030302020204" pitchFamily="66" charset="0"/>
                <a:ea typeface="Times New Roman" panose="02020603050405020304" pitchFamily="18" charset="0"/>
              </a:rPr>
              <a:t>, </a:t>
            </a:r>
            <a:r>
              <a:rPr lang="uk-UA" sz="1400" dirty="0" err="1">
                <a:solidFill>
                  <a:srgbClr val="000000"/>
                </a:solidFill>
                <a:latin typeface="Comic Sans MS" panose="030F0702030302020204" pitchFamily="66" charset="0"/>
                <a:ea typeface="Times New Roman" panose="02020603050405020304" pitchFamily="18" charset="0"/>
              </a:rPr>
              <a:t>Kiev</a:t>
            </a:r>
            <a:r>
              <a:rPr lang="uk-UA" sz="1400" dirty="0">
                <a:solidFill>
                  <a:srgbClr val="000000"/>
                </a:solidFill>
                <a:latin typeface="Comic Sans MS" panose="030F0702030302020204" pitchFamily="66" charset="0"/>
                <a:ea typeface="Times New Roman" panose="02020603050405020304" pitchFamily="18" charset="0"/>
              </a:rPr>
              <a:t>, </a:t>
            </a:r>
            <a:r>
              <a:rPr lang="uk-UA" sz="1400" dirty="0" err="1">
                <a:solidFill>
                  <a:srgbClr val="000000"/>
                </a:solidFill>
                <a:latin typeface="Comic Sans MS" panose="030F0702030302020204" pitchFamily="66" charset="0"/>
                <a:ea typeface="Times New Roman" panose="02020603050405020304" pitchFamily="18" charset="0"/>
              </a:rPr>
              <a:t>Ukraine</a:t>
            </a:r>
            <a:r>
              <a:rPr lang="uk-UA" sz="1400" dirty="0">
                <a:solidFill>
                  <a:srgbClr val="000000"/>
                </a:solidFill>
                <a:latin typeface="Comic Sans MS" panose="030F0702030302020204" pitchFamily="66" charset="0"/>
                <a:ea typeface="Times New Roman" panose="02020603050405020304" pitchFamily="18" charset="0"/>
              </a:rPr>
              <a:t> </a:t>
            </a:r>
          </a:p>
          <a:p>
            <a:pPr algn="ctr">
              <a:lnSpc>
                <a:spcPct val="115000"/>
              </a:lnSpc>
              <a:spcAft>
                <a:spcPts val="700"/>
              </a:spcAft>
            </a:pPr>
            <a:r>
              <a:rPr lang="uk-UA" sz="1200" dirty="0">
                <a:solidFill>
                  <a:srgbClr val="000000"/>
                </a:solidFill>
                <a:latin typeface="Comic Sans MS" panose="030F0702030302020204" pitchFamily="66" charset="0"/>
                <a:ea typeface="Times New Roman" panose="02020603050405020304" pitchFamily="18" charset="0"/>
              </a:rPr>
              <a:t>(protsak@uhmi.org.ua) </a:t>
            </a:r>
            <a:endParaRPr lang="uk-UA" sz="1200" dirty="0">
              <a:effectLst/>
              <a:latin typeface="Comic Sans MS" panose="030F0702030302020204" pitchFamily="66" charset="0"/>
              <a:ea typeface="Calibri" panose="020F0502020204030204" pitchFamily="34" charset="0"/>
            </a:endParaRPr>
          </a:p>
        </p:txBody>
      </p:sp>
      <p:sp>
        <p:nvSpPr>
          <p:cNvPr id="5" name="Номер слайда 4">
            <a:extLst>
              <a:ext uri="{FF2B5EF4-FFF2-40B4-BE49-F238E27FC236}">
                <a16:creationId xmlns:a16="http://schemas.microsoft.com/office/drawing/2014/main" id="{CAA5E5C9-8679-44BB-BBE8-014A5DF91545}"/>
              </a:ext>
            </a:extLst>
          </p:cNvPr>
          <p:cNvSpPr>
            <a:spLocks noGrp="1"/>
          </p:cNvSpPr>
          <p:nvPr>
            <p:ph type="sldNum" sz="quarter" idx="12"/>
          </p:nvPr>
        </p:nvSpPr>
        <p:spPr/>
        <p:txBody>
          <a:bodyPr/>
          <a:lstStyle/>
          <a:p>
            <a:fld id="{854AEDA8-19D8-4CEF-A2BE-C352B3C6D5D8}" type="slidenum">
              <a:rPr lang="uk-UA" smtClean="0"/>
              <a:t>1</a:t>
            </a:fld>
            <a:endParaRPr lang="uk-UA"/>
          </a:p>
        </p:txBody>
      </p:sp>
    </p:spTree>
    <p:extLst>
      <p:ext uri="{BB962C8B-B14F-4D97-AF65-F5344CB8AC3E}">
        <p14:creationId xmlns:p14="http://schemas.microsoft.com/office/powerpoint/2010/main" val="338702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376759768"/>
              </p:ext>
            </p:extLst>
          </p:nvPr>
        </p:nvGraphicFramePr>
        <p:xfrm>
          <a:off x="6767118" y="835869"/>
          <a:ext cx="4251324" cy="19828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Диаграмма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463099508"/>
              </p:ext>
            </p:extLst>
          </p:nvPr>
        </p:nvGraphicFramePr>
        <p:xfrm>
          <a:off x="365203" y="780210"/>
          <a:ext cx="4831080" cy="3405490"/>
        </p:xfrm>
        <a:graphic>
          <a:graphicData uri="http://schemas.openxmlformats.org/drawingml/2006/chart">
            <c:chart xmlns:c="http://schemas.openxmlformats.org/drawingml/2006/chart" xmlns:r="http://schemas.openxmlformats.org/officeDocument/2006/relationships" r:id="rId3"/>
          </a:graphicData>
        </a:graphic>
      </p:graphicFrame>
      <p:pic>
        <p:nvPicPr>
          <p:cNvPr id="4" name="Рисунок 3">
            <a:extLst>
              <a:ext uri="{FF2B5EF4-FFF2-40B4-BE49-F238E27FC236}">
                <a16:creationId xmlns:a16="http://schemas.microsoft.com/office/drawing/2014/main" id="{92BD5526-0804-49FA-A67A-2F05DE834429}"/>
              </a:ext>
            </a:extLst>
          </p:cNvPr>
          <p:cNvPicPr/>
          <p:nvPr/>
        </p:nvPicPr>
        <p:blipFill rotWithShape="1">
          <a:blip r:embed="rId4" cstate="print">
            <a:extLst>
              <a:ext uri="{28A0092B-C50C-407E-A947-70E740481C1C}">
                <a14:useLocalDpi xmlns:a14="http://schemas.microsoft.com/office/drawing/2010/main" val="0"/>
              </a:ext>
            </a:extLst>
          </a:blip>
          <a:srcRect t="7198" b="7921"/>
          <a:stretch/>
        </p:blipFill>
        <p:spPr bwMode="auto">
          <a:xfrm>
            <a:off x="7363399" y="3310236"/>
            <a:ext cx="4568707" cy="2693140"/>
          </a:xfrm>
          <a:prstGeom prst="rect">
            <a:avLst/>
          </a:prstGeom>
          <a:noFill/>
          <a:ln>
            <a:noFill/>
          </a:ln>
          <a:extLst>
            <a:ext uri="{53640926-AAD7-44D8-BBD7-CCE9431645EC}">
              <a14:shadowObscured xmlns:a14="http://schemas.microsoft.com/office/drawing/2010/main"/>
            </a:ext>
          </a:extLst>
        </p:spPr>
      </p:pic>
      <p:sp>
        <p:nvSpPr>
          <p:cNvPr id="5" name="Rectangle 1">
            <a:extLst>
              <a:ext uri="{FF2B5EF4-FFF2-40B4-BE49-F238E27FC236}">
                <a16:creationId xmlns:a16="http://schemas.microsoft.com/office/drawing/2014/main" id="{3F76460B-FFE6-4F92-BB79-A12F6FDD1418}"/>
              </a:ext>
            </a:extLst>
          </p:cNvPr>
          <p:cNvSpPr>
            <a:spLocks noChangeArrowheads="1"/>
          </p:cNvSpPr>
          <p:nvPr/>
        </p:nvSpPr>
        <p:spPr bwMode="auto">
          <a:xfrm>
            <a:off x="1492898" y="233085"/>
            <a:ext cx="9354561" cy="28213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sz="2000" b="0" i="0" u="none" strike="noStrike" cap="none" normalizeH="0" baseline="0" dirty="0" err="1">
                <a:ln>
                  <a:noFill/>
                </a:ln>
                <a:solidFill>
                  <a:srgbClr val="202124"/>
                </a:solidFill>
                <a:effectLst/>
                <a:latin typeface="Comic Sans MS" panose="030F0702030302020204" pitchFamily="66" charset="0"/>
              </a:rPr>
              <a:t>Statistics</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of</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en-US" altLang="uk-UA" sz="2000" b="0" i="0" u="none" strike="noStrike" cap="none" normalizeH="0" baseline="0" dirty="0">
                <a:ln>
                  <a:noFill/>
                </a:ln>
                <a:solidFill>
                  <a:srgbClr val="202124"/>
                </a:solidFill>
                <a:effectLst/>
                <a:latin typeface="Comic Sans MS" panose="030F0702030302020204" pitchFamily="66" charset="0"/>
              </a:rPr>
              <a:t>wild</a:t>
            </a:r>
            <a:r>
              <a:rPr kumimoji="0" lang="uk-UA" altLang="uk-UA" sz="2000" b="0" i="0" u="none" strike="noStrike" cap="none" normalizeH="0" baseline="0" dirty="0" err="1">
                <a:ln>
                  <a:noFill/>
                </a:ln>
                <a:solidFill>
                  <a:srgbClr val="202124"/>
                </a:solidFill>
                <a:effectLst/>
                <a:latin typeface="Comic Sans MS" panose="030F0702030302020204" pitchFamily="66" charset="0"/>
              </a:rPr>
              <a:t>fires</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on</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the</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territory</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of</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the</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lang="en-US" altLang="uk-UA" sz="2000" dirty="0">
                <a:solidFill>
                  <a:srgbClr val="202124"/>
                </a:solidFill>
                <a:latin typeface="Comic Sans MS" panose="030F0702030302020204" pitchFamily="66" charset="0"/>
              </a:rPr>
              <a:t>CEZ</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for</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the</a:t>
            </a:r>
            <a:r>
              <a:rPr kumimoji="0" lang="uk-UA" altLang="uk-UA" sz="2000" b="0" i="0" u="none" strike="noStrike" cap="none" normalizeH="0" baseline="0" dirty="0">
                <a:ln>
                  <a:noFill/>
                </a:ln>
                <a:solidFill>
                  <a:srgbClr val="202124"/>
                </a:solidFill>
                <a:effectLst/>
                <a:latin typeface="Comic Sans MS" panose="030F0702030302020204" pitchFamily="66" charset="0"/>
              </a:rPr>
              <a:t> </a:t>
            </a:r>
            <a:r>
              <a:rPr kumimoji="0" lang="uk-UA" altLang="uk-UA" sz="2000" b="0" i="0" u="none" strike="noStrike" cap="none" normalizeH="0" baseline="0" dirty="0" err="1">
                <a:ln>
                  <a:noFill/>
                </a:ln>
                <a:solidFill>
                  <a:srgbClr val="202124"/>
                </a:solidFill>
                <a:effectLst/>
                <a:latin typeface="Comic Sans MS" panose="030F0702030302020204" pitchFamily="66" charset="0"/>
              </a:rPr>
              <a:t>period</a:t>
            </a:r>
            <a:r>
              <a:rPr kumimoji="0" lang="uk-UA" altLang="uk-UA" sz="2000" b="0" i="0" u="none" strike="noStrike" cap="none" normalizeH="0" baseline="0" dirty="0">
                <a:ln>
                  <a:noFill/>
                </a:ln>
                <a:solidFill>
                  <a:srgbClr val="202124"/>
                </a:solidFill>
                <a:effectLst/>
                <a:latin typeface="Comic Sans MS" panose="030F0702030302020204" pitchFamily="66" charset="0"/>
              </a:rPr>
              <a:t> 1993-2020</a:t>
            </a:r>
            <a:r>
              <a:rPr kumimoji="0" lang="uk-UA" altLang="uk-UA" sz="2000" b="0" i="0" u="none" strike="noStrike" cap="none" normalizeH="0" baseline="0" dirty="0">
                <a:ln>
                  <a:noFill/>
                </a:ln>
                <a:solidFill>
                  <a:schemeClr val="tx1"/>
                </a:solidFill>
                <a:effectLst/>
                <a:latin typeface="Comic Sans MS" panose="030F0702030302020204" pitchFamily="66" charset="0"/>
              </a:rPr>
              <a:t> </a:t>
            </a:r>
          </a:p>
        </p:txBody>
      </p:sp>
      <p:sp>
        <p:nvSpPr>
          <p:cNvPr id="6" name="TextBox 5">
            <a:extLst>
              <a:ext uri="{FF2B5EF4-FFF2-40B4-BE49-F238E27FC236}">
                <a16:creationId xmlns:a16="http://schemas.microsoft.com/office/drawing/2014/main" id="{B768081E-08AD-47B8-A876-53434A2E0764}"/>
              </a:ext>
            </a:extLst>
          </p:cNvPr>
          <p:cNvSpPr txBox="1"/>
          <p:nvPr/>
        </p:nvSpPr>
        <p:spPr>
          <a:xfrm>
            <a:off x="7289696" y="6048573"/>
            <a:ext cx="4902304"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Frequency distribution of wildfire on the territory of the CEZ</a:t>
            </a:r>
            <a:r>
              <a:rPr lang="en-US" sz="1200" dirty="0">
                <a:latin typeface="Arial" panose="020B0604020202020204" pitchFamily="34" charset="0"/>
                <a:cs typeface="Arial" panose="020B0604020202020204" pitchFamily="34" charset="0"/>
              </a:rPr>
              <a:t>.</a:t>
            </a:r>
            <a:endParaRPr lang="uk-UA"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C11FE0-7118-4EDC-B94C-3FD07E4235AC}"/>
              </a:ext>
            </a:extLst>
          </p:cNvPr>
          <p:cNvSpPr txBox="1"/>
          <p:nvPr/>
        </p:nvSpPr>
        <p:spPr>
          <a:xfrm>
            <a:off x="549289" y="4251348"/>
            <a:ext cx="4287915"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Frequency distribution of wildfires by years in the Chornobyl Exclusion Zone</a:t>
            </a:r>
            <a:r>
              <a:rPr lang="uk-UA" sz="12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54B4C85-46D0-4B30-B6B9-F3998EAD9A3C}"/>
              </a:ext>
            </a:extLst>
          </p:cNvPr>
          <p:cNvSpPr txBox="1"/>
          <p:nvPr/>
        </p:nvSpPr>
        <p:spPr>
          <a:xfrm>
            <a:off x="7103118" y="2756238"/>
            <a:ext cx="465544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Frequency distribution of wildfires in the CEZ by months</a:t>
            </a:r>
            <a:r>
              <a:rPr lang="uk-UA" sz="1200" dirty="0">
                <a:latin typeface="Arial" panose="020B0604020202020204" pitchFamily="34" charset="0"/>
                <a:cs typeface="Arial" panose="020B0604020202020204" pitchFamily="34" charset="0"/>
              </a:rPr>
              <a:t>.</a:t>
            </a:r>
          </a:p>
        </p:txBody>
      </p:sp>
      <p:sp>
        <p:nvSpPr>
          <p:cNvPr id="11" name="Номер слайда 10">
            <a:extLst>
              <a:ext uri="{FF2B5EF4-FFF2-40B4-BE49-F238E27FC236}">
                <a16:creationId xmlns:a16="http://schemas.microsoft.com/office/drawing/2014/main" id="{28EE5C3D-CD75-4120-B802-E393E8322F1A}"/>
              </a:ext>
            </a:extLst>
          </p:cNvPr>
          <p:cNvSpPr>
            <a:spLocks noGrp="1"/>
          </p:cNvSpPr>
          <p:nvPr>
            <p:ph type="sldNum" sz="quarter" idx="12"/>
          </p:nvPr>
        </p:nvSpPr>
        <p:spPr/>
        <p:txBody>
          <a:bodyPr/>
          <a:lstStyle/>
          <a:p>
            <a:fld id="{854AEDA8-19D8-4CEF-A2BE-C352B3C6D5D8}" type="slidenum">
              <a:rPr lang="uk-UA" smtClean="0"/>
              <a:t>2</a:t>
            </a:fld>
            <a:endParaRPr lang="uk-UA"/>
          </a:p>
        </p:txBody>
      </p:sp>
      <p:sp>
        <p:nvSpPr>
          <p:cNvPr id="9" name="TextBox 8">
            <a:extLst>
              <a:ext uri="{FF2B5EF4-FFF2-40B4-BE49-F238E27FC236}">
                <a16:creationId xmlns:a16="http://schemas.microsoft.com/office/drawing/2014/main" id="{EADED97B-DC84-4DCB-BF22-E6529F81D902}"/>
              </a:ext>
            </a:extLst>
          </p:cNvPr>
          <p:cNvSpPr txBox="1"/>
          <p:nvPr/>
        </p:nvSpPr>
        <p:spPr>
          <a:xfrm>
            <a:off x="302999" y="4953606"/>
            <a:ext cx="7098162" cy="1345048"/>
          </a:xfrm>
          <a:prstGeom prst="rect">
            <a:avLst/>
          </a:prstGeom>
          <a:noFill/>
        </p:spPr>
        <p:txBody>
          <a:bodyPr wrap="none" rtlCol="0">
            <a:spAutoFit/>
          </a:bodyPr>
          <a:lstStyle/>
          <a:p>
            <a:pPr marL="285750" indent="-285750">
              <a:lnSpc>
                <a:spcPct val="150000"/>
              </a:lnSpc>
              <a:buFont typeface="Wingdings" panose="05000000000000000000" pitchFamily="2" charset="2"/>
              <a:buChar char="ü"/>
            </a:pPr>
            <a:r>
              <a:rPr lang="en-US" sz="1400" dirty="0">
                <a:latin typeface="Arial" panose="020B0604020202020204" pitchFamily="34" charset="0"/>
                <a:cs typeface="Arial" panose="020B0604020202020204" pitchFamily="34" charset="0"/>
              </a:rPr>
              <a:t>Up to 100 or more wildfires cases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can happen in the CEZ during a year.</a:t>
            </a:r>
            <a:endParaRPr lang="ru-RU" sz="1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n-US" sz="1400" dirty="0">
                <a:latin typeface="Arial" panose="020B0604020202020204" pitchFamily="34" charset="0"/>
                <a:cs typeface="Arial" panose="020B0604020202020204" pitchFamily="34" charset="0"/>
              </a:rPr>
              <a:t>More than 50% of all wildfires occur in the spring. April is the most fire-prone month.</a:t>
            </a:r>
            <a:endParaRPr lang="ru-RU" sz="14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en-US" sz="1400" dirty="0">
                <a:latin typeface="Arial" panose="020B0604020202020204" pitchFamily="34" charset="0"/>
                <a:cs typeface="Arial" panose="020B0604020202020204" pitchFamily="34" charset="0"/>
              </a:rPr>
              <a:t>Fires occur most often along the southern border of the CEZ, </a:t>
            </a:r>
            <a:endParaRPr lang="ru-RU" sz="1400" dirty="0">
              <a:latin typeface="Arial" panose="020B0604020202020204" pitchFamily="34" charset="0"/>
              <a:cs typeface="Arial" panose="020B0604020202020204" pitchFamily="34" charset="0"/>
            </a:endParaRPr>
          </a:p>
          <a:p>
            <a:pPr>
              <a:lnSpc>
                <a:spcPct val="150000"/>
              </a:lnSpc>
            </a:pPr>
            <a:r>
              <a:rPr lang="en-US" sz="1400" dirty="0">
                <a:latin typeface="Arial" panose="020B0604020202020204" pitchFamily="34" charset="0"/>
                <a:cs typeface="Arial" panose="020B0604020202020204" pitchFamily="34" charset="0"/>
              </a:rPr>
              <a:t>along the floodplain of the </a:t>
            </a:r>
            <a:r>
              <a:rPr lang="en-US" sz="1400" dirty="0" err="1">
                <a:latin typeface="Arial" panose="020B0604020202020204" pitchFamily="34" charset="0"/>
                <a:cs typeface="Arial" panose="020B0604020202020204" pitchFamily="34" charset="0"/>
              </a:rPr>
              <a:t>Uzh</a:t>
            </a:r>
            <a:r>
              <a:rPr lang="en-US" sz="1400" dirty="0">
                <a:latin typeface="Arial" panose="020B0604020202020204" pitchFamily="34" charset="0"/>
                <a:cs typeface="Arial" panose="020B0604020202020204" pitchFamily="34" charset="0"/>
              </a:rPr>
              <a:t> River and near former settlements</a:t>
            </a:r>
            <a:r>
              <a:rPr lang="uk-UA"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endParaRPr lang="uk-U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59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25D33F7D-9F54-478C-A35E-47B9AC3DF07B}"/>
              </a:ext>
            </a:extLst>
          </p:cNvPr>
          <p:cNvSpPr/>
          <p:nvPr/>
        </p:nvSpPr>
        <p:spPr>
          <a:xfrm>
            <a:off x="5812236" y="894867"/>
            <a:ext cx="6096000" cy="2164695"/>
          </a:xfrm>
          <a:prstGeom prst="rect">
            <a:avLst/>
          </a:prstGeom>
        </p:spPr>
        <p:txBody>
          <a:bodyPr>
            <a:spAutoFit/>
          </a:bodyPr>
          <a:lstStyle/>
          <a:p>
            <a:pPr marL="285750" indent="-285750">
              <a:spcAft>
                <a:spcPts val="800"/>
              </a:spcAft>
              <a:buFont typeface="Wingdings" panose="05000000000000000000" pitchFamily="2" charset="2"/>
              <a:buChar char="ü"/>
            </a:pPr>
            <a:r>
              <a:rPr lang="en-US" dirty="0">
                <a:latin typeface="Times New Roman" panose="02020603050405020304" pitchFamily="18" charset="0"/>
                <a:ea typeface="Calibri" panose="020F0502020204030204" pitchFamily="34" charset="0"/>
              </a:rPr>
              <a:t>Lack of concept of forest management in the CEZ.</a:t>
            </a:r>
          </a:p>
          <a:p>
            <a:pPr marL="285750" indent="-285750">
              <a:spcAft>
                <a:spcPts val="800"/>
              </a:spcAft>
              <a:buFont typeface="Wingdings" panose="05000000000000000000" pitchFamily="2" charset="2"/>
              <a:buChar char="ü"/>
            </a:pPr>
            <a:r>
              <a:rPr lang="en-US" dirty="0">
                <a:latin typeface="Times New Roman" panose="02020603050405020304" pitchFamily="18" charset="0"/>
                <a:ea typeface="Calibri" panose="020F0502020204030204" pitchFamily="34" charset="0"/>
              </a:rPr>
              <a:t>Uncontrolled vegetation growth of the lower layer of forests.</a:t>
            </a:r>
          </a:p>
          <a:p>
            <a:pPr marL="285750" indent="-285750">
              <a:spcAft>
                <a:spcPts val="800"/>
              </a:spcAft>
              <a:buFont typeface="Wingdings" panose="05000000000000000000" pitchFamily="2" charset="2"/>
              <a:buChar char="ü"/>
            </a:pPr>
            <a:r>
              <a:rPr lang="en-US" dirty="0">
                <a:latin typeface="Times New Roman" panose="02020603050405020304" pitchFamily="18" charset="0"/>
                <a:ea typeface="Calibri" panose="020F0502020204030204" pitchFamily="34" charset="0"/>
              </a:rPr>
              <a:t> Distribution of forest pests (root sponge, bark beetle, etc.)</a:t>
            </a:r>
          </a:p>
          <a:p>
            <a:pPr marL="285750" indent="-285750">
              <a:spcAft>
                <a:spcPts val="800"/>
              </a:spcAft>
              <a:buFont typeface="Wingdings" panose="05000000000000000000" pitchFamily="2" charset="2"/>
              <a:buChar char="ü"/>
            </a:pPr>
            <a:r>
              <a:rPr lang="en-US" dirty="0">
                <a:latin typeface="Times New Roman" panose="02020603050405020304" pitchFamily="18" charset="0"/>
                <a:ea typeface="Calibri" panose="020F0502020204030204" pitchFamily="34" charset="0"/>
              </a:rPr>
              <a:t>Significant number of fallen trees.</a:t>
            </a:r>
          </a:p>
          <a:p>
            <a:pPr marL="285750" indent="-285750">
              <a:spcAft>
                <a:spcPts val="800"/>
              </a:spcAft>
              <a:buFont typeface="Wingdings" panose="05000000000000000000" pitchFamily="2" charset="2"/>
              <a:buChar char="ü"/>
            </a:pPr>
            <a:r>
              <a:rPr lang="en-US" dirty="0">
                <a:latin typeface="Times New Roman" panose="02020603050405020304" pitchFamily="18" charset="0"/>
                <a:ea typeface="Calibri" panose="020F0502020204030204" pitchFamily="34" charset="0"/>
              </a:rPr>
              <a:t> Extremely dry and windy climatic conditions in recent </a:t>
            </a:r>
            <a:r>
              <a:rPr lang="en-US" dirty="0">
                <a:latin typeface="Times New Roman" panose="02020603050405020304" pitchFamily="18" charset="0"/>
              </a:rPr>
              <a:t>years.</a:t>
            </a:r>
            <a:r>
              <a:rPr lang="uk-UA" dirty="0">
                <a:latin typeface="Times New Roman" panose="02020603050405020304" pitchFamily="18" charset="0"/>
              </a:rPr>
              <a:t> </a:t>
            </a:r>
            <a:r>
              <a:rPr lang="en-US" dirty="0">
                <a:solidFill>
                  <a:srgbClr val="FF0000"/>
                </a:solidFill>
                <a:latin typeface="Times New Roman" panose="02020603050405020304" pitchFamily="18" charset="0"/>
              </a:rPr>
              <a:t>Several dry years preceded a major fire in April 2020</a:t>
            </a:r>
            <a:r>
              <a:rPr lang="en-US" dirty="0">
                <a:latin typeface="Times New Roman" panose="02020603050405020304" pitchFamily="18" charset="0"/>
              </a:rPr>
              <a:t>.</a:t>
            </a:r>
            <a:endParaRPr lang="uk-UA" dirty="0">
              <a:latin typeface="Times New Roman" panose="02020603050405020304" pitchFamily="18" charset="0"/>
            </a:endParaRPr>
          </a:p>
        </p:txBody>
      </p:sp>
      <p:pic>
        <p:nvPicPr>
          <p:cNvPr id="5" name="Рисунок 4">
            <a:extLst>
              <a:ext uri="{FF2B5EF4-FFF2-40B4-BE49-F238E27FC236}">
                <a16:creationId xmlns:a16="http://schemas.microsoft.com/office/drawing/2014/main" id="{7C95B645-59F1-4C93-BE5B-1EC20591C6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943" y="3963887"/>
            <a:ext cx="4421000" cy="2651760"/>
          </a:xfrm>
          <a:prstGeom prst="rect">
            <a:avLst/>
          </a:prstGeom>
          <a:noFill/>
          <a:ln>
            <a:noFill/>
          </a:ln>
        </p:spPr>
      </p:pic>
      <p:sp>
        <p:nvSpPr>
          <p:cNvPr id="6" name="TextBox 5">
            <a:extLst>
              <a:ext uri="{FF2B5EF4-FFF2-40B4-BE49-F238E27FC236}">
                <a16:creationId xmlns:a16="http://schemas.microsoft.com/office/drawing/2014/main" id="{C1EA2FC7-99C9-4D55-A551-80AAFC06AE2A}"/>
              </a:ext>
            </a:extLst>
          </p:cNvPr>
          <p:cNvSpPr txBox="1"/>
          <p:nvPr/>
        </p:nvSpPr>
        <p:spPr>
          <a:xfrm>
            <a:off x="2219985" y="113195"/>
            <a:ext cx="8514276" cy="461665"/>
          </a:xfrm>
          <a:prstGeom prst="rect">
            <a:avLst/>
          </a:prstGeom>
          <a:noFill/>
        </p:spPr>
        <p:txBody>
          <a:bodyPr wrap="square" rtlCol="0">
            <a:spAutoFit/>
          </a:bodyPr>
          <a:lstStyle/>
          <a:p>
            <a:r>
              <a:rPr lang="uk-UA" sz="2400" dirty="0">
                <a:latin typeface="Comic Sans MS" panose="030F0702030302020204" pitchFamily="66" charset="0"/>
              </a:rPr>
              <a:t> </a:t>
            </a:r>
            <a:r>
              <a:rPr lang="en-US" sz="2400" dirty="0">
                <a:latin typeface="Comic Sans MS" panose="030F0702030302020204" pitchFamily="66" charset="0"/>
              </a:rPr>
              <a:t>Main</a:t>
            </a:r>
            <a:r>
              <a:rPr lang="uk-UA" sz="2400" dirty="0">
                <a:latin typeface="Comic Sans MS" panose="030F0702030302020204" pitchFamily="66" charset="0"/>
              </a:rPr>
              <a:t> </a:t>
            </a:r>
            <a:r>
              <a:rPr lang="en-US" sz="2400" dirty="0">
                <a:latin typeface="Comic Sans MS" panose="030F0702030302020204" pitchFamily="66" charset="0"/>
              </a:rPr>
              <a:t>reasons leading to</a:t>
            </a:r>
            <a:r>
              <a:rPr lang="ru-RU" sz="2400" dirty="0">
                <a:latin typeface="Comic Sans MS" panose="030F0702030302020204" pitchFamily="66" charset="0"/>
              </a:rPr>
              <a:t> </a:t>
            </a:r>
            <a:r>
              <a:rPr lang="en-US" sz="2400" dirty="0">
                <a:latin typeface="Comic Sans MS" panose="030F0702030302020204" pitchFamily="66" charset="0"/>
              </a:rPr>
              <a:t>spread of wildfires in the CEZ</a:t>
            </a:r>
            <a:endParaRPr lang="uk-UA" sz="2400" dirty="0">
              <a:latin typeface="Comic Sans MS" panose="030F0702030302020204" pitchFamily="66" charset="0"/>
            </a:endParaRPr>
          </a:p>
        </p:txBody>
      </p:sp>
      <p:graphicFrame>
        <p:nvGraphicFramePr>
          <p:cNvPr id="7" name="Диаграмма 6">
            <a:extLst>
              <a:ext uri="{FF2B5EF4-FFF2-40B4-BE49-F238E27FC236}">
                <a16:creationId xmlns:a16="http://schemas.microsoft.com/office/drawing/2014/main" id="{8A406C46-F2B5-4CCA-86C7-2C987284E8DC}"/>
              </a:ext>
            </a:extLst>
          </p:cNvPr>
          <p:cNvGraphicFramePr>
            <a:graphicFrameLocks/>
          </p:cNvGraphicFramePr>
          <p:nvPr>
            <p:extLst>
              <p:ext uri="{D42A27DB-BD31-4B8C-83A1-F6EECF244321}">
                <p14:modId xmlns:p14="http://schemas.microsoft.com/office/powerpoint/2010/main" val="1463133066"/>
              </p:ext>
            </p:extLst>
          </p:nvPr>
        </p:nvGraphicFramePr>
        <p:xfrm>
          <a:off x="5663315" y="3253348"/>
          <a:ext cx="5806442" cy="3103001"/>
        </p:xfrm>
        <a:graphic>
          <a:graphicData uri="http://schemas.openxmlformats.org/drawingml/2006/chart">
            <c:chart xmlns:c="http://schemas.openxmlformats.org/drawingml/2006/chart" xmlns:r="http://schemas.openxmlformats.org/officeDocument/2006/relationships" r:id="rId3"/>
          </a:graphicData>
        </a:graphic>
      </p:graphicFrame>
      <p:sp>
        <p:nvSpPr>
          <p:cNvPr id="8" name="Номер слайда 7">
            <a:extLst>
              <a:ext uri="{FF2B5EF4-FFF2-40B4-BE49-F238E27FC236}">
                <a16:creationId xmlns:a16="http://schemas.microsoft.com/office/drawing/2014/main" id="{EB5BDD40-0F70-4E30-8259-6A4784932020}"/>
              </a:ext>
            </a:extLst>
          </p:cNvPr>
          <p:cNvSpPr>
            <a:spLocks noGrp="1"/>
          </p:cNvSpPr>
          <p:nvPr>
            <p:ph type="sldNum" sz="quarter" idx="12"/>
          </p:nvPr>
        </p:nvSpPr>
        <p:spPr/>
        <p:txBody>
          <a:bodyPr/>
          <a:lstStyle/>
          <a:p>
            <a:fld id="{854AEDA8-19D8-4CEF-A2BE-C352B3C6D5D8}" type="slidenum">
              <a:rPr lang="uk-UA" smtClean="0"/>
              <a:t>3</a:t>
            </a:fld>
            <a:endParaRPr lang="uk-UA"/>
          </a:p>
        </p:txBody>
      </p:sp>
      <p:sp>
        <p:nvSpPr>
          <p:cNvPr id="2" name="Прямоугольник 1">
            <a:extLst>
              <a:ext uri="{FF2B5EF4-FFF2-40B4-BE49-F238E27FC236}">
                <a16:creationId xmlns:a16="http://schemas.microsoft.com/office/drawing/2014/main" id="{FFBB4F12-69DE-4ABA-963B-29C8D884E6A5}"/>
              </a:ext>
            </a:extLst>
          </p:cNvPr>
          <p:cNvSpPr/>
          <p:nvPr/>
        </p:nvSpPr>
        <p:spPr>
          <a:xfrm>
            <a:off x="291973" y="3503621"/>
            <a:ext cx="3496470"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 Root sponge-damaged forest in the CEZ.</a:t>
            </a:r>
            <a:endParaRPr lang="uk-UA" sz="1400" dirty="0">
              <a:latin typeface="Arial" panose="020B0604020202020204" pitchFamily="34" charset="0"/>
              <a:cs typeface="Arial" panose="020B0604020202020204" pitchFamily="34" charset="0"/>
            </a:endParaRPr>
          </a:p>
        </p:txBody>
      </p:sp>
      <p:sp>
        <p:nvSpPr>
          <p:cNvPr id="9" name="Овал 8">
            <a:extLst>
              <a:ext uri="{FF2B5EF4-FFF2-40B4-BE49-F238E27FC236}">
                <a16:creationId xmlns:a16="http://schemas.microsoft.com/office/drawing/2014/main" id="{A04105E0-D2F6-4AAF-A5F0-1AD3180F3125}"/>
              </a:ext>
            </a:extLst>
          </p:cNvPr>
          <p:cNvSpPr/>
          <p:nvPr/>
        </p:nvSpPr>
        <p:spPr>
          <a:xfrm>
            <a:off x="9536897" y="4310872"/>
            <a:ext cx="809737" cy="777963"/>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1" name="Рисунок 10">
            <a:extLst>
              <a:ext uri="{FF2B5EF4-FFF2-40B4-BE49-F238E27FC236}">
                <a16:creationId xmlns:a16="http://schemas.microsoft.com/office/drawing/2014/main" id="{7DF4C615-BC66-44D0-B692-EEA0AFD52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462" r="15616" b="5589"/>
          <a:stretch/>
        </p:blipFill>
        <p:spPr>
          <a:xfrm>
            <a:off x="435853" y="603296"/>
            <a:ext cx="2713500" cy="2747836"/>
          </a:xfrm>
          <a:prstGeom prst="rect">
            <a:avLst/>
          </a:prstGeom>
        </p:spPr>
      </p:pic>
    </p:spTree>
    <p:extLst>
      <p:ext uri="{BB962C8B-B14F-4D97-AF65-F5344CB8AC3E}">
        <p14:creationId xmlns:p14="http://schemas.microsoft.com/office/powerpoint/2010/main" val="263645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C62644-C051-45DB-8295-0E9DF4273238}"/>
              </a:ext>
            </a:extLst>
          </p:cNvPr>
          <p:cNvSpPr txBox="1"/>
          <p:nvPr/>
        </p:nvSpPr>
        <p:spPr>
          <a:xfrm>
            <a:off x="2886504" y="192474"/>
            <a:ext cx="7648248" cy="461665"/>
          </a:xfrm>
          <a:prstGeom prst="rect">
            <a:avLst/>
          </a:prstGeom>
          <a:noFill/>
        </p:spPr>
        <p:txBody>
          <a:bodyPr wrap="none" rtlCol="0">
            <a:spAutoFit/>
          </a:bodyPr>
          <a:lstStyle/>
          <a:p>
            <a:r>
              <a:rPr lang="en-US" sz="2400" dirty="0">
                <a:latin typeface="Comic Sans MS" panose="030F0702030302020204" pitchFamily="66" charset="0"/>
              </a:rPr>
              <a:t>Danger of wildfires </a:t>
            </a:r>
            <a:r>
              <a:rPr lang="uk-UA" sz="2400" dirty="0" err="1">
                <a:latin typeface="Comic Sans MS" panose="030F0702030302020204" pitchFamily="66" charset="0"/>
              </a:rPr>
              <a:t>in</a:t>
            </a:r>
            <a:r>
              <a:rPr lang="uk-UA" sz="2400" dirty="0">
                <a:latin typeface="Comic Sans MS" panose="030F0702030302020204" pitchFamily="66" charset="0"/>
              </a:rPr>
              <a:t> </a:t>
            </a:r>
            <a:r>
              <a:rPr lang="uk-UA" sz="2400" dirty="0" err="1">
                <a:latin typeface="Comic Sans MS" panose="030F0702030302020204" pitchFamily="66" charset="0"/>
                <a:ea typeface="Times New Roman" panose="02020603050405020304" pitchFamily="18" charset="0"/>
              </a:rPr>
              <a:t>the</a:t>
            </a:r>
            <a:r>
              <a:rPr lang="uk-UA" sz="2400" dirty="0">
                <a:latin typeface="Comic Sans MS" panose="030F0702030302020204" pitchFamily="66" charset="0"/>
                <a:ea typeface="Times New Roman" panose="02020603050405020304" pitchFamily="18" charset="0"/>
              </a:rPr>
              <a:t> </a:t>
            </a:r>
            <a:r>
              <a:rPr lang="uk-UA" sz="2400" dirty="0" err="1">
                <a:latin typeface="Comic Sans MS" panose="030F0702030302020204" pitchFamily="66" charset="0"/>
                <a:ea typeface="Times New Roman" panose="02020603050405020304" pitchFamily="18" charset="0"/>
              </a:rPr>
              <a:t>Chernobyl</a:t>
            </a:r>
            <a:r>
              <a:rPr lang="uk-UA" sz="2400" dirty="0">
                <a:latin typeface="Comic Sans MS" panose="030F0702030302020204" pitchFamily="66" charset="0"/>
                <a:ea typeface="Times New Roman" panose="02020603050405020304" pitchFamily="18" charset="0"/>
              </a:rPr>
              <a:t> </a:t>
            </a:r>
            <a:r>
              <a:rPr lang="uk-UA" sz="2400" dirty="0" err="1">
                <a:latin typeface="Comic Sans MS" panose="030F0702030302020204" pitchFamily="66" charset="0"/>
                <a:ea typeface="Times New Roman" panose="02020603050405020304" pitchFamily="18" charset="0"/>
              </a:rPr>
              <a:t>Exclusion</a:t>
            </a:r>
            <a:r>
              <a:rPr lang="uk-UA" sz="2400" dirty="0">
                <a:latin typeface="Comic Sans MS" panose="030F0702030302020204" pitchFamily="66" charset="0"/>
                <a:ea typeface="Times New Roman" panose="02020603050405020304" pitchFamily="18" charset="0"/>
              </a:rPr>
              <a:t> </a:t>
            </a:r>
            <a:r>
              <a:rPr lang="uk-UA" sz="2400" dirty="0" err="1">
                <a:latin typeface="Comic Sans MS" panose="030F0702030302020204" pitchFamily="66" charset="0"/>
                <a:ea typeface="Times New Roman" panose="02020603050405020304" pitchFamily="18" charset="0"/>
              </a:rPr>
              <a:t>Zone</a:t>
            </a:r>
            <a:endParaRPr lang="uk-UA" sz="2400" dirty="0"/>
          </a:p>
        </p:txBody>
      </p:sp>
      <p:sp>
        <p:nvSpPr>
          <p:cNvPr id="4" name="Номер слайда 3">
            <a:extLst>
              <a:ext uri="{FF2B5EF4-FFF2-40B4-BE49-F238E27FC236}">
                <a16:creationId xmlns:a16="http://schemas.microsoft.com/office/drawing/2014/main" id="{82BB4908-D069-4473-9CE7-761A30173DB4}"/>
              </a:ext>
            </a:extLst>
          </p:cNvPr>
          <p:cNvSpPr>
            <a:spLocks noGrp="1"/>
          </p:cNvSpPr>
          <p:nvPr>
            <p:ph type="sldNum" sz="quarter" idx="12"/>
          </p:nvPr>
        </p:nvSpPr>
        <p:spPr/>
        <p:txBody>
          <a:bodyPr/>
          <a:lstStyle/>
          <a:p>
            <a:fld id="{854AEDA8-19D8-4CEF-A2BE-C352B3C6D5D8}" type="slidenum">
              <a:rPr lang="uk-UA" smtClean="0"/>
              <a:t>4</a:t>
            </a:fld>
            <a:endParaRPr lang="uk-UA"/>
          </a:p>
        </p:txBody>
      </p:sp>
      <p:grpSp>
        <p:nvGrpSpPr>
          <p:cNvPr id="10" name="Группа 9">
            <a:extLst>
              <a:ext uri="{FF2B5EF4-FFF2-40B4-BE49-F238E27FC236}">
                <a16:creationId xmlns:a16="http://schemas.microsoft.com/office/drawing/2014/main" id="{6E84DCAB-4A09-40B3-B0D2-6160DEA47B5D}"/>
              </a:ext>
            </a:extLst>
          </p:cNvPr>
          <p:cNvGrpSpPr/>
          <p:nvPr/>
        </p:nvGrpSpPr>
        <p:grpSpPr>
          <a:xfrm>
            <a:off x="262004" y="3840065"/>
            <a:ext cx="5921762" cy="2758858"/>
            <a:chOff x="2971798" y="3146916"/>
            <a:chExt cx="5921762" cy="2758858"/>
          </a:xfrm>
        </p:grpSpPr>
        <p:grpSp>
          <p:nvGrpSpPr>
            <p:cNvPr id="3" name="Группа 2">
              <a:extLst>
                <a:ext uri="{FF2B5EF4-FFF2-40B4-BE49-F238E27FC236}">
                  <a16:creationId xmlns:a16="http://schemas.microsoft.com/office/drawing/2014/main" id="{2975DA31-47F0-4E16-9ABF-3F6D001FBD4A}"/>
                </a:ext>
              </a:extLst>
            </p:cNvPr>
            <p:cNvGrpSpPr/>
            <p:nvPr/>
          </p:nvGrpSpPr>
          <p:grpSpPr>
            <a:xfrm>
              <a:off x="2971798" y="3146916"/>
              <a:ext cx="5921762" cy="2758858"/>
              <a:chOff x="606285" y="990125"/>
              <a:chExt cx="5921762" cy="2758858"/>
            </a:xfrm>
          </p:grpSpPr>
          <p:pic>
            <p:nvPicPr>
              <p:cNvPr id="6" name="Объект 6">
                <a:extLst>
                  <a:ext uri="{FF2B5EF4-FFF2-40B4-BE49-F238E27FC236}">
                    <a16:creationId xmlns:a16="http://schemas.microsoft.com/office/drawing/2014/main" id="{8B1F0AE9-2B22-4C0D-9DFC-DDEEDC30F07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06285" y="990125"/>
                <a:ext cx="5921762" cy="2758858"/>
              </a:xfrm>
              <a:prstGeom prst="rect">
                <a:avLst/>
              </a:prstGeom>
            </p:spPr>
          </p:pic>
          <p:sp>
            <p:nvSpPr>
              <p:cNvPr id="2" name="TextBox 1">
                <a:extLst>
                  <a:ext uri="{FF2B5EF4-FFF2-40B4-BE49-F238E27FC236}">
                    <a16:creationId xmlns:a16="http://schemas.microsoft.com/office/drawing/2014/main" id="{AFFDC1E6-CD9C-4BDE-8920-A2BEADD8AF1C}"/>
                  </a:ext>
                </a:extLst>
              </p:cNvPr>
              <p:cNvSpPr txBox="1"/>
              <p:nvPr/>
            </p:nvSpPr>
            <p:spPr>
              <a:xfrm>
                <a:off x="4879910" y="2836506"/>
                <a:ext cx="556627" cy="369332"/>
              </a:xfrm>
              <a:prstGeom prst="rect">
                <a:avLst/>
              </a:prstGeom>
              <a:noFill/>
            </p:spPr>
            <p:txBody>
              <a:bodyPr wrap="none" rtlCol="0">
                <a:spAutoFit/>
              </a:bodyPr>
              <a:lstStyle/>
              <a:p>
                <a:r>
                  <a:rPr lang="en-US" dirty="0">
                    <a:solidFill>
                      <a:srgbClr val="FFFF00"/>
                    </a:solidFill>
                  </a:rPr>
                  <a:t>Kyiv</a:t>
                </a:r>
                <a:endParaRPr lang="uk-UA" dirty="0">
                  <a:solidFill>
                    <a:srgbClr val="FFFF00"/>
                  </a:solidFill>
                </a:endParaRPr>
              </a:p>
            </p:txBody>
          </p:sp>
        </p:grpSp>
        <p:sp>
          <p:nvSpPr>
            <p:cNvPr id="7" name="TextBox 6">
              <a:extLst>
                <a:ext uri="{FF2B5EF4-FFF2-40B4-BE49-F238E27FC236}">
                  <a16:creationId xmlns:a16="http://schemas.microsoft.com/office/drawing/2014/main" id="{D56D0E31-96E1-42DE-9E70-FB5FF74038B5}"/>
                </a:ext>
              </a:extLst>
            </p:cNvPr>
            <p:cNvSpPr txBox="1"/>
            <p:nvPr/>
          </p:nvSpPr>
          <p:spPr>
            <a:xfrm>
              <a:off x="6273822" y="3555775"/>
              <a:ext cx="606256" cy="276999"/>
            </a:xfrm>
            <a:prstGeom prst="rect">
              <a:avLst/>
            </a:prstGeom>
            <a:noFill/>
          </p:spPr>
          <p:txBody>
            <a:bodyPr wrap="none" rtlCol="0">
              <a:spAutoFit/>
            </a:bodyPr>
            <a:lstStyle/>
            <a:p>
              <a:r>
                <a:rPr lang="en-US" sz="1200" dirty="0" err="1">
                  <a:solidFill>
                    <a:srgbClr val="FFFF00"/>
                  </a:solidFill>
                </a:rPr>
                <a:t>ChNPP</a:t>
              </a:r>
              <a:endParaRPr lang="uk-UA" sz="1200" dirty="0">
                <a:solidFill>
                  <a:srgbClr val="FFFF00"/>
                </a:solidFill>
              </a:endParaRPr>
            </a:p>
          </p:txBody>
        </p:sp>
      </p:grpSp>
      <p:pic>
        <p:nvPicPr>
          <p:cNvPr id="9" name="Рисунок 8">
            <a:extLst>
              <a:ext uri="{FF2B5EF4-FFF2-40B4-BE49-F238E27FC236}">
                <a16:creationId xmlns:a16="http://schemas.microsoft.com/office/drawing/2014/main" id="{F37BFCDD-A539-44F5-B668-4ABD60681F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13"/>
          <a:stretch/>
        </p:blipFill>
        <p:spPr>
          <a:xfrm>
            <a:off x="576963" y="796495"/>
            <a:ext cx="4236979" cy="2758858"/>
          </a:xfrm>
          <a:prstGeom prst="rect">
            <a:avLst/>
          </a:prstGeom>
        </p:spPr>
      </p:pic>
      <p:sp>
        <p:nvSpPr>
          <p:cNvPr id="11" name="Прямоугольник 10">
            <a:extLst>
              <a:ext uri="{FF2B5EF4-FFF2-40B4-BE49-F238E27FC236}">
                <a16:creationId xmlns:a16="http://schemas.microsoft.com/office/drawing/2014/main" id="{D20A0882-047C-4E26-A09D-8E4B7876CF07}"/>
              </a:ext>
            </a:extLst>
          </p:cNvPr>
          <p:cNvSpPr/>
          <p:nvPr/>
        </p:nvSpPr>
        <p:spPr>
          <a:xfrm>
            <a:off x="6526374" y="1491046"/>
            <a:ext cx="5345566" cy="3970318"/>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Poor, sod-podzolic soils of the Ukrainian </a:t>
            </a:r>
            <a:r>
              <a:rPr lang="en-US" sz="1400" dirty="0" err="1">
                <a:latin typeface="Arial" panose="020B0604020202020204" pitchFamily="34" charset="0"/>
                <a:cs typeface="Arial" panose="020B0604020202020204" pitchFamily="34" charset="0"/>
              </a:rPr>
              <a:t>Polissya</a:t>
            </a:r>
            <a:r>
              <a:rPr lang="en-US" sz="1400" dirty="0">
                <a:latin typeface="Arial" panose="020B0604020202020204" pitchFamily="34" charset="0"/>
                <a:cs typeface="Arial" panose="020B0604020202020204" pitchFamily="34" charset="0"/>
              </a:rPr>
              <a:t> are </a:t>
            </a:r>
            <a:r>
              <a:rPr lang="en-US" sz="1400" dirty="0" err="1">
                <a:latin typeface="Arial" panose="020B0604020202020204" pitchFamily="34" charset="0"/>
                <a:cs typeface="Arial" panose="020B0604020202020204" pitchFamily="34" charset="0"/>
              </a:rPr>
              <a:t>favourable</a:t>
            </a:r>
            <a:r>
              <a:rPr lang="en-US" sz="1400" dirty="0">
                <a:latin typeface="Arial" panose="020B0604020202020204" pitchFamily="34" charset="0"/>
                <a:cs typeface="Arial" panose="020B0604020202020204" pitchFamily="34" charset="0"/>
              </a:rPr>
              <a:t> media to concentrate a significant part of </a:t>
            </a:r>
            <a:r>
              <a:rPr lang="en-US" sz="1400" baseline="30000" dirty="0">
                <a:latin typeface="Arial" panose="020B0604020202020204" pitchFamily="34" charset="0"/>
                <a:cs typeface="Arial" panose="020B0604020202020204" pitchFamily="34" charset="0"/>
              </a:rPr>
              <a:t>90</a:t>
            </a:r>
            <a:r>
              <a:rPr lang="en-US" sz="1400" dirty="0">
                <a:latin typeface="Arial" panose="020B0604020202020204" pitchFamily="34" charset="0"/>
                <a:cs typeface="Arial" panose="020B0604020202020204" pitchFamily="34" charset="0"/>
              </a:rPr>
              <a:t>Sr and </a:t>
            </a:r>
            <a:r>
              <a:rPr lang="en-US" sz="1400" baseline="30000" dirty="0">
                <a:latin typeface="Arial" panose="020B0604020202020204" pitchFamily="34" charset="0"/>
                <a:cs typeface="Arial" panose="020B0604020202020204" pitchFamily="34" charset="0"/>
              </a:rPr>
              <a:t>137</a:t>
            </a:r>
            <a:r>
              <a:rPr lang="en-US" sz="1400" dirty="0">
                <a:latin typeface="Arial" panose="020B0604020202020204" pitchFamily="34" charset="0"/>
                <a:cs typeface="Arial" panose="020B0604020202020204" pitchFamily="34" charset="0"/>
              </a:rPr>
              <a:t>Cs activity in plant biomass.</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During fires, part of the radionuclides contained in combustible plant materials are released into the atmosphere with the products of combustion.</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Biologically significant radionuclides as </a:t>
            </a:r>
            <a:r>
              <a:rPr lang="en-US" sz="1400" baseline="30000" dirty="0">
                <a:latin typeface="Arial" panose="020B0604020202020204" pitchFamily="34" charset="0"/>
                <a:cs typeface="Arial" panose="020B0604020202020204" pitchFamily="34" charset="0"/>
              </a:rPr>
              <a:t>90</a:t>
            </a:r>
            <a:r>
              <a:rPr lang="en-US" sz="1400" dirty="0">
                <a:latin typeface="Arial" panose="020B0604020202020204" pitchFamily="34" charset="0"/>
                <a:cs typeface="Arial" panose="020B0604020202020204" pitchFamily="34" charset="0"/>
              </a:rPr>
              <a:t>Sr, </a:t>
            </a:r>
            <a:r>
              <a:rPr lang="en-US" sz="1400" baseline="30000" dirty="0">
                <a:latin typeface="Arial" panose="020B0604020202020204" pitchFamily="34" charset="0"/>
                <a:cs typeface="Arial" panose="020B0604020202020204" pitchFamily="34" charset="0"/>
              </a:rPr>
              <a:t>137</a:t>
            </a:r>
            <a:r>
              <a:rPr lang="en-US" sz="1400" dirty="0">
                <a:latin typeface="Arial" panose="020B0604020202020204" pitchFamily="34" charset="0"/>
                <a:cs typeface="Arial" panose="020B0604020202020204" pitchFamily="34" charset="0"/>
              </a:rPr>
              <a:t>Cs, plutonium isotopes and </a:t>
            </a:r>
            <a:r>
              <a:rPr lang="en-US" sz="1400" baseline="30000" dirty="0">
                <a:latin typeface="Arial" panose="020B0604020202020204" pitchFamily="34" charset="0"/>
                <a:cs typeface="Arial" panose="020B0604020202020204" pitchFamily="34" charset="0"/>
              </a:rPr>
              <a:t>241</a:t>
            </a:r>
            <a:r>
              <a:rPr lang="en-US" sz="1400" dirty="0">
                <a:latin typeface="Arial" panose="020B0604020202020204" pitchFamily="34" charset="0"/>
                <a:cs typeface="Arial" panose="020B0604020202020204" pitchFamily="34" charset="0"/>
              </a:rPr>
              <a:t>Am bound to fine aerosols in combustion products, can be transported with atmospheric masses over long distances. This may cause secondary radioactive fallout on remote territories and form an inhalation dose to the population. </a:t>
            </a:r>
          </a:p>
          <a:p>
            <a:endParaRPr lang="uk-UA"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Large-scale fires in the CEZ also create significant social and stress in society, especially in the absence of reliable information about the radiological consequences of fires in the CEZ for the population. </a:t>
            </a:r>
            <a:endParaRPr lang="uk-U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88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298EE814-DA54-4F1C-868E-83753CB14FE5}"/>
              </a:ext>
            </a:extLst>
          </p:cNvPr>
          <p:cNvSpPr>
            <a:spLocks noGrp="1"/>
          </p:cNvSpPr>
          <p:nvPr>
            <p:ph type="sldNum" sz="quarter" idx="12"/>
          </p:nvPr>
        </p:nvSpPr>
        <p:spPr/>
        <p:txBody>
          <a:bodyPr/>
          <a:lstStyle/>
          <a:p>
            <a:fld id="{854AEDA8-19D8-4CEF-A2BE-C352B3C6D5D8}" type="slidenum">
              <a:rPr lang="uk-UA" smtClean="0"/>
              <a:t>5</a:t>
            </a:fld>
            <a:endParaRPr lang="uk-UA"/>
          </a:p>
        </p:txBody>
      </p:sp>
      <p:sp>
        <p:nvSpPr>
          <p:cNvPr id="6" name="Прямоугольник 5">
            <a:extLst>
              <a:ext uri="{FF2B5EF4-FFF2-40B4-BE49-F238E27FC236}">
                <a16:creationId xmlns:a16="http://schemas.microsoft.com/office/drawing/2014/main" id="{C7F79A8E-99C6-4BCD-989C-6CA78F03DF0C}"/>
              </a:ext>
            </a:extLst>
          </p:cNvPr>
          <p:cNvSpPr/>
          <p:nvPr/>
        </p:nvSpPr>
        <p:spPr>
          <a:xfrm>
            <a:off x="685800" y="332377"/>
            <a:ext cx="11181521" cy="668901"/>
          </a:xfrm>
          <a:prstGeom prst="rect">
            <a:avLst/>
          </a:prstGeom>
        </p:spPr>
        <p:txBody>
          <a:bodyPr wrap="square">
            <a:spAutoFit/>
          </a:bodyPr>
          <a:lstStyle/>
          <a:p>
            <a:pPr algn="ctr">
              <a:lnSpc>
                <a:spcPct val="107000"/>
              </a:lnSpc>
              <a:spcAft>
                <a:spcPts val="800"/>
              </a:spcAft>
            </a:pPr>
            <a:r>
              <a:rPr lang="uk-UA" dirty="0" err="1">
                <a:latin typeface="Comic Sans MS" panose="030F0702030302020204" pitchFamily="66" charset="0"/>
                <a:ea typeface="Times New Roman" panose="02020603050405020304" pitchFamily="18" charset="0"/>
              </a:rPr>
              <a:t>Methodology</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for</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estimating</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the</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emission</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of</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radionuclides</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into</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the</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atmosphere</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from</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wildfires</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in</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the</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Chernobyl</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Exclusion</a:t>
            </a:r>
            <a:r>
              <a:rPr lang="uk-UA" dirty="0">
                <a:latin typeface="Comic Sans MS" panose="030F0702030302020204" pitchFamily="66" charset="0"/>
                <a:ea typeface="Times New Roman" panose="02020603050405020304" pitchFamily="18" charset="0"/>
              </a:rPr>
              <a:t> </a:t>
            </a:r>
            <a:r>
              <a:rPr lang="uk-UA" dirty="0" err="1">
                <a:latin typeface="Comic Sans MS" panose="030F0702030302020204" pitchFamily="66" charset="0"/>
                <a:ea typeface="Times New Roman" panose="02020603050405020304" pitchFamily="18" charset="0"/>
              </a:rPr>
              <a:t>Zone</a:t>
            </a:r>
            <a:endParaRPr lang="uk-UA" dirty="0">
              <a:latin typeface="Comic Sans MS" panose="030F0702030302020204" pitchFamily="66" charset="0"/>
              <a:ea typeface="Calibri" panose="020F0502020204030204" pitchFamily="34" charset="0"/>
            </a:endParaRPr>
          </a:p>
        </p:txBody>
      </p:sp>
      <p:sp>
        <p:nvSpPr>
          <p:cNvPr id="7" name="TextBox 6">
            <a:extLst>
              <a:ext uri="{FF2B5EF4-FFF2-40B4-BE49-F238E27FC236}">
                <a16:creationId xmlns:a16="http://schemas.microsoft.com/office/drawing/2014/main" id="{AE02F418-8DFC-46E5-B8B5-AD201FD492EA}"/>
              </a:ext>
            </a:extLst>
          </p:cNvPr>
          <p:cNvSpPr txBox="1"/>
          <p:nvPr/>
        </p:nvSpPr>
        <p:spPr>
          <a:xfrm>
            <a:off x="6245247" y="1348670"/>
            <a:ext cx="5736960" cy="4832092"/>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algorithm for calculating the dynamics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of</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emission radionuclide into the atmosphere from wildfires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is based on the following data</a:t>
            </a:r>
            <a:r>
              <a:rPr lang="ru-RU"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satellite</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date of NASA Worldview (to determine the position and area of the wildfire</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using </a:t>
            </a:r>
            <a:r>
              <a:rPr lang="en-US" sz="1400" dirty="0" err="1">
                <a:latin typeface="Arial" panose="020B0604020202020204" pitchFamily="34" charset="0"/>
                <a:cs typeface="Arial" panose="020B0604020202020204" pitchFamily="34" charset="0"/>
              </a:rPr>
              <a:t>thermopoint</a:t>
            </a:r>
            <a:r>
              <a:rPr lang="en-US" sz="1400" dirty="0">
                <a:latin typeface="Arial" panose="020B0604020202020204" pitchFamily="34" charset="0"/>
                <a:cs typeface="Arial" panose="020B0604020202020204" pitchFamily="34" charset="0"/>
              </a:rPr>
              <a:t> clusters)</a:t>
            </a:r>
            <a:r>
              <a:rPr lang="ru-RU"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ru-RU"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map of landscape structure of the CEZ </a:t>
            </a:r>
            <a:r>
              <a:rPr lang="ru-RU"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to divide the fire area into forest and grassland polygons);</a:t>
            </a:r>
          </a:p>
          <a:p>
            <a:pPr marL="285750" indent="-285750">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maps on radionuclide contamination density territory of the CEZ</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to estimate the radionuclide inventory in forest and meadow biomass</a:t>
            </a:r>
            <a:r>
              <a:rPr lang="ru-RU"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endParaRPr lang="ru-RU"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experimental</a:t>
            </a:r>
            <a:r>
              <a:rPr lang="ru-RU"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date which relates the inventory of radionuclides in the main combustible components on meadow and forest areas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with the density of soil contamination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285750" indent="-285750">
              <a:buFont typeface="Wingdings" panose="05000000000000000000" pitchFamily="2" charset="2"/>
              <a:buChar char="ü"/>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data from evaluations of the </a:t>
            </a:r>
            <a:r>
              <a:rPr lang="en-US" sz="1400" dirty="0">
                <a:latin typeface="Arial" panose="020B0604020202020204" pitchFamily="34" charset="0"/>
                <a:ea typeface="Calibri" panose="020F0502020204030204" pitchFamily="34" charset="0"/>
                <a:cs typeface="Arial" panose="020B0604020202020204" pitchFamily="34" charset="0"/>
              </a:rPr>
              <a:t>radionuclide</a:t>
            </a:r>
            <a:r>
              <a:rPr lang="ru-RU" sz="1400" dirty="0">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emission factors </a:t>
            </a:r>
            <a:r>
              <a:rPr lang="uk-UA" sz="1400" dirty="0">
                <a:latin typeface="Arial" panose="020B0604020202020204" pitchFamily="34" charset="0"/>
                <a:ea typeface="Calibri" panose="020F0502020204030204" pitchFamily="34" charset="0"/>
                <a:cs typeface="Arial" panose="020B0604020202020204" pitchFamily="34" charset="0"/>
              </a:rPr>
              <a:t>(</a:t>
            </a:r>
            <a:r>
              <a:rPr lang="en-US" sz="1400" dirty="0">
                <a:latin typeface="Arial" panose="020B0604020202020204" pitchFamily="34" charset="0"/>
                <a:ea typeface="Calibri" panose="020F0502020204030204" pitchFamily="34" charset="0"/>
                <a:cs typeface="Arial" panose="020B0604020202020204" pitchFamily="34" charset="0"/>
              </a:rPr>
              <a:t>EFs) in the combustion of radioactively contaminated biomass</a:t>
            </a:r>
            <a:r>
              <a:rPr lang="ru-RU" sz="1400" dirty="0">
                <a:latin typeface="Arial" panose="020B0604020202020204" pitchFamily="34" charset="0"/>
                <a:ea typeface="Calibri" panose="020F0502020204030204" pitchFamily="34" charset="0"/>
                <a:cs typeface="Arial" panose="020B0604020202020204" pitchFamily="34" charset="0"/>
              </a:rPr>
              <a:t>;</a:t>
            </a: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analysis was carried out in a free and open source geographic information system</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QGIS.</a:t>
            </a:r>
            <a:endParaRPr lang="uk-UA" sz="1400" dirty="0">
              <a:latin typeface="Arial" panose="020B0604020202020204" pitchFamily="34" charset="0"/>
              <a:cs typeface="Arial" panose="020B0604020202020204" pitchFamily="34" charset="0"/>
            </a:endParaRPr>
          </a:p>
        </p:txBody>
      </p:sp>
      <p:grpSp>
        <p:nvGrpSpPr>
          <p:cNvPr id="21" name="Группа 20">
            <a:extLst>
              <a:ext uri="{FF2B5EF4-FFF2-40B4-BE49-F238E27FC236}">
                <a16:creationId xmlns:a16="http://schemas.microsoft.com/office/drawing/2014/main" id="{91D9CFFA-5098-4D83-A61D-98845AE6873B}"/>
              </a:ext>
            </a:extLst>
          </p:cNvPr>
          <p:cNvGrpSpPr/>
          <p:nvPr/>
        </p:nvGrpSpPr>
        <p:grpSpPr>
          <a:xfrm>
            <a:off x="328917" y="977501"/>
            <a:ext cx="3867772" cy="1951639"/>
            <a:chOff x="328917" y="977501"/>
            <a:chExt cx="3867772" cy="1951639"/>
          </a:xfrm>
        </p:grpSpPr>
        <p:pic>
          <p:nvPicPr>
            <p:cNvPr id="8" name="Рисунок 7">
              <a:extLst>
                <a:ext uri="{FF2B5EF4-FFF2-40B4-BE49-F238E27FC236}">
                  <a16:creationId xmlns:a16="http://schemas.microsoft.com/office/drawing/2014/main" id="{A8A833FB-BAB9-4F74-9B68-A1647D3C9AB0}"/>
                </a:ext>
              </a:extLst>
            </p:cNvPr>
            <p:cNvPicPr/>
            <p:nvPr/>
          </p:nvPicPr>
          <p:blipFill rotWithShape="1">
            <a:blip r:embed="rId2">
              <a:extLst>
                <a:ext uri="{28A0092B-C50C-407E-A947-70E740481C1C}">
                  <a14:useLocalDpi xmlns:a14="http://schemas.microsoft.com/office/drawing/2010/main" val="0"/>
                </a:ext>
              </a:extLst>
            </a:blip>
            <a:srcRect t="11267" b="11269"/>
            <a:stretch/>
          </p:blipFill>
          <p:spPr bwMode="auto">
            <a:xfrm>
              <a:off x="328917" y="994063"/>
              <a:ext cx="3867772" cy="1935077"/>
            </a:xfrm>
            <a:prstGeom prst="rect">
              <a:avLst/>
            </a:prstGeom>
            <a:noFill/>
            <a:ln>
              <a:noFill/>
            </a:ln>
          </p:spPr>
        </p:pic>
        <p:sp>
          <p:nvSpPr>
            <p:cNvPr id="20" name="Прямоугольник 19">
              <a:extLst>
                <a:ext uri="{FF2B5EF4-FFF2-40B4-BE49-F238E27FC236}">
                  <a16:creationId xmlns:a16="http://schemas.microsoft.com/office/drawing/2014/main" id="{D1FF51B2-F6C1-4279-822B-FFE06F9C36EE}"/>
                </a:ext>
              </a:extLst>
            </p:cNvPr>
            <p:cNvSpPr/>
            <p:nvPr/>
          </p:nvSpPr>
          <p:spPr>
            <a:xfrm>
              <a:off x="2418409" y="977501"/>
              <a:ext cx="1588576" cy="307777"/>
            </a:xfrm>
            <a:prstGeom prst="rect">
              <a:avLst/>
            </a:prstGeom>
          </p:spPr>
          <p:txBody>
            <a:bodyPr wrap="none">
              <a:spAutoFit/>
            </a:bodyPr>
            <a:lstStyle/>
            <a:p>
              <a:r>
                <a:rPr lang="en-US" sz="1400" dirty="0">
                  <a:solidFill>
                    <a:srgbClr val="FFFF00"/>
                  </a:solidFill>
                  <a:latin typeface="Arial" panose="020B0604020202020204" pitchFamily="34" charset="0"/>
                  <a:cs typeface="Arial" panose="020B0604020202020204" pitchFamily="34" charset="0"/>
                </a:rPr>
                <a:t>NASA Worldview </a:t>
              </a:r>
              <a:endParaRPr lang="uk-UA" sz="1400" dirty="0">
                <a:solidFill>
                  <a:srgbClr val="FFFF00"/>
                </a:solidFill>
              </a:endParaRPr>
            </a:p>
          </p:txBody>
        </p:sp>
      </p:grpSp>
      <p:grpSp>
        <p:nvGrpSpPr>
          <p:cNvPr id="12" name="Группа 11">
            <a:extLst>
              <a:ext uri="{FF2B5EF4-FFF2-40B4-BE49-F238E27FC236}">
                <a16:creationId xmlns:a16="http://schemas.microsoft.com/office/drawing/2014/main" id="{4FE3AFEA-EBAD-4F10-84A3-AECAF5294EAE}"/>
              </a:ext>
            </a:extLst>
          </p:cNvPr>
          <p:cNvGrpSpPr/>
          <p:nvPr/>
        </p:nvGrpSpPr>
        <p:grpSpPr>
          <a:xfrm>
            <a:off x="590200" y="2509267"/>
            <a:ext cx="4182619" cy="2216556"/>
            <a:chOff x="777424" y="2496978"/>
            <a:chExt cx="4182619" cy="2216556"/>
          </a:xfrm>
        </p:grpSpPr>
        <p:pic>
          <p:nvPicPr>
            <p:cNvPr id="10" name="Рисунок 9">
              <a:extLst>
                <a:ext uri="{FF2B5EF4-FFF2-40B4-BE49-F238E27FC236}">
                  <a16:creationId xmlns:a16="http://schemas.microsoft.com/office/drawing/2014/main" id="{08DFE3E4-199D-4377-A259-3BA1E9536C8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13" t="-3622" r="5193" b="9520"/>
            <a:stretch/>
          </p:blipFill>
          <p:spPr>
            <a:xfrm>
              <a:off x="777424" y="2496978"/>
              <a:ext cx="4182619" cy="2216556"/>
            </a:xfrm>
            <a:prstGeom prst="rect">
              <a:avLst/>
            </a:prstGeom>
          </p:spPr>
        </p:pic>
        <p:sp>
          <p:nvSpPr>
            <p:cNvPr id="11" name="TextBox 10">
              <a:extLst>
                <a:ext uri="{FF2B5EF4-FFF2-40B4-BE49-F238E27FC236}">
                  <a16:creationId xmlns:a16="http://schemas.microsoft.com/office/drawing/2014/main" id="{FE081403-651E-49E6-9D7A-0F7C1AFD4B43}"/>
                </a:ext>
              </a:extLst>
            </p:cNvPr>
            <p:cNvSpPr txBox="1"/>
            <p:nvPr/>
          </p:nvSpPr>
          <p:spPr>
            <a:xfrm>
              <a:off x="2566870" y="2644623"/>
              <a:ext cx="2078326" cy="369332"/>
            </a:xfrm>
            <a:prstGeom prst="rect">
              <a:avLst/>
            </a:prstGeom>
            <a:noFill/>
          </p:spPr>
          <p:txBody>
            <a:bodyPr wrap="none" rtlCol="0">
              <a:spAutoFit/>
            </a:bodyPr>
            <a:lstStyle/>
            <a:p>
              <a:r>
                <a:rPr lang="en-US" dirty="0">
                  <a:solidFill>
                    <a:srgbClr val="FFFF00"/>
                  </a:solidFill>
                </a:rPr>
                <a:t>Landscape structure</a:t>
              </a:r>
              <a:endParaRPr lang="uk-UA" dirty="0">
                <a:solidFill>
                  <a:srgbClr val="FFFF00"/>
                </a:solidFill>
              </a:endParaRPr>
            </a:p>
          </p:txBody>
        </p:sp>
      </p:grpSp>
      <p:grpSp>
        <p:nvGrpSpPr>
          <p:cNvPr id="13" name="Групувати 17">
            <a:extLst>
              <a:ext uri="{FF2B5EF4-FFF2-40B4-BE49-F238E27FC236}">
                <a16:creationId xmlns:a16="http://schemas.microsoft.com/office/drawing/2014/main" id="{013AC7F0-1BE7-4666-9CBE-B8821A8C5B8E}"/>
              </a:ext>
            </a:extLst>
          </p:cNvPr>
          <p:cNvGrpSpPr/>
          <p:nvPr/>
        </p:nvGrpSpPr>
        <p:grpSpPr>
          <a:xfrm>
            <a:off x="890266" y="3664338"/>
            <a:ext cx="4258941" cy="2023815"/>
            <a:chOff x="353505" y="3055463"/>
            <a:chExt cx="4258941" cy="2023815"/>
          </a:xfrm>
        </p:grpSpPr>
        <p:pic>
          <p:nvPicPr>
            <p:cNvPr id="14" name="Рисунок 13">
              <a:extLst>
                <a:ext uri="{FF2B5EF4-FFF2-40B4-BE49-F238E27FC236}">
                  <a16:creationId xmlns:a16="http://schemas.microsoft.com/office/drawing/2014/main" id="{2E8CE8C0-7298-4AD4-B410-50112E4A0A04}"/>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57109" y="3055463"/>
              <a:ext cx="4255337" cy="2023815"/>
            </a:xfrm>
            <a:prstGeom prst="rect">
              <a:avLst/>
            </a:prstGeom>
          </p:spPr>
        </p:pic>
        <p:sp>
          <p:nvSpPr>
            <p:cNvPr id="15" name="TextBox 14">
              <a:extLst>
                <a:ext uri="{FF2B5EF4-FFF2-40B4-BE49-F238E27FC236}">
                  <a16:creationId xmlns:a16="http://schemas.microsoft.com/office/drawing/2014/main" id="{D13992BA-6945-4971-8F66-4C51CDB70046}"/>
                </a:ext>
              </a:extLst>
            </p:cNvPr>
            <p:cNvSpPr txBox="1"/>
            <p:nvPr/>
          </p:nvSpPr>
          <p:spPr>
            <a:xfrm>
              <a:off x="353505" y="3339463"/>
              <a:ext cx="2322431" cy="369332"/>
            </a:xfrm>
            <a:prstGeom prst="rect">
              <a:avLst/>
            </a:prstGeom>
            <a:noFill/>
          </p:spPr>
          <p:txBody>
            <a:bodyPr wrap="none" rtlCol="0">
              <a:spAutoFit/>
            </a:bodyPr>
            <a:lstStyle/>
            <a:p>
              <a:r>
                <a:rPr lang="en-US" dirty="0">
                  <a:solidFill>
                    <a:schemeClr val="bg1"/>
                  </a:solidFill>
                </a:rPr>
                <a:t>Contamination of </a:t>
              </a:r>
              <a:r>
                <a:rPr lang="uk-UA" baseline="30000" dirty="0">
                  <a:solidFill>
                    <a:schemeClr val="bg1"/>
                  </a:solidFill>
                </a:rPr>
                <a:t>137</a:t>
              </a:r>
              <a:r>
                <a:rPr lang="uk-UA" dirty="0">
                  <a:solidFill>
                    <a:schemeClr val="bg1"/>
                  </a:solidFill>
                </a:rPr>
                <a:t>Cs</a:t>
              </a:r>
            </a:p>
          </p:txBody>
        </p:sp>
      </p:grpSp>
      <p:grpSp>
        <p:nvGrpSpPr>
          <p:cNvPr id="16" name="Групувати 18">
            <a:extLst>
              <a:ext uri="{FF2B5EF4-FFF2-40B4-BE49-F238E27FC236}">
                <a16:creationId xmlns:a16="http://schemas.microsoft.com/office/drawing/2014/main" id="{3AB7CBD3-92C3-4BE9-A757-7D720CB6DB7A}"/>
              </a:ext>
            </a:extLst>
          </p:cNvPr>
          <p:cNvGrpSpPr/>
          <p:nvPr/>
        </p:nvGrpSpPr>
        <p:grpSpPr>
          <a:xfrm>
            <a:off x="1331341" y="4737279"/>
            <a:ext cx="4615413" cy="2023815"/>
            <a:chOff x="1857720" y="3984462"/>
            <a:chExt cx="4615413" cy="2023815"/>
          </a:xfrm>
        </p:grpSpPr>
        <p:pic>
          <p:nvPicPr>
            <p:cNvPr id="17" name="Рисунок 16">
              <a:extLst>
                <a:ext uri="{FF2B5EF4-FFF2-40B4-BE49-F238E27FC236}">
                  <a16:creationId xmlns:a16="http://schemas.microsoft.com/office/drawing/2014/main" id="{B9AE615C-4109-495A-89D4-DF05773E41A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57720" y="3984462"/>
              <a:ext cx="4615413" cy="2023815"/>
            </a:xfrm>
            <a:prstGeom prst="rect">
              <a:avLst/>
            </a:prstGeom>
          </p:spPr>
        </p:pic>
        <p:sp>
          <p:nvSpPr>
            <p:cNvPr id="18" name="TextBox 17">
              <a:extLst>
                <a:ext uri="{FF2B5EF4-FFF2-40B4-BE49-F238E27FC236}">
                  <a16:creationId xmlns:a16="http://schemas.microsoft.com/office/drawing/2014/main" id="{5AC364E6-A20D-43BB-800F-E663CDE1420D}"/>
                </a:ext>
              </a:extLst>
            </p:cNvPr>
            <p:cNvSpPr txBox="1"/>
            <p:nvPr/>
          </p:nvSpPr>
          <p:spPr>
            <a:xfrm>
              <a:off x="1967060" y="4322963"/>
              <a:ext cx="2302425" cy="369332"/>
            </a:xfrm>
            <a:prstGeom prst="rect">
              <a:avLst/>
            </a:prstGeom>
            <a:noFill/>
          </p:spPr>
          <p:txBody>
            <a:bodyPr wrap="none" rtlCol="0">
              <a:spAutoFit/>
            </a:bodyPr>
            <a:lstStyle/>
            <a:p>
              <a:r>
                <a:rPr lang="en-US" dirty="0">
                  <a:solidFill>
                    <a:schemeClr val="bg1"/>
                  </a:solidFill>
                </a:rPr>
                <a:t>Contamination of </a:t>
              </a:r>
              <a:r>
                <a:rPr lang="uk-UA" baseline="30000" dirty="0">
                  <a:solidFill>
                    <a:schemeClr val="bg1"/>
                  </a:solidFill>
                </a:rPr>
                <a:t>90</a:t>
              </a:r>
              <a:r>
                <a:rPr lang="en-US" dirty="0" err="1">
                  <a:solidFill>
                    <a:schemeClr val="bg1"/>
                  </a:solidFill>
                </a:rPr>
                <a:t>Sr</a:t>
              </a:r>
              <a:endParaRPr lang="uk-UA" dirty="0">
                <a:solidFill>
                  <a:schemeClr val="bg1"/>
                </a:solidFill>
              </a:endParaRPr>
            </a:p>
          </p:txBody>
        </p:sp>
      </p:grpSp>
    </p:spTree>
    <p:extLst>
      <p:ext uri="{BB962C8B-B14F-4D97-AF65-F5344CB8AC3E}">
        <p14:creationId xmlns:p14="http://schemas.microsoft.com/office/powerpoint/2010/main" val="3621706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BF68F2A-7D47-4830-A794-D09C31F90C90}"/>
              </a:ext>
            </a:extLst>
          </p:cNvPr>
          <p:cNvSpPr>
            <a:spLocks noGrp="1"/>
          </p:cNvSpPr>
          <p:nvPr>
            <p:ph type="sldNum" sz="quarter" idx="12"/>
          </p:nvPr>
        </p:nvSpPr>
        <p:spPr/>
        <p:txBody>
          <a:bodyPr/>
          <a:lstStyle/>
          <a:p>
            <a:fld id="{854AEDA8-19D8-4CEF-A2BE-C352B3C6D5D8}" type="slidenum">
              <a:rPr lang="uk-UA" smtClean="0"/>
              <a:t>6</a:t>
            </a:fld>
            <a:endParaRPr lang="uk-UA" dirty="0"/>
          </a:p>
        </p:txBody>
      </p:sp>
      <p:graphicFrame>
        <p:nvGraphicFramePr>
          <p:cNvPr id="109" name="Таблица 108">
            <a:extLst>
              <a:ext uri="{FF2B5EF4-FFF2-40B4-BE49-F238E27FC236}">
                <a16:creationId xmlns:a16="http://schemas.microsoft.com/office/drawing/2014/main" id="{52F2F607-C695-43B7-8583-29F85989E5AA}"/>
              </a:ext>
            </a:extLst>
          </p:cNvPr>
          <p:cNvGraphicFramePr>
            <a:graphicFrameLocks noGrp="1"/>
          </p:cNvGraphicFramePr>
          <p:nvPr>
            <p:extLst>
              <p:ext uri="{D42A27DB-BD31-4B8C-83A1-F6EECF244321}">
                <p14:modId xmlns:p14="http://schemas.microsoft.com/office/powerpoint/2010/main" val="433658889"/>
              </p:ext>
            </p:extLst>
          </p:nvPr>
        </p:nvGraphicFramePr>
        <p:xfrm>
          <a:off x="744047" y="2995479"/>
          <a:ext cx="3077773" cy="1574412"/>
        </p:xfrm>
        <a:graphic>
          <a:graphicData uri="http://schemas.openxmlformats.org/drawingml/2006/table">
            <a:tbl>
              <a:tblPr firstRow="1" firstCol="1" bandRow="1">
                <a:tableStyleId>{5C22544A-7EE6-4342-B048-85BDC9FD1C3A}</a:tableStyleId>
              </a:tblPr>
              <a:tblGrid>
                <a:gridCol w="1442940">
                  <a:extLst>
                    <a:ext uri="{9D8B030D-6E8A-4147-A177-3AD203B41FA5}">
                      <a16:colId xmlns:a16="http://schemas.microsoft.com/office/drawing/2014/main" val="1528726538"/>
                    </a:ext>
                  </a:extLst>
                </a:gridCol>
                <a:gridCol w="891250">
                  <a:extLst>
                    <a:ext uri="{9D8B030D-6E8A-4147-A177-3AD203B41FA5}">
                      <a16:colId xmlns:a16="http://schemas.microsoft.com/office/drawing/2014/main" val="3619482973"/>
                    </a:ext>
                  </a:extLst>
                </a:gridCol>
                <a:gridCol w="743583">
                  <a:extLst>
                    <a:ext uri="{9D8B030D-6E8A-4147-A177-3AD203B41FA5}">
                      <a16:colId xmlns:a16="http://schemas.microsoft.com/office/drawing/2014/main" val="3858598592"/>
                    </a:ext>
                  </a:extLst>
                </a:gridCol>
              </a:tblGrid>
              <a:tr h="262402">
                <a:tc rowSpan="2">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Radionuclide</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K</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uk-UA"/>
                    </a:p>
                  </a:txBody>
                  <a:tcPr/>
                </a:tc>
                <a:extLst>
                  <a:ext uri="{0D108BD9-81ED-4DB2-BD59-A6C34878D82A}">
                    <a16:rowId xmlns:a16="http://schemas.microsoft.com/office/drawing/2014/main" val="2756317684"/>
                  </a:ext>
                </a:extLst>
              </a:tr>
              <a:tr h="262402">
                <a:tc vMerge="1">
                  <a:txBody>
                    <a:bodyPr/>
                    <a:lstStyle/>
                    <a:p>
                      <a:endParaRPr lang="uk-UA"/>
                    </a:p>
                  </a:txBody>
                  <a:tcP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Meadow</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Forest</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3327762"/>
                  </a:ext>
                </a:extLst>
              </a:tr>
              <a:tr h="262402">
                <a:tc>
                  <a:txBody>
                    <a:bodyPr/>
                    <a:lstStyle/>
                    <a:p>
                      <a:pPr algn="ctr">
                        <a:lnSpc>
                          <a:spcPct val="107000"/>
                        </a:lnSpc>
                        <a:spcAft>
                          <a:spcPts val="0"/>
                        </a:spcAft>
                      </a:pPr>
                      <a:r>
                        <a:rPr lang="en-US" sz="1200" baseline="30000" dirty="0">
                          <a:effectLst/>
                          <a:latin typeface="Arial" panose="020B0604020202020204" pitchFamily="34" charset="0"/>
                          <a:cs typeface="Arial" panose="020B0604020202020204" pitchFamily="34" charset="0"/>
                        </a:rPr>
                        <a:t>137</a:t>
                      </a:r>
                      <a:r>
                        <a:rPr lang="en-US" sz="1200" dirty="0">
                          <a:effectLst/>
                          <a:latin typeface="Arial" panose="020B0604020202020204" pitchFamily="34" charset="0"/>
                          <a:cs typeface="Arial" panose="020B0604020202020204" pitchFamily="34" charset="0"/>
                        </a:rPr>
                        <a:t>Cs</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0.015</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0.11</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16759072"/>
                  </a:ext>
                </a:extLst>
              </a:tr>
              <a:tr h="262402">
                <a:tc>
                  <a:txBody>
                    <a:bodyPr/>
                    <a:lstStyle/>
                    <a:p>
                      <a:pPr algn="ctr">
                        <a:lnSpc>
                          <a:spcPct val="107000"/>
                        </a:lnSpc>
                        <a:spcAft>
                          <a:spcPts val="0"/>
                        </a:spcAft>
                      </a:pPr>
                      <a:r>
                        <a:rPr lang="en-US" sz="1200" baseline="30000">
                          <a:effectLst/>
                          <a:latin typeface="Arial" panose="020B0604020202020204" pitchFamily="34" charset="0"/>
                          <a:cs typeface="Arial" panose="020B0604020202020204" pitchFamily="34" charset="0"/>
                        </a:rPr>
                        <a:t>90</a:t>
                      </a:r>
                      <a:r>
                        <a:rPr lang="en-US" sz="1200">
                          <a:effectLst/>
                          <a:latin typeface="Arial" panose="020B0604020202020204" pitchFamily="34" charset="0"/>
                          <a:cs typeface="Arial" panose="020B0604020202020204" pitchFamily="34" charset="0"/>
                        </a:rPr>
                        <a:t>Sr</a:t>
                      </a:r>
                      <a:endParaRPr lang="uk-UA"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0.025</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0.28</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82469292"/>
                  </a:ext>
                </a:extLst>
              </a:tr>
              <a:tr h="262402">
                <a:tc>
                  <a:txBody>
                    <a:bodyPr/>
                    <a:lstStyle/>
                    <a:p>
                      <a:pPr algn="ctr">
                        <a:lnSpc>
                          <a:spcPct val="107000"/>
                        </a:lnSpc>
                        <a:spcAft>
                          <a:spcPts val="0"/>
                        </a:spcAft>
                      </a:pPr>
                      <a:r>
                        <a:rPr lang="en-US" sz="1200">
                          <a:effectLst/>
                          <a:latin typeface="Arial" panose="020B0604020202020204" pitchFamily="34" charset="0"/>
                          <a:cs typeface="Arial" panose="020B0604020202020204" pitchFamily="34" charset="0"/>
                        </a:rPr>
                        <a:t>∑Pu</a:t>
                      </a:r>
                      <a:endParaRPr lang="uk-UA"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0.01</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0.03</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73315787"/>
                  </a:ext>
                </a:extLst>
              </a:tr>
              <a:tr h="262402">
                <a:tc>
                  <a:txBody>
                    <a:bodyPr/>
                    <a:lstStyle/>
                    <a:p>
                      <a:pPr algn="ctr">
                        <a:lnSpc>
                          <a:spcPct val="107000"/>
                        </a:lnSpc>
                        <a:spcAft>
                          <a:spcPts val="0"/>
                        </a:spcAft>
                      </a:pPr>
                      <a:r>
                        <a:rPr lang="uk-UA" sz="1200" baseline="30000" dirty="0">
                          <a:effectLst/>
                          <a:latin typeface="Arial" panose="020B0604020202020204" pitchFamily="34" charset="0"/>
                          <a:cs typeface="Arial" panose="020B0604020202020204" pitchFamily="34" charset="0"/>
                        </a:rPr>
                        <a:t>241</a:t>
                      </a:r>
                      <a:r>
                        <a:rPr lang="en-US" sz="1200" dirty="0">
                          <a:effectLst/>
                          <a:latin typeface="Arial" panose="020B0604020202020204" pitchFamily="34" charset="0"/>
                          <a:cs typeface="Arial" panose="020B0604020202020204" pitchFamily="34" charset="0"/>
                        </a:rPr>
                        <a:t>Am</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0.01</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US" sz="1200" dirty="0">
                          <a:effectLst/>
                          <a:latin typeface="Arial" panose="020B0604020202020204" pitchFamily="34" charset="0"/>
                          <a:cs typeface="Arial" panose="020B0604020202020204" pitchFamily="34" charset="0"/>
                        </a:rPr>
                        <a:t>0.03</a:t>
                      </a:r>
                      <a:endParaRPr lang="uk-UA"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95310725"/>
                  </a:ext>
                </a:extLst>
              </a:tr>
            </a:tbl>
          </a:graphicData>
        </a:graphic>
      </p:graphicFrame>
      <p:sp>
        <p:nvSpPr>
          <p:cNvPr id="110" name="Прямоугольник 109">
            <a:extLst>
              <a:ext uri="{FF2B5EF4-FFF2-40B4-BE49-F238E27FC236}">
                <a16:creationId xmlns:a16="http://schemas.microsoft.com/office/drawing/2014/main" id="{E6A62AB7-9A48-4655-8C2F-56EF91FB1A41}"/>
              </a:ext>
            </a:extLst>
          </p:cNvPr>
          <p:cNvSpPr/>
          <p:nvPr/>
        </p:nvSpPr>
        <p:spPr>
          <a:xfrm>
            <a:off x="608786" y="1590223"/>
            <a:ext cx="3863822" cy="1169551"/>
          </a:xfrm>
          <a:prstGeom prst="rect">
            <a:avLst/>
          </a:prstGeom>
        </p:spPr>
        <p:txBody>
          <a:bodyPr wrap="square">
            <a:spAutoFit/>
          </a:bodyPr>
          <a:lstStyle/>
          <a:p>
            <a:pPr algn="just">
              <a:spcAft>
                <a:spcPts val="0"/>
              </a:spcAft>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Table 1 - Experimental coefficients (K), which relates the inventory of radionuclides in the main combustible components on meadow and forest areas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with the density of soil contamination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uk-UA" sz="1400" dirty="0">
              <a:latin typeface="Arial" panose="020B0604020202020204" pitchFamily="34" charset="0"/>
              <a:ea typeface="Calibri" panose="020F0502020204030204" pitchFamily="34" charset="0"/>
              <a:cs typeface="Arial" panose="020B0604020202020204" pitchFamily="34" charset="0"/>
            </a:endParaRPr>
          </a:p>
        </p:txBody>
      </p:sp>
      <p:sp>
        <p:nvSpPr>
          <p:cNvPr id="111" name="Прямоугольник 110">
            <a:extLst>
              <a:ext uri="{FF2B5EF4-FFF2-40B4-BE49-F238E27FC236}">
                <a16:creationId xmlns:a16="http://schemas.microsoft.com/office/drawing/2014/main" id="{8DE02AAE-567F-4939-81AA-6524F47B07CE}"/>
              </a:ext>
            </a:extLst>
          </p:cNvPr>
          <p:cNvSpPr/>
          <p:nvPr/>
        </p:nvSpPr>
        <p:spPr>
          <a:xfrm>
            <a:off x="270844" y="4880066"/>
            <a:ext cx="4360802" cy="1021883"/>
          </a:xfrm>
          <a:prstGeom prst="rect">
            <a:avLst/>
          </a:prstGeom>
        </p:spPr>
        <p:txBody>
          <a:bodyPr wrap="square">
            <a:spAutoFit/>
          </a:bodyPr>
          <a:lstStyle/>
          <a:p>
            <a:pPr indent="449580" algn="just">
              <a:spcAft>
                <a:spcPts val="0"/>
              </a:spcAft>
            </a:pPr>
            <a:r>
              <a:rPr lang="en-US" sz="1400" dirty="0">
                <a:latin typeface="Arial" panose="020B0604020202020204" pitchFamily="34" charset="0"/>
                <a:ea typeface="Calibri" panose="020F0502020204030204" pitchFamily="34" charset="0"/>
                <a:cs typeface="Arial" panose="020B0604020202020204" pitchFamily="34" charset="0"/>
              </a:rPr>
              <a:t>Thus, the stock activity of radionuclides (A) in the combustible biomass on meadow and forest areas was calculated as:</a:t>
            </a: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lnSpc>
                <a:spcPct val="150000"/>
              </a:lnSpc>
              <a:spcAft>
                <a:spcPts val="0"/>
              </a:spcAft>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 K ·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A</a:t>
            </a:r>
            <a:r>
              <a:rPr lang="en-US" sz="1400" baseline="-25000" dirty="0" err="1">
                <a:solidFill>
                  <a:srgbClr val="000000"/>
                </a:solidFill>
                <a:latin typeface="Arial" panose="020B0604020202020204" pitchFamily="34" charset="0"/>
                <a:ea typeface="Calibri" panose="020F0502020204030204" pitchFamily="34" charset="0"/>
                <a:cs typeface="Arial" panose="020B0604020202020204" pitchFamily="34" charset="0"/>
              </a:rPr>
              <a:t>soil</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srgbClr val="000000"/>
                </a:solidFill>
                <a:latin typeface="Arial" panose="020B0604020202020204" pitchFamily="34" charset="0"/>
                <a:ea typeface="Calibri" panose="020F0502020204030204" pitchFamily="34" charset="0"/>
                <a:cs typeface="Arial" panose="020B0604020202020204" pitchFamily="34" charset="0"/>
              </a:rPr>
              <a:t>Bq</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1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uk-UA" sz="1400" dirty="0">
              <a:latin typeface="Arial" panose="020B0604020202020204" pitchFamily="34" charset="0"/>
              <a:ea typeface="Calibri" panose="020F0502020204030204" pitchFamily="34" charset="0"/>
              <a:cs typeface="Arial" panose="020B0604020202020204" pitchFamily="34" charset="0"/>
            </a:endParaRPr>
          </a:p>
        </p:txBody>
      </p:sp>
      <p:sp>
        <p:nvSpPr>
          <p:cNvPr id="112" name="Прямоугольник 111">
            <a:extLst>
              <a:ext uri="{FF2B5EF4-FFF2-40B4-BE49-F238E27FC236}">
                <a16:creationId xmlns:a16="http://schemas.microsoft.com/office/drawing/2014/main" id="{B1A5B022-3394-4338-B349-715C5FF278EA}"/>
              </a:ext>
            </a:extLst>
          </p:cNvPr>
          <p:cNvSpPr/>
          <p:nvPr/>
        </p:nvSpPr>
        <p:spPr>
          <a:xfrm>
            <a:off x="5726371" y="1601833"/>
            <a:ext cx="6096000" cy="3754874"/>
          </a:xfrm>
          <a:prstGeom prst="rect">
            <a:avLst/>
          </a:prstGeom>
        </p:spPr>
        <p:txBody>
          <a:bodyPr>
            <a:spAutoFit/>
          </a:bodyPr>
          <a:lstStyle/>
          <a:p>
            <a:pPr indent="449580" algn="just">
              <a:spcAft>
                <a:spcPts val="0"/>
              </a:spcAft>
            </a:pPr>
            <a:r>
              <a:rPr lang="en-US" sz="1600" dirty="0" err="1">
                <a:latin typeface="Arial" panose="020B0604020202020204" pitchFamily="34" charset="0"/>
                <a:cs typeface="Arial" panose="020B0604020202020204" pitchFamily="34" charset="0"/>
              </a:rPr>
              <a:t>А</a:t>
            </a:r>
            <a:r>
              <a:rPr lang="en-US" sz="1600" baseline="-25000" dirty="0" err="1">
                <a:latin typeface="Arial" panose="020B0604020202020204" pitchFamily="34" charset="0"/>
                <a:cs typeface="Arial" panose="020B0604020202020204" pitchFamily="34" charset="0"/>
              </a:rPr>
              <a:t>і</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Bq</a:t>
            </a:r>
            <a:r>
              <a:rPr lang="en-US" sz="1600" dirty="0">
                <a:latin typeface="Arial" panose="020B0604020202020204" pitchFamily="34" charset="0"/>
                <a:cs typeface="Arial" panose="020B0604020202020204" pitchFamily="34" charset="0"/>
              </a:rPr>
              <a:t>)=Ʃ(S</a:t>
            </a:r>
            <a:r>
              <a:rPr lang="en-US" sz="1600" baseline="-25000" dirty="0">
                <a:latin typeface="Arial" panose="020B0604020202020204" pitchFamily="34" charset="0"/>
                <a:cs typeface="Arial" panose="020B0604020202020204" pitchFamily="34" charset="0"/>
              </a:rPr>
              <a:t>n</a:t>
            </a:r>
            <a:r>
              <a:rPr lang="en-US" sz="1600" dirty="0">
                <a:latin typeface="Arial" panose="020B0604020202020204" pitchFamily="34" charset="0"/>
                <a:cs typeface="Arial" panose="020B0604020202020204" pitchFamily="34" charset="0"/>
              </a:rPr>
              <a:t>(m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А</a:t>
            </a:r>
            <a:r>
              <a:rPr lang="en-US" sz="1600" baseline="30000" dirty="0" err="1">
                <a:latin typeface="Arial" panose="020B0604020202020204" pitchFamily="34" charset="0"/>
                <a:cs typeface="Arial" panose="020B0604020202020204" pitchFamily="34" charset="0"/>
              </a:rPr>
              <a:t>i</a:t>
            </a:r>
            <a:r>
              <a:rPr lang="en-US" sz="1600" baseline="-25000" dirty="0" err="1">
                <a:latin typeface="Arial" panose="020B0604020202020204" pitchFamily="34" charset="0"/>
                <a:cs typeface="Arial" panose="020B0604020202020204" pitchFamily="34" charset="0"/>
              </a:rPr>
              <a:t>n</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Bq</a:t>
            </a:r>
            <a:r>
              <a:rPr lang="en-US" sz="1600" dirty="0">
                <a:latin typeface="Arial" panose="020B0604020202020204" pitchFamily="34" charset="0"/>
                <a:cs typeface="Arial" panose="020B0604020202020204" pitchFamily="34" charset="0"/>
              </a:rPr>
              <a:t>/m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К</a:t>
            </a:r>
            <a:r>
              <a:rPr lang="en-US" sz="1600" baseline="30000" dirty="0" err="1">
                <a:latin typeface="Arial" panose="020B0604020202020204" pitchFamily="34" charset="0"/>
                <a:cs typeface="Arial" panose="020B0604020202020204" pitchFamily="34" charset="0"/>
              </a:rPr>
              <a:t>і</a:t>
            </a:r>
            <a:r>
              <a:rPr lang="en-US" sz="1600" baseline="-25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EF</a:t>
            </a:r>
            <a:r>
              <a:rPr lang="en-US" sz="1600" baseline="30000" dirty="0" err="1">
                <a:latin typeface="Arial" panose="020B0604020202020204" pitchFamily="34" charset="0"/>
                <a:cs typeface="Arial" panose="020B0604020202020204" pitchFamily="34" charset="0"/>
              </a:rPr>
              <a:t>і</a:t>
            </a:r>
            <a:r>
              <a:rPr lang="en-US" sz="1600" dirty="0">
                <a:latin typeface="Arial" panose="020B0604020202020204" pitchFamily="34" charset="0"/>
                <a:cs typeface="Arial" panose="020B0604020202020204" pitchFamily="34" charset="0"/>
              </a:rPr>
              <a:t>)</a:t>
            </a:r>
            <a:r>
              <a:rPr lang="en-US" sz="1600" dirty="0">
                <a:latin typeface="Arial" panose="020B0604020202020204" pitchFamily="34" charset="0"/>
                <a:ea typeface="Calibri" panose="020F0502020204030204" pitchFamily="34" charset="0"/>
                <a:cs typeface="Arial" panose="020B0604020202020204" pitchFamily="34" charset="0"/>
              </a:rPr>
              <a:t>,  </a:t>
            </a:r>
          </a:p>
          <a:p>
            <a:pPr indent="449580" algn="just">
              <a:spcAft>
                <a:spcPts val="0"/>
              </a:spcAft>
            </a:pPr>
            <a:endParaRPr lang="en-US"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a:latin typeface="Arial" panose="020B0604020202020204" pitchFamily="34" charset="0"/>
                <a:ea typeface="Calibri" panose="020F0502020204030204" pitchFamily="34" charset="0"/>
                <a:cs typeface="Arial" panose="020B0604020202020204" pitchFamily="34" charset="0"/>
              </a:rPr>
              <a:t>where:</a:t>
            </a: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a:latin typeface="Arial" panose="020B0604020202020204" pitchFamily="34" charset="0"/>
                <a:ea typeface="Calibri" panose="020F0502020204030204" pitchFamily="34" charset="0"/>
                <a:cs typeface="Arial" panose="020B0604020202020204" pitchFamily="34" charset="0"/>
              </a:rPr>
              <a:t> </a:t>
            </a: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err="1">
                <a:latin typeface="Arial" panose="020B0604020202020204" pitchFamily="34" charset="0"/>
                <a:ea typeface="Calibri" panose="020F0502020204030204" pitchFamily="34" charset="0"/>
                <a:cs typeface="Arial" panose="020B0604020202020204" pitchFamily="34" charset="0"/>
              </a:rPr>
              <a:t>А</a:t>
            </a:r>
            <a:r>
              <a:rPr lang="en-US" sz="1400" baseline="-25000" dirty="0" err="1">
                <a:latin typeface="Arial" panose="020B0604020202020204" pitchFamily="34" charset="0"/>
                <a:ea typeface="Calibri" panose="020F0502020204030204" pitchFamily="34" charset="0"/>
                <a:cs typeface="Arial" panose="020B0604020202020204" pitchFamily="34" charset="0"/>
              </a:rPr>
              <a:t>і</a:t>
            </a:r>
            <a:r>
              <a:rPr lang="en-US" sz="1400" dirty="0">
                <a:latin typeface="Arial" panose="020B0604020202020204" pitchFamily="34" charset="0"/>
                <a:ea typeface="Calibri" panose="020F0502020204030204" pitchFamily="34" charset="0"/>
                <a:cs typeface="Arial" panose="020B0604020202020204" pitchFamily="34" charset="0"/>
              </a:rPr>
              <a:t>(</a:t>
            </a:r>
            <a:r>
              <a:rPr lang="en-US" sz="1400" dirty="0" err="1">
                <a:latin typeface="Arial" panose="020B0604020202020204" pitchFamily="34" charset="0"/>
                <a:ea typeface="Calibri" panose="020F0502020204030204" pitchFamily="34" charset="0"/>
                <a:cs typeface="Arial" panose="020B0604020202020204" pitchFamily="34" charset="0"/>
              </a:rPr>
              <a:t>Bq</a:t>
            </a:r>
            <a:r>
              <a:rPr lang="en-US" sz="1400" dirty="0">
                <a:latin typeface="Arial" panose="020B0604020202020204" pitchFamily="34" charset="0"/>
                <a:ea typeface="Calibri" panose="020F0502020204030204" pitchFamily="34" charset="0"/>
                <a:cs typeface="Arial" panose="020B0604020202020204" pitchFamily="34" charset="0"/>
              </a:rPr>
              <a:t>) – activity of і-radionuclide emitted into the air during fire;</a:t>
            </a:r>
            <a:endParaRPr lang="ru-RU"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a:latin typeface="Arial" panose="020B0604020202020204" pitchFamily="34" charset="0"/>
                <a:ea typeface="Calibri" panose="020F0502020204030204" pitchFamily="34" charset="0"/>
                <a:cs typeface="Arial" panose="020B0604020202020204" pitchFamily="34" charset="0"/>
              </a:rPr>
              <a:t>S</a:t>
            </a:r>
            <a:r>
              <a:rPr lang="en-US" sz="1400" baseline="-25000" dirty="0">
                <a:latin typeface="Arial" panose="020B0604020202020204" pitchFamily="34" charset="0"/>
                <a:ea typeface="Calibri" panose="020F0502020204030204" pitchFamily="34" charset="0"/>
                <a:cs typeface="Arial" panose="020B0604020202020204" pitchFamily="34" charset="0"/>
              </a:rPr>
              <a:t>n</a:t>
            </a:r>
            <a:r>
              <a:rPr lang="en-US" sz="1400" dirty="0">
                <a:latin typeface="Arial" panose="020B0604020202020204" pitchFamily="34" charset="0"/>
                <a:ea typeface="Calibri" panose="020F0502020204030204" pitchFamily="34" charset="0"/>
                <a:cs typeface="Arial" panose="020B0604020202020204" pitchFamily="34" charset="0"/>
              </a:rPr>
              <a:t>(m</a:t>
            </a:r>
            <a:r>
              <a:rPr lang="en-US" sz="1400" baseline="30000" dirty="0">
                <a:latin typeface="Arial" panose="020B0604020202020204" pitchFamily="34" charset="0"/>
                <a:ea typeface="Calibri" panose="020F0502020204030204" pitchFamily="34" charset="0"/>
                <a:cs typeface="Arial" panose="020B0604020202020204" pitchFamily="34" charset="0"/>
              </a:rPr>
              <a:t>2</a:t>
            </a:r>
            <a:r>
              <a:rPr lang="en-US" sz="1400" dirty="0">
                <a:latin typeface="Arial" panose="020B0604020202020204" pitchFamily="34" charset="0"/>
                <a:ea typeface="Calibri" panose="020F0502020204030204" pitchFamily="34" charset="0"/>
                <a:cs typeface="Arial" panose="020B0604020202020204" pitchFamily="34" charset="0"/>
              </a:rPr>
              <a:t>)– area of n- </a:t>
            </a:r>
            <a:r>
              <a:rPr lang="en-US" sz="1400" dirty="0" err="1">
                <a:latin typeface="Arial" panose="020B0604020202020204" pitchFamily="34" charset="0"/>
                <a:ea typeface="Calibri" panose="020F0502020204030204" pitchFamily="34" charset="0"/>
                <a:cs typeface="Arial" panose="020B0604020202020204" pitchFamily="34" charset="0"/>
              </a:rPr>
              <a:t>subpolygon</a:t>
            </a:r>
            <a:r>
              <a:rPr lang="en-US" sz="1400" dirty="0">
                <a:latin typeface="Arial" panose="020B0604020202020204" pitchFamily="34" charset="0"/>
                <a:ea typeface="Calibri" panose="020F0502020204030204" pitchFamily="34" charset="0"/>
                <a:cs typeface="Arial" panose="020B0604020202020204" pitchFamily="34" charset="0"/>
              </a:rPr>
              <a:t> affected by fire;</a:t>
            </a:r>
            <a:endParaRPr lang="ru-RU"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err="1">
                <a:latin typeface="Arial" panose="020B0604020202020204" pitchFamily="34" charset="0"/>
                <a:ea typeface="Calibri" panose="020F0502020204030204" pitchFamily="34" charset="0"/>
                <a:cs typeface="Arial" panose="020B0604020202020204" pitchFamily="34" charset="0"/>
              </a:rPr>
              <a:t>А</a:t>
            </a:r>
            <a:r>
              <a:rPr lang="en-US" sz="1400" baseline="30000" dirty="0" err="1">
                <a:latin typeface="Arial" panose="020B0604020202020204" pitchFamily="34" charset="0"/>
                <a:ea typeface="Calibri" panose="020F0502020204030204" pitchFamily="34" charset="0"/>
                <a:cs typeface="Arial" panose="020B0604020202020204" pitchFamily="34" charset="0"/>
              </a:rPr>
              <a:t>i</a:t>
            </a:r>
            <a:r>
              <a:rPr lang="en-US" sz="1400" baseline="-25000" dirty="0" err="1">
                <a:latin typeface="Arial" panose="020B0604020202020204" pitchFamily="34" charset="0"/>
                <a:ea typeface="Calibri" panose="020F0502020204030204" pitchFamily="34" charset="0"/>
                <a:cs typeface="Arial" panose="020B0604020202020204" pitchFamily="34" charset="0"/>
              </a:rPr>
              <a:t>n</a:t>
            </a:r>
            <a:r>
              <a:rPr lang="en-US" sz="1400" dirty="0">
                <a:latin typeface="Arial" panose="020B0604020202020204" pitchFamily="34" charset="0"/>
                <a:ea typeface="Calibri" panose="020F0502020204030204" pitchFamily="34" charset="0"/>
                <a:cs typeface="Arial" panose="020B0604020202020204" pitchFamily="34" charset="0"/>
              </a:rPr>
              <a:t>(</a:t>
            </a:r>
            <a:r>
              <a:rPr lang="en-US" sz="1400" dirty="0" err="1">
                <a:latin typeface="Arial" panose="020B0604020202020204" pitchFamily="34" charset="0"/>
                <a:ea typeface="Calibri" panose="020F0502020204030204" pitchFamily="34" charset="0"/>
                <a:cs typeface="Arial" panose="020B0604020202020204" pitchFamily="34" charset="0"/>
              </a:rPr>
              <a:t>Bq</a:t>
            </a:r>
            <a:r>
              <a:rPr lang="en-US" sz="1400" dirty="0">
                <a:latin typeface="Arial" panose="020B0604020202020204" pitchFamily="34" charset="0"/>
                <a:ea typeface="Calibri" panose="020F0502020204030204" pitchFamily="34" charset="0"/>
                <a:cs typeface="Arial" panose="020B0604020202020204" pitchFamily="34" charset="0"/>
              </a:rPr>
              <a:t>/m</a:t>
            </a:r>
            <a:r>
              <a:rPr lang="en-US" sz="1400" baseline="30000" dirty="0">
                <a:latin typeface="Arial" panose="020B0604020202020204" pitchFamily="34" charset="0"/>
                <a:ea typeface="Calibri" panose="020F0502020204030204" pitchFamily="34" charset="0"/>
                <a:cs typeface="Arial" panose="020B0604020202020204" pitchFamily="34" charset="0"/>
              </a:rPr>
              <a:t>2</a:t>
            </a:r>
            <a:r>
              <a:rPr lang="en-US" sz="1400" dirty="0">
                <a:latin typeface="Arial" panose="020B0604020202020204" pitchFamily="34" charset="0"/>
                <a:ea typeface="Calibri" panose="020F0502020204030204" pitchFamily="34" charset="0"/>
                <a:cs typeface="Arial" panose="020B0604020202020204" pitchFamily="34" charset="0"/>
              </a:rPr>
              <a:t>) – contamination deposition of the n-</a:t>
            </a:r>
            <a:r>
              <a:rPr lang="en-US" sz="1400" dirty="0" err="1">
                <a:latin typeface="Arial" panose="020B0604020202020204" pitchFamily="34" charset="0"/>
                <a:ea typeface="Calibri" panose="020F0502020204030204" pitchFamily="34" charset="0"/>
                <a:cs typeface="Arial" panose="020B0604020202020204" pitchFamily="34" charset="0"/>
              </a:rPr>
              <a:t>subpolygon</a:t>
            </a:r>
            <a:r>
              <a:rPr lang="en-US" sz="1400" dirty="0">
                <a:latin typeface="Arial" panose="020B0604020202020204" pitchFamily="34" charset="0"/>
                <a:ea typeface="Calibri" panose="020F0502020204030204" pitchFamily="34" charset="0"/>
                <a:cs typeface="Arial" panose="020B0604020202020204" pitchFamily="34" charset="0"/>
              </a:rPr>
              <a:t> by і-radionuclide;</a:t>
            </a:r>
            <a:endParaRPr lang="ru-RU"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r>
              <a:rPr lang="en-US" sz="1400" dirty="0" err="1">
                <a:latin typeface="Arial" panose="020B0604020202020204" pitchFamily="34" charset="0"/>
                <a:ea typeface="Calibri" panose="020F0502020204030204" pitchFamily="34" charset="0"/>
                <a:cs typeface="Arial" panose="020B0604020202020204" pitchFamily="34" charset="0"/>
              </a:rPr>
              <a:t>К</a:t>
            </a:r>
            <a:r>
              <a:rPr lang="en-US" sz="1400" baseline="30000" dirty="0" err="1">
                <a:latin typeface="Arial" panose="020B0604020202020204" pitchFamily="34" charset="0"/>
                <a:ea typeface="Calibri" panose="020F0502020204030204" pitchFamily="34" charset="0"/>
                <a:cs typeface="Arial" panose="020B0604020202020204" pitchFamily="34" charset="0"/>
              </a:rPr>
              <a:t>і</a:t>
            </a:r>
            <a:r>
              <a:rPr lang="en-US" sz="1400" dirty="0">
                <a:latin typeface="Arial" panose="020B0604020202020204" pitchFamily="34" charset="0"/>
                <a:ea typeface="Calibri" panose="020F0502020204030204" pitchFamily="34" charset="0"/>
                <a:cs typeface="Arial" panose="020B0604020202020204" pitchFamily="34" charset="0"/>
              </a:rPr>
              <a:t> - coefficient linking </a:t>
            </a:r>
            <a:r>
              <a:rPr lang="en-US" sz="1400" dirty="0" err="1">
                <a:latin typeface="Arial" panose="020B0604020202020204" pitchFamily="34" charset="0"/>
                <a:ea typeface="Calibri" panose="020F0502020204030204" pitchFamily="34" charset="0"/>
                <a:cs typeface="Arial" panose="020B0604020202020204" pitchFamily="34" charset="0"/>
              </a:rPr>
              <a:t>i-th</a:t>
            </a:r>
            <a:r>
              <a:rPr lang="en-US" sz="1400" dirty="0">
                <a:latin typeface="Arial" panose="020B0604020202020204" pitchFamily="34" charset="0"/>
                <a:ea typeface="Calibri" panose="020F0502020204030204" pitchFamily="34" charset="0"/>
                <a:cs typeface="Arial" panose="020B0604020202020204" pitchFamily="34" charset="0"/>
              </a:rPr>
              <a:t> radionuclide reserves in fuel biomass depending on the </a:t>
            </a:r>
            <a:r>
              <a:rPr lang="en-US" sz="1400" dirty="0" err="1">
                <a:latin typeface="Arial" panose="020B0604020202020204" pitchFamily="34" charset="0"/>
                <a:ea typeface="Calibri" panose="020F0502020204030204" pitchFamily="34" charset="0"/>
                <a:cs typeface="Arial" panose="020B0604020202020204" pitchFamily="34" charset="0"/>
              </a:rPr>
              <a:t>cenosis</a:t>
            </a:r>
            <a:r>
              <a:rPr lang="en-US" sz="1400" dirty="0">
                <a:latin typeface="Arial" panose="020B0604020202020204" pitchFamily="34" charset="0"/>
                <a:ea typeface="Calibri" panose="020F0502020204030204" pitchFamily="34" charset="0"/>
                <a:cs typeface="Arial" panose="020B0604020202020204" pitchFamily="34" charset="0"/>
              </a:rPr>
              <a:t> and density of soil contamination with </a:t>
            </a:r>
            <a:r>
              <a:rPr lang="en-US" sz="1400" dirty="0" err="1">
                <a:latin typeface="Arial" panose="020B0604020202020204" pitchFamily="34" charset="0"/>
                <a:ea typeface="Calibri" panose="020F0502020204030204" pitchFamily="34" charset="0"/>
                <a:cs typeface="Arial" panose="020B0604020202020204" pitchFamily="34" charset="0"/>
              </a:rPr>
              <a:t>i-th</a:t>
            </a:r>
            <a:r>
              <a:rPr lang="en-US" sz="1400" dirty="0">
                <a:latin typeface="Arial" panose="020B0604020202020204" pitchFamily="34" charset="0"/>
                <a:ea typeface="Calibri" panose="020F0502020204030204" pitchFamily="34" charset="0"/>
                <a:cs typeface="Arial" panose="020B0604020202020204" pitchFamily="34" charset="0"/>
              </a:rPr>
              <a:t> radionuclide;</a:t>
            </a:r>
            <a:endParaRPr lang="ru-RU" sz="1400" dirty="0">
              <a:latin typeface="Arial" panose="020B0604020202020204" pitchFamily="34" charset="0"/>
              <a:ea typeface="Calibri" panose="020F0502020204030204" pitchFamily="34" charset="0"/>
              <a:cs typeface="Arial" panose="020B0604020202020204" pitchFamily="34" charset="0"/>
            </a:endParaRPr>
          </a:p>
          <a:p>
            <a:pPr indent="449580" algn="just">
              <a:spcAft>
                <a:spcPts val="0"/>
              </a:spcAft>
            </a:pPr>
            <a:endParaRPr lang="uk-UA" sz="1400" dirty="0">
              <a:latin typeface="Arial" panose="020B0604020202020204" pitchFamily="34" charset="0"/>
              <a:ea typeface="Calibri" panose="020F0502020204030204" pitchFamily="34" charset="0"/>
              <a:cs typeface="Arial" panose="020B0604020202020204" pitchFamily="34" charset="0"/>
            </a:endParaRPr>
          </a:p>
          <a:p>
            <a:pPr indent="449580" algn="just"/>
            <a:r>
              <a:rPr lang="en-US" sz="1400" dirty="0" err="1">
                <a:latin typeface="Arial" panose="020B0604020202020204" pitchFamily="34" charset="0"/>
                <a:ea typeface="Calibri" panose="020F0502020204030204" pitchFamily="34" charset="0"/>
                <a:cs typeface="Arial" panose="020B0604020202020204" pitchFamily="34" charset="0"/>
              </a:rPr>
              <a:t>EF</a:t>
            </a:r>
            <a:r>
              <a:rPr lang="en-US" sz="1400" baseline="30000" dirty="0" err="1">
                <a:latin typeface="Arial" panose="020B0604020202020204" pitchFamily="34" charset="0"/>
                <a:ea typeface="Calibri" panose="020F0502020204030204" pitchFamily="34" charset="0"/>
                <a:cs typeface="Arial" panose="020B0604020202020204" pitchFamily="34" charset="0"/>
              </a:rPr>
              <a:t>і</a:t>
            </a:r>
            <a:r>
              <a:rPr lang="en-US" sz="1400" dirty="0">
                <a:latin typeface="Arial" panose="020B0604020202020204" pitchFamily="34" charset="0"/>
                <a:ea typeface="Calibri" panose="020F050202020403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uk-UA" sz="1400" dirty="0" err="1">
                <a:latin typeface="Arial" panose="020B0604020202020204" pitchFamily="34" charset="0"/>
                <a:cs typeface="Arial" panose="020B0604020202020204" pitchFamily="34" charset="0"/>
              </a:rPr>
              <a:t>emission</a:t>
            </a:r>
            <a:r>
              <a:rPr lang="uk-UA" sz="1400" dirty="0">
                <a:latin typeface="Arial" panose="020B0604020202020204" pitchFamily="34" charset="0"/>
                <a:cs typeface="Arial" panose="020B0604020202020204" pitchFamily="34" charset="0"/>
              </a:rPr>
              <a:t> </a:t>
            </a:r>
            <a:r>
              <a:rPr lang="uk-UA" sz="1400" dirty="0" err="1">
                <a:latin typeface="Arial" panose="020B0604020202020204" pitchFamily="34" charset="0"/>
                <a:cs typeface="Arial" panose="020B0604020202020204" pitchFamily="34" charset="0"/>
              </a:rPr>
              <a:t>factors</a:t>
            </a:r>
            <a:r>
              <a:rPr lang="uk-UA"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ea typeface="Calibri" panose="020F0502020204030204" pitchFamily="34" charset="0"/>
                <a:cs typeface="Arial" panose="020B0604020202020204" pitchFamily="34" charset="0"/>
              </a:rPr>
              <a:t>fraction of emission of і-radionuclide from fuel biomass to air during fire).</a:t>
            </a:r>
            <a:endParaRPr lang="uk-UA" sz="14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14" name="Прямая соединительная линия 113">
            <a:extLst>
              <a:ext uri="{FF2B5EF4-FFF2-40B4-BE49-F238E27FC236}">
                <a16:creationId xmlns:a16="http://schemas.microsoft.com/office/drawing/2014/main" id="{AE674924-959B-4A5A-89A1-589160EF9437}"/>
              </a:ext>
            </a:extLst>
          </p:cNvPr>
          <p:cNvCxnSpPr/>
          <p:nvPr/>
        </p:nvCxnSpPr>
        <p:spPr>
          <a:xfrm>
            <a:off x="5413514" y="1118559"/>
            <a:ext cx="0" cy="5029200"/>
          </a:xfrm>
          <a:prstGeom prst="line">
            <a:avLst/>
          </a:prstGeom>
        </p:spPr>
        <p:style>
          <a:lnRef idx="1">
            <a:schemeClr val="accent1"/>
          </a:lnRef>
          <a:fillRef idx="0">
            <a:schemeClr val="accent1"/>
          </a:fillRef>
          <a:effectRef idx="0">
            <a:schemeClr val="accent1"/>
          </a:effectRef>
          <a:fontRef idx="minor">
            <a:schemeClr val="tx1"/>
          </a:fontRef>
        </p:style>
      </p:cxnSp>
      <p:sp>
        <p:nvSpPr>
          <p:cNvPr id="115" name="Прямоугольник 114">
            <a:extLst>
              <a:ext uri="{FF2B5EF4-FFF2-40B4-BE49-F238E27FC236}">
                <a16:creationId xmlns:a16="http://schemas.microsoft.com/office/drawing/2014/main" id="{A6CAD5F7-BE53-4FF5-BFF1-EBDF5BC32410}"/>
              </a:ext>
            </a:extLst>
          </p:cNvPr>
          <p:cNvSpPr/>
          <p:nvPr/>
        </p:nvSpPr>
        <p:spPr>
          <a:xfrm>
            <a:off x="1331663" y="136525"/>
            <a:ext cx="9770623" cy="502958"/>
          </a:xfrm>
          <a:prstGeom prst="rect">
            <a:avLst/>
          </a:prstGeom>
        </p:spPr>
        <p:txBody>
          <a:bodyPr wrap="none">
            <a:spAutoFit/>
          </a:bodyPr>
          <a:lstStyle/>
          <a:p>
            <a:pPr>
              <a:lnSpc>
                <a:spcPct val="150000"/>
              </a:lnSpc>
              <a:spcAft>
                <a:spcPts val="800"/>
              </a:spcAft>
            </a:pPr>
            <a:r>
              <a:rPr lang="uk-UA" sz="2000" dirty="0" err="1">
                <a:latin typeface="Comic Sans MS" panose="030F0702030302020204" pitchFamily="66" charset="0"/>
                <a:ea typeface="Calibri" panose="020F0502020204030204" pitchFamily="34" charset="0"/>
              </a:rPr>
              <a:t>Calculation</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of</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radionuclide</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emissions</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into</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the</a:t>
            </a:r>
            <a:r>
              <a:rPr lang="uk-UA" sz="2000" dirty="0">
                <a:latin typeface="Comic Sans MS" panose="030F0702030302020204" pitchFamily="66" charset="0"/>
                <a:ea typeface="Calibri" panose="020F0502020204030204" pitchFamily="34" charset="0"/>
              </a:rPr>
              <a:t> </a:t>
            </a:r>
            <a:r>
              <a:rPr lang="uk-UA" sz="2000" dirty="0" err="1">
                <a:latin typeface="Comic Sans MS" panose="030F0702030302020204" pitchFamily="66" charset="0"/>
                <a:ea typeface="Calibri" panose="020F0502020204030204" pitchFamily="34" charset="0"/>
              </a:rPr>
              <a:t>atmosphere</a:t>
            </a:r>
            <a:r>
              <a:rPr lang="uk-UA" sz="2000" dirty="0">
                <a:latin typeface="Comic Sans MS" panose="030F0702030302020204" pitchFamily="66" charset="0"/>
                <a:ea typeface="Calibri" panose="020F0502020204030204" pitchFamily="34" charset="0"/>
              </a:rPr>
              <a:t> </a:t>
            </a:r>
            <a:r>
              <a:rPr lang="en-US" sz="2000" dirty="0">
                <a:latin typeface="Comic Sans MS" panose="030F0702030302020204" pitchFamily="66" charset="0"/>
                <a:ea typeface="Calibri" panose="020F0502020204030204" pitchFamily="34" charset="0"/>
              </a:rPr>
              <a:t>from wildfires in CEZ</a:t>
            </a:r>
            <a:r>
              <a:rPr lang="uk-UA" sz="2000" dirty="0">
                <a:latin typeface="Comic Sans MS" panose="030F0702030302020204" pitchFamily="66" charset="0"/>
                <a:ea typeface="Calibri" panose="020F0502020204030204" pitchFamily="34" charset="0"/>
              </a:rPr>
              <a:t> </a:t>
            </a:r>
          </a:p>
        </p:txBody>
      </p:sp>
    </p:spTree>
    <p:extLst>
      <p:ext uri="{BB962C8B-B14F-4D97-AF65-F5344CB8AC3E}">
        <p14:creationId xmlns:p14="http://schemas.microsoft.com/office/powerpoint/2010/main" val="3332793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18A2233-9F43-4821-B145-D981346D998E}"/>
              </a:ext>
            </a:extLst>
          </p:cNvPr>
          <p:cNvSpPr>
            <a:spLocks noGrp="1"/>
          </p:cNvSpPr>
          <p:nvPr>
            <p:ph type="sldNum" sz="quarter" idx="12"/>
          </p:nvPr>
        </p:nvSpPr>
        <p:spPr/>
        <p:txBody>
          <a:bodyPr/>
          <a:lstStyle/>
          <a:p>
            <a:fld id="{854AEDA8-19D8-4CEF-A2BE-C352B3C6D5D8}" type="slidenum">
              <a:rPr lang="uk-UA" smtClean="0"/>
              <a:t>7</a:t>
            </a:fld>
            <a:endParaRPr lang="uk-UA"/>
          </a:p>
        </p:txBody>
      </p:sp>
      <p:sp>
        <p:nvSpPr>
          <p:cNvPr id="6" name="TextBox 5">
            <a:extLst>
              <a:ext uri="{FF2B5EF4-FFF2-40B4-BE49-F238E27FC236}">
                <a16:creationId xmlns:a16="http://schemas.microsoft.com/office/drawing/2014/main" id="{2D70CDCA-E398-4994-B391-CD071F41826E}"/>
              </a:ext>
            </a:extLst>
          </p:cNvPr>
          <p:cNvSpPr txBox="1"/>
          <p:nvPr/>
        </p:nvSpPr>
        <p:spPr>
          <a:xfrm>
            <a:off x="6346223" y="3085544"/>
            <a:ext cx="5410985" cy="2800767"/>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It is estimated that the total area of the April 2020 fire was about 8</a:t>
            </a:r>
            <a:r>
              <a:rPr lang="uk-UA" sz="1600" dirty="0">
                <a:latin typeface="Arial" panose="020B0604020202020204" pitchFamily="34" charset="0"/>
                <a:cs typeface="Arial" panose="020B0604020202020204" pitchFamily="34" charset="0"/>
              </a:rPr>
              <a:t>7</a:t>
            </a:r>
            <a:r>
              <a:rPr lang="en-US" sz="1600" dirty="0">
                <a:latin typeface="Arial" panose="020B0604020202020204" pitchFamily="34" charset="0"/>
                <a:cs typeface="Arial" panose="020B0604020202020204" pitchFamily="34" charset="0"/>
              </a:rPr>
              <a:t>0 km</a:t>
            </a:r>
            <a:r>
              <a:rPr lang="uk-UA"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r>
              <a:rPr lang="uk-UA"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these, about 425 km</a:t>
            </a:r>
            <a:r>
              <a:rPr lang="uk-UA"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is the territory</a:t>
            </a:r>
            <a:r>
              <a:rPr lang="uk-UA"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exclusion zone.</a:t>
            </a:r>
          </a:p>
          <a:p>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According to the obtained</a:t>
            </a:r>
            <a:r>
              <a:rPr lang="uk-UA"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results, the total release of radionuclides in the smoke fraction that could be transferred over long distances is:</a:t>
            </a:r>
            <a:r>
              <a:rPr lang="uk-UA" sz="1600" dirty="0">
                <a:latin typeface="Arial" panose="020B0604020202020204" pitchFamily="34" charset="0"/>
                <a:cs typeface="Arial" panose="020B0604020202020204" pitchFamily="34" charset="0"/>
              </a:rPr>
              <a:t> </a:t>
            </a:r>
            <a:r>
              <a:rPr lang="uk-UA" sz="1600" baseline="30000" dirty="0">
                <a:latin typeface="Arial" panose="020B0604020202020204" pitchFamily="34" charset="0"/>
                <a:cs typeface="Arial" panose="020B0604020202020204" pitchFamily="34" charset="0"/>
              </a:rPr>
              <a:t>137</a:t>
            </a:r>
            <a:r>
              <a:rPr lang="ru-RU" sz="1600" dirty="0" err="1">
                <a:latin typeface="Arial" panose="020B0604020202020204" pitchFamily="34" charset="0"/>
                <a:cs typeface="Arial" panose="020B0604020202020204" pitchFamily="34" charset="0"/>
              </a:rPr>
              <a:t>Cs</a:t>
            </a:r>
            <a:r>
              <a:rPr lang="uk-UA" sz="1600" dirty="0">
                <a:latin typeface="Arial" panose="020B0604020202020204" pitchFamily="34" charset="0"/>
                <a:cs typeface="Arial" panose="020B0604020202020204" pitchFamily="34" charset="0"/>
              </a:rPr>
              <a:t> – 630  </a:t>
            </a:r>
            <a:r>
              <a:rPr lang="en-US" sz="1600" dirty="0" err="1">
                <a:latin typeface="Arial" panose="020B0604020202020204" pitchFamily="34" charset="0"/>
                <a:cs typeface="Arial" panose="020B0604020202020204" pitchFamily="34" charset="0"/>
              </a:rPr>
              <a:t>GBq</a:t>
            </a:r>
            <a:r>
              <a:rPr lang="uk-UA" sz="1600" dirty="0">
                <a:latin typeface="Arial" panose="020B0604020202020204" pitchFamily="34" charset="0"/>
                <a:cs typeface="Arial" panose="020B0604020202020204" pitchFamily="34" charset="0"/>
              </a:rPr>
              <a:t>,    </a:t>
            </a:r>
            <a:r>
              <a:rPr lang="uk-UA" sz="1600" baseline="30000" dirty="0">
                <a:latin typeface="Arial" panose="020B0604020202020204" pitchFamily="34" charset="0"/>
                <a:cs typeface="Arial" panose="020B0604020202020204" pitchFamily="34" charset="0"/>
              </a:rPr>
              <a:t>90</a:t>
            </a:r>
            <a:r>
              <a:rPr lang="ru-RU" sz="1600" dirty="0" err="1">
                <a:latin typeface="Arial" panose="020B0604020202020204" pitchFamily="34" charset="0"/>
                <a:cs typeface="Arial" panose="020B0604020202020204" pitchFamily="34" charset="0"/>
              </a:rPr>
              <a:t>Sr</a:t>
            </a:r>
            <a:r>
              <a:rPr lang="uk-UA" sz="1600" dirty="0">
                <a:latin typeface="Arial" panose="020B0604020202020204" pitchFamily="34" charset="0"/>
                <a:cs typeface="Arial" panose="020B0604020202020204" pitchFamily="34" charset="0"/>
              </a:rPr>
              <a:t> – 13,5 </a:t>
            </a:r>
            <a:r>
              <a:rPr lang="en-US" sz="1600" dirty="0" err="1">
                <a:latin typeface="Arial" panose="020B0604020202020204" pitchFamily="34" charset="0"/>
                <a:cs typeface="Arial" panose="020B0604020202020204" pitchFamily="34" charset="0"/>
              </a:rPr>
              <a:t>GBq</a:t>
            </a:r>
            <a:r>
              <a:rPr lang="uk-UA"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Pu</a:t>
            </a:r>
            <a:r>
              <a:rPr lang="uk-UA" sz="1600" dirty="0">
                <a:latin typeface="Arial" panose="020B0604020202020204" pitchFamily="34" charset="0"/>
                <a:cs typeface="Arial" panose="020B0604020202020204" pitchFamily="34" charset="0"/>
              </a:rPr>
              <a:t> - 59 </a:t>
            </a:r>
            <a:r>
              <a:rPr lang="en-US" sz="1600" dirty="0" err="1">
                <a:latin typeface="Arial" panose="020B0604020202020204" pitchFamily="34" charset="0"/>
                <a:cs typeface="Arial" panose="020B0604020202020204" pitchFamily="34" charset="0"/>
              </a:rPr>
              <a:t>MBq</a:t>
            </a:r>
            <a:r>
              <a:rPr lang="en-US" sz="1600" dirty="0">
                <a:latin typeface="Arial" panose="020B0604020202020204" pitchFamily="34" charset="0"/>
                <a:cs typeface="Arial" panose="020B0604020202020204" pitchFamily="34" charset="0"/>
              </a:rPr>
              <a:t>.</a:t>
            </a: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The obtained</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results are in good agreement with the inverse modeling data.</a:t>
            </a:r>
            <a:endParaRPr lang="uk-UA" sz="16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AF1FA2F5-4BED-4FD2-B156-C6CE9CB73C3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56" y="724680"/>
            <a:ext cx="4089860" cy="2716124"/>
          </a:xfrm>
          <a:prstGeom prst="rect">
            <a:avLst/>
          </a:prstGeom>
          <a:noFill/>
          <a:ln>
            <a:noFill/>
          </a:ln>
        </p:spPr>
      </p:pic>
      <p:grpSp>
        <p:nvGrpSpPr>
          <p:cNvPr id="10" name="Группа 9">
            <a:extLst>
              <a:ext uri="{FF2B5EF4-FFF2-40B4-BE49-F238E27FC236}">
                <a16:creationId xmlns:a16="http://schemas.microsoft.com/office/drawing/2014/main" id="{585EAB30-25A1-4E0F-95A2-352A76D04C52}"/>
              </a:ext>
            </a:extLst>
          </p:cNvPr>
          <p:cNvGrpSpPr/>
          <p:nvPr/>
        </p:nvGrpSpPr>
        <p:grpSpPr>
          <a:xfrm>
            <a:off x="6314115" y="955961"/>
            <a:ext cx="5039685" cy="1785444"/>
            <a:chOff x="6314115" y="1643556"/>
            <a:chExt cx="5039685" cy="1785444"/>
          </a:xfrm>
        </p:grpSpPr>
        <p:pic>
          <p:nvPicPr>
            <p:cNvPr id="8" name="Рисунок 7">
              <a:extLst>
                <a:ext uri="{FF2B5EF4-FFF2-40B4-BE49-F238E27FC236}">
                  <a16:creationId xmlns:a16="http://schemas.microsoft.com/office/drawing/2014/main" id="{0E006B72-4102-4433-BFE2-98572D51699C}"/>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14115" y="1643556"/>
              <a:ext cx="5039685" cy="1785444"/>
            </a:xfrm>
            <a:prstGeom prst="rect">
              <a:avLst/>
            </a:prstGeom>
            <a:noFill/>
            <a:ln>
              <a:noFill/>
            </a:ln>
          </p:spPr>
        </p:pic>
        <p:sp>
          <p:nvSpPr>
            <p:cNvPr id="9" name="TextBox 8">
              <a:extLst>
                <a:ext uri="{FF2B5EF4-FFF2-40B4-BE49-F238E27FC236}">
                  <a16:creationId xmlns:a16="http://schemas.microsoft.com/office/drawing/2014/main" id="{33624B84-D3D6-49E4-A697-A6B6AEF0D48F}"/>
                </a:ext>
              </a:extLst>
            </p:cNvPr>
            <p:cNvSpPr txBox="1"/>
            <p:nvPr/>
          </p:nvSpPr>
          <p:spPr>
            <a:xfrm>
              <a:off x="9861530" y="3000669"/>
              <a:ext cx="1005403" cy="307777"/>
            </a:xfrm>
            <a:prstGeom prst="rect">
              <a:avLst/>
            </a:prstGeom>
            <a:noFill/>
          </p:spPr>
          <p:txBody>
            <a:bodyPr wrap="none" rtlCol="0">
              <a:spAutoFit/>
            </a:bodyPr>
            <a:lstStyle/>
            <a:p>
              <a:r>
                <a:rPr lang="en-US" sz="1400" dirty="0">
                  <a:solidFill>
                    <a:srgbClr val="FFFF00"/>
                  </a:solidFill>
                </a:rPr>
                <a:t>13.04.2020</a:t>
              </a:r>
              <a:endParaRPr lang="uk-UA" sz="1400" dirty="0">
                <a:solidFill>
                  <a:srgbClr val="FFFF00"/>
                </a:solidFill>
              </a:endParaRPr>
            </a:p>
          </p:txBody>
        </p:sp>
      </p:grpSp>
      <p:sp>
        <p:nvSpPr>
          <p:cNvPr id="11" name="Прямоугольник 10">
            <a:extLst>
              <a:ext uri="{FF2B5EF4-FFF2-40B4-BE49-F238E27FC236}">
                <a16:creationId xmlns:a16="http://schemas.microsoft.com/office/drawing/2014/main" id="{840FF739-5D94-4836-B6F9-0074C1E91E77}"/>
              </a:ext>
            </a:extLst>
          </p:cNvPr>
          <p:cNvSpPr/>
          <p:nvPr/>
        </p:nvSpPr>
        <p:spPr>
          <a:xfrm>
            <a:off x="1760200" y="166364"/>
            <a:ext cx="9433249" cy="646331"/>
          </a:xfrm>
          <a:prstGeom prst="rect">
            <a:avLst/>
          </a:prstGeom>
        </p:spPr>
        <p:txBody>
          <a:bodyPr wrap="square">
            <a:spAutoFit/>
          </a:bodyPr>
          <a:lstStyle/>
          <a:p>
            <a:pPr algn="ctr"/>
            <a:r>
              <a:rPr lang="en-US" dirty="0">
                <a:latin typeface="Comic Sans MS" panose="030F0702030302020204" pitchFamily="66" charset="0"/>
              </a:rPr>
              <a:t>Source term analyses and estimates of the radionuclide emission into the atmosphere during the April</a:t>
            </a:r>
            <a:r>
              <a:rPr lang="ru-RU" dirty="0">
                <a:latin typeface="Comic Sans MS" panose="030F0702030302020204" pitchFamily="66" charset="0"/>
              </a:rPr>
              <a:t> </a:t>
            </a:r>
            <a:r>
              <a:rPr lang="en-US" dirty="0">
                <a:latin typeface="Comic Sans MS" panose="030F0702030302020204" pitchFamily="66" charset="0"/>
              </a:rPr>
              <a:t>fire </a:t>
            </a:r>
            <a:r>
              <a:rPr lang="ru-RU" dirty="0">
                <a:latin typeface="Comic Sans MS" panose="030F0702030302020204" pitchFamily="66" charset="0"/>
              </a:rPr>
              <a:t>2020</a:t>
            </a:r>
            <a:endParaRPr lang="uk-UA" dirty="0">
              <a:latin typeface="Comic Sans MS" panose="030F0702030302020204" pitchFamily="66" charset="0"/>
            </a:endParaRPr>
          </a:p>
        </p:txBody>
      </p:sp>
      <p:sp>
        <p:nvSpPr>
          <p:cNvPr id="12" name="Rectangle 2">
            <a:extLst>
              <a:ext uri="{FF2B5EF4-FFF2-40B4-BE49-F238E27FC236}">
                <a16:creationId xmlns:a16="http://schemas.microsoft.com/office/drawing/2014/main" id="{49D15CFB-DB62-44DF-8FE7-F0ACC66E2B0C}"/>
              </a:ext>
            </a:extLst>
          </p:cNvPr>
          <p:cNvSpPr>
            <a:spLocks noChangeArrowheads="1"/>
          </p:cNvSpPr>
          <p:nvPr/>
        </p:nvSpPr>
        <p:spPr bwMode="auto">
          <a:xfrm>
            <a:off x="229203" y="41402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a:p>
        </p:txBody>
      </p:sp>
      <p:graphicFrame>
        <p:nvGraphicFramePr>
          <p:cNvPr id="13" name="Объект 12">
            <a:extLst>
              <a:ext uri="{FF2B5EF4-FFF2-40B4-BE49-F238E27FC236}">
                <a16:creationId xmlns:a16="http://schemas.microsoft.com/office/drawing/2014/main" id="{D5C7AD7C-51A3-406B-9347-24E84D41535C}"/>
              </a:ext>
            </a:extLst>
          </p:cNvPr>
          <p:cNvGraphicFramePr>
            <a:graphicFrameLocks/>
          </p:cNvGraphicFramePr>
          <p:nvPr>
            <p:extLst>
              <p:ext uri="{D42A27DB-BD31-4B8C-83A1-F6EECF244321}">
                <p14:modId xmlns:p14="http://schemas.microsoft.com/office/powerpoint/2010/main" val="1264647533"/>
              </p:ext>
            </p:extLst>
          </p:nvPr>
        </p:nvGraphicFramePr>
        <p:xfrm>
          <a:off x="229203" y="4140203"/>
          <a:ext cx="5616575" cy="2551433"/>
        </p:xfrm>
        <a:graphic>
          <a:graphicData uri="http://schemas.openxmlformats.org/presentationml/2006/ole">
            <mc:AlternateContent xmlns:mc="http://schemas.openxmlformats.org/markup-compatibility/2006">
              <mc:Choice xmlns:v="urn:schemas-microsoft-com:vml" Requires="v">
                <p:oleObj spid="_x0000_s5125" name="Worksheet" r:id="rId6" imgW="5584420" imgH="2816596" progId="Excel.Sheet.8">
                  <p:embed/>
                </p:oleObj>
              </mc:Choice>
              <mc:Fallback>
                <p:oleObj name="Worksheet" r:id="rId6" imgW="5584420" imgH="2816596" progId="Excel.Sheet.8">
                  <p:embed/>
                  <p:pic>
                    <p:nvPicPr>
                      <p:cNvPr id="0" name="Диаграмма 6"/>
                      <p:cNvPicPr>
                        <a:picLocks noChangeArrowheads="1"/>
                      </p:cNvPicPr>
                      <p:nvPr/>
                    </p:nvPicPr>
                    <p:blipFill>
                      <a:blip r:embed="rId7">
                        <a:extLst>
                          <a:ext uri="{28A0092B-C50C-407E-A947-70E740481C1C}">
                            <a14:useLocalDpi xmlns:a14="http://schemas.microsoft.com/office/drawing/2010/main" val="0"/>
                          </a:ext>
                        </a:extLst>
                      </a:blip>
                      <a:srcRect l="-2843" t="-2818" r="-1900" b="-1939"/>
                      <a:stretch>
                        <a:fillRect/>
                      </a:stretch>
                    </p:blipFill>
                    <p:spPr bwMode="auto">
                      <a:xfrm>
                        <a:off x="229203" y="4140203"/>
                        <a:ext cx="5616575" cy="2551433"/>
                      </a:xfrm>
                      <a:prstGeom prst="rect">
                        <a:avLst/>
                      </a:prstGeom>
                      <a:noFill/>
                    </p:spPr>
                  </p:pic>
                </p:oleObj>
              </mc:Fallback>
            </mc:AlternateContent>
          </a:graphicData>
        </a:graphic>
      </p:graphicFrame>
      <p:sp>
        <p:nvSpPr>
          <p:cNvPr id="14" name="Прямоугольник 13">
            <a:extLst>
              <a:ext uri="{FF2B5EF4-FFF2-40B4-BE49-F238E27FC236}">
                <a16:creationId xmlns:a16="http://schemas.microsoft.com/office/drawing/2014/main" id="{02C6C3B5-03B2-43D0-B8E2-B1313E947C01}"/>
              </a:ext>
            </a:extLst>
          </p:cNvPr>
          <p:cNvSpPr/>
          <p:nvPr/>
        </p:nvSpPr>
        <p:spPr>
          <a:xfrm>
            <a:off x="229203" y="3678539"/>
            <a:ext cx="5182552" cy="461665"/>
          </a:xfrm>
          <a:prstGeom prst="rect">
            <a:avLst/>
          </a:prstGeom>
        </p:spPr>
        <p:txBody>
          <a:bodyPr wrap="square">
            <a:spAutoFit/>
          </a:bodyPr>
          <a:lstStyle/>
          <a:p>
            <a:pPr indent="180340" algn="just">
              <a:spcAft>
                <a:spcPts val="0"/>
              </a:spcAft>
            </a:pPr>
            <a:r>
              <a:rPr lang="en-US" sz="1200" dirty="0">
                <a:latin typeface="Arial" panose="020B0604020202020204" pitchFamily="34" charset="0"/>
                <a:ea typeface="Calibri" panose="020F0502020204030204" pitchFamily="34" charset="0"/>
                <a:cs typeface="Arial" panose="020B0604020202020204" pitchFamily="34" charset="0"/>
              </a:rPr>
              <a:t>Daily dynamics of the total emission of radionuclides into the atmosphere from the April fire for the period 2.04-20.04.2020.</a:t>
            </a:r>
            <a:endParaRPr lang="uk-UA" sz="12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1078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4D513DAF-8075-40AB-9F6D-2266172EC1B6}"/>
              </a:ext>
            </a:extLst>
          </p:cNvPr>
          <p:cNvSpPr>
            <a:spLocks noGrp="1"/>
          </p:cNvSpPr>
          <p:nvPr>
            <p:ph type="sldNum" sz="quarter" idx="12"/>
          </p:nvPr>
        </p:nvSpPr>
        <p:spPr/>
        <p:txBody>
          <a:bodyPr/>
          <a:lstStyle/>
          <a:p>
            <a:fld id="{854AEDA8-19D8-4CEF-A2BE-C352B3C6D5D8}" type="slidenum">
              <a:rPr lang="uk-UA" smtClean="0"/>
              <a:t>8</a:t>
            </a:fld>
            <a:endParaRPr lang="uk-UA"/>
          </a:p>
        </p:txBody>
      </p:sp>
      <p:sp>
        <p:nvSpPr>
          <p:cNvPr id="5" name="Прямоугольник 4">
            <a:extLst>
              <a:ext uri="{FF2B5EF4-FFF2-40B4-BE49-F238E27FC236}">
                <a16:creationId xmlns:a16="http://schemas.microsoft.com/office/drawing/2014/main" id="{54B2DB8B-BB6C-437E-8AB4-D24DA28EC92D}"/>
              </a:ext>
            </a:extLst>
          </p:cNvPr>
          <p:cNvSpPr/>
          <p:nvPr/>
        </p:nvSpPr>
        <p:spPr>
          <a:xfrm>
            <a:off x="3046667" y="2460563"/>
            <a:ext cx="5723042" cy="584775"/>
          </a:xfrm>
          <a:prstGeom prst="rect">
            <a:avLst/>
          </a:prstGeom>
        </p:spPr>
        <p:txBody>
          <a:bodyPr wrap="none">
            <a:spAutoFit/>
          </a:bodyPr>
          <a:lstStyle/>
          <a:p>
            <a:r>
              <a:rPr lang="en-US" sz="3200" dirty="0">
                <a:latin typeface="Comic Sans MS" panose="030F0702030302020204" pitchFamily="66" charset="0"/>
              </a:rPr>
              <a:t>Thank you for your attention</a:t>
            </a:r>
            <a:endParaRPr lang="uk-UA" sz="3200" dirty="0">
              <a:latin typeface="Comic Sans MS" panose="030F0702030302020204" pitchFamily="66" charset="0"/>
            </a:endParaRPr>
          </a:p>
        </p:txBody>
      </p:sp>
    </p:spTree>
    <p:extLst>
      <p:ext uri="{BB962C8B-B14F-4D97-AF65-F5344CB8AC3E}">
        <p14:creationId xmlns:p14="http://schemas.microsoft.com/office/powerpoint/2010/main" val="1130715905"/>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TotalTime>
  <Words>938</Words>
  <Application>Microsoft Office PowerPoint</Application>
  <PresentationFormat>Широкоэкранный</PresentationFormat>
  <Paragraphs>107</Paragraphs>
  <Slides>8</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8</vt:i4>
      </vt:variant>
    </vt:vector>
  </HeadingPairs>
  <TitlesOfParts>
    <vt:vector size="16" baseType="lpstr">
      <vt:lpstr>Arial</vt:lpstr>
      <vt:lpstr>Calibri</vt:lpstr>
      <vt:lpstr>Calibri Light</vt:lpstr>
      <vt:lpstr>Comic Sans MS</vt:lpstr>
      <vt:lpstr>Times New Roman</vt:lpstr>
      <vt:lpstr>Wingdings</vt:lpstr>
      <vt:lpstr>Тема Office</vt:lpstr>
      <vt:lpstr>Лист Microsoft Excel 97–2003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protsak2013@gmail.com</dc:creator>
  <cp:lastModifiedBy>Valentyn</cp:lastModifiedBy>
  <cp:revision>77</cp:revision>
  <dcterms:created xsi:type="dcterms:W3CDTF">2020-11-28T19:28:17Z</dcterms:created>
  <dcterms:modified xsi:type="dcterms:W3CDTF">2022-05-25T20:10:18Z</dcterms:modified>
</cp:coreProperties>
</file>