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12" userDrawn="1">
          <p15:clr>
            <a:srgbClr val="A4A3A4"/>
          </p15:clr>
        </p15:guide>
        <p15:guide id="2" pos="51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00"/>
    <a:srgbClr val="4B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49E87D-38EF-4B81-842C-7134B70958EF}" v="1" dt="2022-05-22T09:56:17.9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262" autoAdjust="0"/>
  </p:normalViewPr>
  <p:slideViewPr>
    <p:cSldViewPr snapToGrid="0">
      <p:cViewPr varScale="1">
        <p:scale>
          <a:sx n="94" d="100"/>
          <a:sy n="94" d="100"/>
        </p:scale>
        <p:origin x="706" y="87"/>
      </p:cViewPr>
      <p:guideLst>
        <p:guide orient="horz" pos="3612"/>
        <p:guide pos="513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F2D08-62ED-48FF-957F-AF9D7D40E0E3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55564-9FC2-44CA-9EFD-BA4B6F2FA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91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55564-9FC2-44CA-9EFD-BA4B6F2FAB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55564-9FC2-44CA-9EFD-BA4B6F2FAB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02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55564-9FC2-44CA-9EFD-BA4B6F2FAB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72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55564-9FC2-44CA-9EFD-BA4B6F2FAB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78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55564-9FC2-44CA-9EFD-BA4B6F2FAB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96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2D45-FE75-6486-5ED4-2FD7100A9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ABD38A-DC33-7EBF-81FB-FA716692A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229D0-D3DE-391C-CAC6-7698A24F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60E8-0308-4863-852B-08447D12B28E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0906A-BC91-1473-6F35-700023B3F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132BA-78B0-E769-F794-AFE0091A7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D4B0A-EFCB-4360-97BE-2029B2947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55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79E84-B4E6-EFBA-D00C-045F8468B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C40167-770C-9E74-7D05-A6A4802E3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AED32-EC84-D9C4-904E-CBCBB509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60E8-0308-4863-852B-08447D12B28E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FB056-840C-DE21-F7F0-1DDDF57FC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F9CDA-0F50-6805-E5FB-D7B559AC9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D4B0A-EFCB-4360-97BE-2029B2947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47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51D9DB-F786-AEF1-097E-F46A4694B6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577E36-3A9C-C566-8578-A47D315B9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894BB-A231-7AA4-9F63-5451C5432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60E8-0308-4863-852B-08447D12B28E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75579-FF90-ADE1-F734-3BD709345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69DB4-D031-428E-86E4-762F4B2F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D4B0A-EFCB-4360-97BE-2029B2947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6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39B06-0F18-C04A-B1BA-2CBCB4A79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BF478-BC71-F6A8-EF32-687268F17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9EA2F-B810-124F-F432-A469F2A7C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60E8-0308-4863-852B-08447D12B28E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F366-12A9-0AA8-C3FB-7D46021B4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C4649-6CEE-95A7-ECCC-A8E0D0BEB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D4B0A-EFCB-4360-97BE-2029B2947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08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2D27F-BA7C-A00F-8CF1-1BAE08443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BC431-114E-7F22-23F9-C4D17B7A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54E3A-C248-197E-7E3D-98EEB3D1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60E8-0308-4863-852B-08447D12B28E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3A773-A767-37AB-D7B0-DE48EAD6E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FC342-E0E6-664F-1573-CFC2B716D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D4B0A-EFCB-4360-97BE-2029B2947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64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278DB-2D51-6660-DC1C-925F698F8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67B72-277D-9AD8-7109-D6DAE7CAF4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F6B730-38CD-AD75-C9DF-91EB86EC9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A95E6-06BD-2E16-80B9-194FB8B82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60E8-0308-4863-852B-08447D12B28E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10EB6-09B4-7A97-B2B2-5879F0B11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8F267-1741-1817-7ED8-49A07F855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D4B0A-EFCB-4360-97BE-2029B2947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5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0ACC9-57CA-30D0-5B0E-1DCD38E0C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24C7E-4F2A-6D06-CFA7-2B1D0A0A5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A8E95-EB4A-F21A-FA0C-FCAA85ED6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A0422F-605C-EC46-9CCF-1E182727DB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8A7109-4BA8-4A3E-A383-371C430B73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D09C54-6F09-D72B-22FE-40276A71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60E8-0308-4863-852B-08447D12B28E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D320BC-123E-1126-11C6-275A557E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A967F6-05E0-A2EF-EDCE-6886F0DFF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D4B0A-EFCB-4360-97BE-2029B2947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30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E858E-9B63-43BD-5EC3-4C122A73A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C2B2EA-3D3A-91DB-0CF0-4AA63BCBC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60E8-0308-4863-852B-08447D12B28E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CE07F3-C1C6-89DB-7D71-9216BFD0D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A4D67-8148-3E32-73A8-E117D64D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D4B0A-EFCB-4360-97BE-2029B2947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95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E31A2C-AED0-62DF-7C7D-7368FAB3B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60E8-0308-4863-852B-08447D12B28E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54F6A6-1F23-3C95-1BFD-53CD7B87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4FB3D-53B7-35C4-9B88-6176B8384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D4B0A-EFCB-4360-97BE-2029B2947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3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7B6A3-4BDC-D837-6D81-D7DFB15F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DE8C5-794D-7A1D-4419-58FAE41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D30E0-7C80-F35B-C28B-27CD535AE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F6DD0-FB1C-A04F-D414-E8CF9A279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60E8-0308-4863-852B-08447D12B28E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73774-C836-61A0-C249-A12B1BA1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67E99-1944-39EF-145A-5E45BFFC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D4B0A-EFCB-4360-97BE-2029B2947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80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B0F6-EC92-6406-1522-C535F32A5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04E99F-CD1D-ADC2-9563-0C8DB66729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2610D7-A825-2288-6FA9-CAE46B520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C4FF1-AA59-2511-9165-36FFAC81D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60E8-0308-4863-852B-08447D12B28E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0653E-5ED5-AACF-CC64-19268281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896C0-9FE9-3271-A0ED-9525A7652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D4B0A-EFCB-4360-97BE-2029B2947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38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4B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0807CB-F36C-96D0-688B-F9250EDB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007C4-0881-1B2D-FC82-EDA7310CB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16FE3-C578-3863-505A-87F44A65B9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D60E8-0308-4863-852B-08447D12B28E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283A9-4F0B-15F4-DA71-4795F1F621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C8628-1AFE-EDA4-5787-3D03529D7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D4B0A-EFCB-4360-97BE-2029B2947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9;p1" descr="A picture containing sky, outdoor, field, dry&#10;&#10;Description automatically generated">
            <a:extLst>
              <a:ext uri="{FF2B5EF4-FFF2-40B4-BE49-F238E27FC236}">
                <a16:creationId xmlns:a16="http://schemas.microsoft.com/office/drawing/2014/main" id="{A8489682-B750-7FA5-4058-19F92CBA71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409" t="2980" r="4969" b="11223"/>
          <a:stretch/>
        </p:blipFill>
        <p:spPr>
          <a:xfrm>
            <a:off x="264872" y="240693"/>
            <a:ext cx="11621690" cy="646020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5" name="Google Shape;90;p1">
            <a:extLst>
              <a:ext uri="{FF2B5EF4-FFF2-40B4-BE49-F238E27FC236}">
                <a16:creationId xmlns:a16="http://schemas.microsoft.com/office/drawing/2014/main" id="{C76827FC-4DF7-7D51-B37E-7587AC45EA2B}"/>
              </a:ext>
            </a:extLst>
          </p:cNvPr>
          <p:cNvSpPr txBox="1"/>
          <p:nvPr/>
        </p:nvSpPr>
        <p:spPr>
          <a:xfrm>
            <a:off x="1819207" y="267934"/>
            <a:ext cx="865483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Stratoids flood basalt volcanism at the Afar rift:</a:t>
            </a:r>
            <a:br>
              <a:rPr lang="en-US" sz="3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new insights from trace elements geochemistry</a:t>
            </a:r>
            <a:endParaRPr lang="en-US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91;p1">
            <a:extLst>
              <a:ext uri="{FF2B5EF4-FFF2-40B4-BE49-F238E27FC236}">
                <a16:creationId xmlns:a16="http://schemas.microsoft.com/office/drawing/2014/main" id="{8572D471-B56A-FD64-1B20-04D4450B48EF}"/>
              </a:ext>
            </a:extLst>
          </p:cNvPr>
          <p:cNvSpPr/>
          <p:nvPr/>
        </p:nvSpPr>
        <p:spPr>
          <a:xfrm>
            <a:off x="258102" y="4849323"/>
            <a:ext cx="11637020" cy="1867233"/>
          </a:xfrm>
          <a:prstGeom prst="rect">
            <a:avLst/>
          </a:prstGeom>
          <a:solidFill>
            <a:schemeClr val="lt1">
              <a:alpha val="89411"/>
            </a:schemeClr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92;p1" descr="A picture containing logo&#10;&#10;Description automatically generated">
            <a:extLst>
              <a:ext uri="{FF2B5EF4-FFF2-40B4-BE49-F238E27FC236}">
                <a16:creationId xmlns:a16="http://schemas.microsoft.com/office/drawing/2014/main" id="{89A5407F-9D6F-06E6-E6DF-D99AD22181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37233" y="5078971"/>
            <a:ext cx="1815127" cy="1344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3;p1">
            <a:extLst>
              <a:ext uri="{FF2B5EF4-FFF2-40B4-BE49-F238E27FC236}">
                <a16:creationId xmlns:a16="http://schemas.microsoft.com/office/drawing/2014/main" id="{B4E37A16-B54E-F97F-5CD3-E745ACA2C61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9845" y="5208053"/>
            <a:ext cx="2591744" cy="115358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Google Shape;94;p1">
            <a:extLst>
              <a:ext uri="{FF2B5EF4-FFF2-40B4-BE49-F238E27FC236}">
                <a16:creationId xmlns:a16="http://schemas.microsoft.com/office/drawing/2014/main" id="{8762EE7A-2FE3-F9CB-C17A-E5787C3DEBD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358" y="5151411"/>
            <a:ext cx="2390836" cy="134484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5;p1">
            <a:extLst>
              <a:ext uri="{FF2B5EF4-FFF2-40B4-BE49-F238E27FC236}">
                <a16:creationId xmlns:a16="http://schemas.microsoft.com/office/drawing/2014/main" id="{DA7E32B0-5EDE-1F89-C71C-B4952F839DF9}"/>
              </a:ext>
            </a:extLst>
          </p:cNvPr>
          <p:cNvSpPr txBox="1"/>
          <p:nvPr/>
        </p:nvSpPr>
        <p:spPr>
          <a:xfrm>
            <a:off x="8876239" y="3838952"/>
            <a:ext cx="30108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Tortelli Gianmaria</a:t>
            </a:r>
            <a:br>
              <a:rPr lang="en-GB" sz="2000" b="1" i="0" u="none" strike="noStrike" cap="none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GB" sz="1600" i="0" u="none" strike="noStrike" cap="none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gianmaria.tortelli</a:t>
            </a:r>
            <a:r>
              <a:rPr lang="en-GB" sz="16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@unifi.it</a:t>
            </a:r>
            <a:endParaRPr lang="en-GB" sz="140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65F96A-55CA-0B03-8C46-645F2C2551A4}"/>
              </a:ext>
            </a:extLst>
          </p:cNvPr>
          <p:cNvSpPr txBox="1"/>
          <p:nvPr/>
        </p:nvSpPr>
        <p:spPr>
          <a:xfrm>
            <a:off x="1819205" y="1327006"/>
            <a:ext cx="77349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Gianmaria Tortelli*</a:t>
            </a:r>
            <a:r>
              <a:rPr lang="it-IT" sz="16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1,2</a:t>
            </a:r>
            <a:r>
              <a:rPr lang="it-IT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Anna </a:t>
            </a:r>
            <a:r>
              <a:rPr lang="it-IT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Gioncada</a:t>
            </a:r>
            <a:r>
              <a:rPr lang="it-IT" sz="16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1</a:t>
            </a:r>
            <a:r>
              <a:rPr lang="it-IT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Carolina </a:t>
            </a:r>
            <a:r>
              <a:rPr lang="it-IT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Pagli</a:t>
            </a:r>
            <a:r>
              <a:rPr lang="it-IT" sz="16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1</a:t>
            </a:r>
            <a:r>
              <a:rPr lang="it-IT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Eleonora Braschi</a:t>
            </a:r>
            <a:r>
              <a:rPr lang="it-IT" sz="16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3</a:t>
            </a:r>
            <a:r>
              <a:rPr lang="it-IT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br>
              <a:rPr lang="it-IT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it-IT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Ermias</a:t>
            </a:r>
            <a:r>
              <a:rPr lang="it-IT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Filfilu</a:t>
            </a:r>
            <a:r>
              <a:rPr lang="it-IT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Gebru</a:t>
            </a:r>
            <a:r>
              <a:rPr lang="it-IT" sz="16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4,5</a:t>
            </a:r>
            <a:r>
              <a:rPr lang="it-IT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and Derek </a:t>
            </a:r>
            <a:r>
              <a:rPr lang="it-IT" sz="16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Keir</a:t>
            </a:r>
            <a:r>
              <a:rPr lang="it-IT" sz="1600" baseline="30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2,6</a:t>
            </a:r>
            <a:endParaRPr lang="en-US" sz="16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A9A169-B772-0C34-E3A4-C787232C89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855" y="398976"/>
            <a:ext cx="1032680" cy="1375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E3870B-3428-37E4-EB5F-641B030086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7" y="572968"/>
            <a:ext cx="1226507" cy="97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88F9C3-0345-A412-5826-33074D64A50F}"/>
              </a:ext>
            </a:extLst>
          </p:cNvPr>
          <p:cNvSpPr txBox="1"/>
          <p:nvPr/>
        </p:nvSpPr>
        <p:spPr>
          <a:xfrm>
            <a:off x="256312" y="3449782"/>
            <a:ext cx="48015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aseline="30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GB" sz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Department of Earth </a:t>
            </a:r>
            <a:r>
              <a:rPr lang="en-GB" sz="1400" dirty="0">
                <a:solidFill>
                  <a:schemeClr val="bg1"/>
                </a:solidFill>
                <a:ea typeface="Times New Roman" panose="02020603050405020304" pitchFamily="18" charset="0"/>
              </a:rPr>
              <a:t>S</a:t>
            </a:r>
            <a:r>
              <a:rPr lang="en-GB" sz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ciences , University of Pisa</a:t>
            </a:r>
          </a:p>
          <a:p>
            <a:r>
              <a:rPr lang="en-GB" sz="1400" baseline="30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2</a:t>
            </a:r>
            <a:r>
              <a:rPr lang="en-GB" sz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Department of Earth </a:t>
            </a:r>
            <a:r>
              <a:rPr lang="en-GB" sz="1400" dirty="0">
                <a:solidFill>
                  <a:schemeClr val="bg1"/>
                </a:solidFill>
                <a:ea typeface="Times New Roman" panose="02020603050405020304" pitchFamily="18" charset="0"/>
              </a:rPr>
              <a:t>S</a:t>
            </a:r>
            <a:r>
              <a:rPr lang="en-GB" sz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ciences , University of Firenze</a:t>
            </a:r>
          </a:p>
          <a:p>
            <a:r>
              <a:rPr lang="en-GB" sz="1400" baseline="30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3</a:t>
            </a:r>
            <a:r>
              <a:rPr lang="en-GB" sz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CNR, IGG, Firenze</a:t>
            </a:r>
          </a:p>
          <a:p>
            <a:r>
              <a:rPr lang="en-GB" sz="1400" baseline="30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4</a:t>
            </a:r>
            <a:r>
              <a:rPr lang="en-GB" sz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Department of Geosciences, University of Fribourg</a:t>
            </a:r>
            <a:endParaRPr lang="en-GB" sz="14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en-GB" sz="1400" baseline="30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5</a:t>
            </a:r>
            <a:r>
              <a:rPr lang="en-GB" sz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School of Earth Sciences, Addis Ababa University</a:t>
            </a:r>
          </a:p>
          <a:p>
            <a:r>
              <a:rPr lang="en-GB" sz="1400" baseline="30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6</a:t>
            </a:r>
            <a:r>
              <a:rPr lang="en-GB" sz="1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School of Ocean and Earth Science, University of Southampton </a:t>
            </a:r>
          </a:p>
        </p:txBody>
      </p:sp>
    </p:spTree>
    <p:extLst>
      <p:ext uri="{BB962C8B-B14F-4D97-AF65-F5344CB8AC3E}">
        <p14:creationId xmlns:p14="http://schemas.microsoft.com/office/powerpoint/2010/main" val="304049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E288EF-1719-722F-BF70-38F542539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24" y="0"/>
            <a:ext cx="9602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24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7731A8-0FE0-D3BD-9783-FD3BFB31A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4" y="0"/>
            <a:ext cx="55266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41791E-150B-7ACA-BE4D-5BB0D3629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837" y="0"/>
            <a:ext cx="4114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86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3A74E3-6B7A-18BA-7401-C842E8F41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42125"/>
            <a:ext cx="3987693" cy="576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F2639C-9123-BE32-05BB-EC7DD879A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27" y="542125"/>
            <a:ext cx="3987693" cy="57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1345B2-1200-9EFC-EF64-C4A251321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530" y="542125"/>
            <a:ext cx="3987693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94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C4D475-DC2F-C8F4-B703-56DEA0CB6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43" y="0"/>
            <a:ext cx="9447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83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05;p2">
            <a:extLst>
              <a:ext uri="{FF2B5EF4-FFF2-40B4-BE49-F238E27FC236}">
                <a16:creationId xmlns:a16="http://schemas.microsoft.com/office/drawing/2014/main" id="{6B56BDDA-CB35-03FD-4CFA-6452A637EE97}"/>
              </a:ext>
            </a:extLst>
          </p:cNvPr>
          <p:cNvSpPr txBox="1"/>
          <p:nvPr/>
        </p:nvSpPr>
        <p:spPr>
          <a:xfrm>
            <a:off x="109934" y="5147373"/>
            <a:ext cx="4662091" cy="138495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Arial"/>
              <a:buNone/>
            </a:pPr>
            <a:r>
              <a:rPr lang="en-GB" sz="2400" b="1" i="0" u="none" strike="noStrike" cap="none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Aim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Unravel the petrological and geochemical </a:t>
            </a:r>
            <a:r>
              <a:rPr lang="en-US" sz="2000" b="1" dirty="0">
                <a:solidFill>
                  <a:schemeClr val="lt1"/>
                </a:solidFill>
                <a:cs typeface="Calibri"/>
                <a:sym typeface="Calibri"/>
              </a:rPr>
              <a:t>variations in order to i</a:t>
            </a:r>
            <a:r>
              <a:rPr lang="en-US" sz="2000" b="1" dirty="0">
                <a:solidFill>
                  <a:schemeClr val="lt1"/>
                </a:solidFill>
                <a:cs typeface="Calibri"/>
              </a:rPr>
              <a:t>nterpret the evolution of the Red Sea rift branch</a:t>
            </a:r>
            <a:endParaRPr lang="en-US" sz="2000" b="1" dirty="0">
              <a:solidFill>
                <a:schemeClr val="lt1"/>
              </a:solidFill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79C877-3AA3-A0D1-D8D2-C954A2F7E028}"/>
              </a:ext>
            </a:extLst>
          </p:cNvPr>
          <p:cNvSpPr txBox="1"/>
          <p:nvPr/>
        </p:nvSpPr>
        <p:spPr>
          <a:xfrm>
            <a:off x="109933" y="535494"/>
            <a:ext cx="453390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rtl="0"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The Stratoid and Afar Gulf mafic products range from ~4.5 - </a:t>
            </a:r>
            <a:r>
              <a:rPr lang="en-US" sz="20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0.6</a:t>
            </a:r>
            <a:r>
              <a:rPr lang="en-US" sz="2000" b="0" i="0" u="none" strike="noStrike" cap="none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Ma over an area of ~55.000 km</a:t>
            </a:r>
            <a:r>
              <a:rPr lang="en-US" sz="2000" b="0" i="0" u="none" strike="noStrike" cap="none" baseline="300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2</a:t>
            </a:r>
          </a:p>
          <a:p>
            <a:pPr marL="285750" indent="-285750">
              <a:buClr>
                <a:schemeClr val="lt1"/>
              </a:buClr>
              <a:buSzPts val="1800"/>
              <a:buFont typeface="Arial"/>
              <a:buChar char="•"/>
            </a:pPr>
            <a:endParaRPr lang="en-GB" sz="2000" b="0" i="0" u="none" strike="noStrike" cap="none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 sz="2000" b="0" i="0" u="none" strike="noStrike" cap="none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Based on age and morphology distinguished in:</a:t>
            </a:r>
            <a:br>
              <a:rPr lang="en-GB" sz="2000" b="0" i="0" u="none" strike="noStrike" cap="none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GB" sz="2000" b="0" i="0" u="none" strike="noStrike" cap="none" dirty="0">
                <a:solidFill>
                  <a:srgbClr val="00FF00"/>
                </a:solidFill>
                <a:ea typeface="Calibri"/>
                <a:cs typeface="Calibri"/>
                <a:sym typeface="Calibri"/>
              </a:rPr>
              <a:t>Lower </a:t>
            </a:r>
            <a:r>
              <a:rPr lang="en-GB" sz="2000" dirty="0">
                <a:solidFill>
                  <a:srgbClr val="00FF00"/>
                </a:solidFill>
                <a:cs typeface="Calibri"/>
                <a:sym typeface="Calibri"/>
              </a:rPr>
              <a:t>Stratoids</a:t>
            </a:r>
            <a:r>
              <a:rPr lang="en-GB" sz="2000" b="0" i="0" u="none" strike="noStrike" cap="none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(4.5-2.6 Ma)</a:t>
            </a:r>
            <a:br>
              <a:rPr lang="en-GB" sz="2000" b="0" i="0" u="none" strike="noStrike" cap="none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GB" sz="2000" b="0" i="0" u="none" strike="noStrike" cap="none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Upper</a:t>
            </a:r>
            <a:r>
              <a:rPr lang="en-GB" sz="2000" b="0" i="0" u="none" strike="noStrike" cap="none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000" dirty="0">
                <a:solidFill>
                  <a:srgbClr val="FF0000"/>
                </a:solidFill>
                <a:cs typeface="Calibri"/>
                <a:sym typeface="Calibri"/>
              </a:rPr>
              <a:t>Stratoids</a:t>
            </a:r>
            <a:r>
              <a:rPr lang="en-GB" sz="2000" b="0" i="0" u="none" strike="noStrike" cap="none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(2.6-1.1 Ma)</a:t>
            </a:r>
            <a:br>
              <a:rPr lang="en-GB" sz="2000" b="0" i="0" u="none" strike="noStrike" cap="none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GB" sz="2000" dirty="0">
                <a:solidFill>
                  <a:srgbClr val="00FFFF"/>
                </a:solidFill>
                <a:cs typeface="Calibri"/>
                <a:sym typeface="Calibri"/>
              </a:rPr>
              <a:t>Central Afar Gulf (CAG) </a:t>
            </a:r>
            <a:r>
              <a:rPr lang="en-GB" sz="2000" b="0" i="0" u="none" strike="noStrike" cap="none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(1.1 - 0.6 Ma)</a:t>
            </a:r>
            <a:endParaRPr lang="en-GB" sz="2000" dirty="0">
              <a:solidFill>
                <a:schemeClr val="lt1"/>
              </a:solidFill>
              <a:cs typeface="Calibri"/>
              <a:sym typeface="Calibri"/>
            </a:endParaRPr>
          </a:p>
        </p:txBody>
      </p:sp>
      <p:sp>
        <p:nvSpPr>
          <p:cNvPr id="12" name="Google Shape;103;p2">
            <a:extLst>
              <a:ext uri="{FF2B5EF4-FFF2-40B4-BE49-F238E27FC236}">
                <a16:creationId xmlns:a16="http://schemas.microsoft.com/office/drawing/2014/main" id="{2715C179-1CE5-37CD-2DB0-9A15A6F9CA65}"/>
              </a:ext>
            </a:extLst>
          </p:cNvPr>
          <p:cNvSpPr txBox="1"/>
          <p:nvPr/>
        </p:nvSpPr>
        <p:spPr>
          <a:xfrm>
            <a:off x="0" y="20001"/>
            <a:ext cx="1219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400" b="1" i="0" u="none" strike="noStrike" cap="none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Geological background</a:t>
            </a:r>
            <a:r>
              <a:rPr lang="en-GB" sz="2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b="1" i="0" u="none" strike="noStrike" cap="none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and aim</a:t>
            </a:r>
            <a:endParaRPr sz="18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A29F27-5F11-FFD8-4F9E-09D44CC4F14D}"/>
              </a:ext>
            </a:extLst>
          </p:cNvPr>
          <p:cNvSpPr/>
          <p:nvPr/>
        </p:nvSpPr>
        <p:spPr>
          <a:xfrm>
            <a:off x="109934" y="5164700"/>
            <a:ext cx="4662091" cy="1369564"/>
          </a:xfrm>
          <a:prstGeom prst="rect">
            <a:avLst/>
          </a:prstGeom>
          <a:noFill/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A0BD7-364E-914D-AD4B-0FB2F469BE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6" r="1635" b="-1205"/>
          <a:stretch/>
        </p:blipFill>
        <p:spPr>
          <a:xfrm>
            <a:off x="4941357" y="785209"/>
            <a:ext cx="7140709" cy="55173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0599A3-5E49-006B-6DA1-621118DB68EF}"/>
              </a:ext>
            </a:extLst>
          </p:cNvPr>
          <p:cNvSpPr txBox="1"/>
          <p:nvPr/>
        </p:nvSpPr>
        <p:spPr>
          <a:xfrm>
            <a:off x="109933" y="3543868"/>
            <a:ext cx="46620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 sz="2000" dirty="0">
                <a:solidFill>
                  <a:schemeClr val="lt1"/>
                </a:solidFill>
                <a:cs typeface="Calibri"/>
              </a:rPr>
              <a:t>Transitional to subalkaline magmas</a:t>
            </a:r>
          </a:p>
          <a:p>
            <a:pPr marL="285750" indent="-285750">
              <a:buClr>
                <a:schemeClr val="lt1"/>
              </a:buClr>
              <a:buSzPts val="1800"/>
              <a:buFont typeface="Arial"/>
              <a:buChar char="•"/>
            </a:pPr>
            <a:endParaRPr lang="en-GB" sz="2000" dirty="0">
              <a:solidFill>
                <a:schemeClr val="lt1"/>
              </a:solidFill>
              <a:cs typeface="Calibri"/>
              <a:sym typeface="Calibri"/>
            </a:endParaRPr>
          </a:p>
          <a:p>
            <a:pPr marL="285750" indent="-285750">
              <a:buClr>
                <a:schemeClr val="lt1"/>
              </a:buClr>
              <a:buSzPts val="1800"/>
              <a:buFont typeface="Arial"/>
              <a:buChar char="•"/>
            </a:pPr>
            <a:r>
              <a:rPr lang="en-GB" sz="2000" dirty="0">
                <a:solidFill>
                  <a:schemeClr val="lt1"/>
                </a:solidFill>
                <a:cs typeface="Calibri"/>
              </a:rPr>
              <a:t>Mixture of Afar plume, depleted mantle, and sub-continental lithospheric mantle</a:t>
            </a:r>
            <a:endParaRPr lang="en-US" sz="20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5582C8-4741-03F8-D08F-DEF13F7C5882}"/>
              </a:ext>
            </a:extLst>
          </p:cNvPr>
          <p:cNvSpPr txBox="1"/>
          <p:nvPr/>
        </p:nvSpPr>
        <p:spPr>
          <a:xfrm>
            <a:off x="9542620" y="6311763"/>
            <a:ext cx="2550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Tortelli et al. (G3, Under Review)</a:t>
            </a:r>
          </a:p>
        </p:txBody>
      </p:sp>
    </p:spTree>
    <p:extLst>
      <p:ext uri="{BB962C8B-B14F-4D97-AF65-F5344CB8AC3E}">
        <p14:creationId xmlns:p14="http://schemas.microsoft.com/office/powerpoint/2010/main" val="15394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7B8ED-E355-D0EA-337A-6ADA15A186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t="5334" r="3734" b="2222"/>
          <a:stretch/>
        </p:blipFill>
        <p:spPr>
          <a:xfrm>
            <a:off x="68622" y="456794"/>
            <a:ext cx="4802524" cy="30426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Google Shape;103;p2">
            <a:extLst>
              <a:ext uri="{FF2B5EF4-FFF2-40B4-BE49-F238E27FC236}">
                <a16:creationId xmlns:a16="http://schemas.microsoft.com/office/drawing/2014/main" id="{3F9B92A0-8BD3-1D01-20E2-50BEB1B2754C}"/>
              </a:ext>
            </a:extLst>
          </p:cNvPr>
          <p:cNvSpPr txBox="1"/>
          <p:nvPr/>
        </p:nvSpPr>
        <p:spPr>
          <a:xfrm>
            <a:off x="3285000" y="-4906"/>
            <a:ext cx="562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400" b="1" i="0" u="none" strike="noStrike" cap="none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Results</a:t>
            </a:r>
            <a:endParaRPr sz="18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6EC50E-44B5-AE7C-6A08-0C4C4172FA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8" b="12026"/>
          <a:stretch/>
        </p:blipFill>
        <p:spPr>
          <a:xfrm>
            <a:off x="4921032" y="458757"/>
            <a:ext cx="7188282" cy="59090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F3AB0A-4721-313A-1C6F-2932BBDC7341}"/>
              </a:ext>
            </a:extLst>
          </p:cNvPr>
          <p:cNvSpPr txBox="1"/>
          <p:nvPr/>
        </p:nvSpPr>
        <p:spPr>
          <a:xfrm>
            <a:off x="68622" y="3793215"/>
            <a:ext cx="50622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lt1"/>
                </a:solidFill>
                <a:cs typeface="Calibri"/>
              </a:rPr>
              <a:t>Stratoids and CAG are </a:t>
            </a:r>
            <a:r>
              <a:rPr lang="en-US" sz="2000" dirty="0">
                <a:solidFill>
                  <a:schemeClr val="lt1"/>
                </a:solidFill>
                <a:cs typeface="Calibri"/>
              </a:rPr>
              <a:t>subalkaline, with transitional to tholeiitic affinity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460358-F5CB-12C9-B99C-F62AE81432B9}"/>
              </a:ext>
            </a:extLst>
          </p:cNvPr>
          <p:cNvSpPr txBox="1"/>
          <p:nvPr/>
        </p:nvSpPr>
        <p:spPr>
          <a:xfrm>
            <a:off x="68622" y="5967718"/>
            <a:ext cx="50622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lt1"/>
                </a:solidFill>
                <a:cs typeface="Calibri"/>
              </a:rPr>
              <a:t>Amphibole in the mantle source </a:t>
            </a:r>
            <a:endParaRPr lang="en-US" sz="2000" dirty="0">
              <a:solidFill>
                <a:schemeClr val="lt1"/>
              </a:solidFill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EED4E5-3942-A066-D013-37BF09F8B4A7}"/>
              </a:ext>
            </a:extLst>
          </p:cNvPr>
          <p:cNvSpPr txBox="1"/>
          <p:nvPr/>
        </p:nvSpPr>
        <p:spPr>
          <a:xfrm>
            <a:off x="68622" y="4601672"/>
            <a:ext cx="50622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lt1"/>
                </a:solidFill>
                <a:cs typeface="Calibri"/>
              </a:rPr>
              <a:t>Enriched-MORB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D3BC90-2FFE-42F5-8EA7-CDA40C44B6CB}"/>
              </a:ext>
            </a:extLst>
          </p:cNvPr>
          <p:cNvSpPr txBox="1"/>
          <p:nvPr/>
        </p:nvSpPr>
        <p:spPr>
          <a:xfrm>
            <a:off x="9530651" y="6367828"/>
            <a:ext cx="2550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Tortelli et al. (G3, Under Review)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96B0ED-F2B4-5B91-B90A-834E2F60CDEB}"/>
              </a:ext>
            </a:extLst>
          </p:cNvPr>
          <p:cNvSpPr txBox="1"/>
          <p:nvPr/>
        </p:nvSpPr>
        <p:spPr>
          <a:xfrm>
            <a:off x="75654" y="5194270"/>
            <a:ext cx="4838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lt1"/>
                </a:solidFill>
                <a:cs typeface="Calibri"/>
              </a:rPr>
              <a:t>Incipient lithosphere thinning according to type III and IV of Rooney (2020)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19584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61CDCF-BDFC-67BF-4342-D2B4F7543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0184"/>
            <a:ext cx="12192000" cy="33602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2D2925-1778-E3F0-D5D3-3844970A2A4D}"/>
              </a:ext>
            </a:extLst>
          </p:cNvPr>
          <p:cNvSpPr txBox="1"/>
          <p:nvPr/>
        </p:nvSpPr>
        <p:spPr>
          <a:xfrm>
            <a:off x="-23150" y="3790110"/>
            <a:ext cx="407880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Calibri"/>
              </a:rPr>
              <a:t> </a:t>
            </a:r>
            <a:r>
              <a:rPr lang="en-GB" sz="2000" dirty="0">
                <a:solidFill>
                  <a:srgbClr val="92D050"/>
                </a:solidFill>
                <a:cs typeface="Calibri"/>
              </a:rPr>
              <a:t>Lower Stratoids</a:t>
            </a:r>
            <a:r>
              <a:rPr lang="en-GB" sz="2000" dirty="0">
                <a:solidFill>
                  <a:schemeClr val="bg1"/>
                </a:solidFill>
                <a:cs typeface="Calibri"/>
              </a:rPr>
              <a:t>, </a:t>
            </a:r>
            <a:r>
              <a:rPr lang="en-GB" sz="2000" dirty="0">
                <a:solidFill>
                  <a:srgbClr val="FF0000"/>
                </a:solidFill>
                <a:cs typeface="Calibri"/>
              </a:rPr>
              <a:t>Upper Stratoids </a:t>
            </a:r>
            <a:r>
              <a:rPr lang="en-GB" sz="2000" dirty="0">
                <a:solidFill>
                  <a:schemeClr val="bg1"/>
                </a:solidFill>
                <a:cs typeface="Calibri"/>
              </a:rPr>
              <a:t>and </a:t>
            </a:r>
            <a:r>
              <a:rPr lang="en-GB" sz="2000" dirty="0">
                <a:solidFill>
                  <a:srgbClr val="00B0F0"/>
                </a:solidFill>
              </a:rPr>
              <a:t>CAG</a:t>
            </a:r>
            <a:r>
              <a:rPr lang="en-GB" sz="2000" dirty="0">
                <a:solidFill>
                  <a:schemeClr val="bg1"/>
                </a:solidFill>
              </a:rPr>
              <a:t>: 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  <a:cs typeface="Calibri"/>
              </a:rPr>
              <a:t>Residual amphibole in the </a:t>
            </a:r>
            <a:br>
              <a:rPr lang="en-US" sz="2000" dirty="0">
                <a:solidFill>
                  <a:schemeClr val="bg1"/>
                </a:solidFill>
                <a:cs typeface="Calibri"/>
              </a:rPr>
            </a:br>
            <a:r>
              <a:rPr lang="en-US" sz="2000" dirty="0">
                <a:solidFill>
                  <a:schemeClr val="bg1"/>
                </a:solidFill>
                <a:cs typeface="Calibri"/>
              </a:rPr>
              <a:t>mantle source</a:t>
            </a:r>
            <a:endParaRPr lang="en-GB" sz="2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9158B0-1C31-E74D-AF6D-88784607F102}"/>
              </a:ext>
            </a:extLst>
          </p:cNvPr>
          <p:cNvSpPr txBox="1"/>
          <p:nvPr/>
        </p:nvSpPr>
        <p:spPr>
          <a:xfrm>
            <a:off x="4055650" y="3790884"/>
            <a:ext cx="407880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Calibri"/>
              </a:rPr>
              <a:t> </a:t>
            </a:r>
            <a:r>
              <a:rPr lang="en-GB" sz="2000" dirty="0">
                <a:solidFill>
                  <a:srgbClr val="FF0000"/>
                </a:solidFill>
                <a:cs typeface="Calibri"/>
              </a:rPr>
              <a:t>Upper Stratoids</a:t>
            </a:r>
            <a:r>
              <a:rPr lang="en-GB" sz="2000" dirty="0">
                <a:solidFill>
                  <a:schemeClr val="bg1"/>
                </a:solidFill>
                <a:cs typeface="Calibri"/>
              </a:rPr>
              <a:t>:</a:t>
            </a:r>
            <a:r>
              <a:rPr lang="en-GB" sz="2000" dirty="0">
                <a:solidFill>
                  <a:srgbClr val="FF0000"/>
                </a:solidFill>
                <a:cs typeface="Calibri"/>
              </a:rPr>
              <a:t> </a:t>
            </a:r>
            <a:br>
              <a:rPr lang="en-GB" sz="2000" dirty="0">
                <a:solidFill>
                  <a:schemeClr val="bg1"/>
                </a:solidFill>
                <a:cs typeface="Calibri"/>
              </a:rPr>
            </a:br>
            <a:r>
              <a:rPr lang="en-GB" sz="2000" dirty="0">
                <a:solidFill>
                  <a:schemeClr val="bg1"/>
                </a:solidFill>
                <a:cs typeface="Calibri"/>
              </a:rPr>
              <a:t>~4% partial melting </a:t>
            </a:r>
            <a:br>
              <a:rPr lang="en-GB" sz="2000" dirty="0">
                <a:solidFill>
                  <a:schemeClr val="bg1"/>
                </a:solidFill>
                <a:cs typeface="Calibri"/>
              </a:rPr>
            </a:br>
            <a:r>
              <a:rPr lang="en-GB" sz="2000" dirty="0">
                <a:solidFill>
                  <a:schemeClr val="bg1"/>
                </a:solidFill>
                <a:cs typeface="Calibri"/>
              </a:rPr>
              <a:t>70-50% garnet-bearing </a:t>
            </a:r>
            <a:br>
              <a:rPr lang="en-GB" sz="2000" dirty="0">
                <a:solidFill>
                  <a:schemeClr val="bg1"/>
                </a:solidFill>
                <a:cs typeface="Calibri"/>
              </a:rPr>
            </a:br>
            <a:r>
              <a:rPr lang="en-GB" sz="2000" dirty="0">
                <a:solidFill>
                  <a:schemeClr val="bg1"/>
                </a:solidFill>
                <a:cs typeface="Calibri"/>
              </a:rPr>
              <a:t>mantle source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8F3A45-34DD-6872-8DE4-7249ABCA15E1}"/>
              </a:ext>
            </a:extLst>
          </p:cNvPr>
          <p:cNvSpPr txBox="1"/>
          <p:nvPr/>
        </p:nvSpPr>
        <p:spPr>
          <a:xfrm>
            <a:off x="8138090" y="3790731"/>
            <a:ext cx="407880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cs typeface="Calibri"/>
              </a:rPr>
              <a:t> </a:t>
            </a:r>
            <a:r>
              <a:rPr lang="en-GB" sz="2000" dirty="0">
                <a:solidFill>
                  <a:srgbClr val="92D050"/>
                </a:solidFill>
                <a:cs typeface="Calibri"/>
              </a:rPr>
              <a:t>Lower Stratoids </a:t>
            </a:r>
            <a:r>
              <a:rPr lang="en-GB" sz="2000" dirty="0">
                <a:solidFill>
                  <a:schemeClr val="bg1"/>
                </a:solidFill>
                <a:cs typeface="Calibri"/>
              </a:rPr>
              <a:t>and </a:t>
            </a:r>
            <a:r>
              <a:rPr lang="en-GB" sz="2000" dirty="0">
                <a:solidFill>
                  <a:srgbClr val="00B0F0"/>
                </a:solidFill>
              </a:rPr>
              <a:t>CAG</a:t>
            </a:r>
            <a:r>
              <a:rPr lang="en-GB" sz="2000" dirty="0">
                <a:solidFill>
                  <a:schemeClr val="bg1"/>
                </a:solidFill>
              </a:rPr>
              <a:t>: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  <a:cs typeface="Calibri"/>
              </a:rPr>
              <a:t>~5% partial melting </a:t>
            </a:r>
            <a:br>
              <a:rPr lang="en-GB" sz="2000" dirty="0">
                <a:solidFill>
                  <a:schemeClr val="bg1"/>
                </a:solidFill>
                <a:cs typeface="Calibri"/>
              </a:rPr>
            </a:br>
            <a:r>
              <a:rPr lang="en-GB" sz="2000" dirty="0">
                <a:solidFill>
                  <a:schemeClr val="bg1"/>
                </a:solidFill>
                <a:cs typeface="Calibri"/>
              </a:rPr>
              <a:t>50-80% spinel-bearing </a:t>
            </a:r>
            <a:br>
              <a:rPr lang="en-GB" sz="2000" dirty="0">
                <a:solidFill>
                  <a:schemeClr val="bg1"/>
                </a:solidFill>
                <a:cs typeface="Calibri"/>
              </a:rPr>
            </a:br>
            <a:r>
              <a:rPr lang="en-GB" sz="2000" dirty="0">
                <a:solidFill>
                  <a:schemeClr val="bg1"/>
                </a:solidFill>
                <a:cs typeface="Calibri"/>
              </a:rPr>
              <a:t>mantle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87AC8E-2B5A-10C7-4721-F08622AD940F}"/>
              </a:ext>
            </a:extLst>
          </p:cNvPr>
          <p:cNvSpPr txBox="1"/>
          <p:nvPr/>
        </p:nvSpPr>
        <p:spPr>
          <a:xfrm>
            <a:off x="203094" y="5814154"/>
            <a:ext cx="3600000" cy="7078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cs typeface="Calibri"/>
              </a:rPr>
              <a:t>Amphibole metasomatism </a:t>
            </a:r>
            <a:br>
              <a:rPr lang="en-GB" sz="2000" b="1" dirty="0">
                <a:solidFill>
                  <a:schemeClr val="bg1"/>
                </a:solidFill>
                <a:cs typeface="Calibri"/>
              </a:rPr>
            </a:br>
            <a:r>
              <a:rPr lang="en-GB" sz="2000" b="1" dirty="0">
                <a:solidFill>
                  <a:schemeClr val="bg1"/>
                </a:solidFill>
                <a:cs typeface="Calibri"/>
              </a:rPr>
              <a:t>of the SCLM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E6E289-82F1-2073-7D70-A3AD204D9C18}"/>
              </a:ext>
            </a:extLst>
          </p:cNvPr>
          <p:cNvSpPr txBox="1"/>
          <p:nvPr/>
        </p:nvSpPr>
        <p:spPr>
          <a:xfrm>
            <a:off x="4282969" y="5814154"/>
            <a:ext cx="3600000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cs typeface="Calibri"/>
              </a:defRPr>
            </a:lvl1pPr>
          </a:lstStyle>
          <a:p>
            <a:r>
              <a:rPr lang="en-GB"/>
              <a:t>Deeper</a:t>
            </a:r>
            <a:r>
              <a:rPr lang="en-GB" dirty="0"/>
              <a:t> </a:t>
            </a:r>
            <a:r>
              <a:rPr lang="en-GB"/>
              <a:t>melting column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CEB82-920A-0752-F566-1963CD933E98}"/>
              </a:ext>
            </a:extLst>
          </p:cNvPr>
          <p:cNvSpPr txBox="1"/>
          <p:nvPr/>
        </p:nvSpPr>
        <p:spPr>
          <a:xfrm>
            <a:off x="8362474" y="5812563"/>
            <a:ext cx="3600000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cs typeface="Calibri"/>
              </a:defRPr>
            </a:lvl1pPr>
          </a:lstStyle>
          <a:p>
            <a:r>
              <a:rPr lang="en-GB" dirty="0"/>
              <a:t>Shallower </a:t>
            </a:r>
            <a:r>
              <a:rPr lang="en-GB"/>
              <a:t>melting column</a:t>
            </a:r>
            <a:endParaRPr lang="en-GB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0B8B2A0C-7A88-8F77-9ED8-599A1D52CBCC}"/>
              </a:ext>
            </a:extLst>
          </p:cNvPr>
          <p:cNvSpPr/>
          <p:nvPr/>
        </p:nvSpPr>
        <p:spPr>
          <a:xfrm>
            <a:off x="1799317" y="5225480"/>
            <a:ext cx="433865" cy="477519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CE2F8F8-4200-4C03-962D-B9A15C5DDCF1}"/>
              </a:ext>
            </a:extLst>
          </p:cNvPr>
          <p:cNvSpPr/>
          <p:nvPr/>
        </p:nvSpPr>
        <p:spPr>
          <a:xfrm>
            <a:off x="5855917" y="5225479"/>
            <a:ext cx="433865" cy="477519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8D32D37B-C8E9-0A18-6013-1EFE5842F5B4}"/>
              </a:ext>
            </a:extLst>
          </p:cNvPr>
          <p:cNvSpPr/>
          <p:nvPr/>
        </p:nvSpPr>
        <p:spPr>
          <a:xfrm>
            <a:off x="9960557" y="5229225"/>
            <a:ext cx="433865" cy="477519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B12E09-E144-A432-6D58-4E010E49B020}"/>
              </a:ext>
            </a:extLst>
          </p:cNvPr>
          <p:cNvSpPr/>
          <p:nvPr/>
        </p:nvSpPr>
        <p:spPr>
          <a:xfrm>
            <a:off x="5198852" y="1539851"/>
            <a:ext cx="1161691" cy="902899"/>
          </a:xfrm>
          <a:prstGeom prst="rect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4A5E27-E319-F146-A21F-565C26BAAA24}"/>
              </a:ext>
            </a:extLst>
          </p:cNvPr>
          <p:cNvCxnSpPr>
            <a:cxnSpLocks/>
          </p:cNvCxnSpPr>
          <p:nvPr/>
        </p:nvCxnSpPr>
        <p:spPr>
          <a:xfrm flipV="1">
            <a:off x="6360543" y="482594"/>
            <a:ext cx="2319330" cy="1057257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7380C02-C6CA-FF31-4320-6C576066B100}"/>
              </a:ext>
            </a:extLst>
          </p:cNvPr>
          <p:cNvCxnSpPr>
            <a:cxnSpLocks/>
          </p:cNvCxnSpPr>
          <p:nvPr/>
        </p:nvCxnSpPr>
        <p:spPr>
          <a:xfrm>
            <a:off x="6360543" y="2442750"/>
            <a:ext cx="2319330" cy="457462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68A73D1-C33F-82BD-4C9B-BDAEC5CAD5CB}"/>
              </a:ext>
            </a:extLst>
          </p:cNvPr>
          <p:cNvSpPr/>
          <p:nvPr/>
        </p:nvSpPr>
        <p:spPr>
          <a:xfrm>
            <a:off x="8679873" y="455799"/>
            <a:ext cx="3381291" cy="2444414"/>
          </a:xfrm>
          <a:prstGeom prst="rect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0BEE63-2C43-0EA1-00EE-0A7053C1F01A}"/>
              </a:ext>
            </a:extLst>
          </p:cNvPr>
          <p:cNvSpPr txBox="1"/>
          <p:nvPr/>
        </p:nvSpPr>
        <p:spPr>
          <a:xfrm>
            <a:off x="9650281" y="3446114"/>
            <a:ext cx="2550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Tortelli et al. (G3, Under Review)</a:t>
            </a:r>
          </a:p>
        </p:txBody>
      </p:sp>
    </p:spTree>
    <p:extLst>
      <p:ext uri="{BB962C8B-B14F-4D97-AF65-F5344CB8AC3E}">
        <p14:creationId xmlns:p14="http://schemas.microsoft.com/office/powerpoint/2010/main" val="22109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6CEBE6F-C231-A0C5-DB61-EF989D506D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r="39"/>
          <a:stretch/>
        </p:blipFill>
        <p:spPr>
          <a:xfrm>
            <a:off x="3808071" y="445674"/>
            <a:ext cx="8346612" cy="59417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F30929-CB05-5F16-762D-0AFDD9839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7959" y="2738978"/>
            <a:ext cx="4366763" cy="27704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3306C4-29D1-E000-A114-33F35B6D6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9460" y="3508614"/>
            <a:ext cx="4318848" cy="2695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7754D6-639A-8D4F-D826-873F86A386DF}"/>
              </a:ext>
            </a:extLst>
          </p:cNvPr>
          <p:cNvSpPr txBox="1"/>
          <p:nvPr/>
        </p:nvSpPr>
        <p:spPr>
          <a:xfrm>
            <a:off x="47328" y="8135"/>
            <a:ext cx="3433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Conclusion</a:t>
            </a:r>
            <a:endParaRPr lang="en-GB" b="1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D83D5D-68D1-6FB0-BBCD-72B35095AFB7}"/>
              </a:ext>
            </a:extLst>
          </p:cNvPr>
          <p:cNvSpPr txBox="1"/>
          <p:nvPr/>
        </p:nvSpPr>
        <p:spPr>
          <a:xfrm>
            <a:off x="2592" y="605448"/>
            <a:ext cx="368748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Amphibole-bearing SCLM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FDF311-2C05-EAA8-91E2-93887DBD5B4D}"/>
              </a:ext>
            </a:extLst>
          </p:cNvPr>
          <p:cNvSpPr txBox="1"/>
          <p:nvPr/>
        </p:nvSpPr>
        <p:spPr>
          <a:xfrm>
            <a:off x="56562" y="1198899"/>
            <a:ext cx="3630926" cy="1015663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Pliocene rift (4.5-2.6 Ma)</a:t>
            </a:r>
            <a:br>
              <a:rPr lang="en-GB" sz="2000" b="1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Lower Stratoids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Focalised strain in Southern Afar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69BEDF-50AB-5F11-F914-3EB00F2D29B2}"/>
              </a:ext>
            </a:extLst>
          </p:cNvPr>
          <p:cNvSpPr txBox="1"/>
          <p:nvPr/>
        </p:nvSpPr>
        <p:spPr>
          <a:xfrm>
            <a:off x="56564" y="2407903"/>
            <a:ext cx="3630925" cy="10156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Pleistocene rift (2.6-1.1 Ma)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Upper Stratoids 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No focalised strain in Central Afar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58F710-A040-0441-E00C-B544132244CA}"/>
              </a:ext>
            </a:extLst>
          </p:cNvPr>
          <p:cNvSpPr txBox="1"/>
          <p:nvPr/>
        </p:nvSpPr>
        <p:spPr>
          <a:xfrm>
            <a:off x="47328" y="3616444"/>
            <a:ext cx="3635024" cy="1015663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Pleistocene rift (1.1-0.6 Ma)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Central Afar Gulf 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Focalised strain in central Afar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D2FC9A-B4DD-E759-890D-7A7AD3FD7834}"/>
              </a:ext>
            </a:extLst>
          </p:cNvPr>
          <p:cNvSpPr txBox="1"/>
          <p:nvPr/>
        </p:nvSpPr>
        <p:spPr>
          <a:xfrm>
            <a:off x="56564" y="4932651"/>
            <a:ext cx="3611111" cy="1631216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Extensional processes can exert a fundamental control on the spatial and chemical variations of the recent flood basalt volcanism in Afar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A8610-F700-4C1B-8A18-B0C13E391EC2}"/>
              </a:ext>
            </a:extLst>
          </p:cNvPr>
          <p:cNvSpPr txBox="1"/>
          <p:nvPr/>
        </p:nvSpPr>
        <p:spPr>
          <a:xfrm>
            <a:off x="9599905" y="6399540"/>
            <a:ext cx="2550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Tortelli et al. (G3, Under Review)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C3A25E-3C9E-0354-4734-DDE597F423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24781" r="43663" b="27003"/>
          <a:stretch/>
        </p:blipFill>
        <p:spPr>
          <a:xfrm>
            <a:off x="3836957" y="1915635"/>
            <a:ext cx="4366763" cy="287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3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9982BD-9465-7A04-0FD6-26CCAF48E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770"/>
            <a:ext cx="12192000" cy="5976230"/>
          </a:xfrm>
          <a:prstGeom prst="rect">
            <a:avLst/>
          </a:prstGeom>
        </p:spPr>
      </p:pic>
      <p:sp>
        <p:nvSpPr>
          <p:cNvPr id="6" name="Google Shape;91;p1">
            <a:extLst>
              <a:ext uri="{FF2B5EF4-FFF2-40B4-BE49-F238E27FC236}">
                <a16:creationId xmlns:a16="http://schemas.microsoft.com/office/drawing/2014/main" id="{1FC47E52-A136-DB81-F66D-491681441F4B}"/>
              </a:ext>
            </a:extLst>
          </p:cNvPr>
          <p:cNvSpPr/>
          <p:nvPr/>
        </p:nvSpPr>
        <p:spPr>
          <a:xfrm>
            <a:off x="1" y="0"/>
            <a:ext cx="12191999" cy="143526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4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Thanks for </a:t>
            </a:r>
            <a:r>
              <a:rPr lang="it-IT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your</a:t>
            </a:r>
            <a:r>
              <a:rPr lang="it-IT" sz="4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it-IT" sz="48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attention</a:t>
            </a:r>
            <a:endParaRPr sz="4800" b="0" i="0" u="none" strike="noStrike" cap="none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2247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155CE-6957-C89F-B4CB-4998262F3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59030-080C-DFF9-42CE-B5FF7D5EB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209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258D72-86E0-7ADC-797F-A3F24FC13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82" y="-3064"/>
            <a:ext cx="9238294" cy="68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39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9E12DA-B7E6-A087-2128-EAB335EE3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80" y="0"/>
            <a:ext cx="10266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24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416</Words>
  <Application>Microsoft Office PowerPoint</Application>
  <PresentationFormat>Widescreen</PresentationFormat>
  <Paragraphs>48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gianmaria tortelli</dc:creator>
  <cp:lastModifiedBy>gianmaria tortelli</cp:lastModifiedBy>
  <cp:revision>32</cp:revision>
  <dcterms:created xsi:type="dcterms:W3CDTF">2022-05-14T09:06:23Z</dcterms:created>
  <dcterms:modified xsi:type="dcterms:W3CDTF">2022-05-22T10:14:55Z</dcterms:modified>
</cp:coreProperties>
</file>