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1" r:id="rId3"/>
    <p:sldId id="297" r:id="rId4"/>
    <p:sldId id="259" r:id="rId5"/>
    <p:sldId id="292" r:id="rId6"/>
    <p:sldId id="326" r:id="rId7"/>
    <p:sldId id="324" r:id="rId8"/>
    <p:sldId id="300" r:id="rId9"/>
    <p:sldId id="303" r:id="rId10"/>
    <p:sldId id="306" r:id="rId11"/>
    <p:sldId id="325" r:id="rId12"/>
    <p:sldId id="323" r:id="rId13"/>
    <p:sldId id="319" r:id="rId14"/>
    <p:sldId id="322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005"/>
    <a:srgbClr val="FF871B"/>
    <a:srgbClr val="1EFF00"/>
    <a:srgbClr val="FF40FF"/>
    <a:srgbClr val="FF9300"/>
    <a:srgbClr val="0099FF"/>
    <a:srgbClr val="4000FF"/>
    <a:srgbClr val="F365FF"/>
    <a:srgbClr val="9D9D9D"/>
    <a:srgbClr val="003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7"/>
  </p:normalViewPr>
  <p:slideViewPr>
    <p:cSldViewPr snapToGrid="0">
      <p:cViewPr varScale="1">
        <p:scale>
          <a:sx n="125" d="100"/>
          <a:sy n="125" d="100"/>
        </p:scale>
        <p:origin x="70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0DDA3-E0C8-C746-BDC0-AC2343D3D616}" type="datetime3">
              <a:rPr lang="en-GB" smtClean="0">
                <a:solidFill>
                  <a:srgbClr val="003E74"/>
                </a:solidFill>
              </a:rPr>
              <a:t>24 May, 2022</a:t>
            </a:fld>
            <a:endParaRPr lang="en-US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2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C05918-F24C-064F-B083-7D5823ED74C4}" type="datetime3">
              <a:rPr lang="en-GB" smtClean="0"/>
              <a:t>24 May,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57124"/>
            <a:ext cx="6400800" cy="4533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72517"/>
            <a:ext cx="8229600" cy="857250"/>
          </a:xfrm>
        </p:spPr>
        <p:txBody>
          <a:bodyPr/>
          <a:lstStyle>
            <a:lvl1pPr algn="l"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955186"/>
            <a:ext cx="6400800" cy="254858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0A851B-6237-2546-B296-9E1FA2949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9936"/>
            <a:ext cx="8229600" cy="261343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00"/>
            </a:lvl3pPr>
            <a:lvl4pPr>
              <a:buClr>
                <a:srgbClr val="0085CA"/>
              </a:buClr>
              <a:defRPr sz="1200"/>
            </a:lvl4pPr>
            <a:lvl5pPr>
              <a:buClr>
                <a:srgbClr val="0085CA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8934F72-C4C3-D44E-9389-232541981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82581"/>
            <a:ext cx="3711608" cy="71838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159487"/>
            <a:ext cx="3711608" cy="1615001"/>
          </a:xfrm>
        </p:spPr>
        <p:txBody>
          <a:bodyPr/>
          <a:lstStyle>
            <a:lvl1pPr>
              <a:defRPr sz="4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118513"/>
            <a:ext cx="3601176" cy="254858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9D9D9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159669"/>
            <a:ext cx="3930650" cy="321370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B68AF6-1255-3C44-8BD7-EA4D8B4A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1759936"/>
            <a:ext cx="3950878" cy="261343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3670CDE-2BC5-3949-9BAB-75A8355CD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1759936"/>
            <a:ext cx="3950878" cy="1948997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“Click to add a quote”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890251"/>
            <a:ext cx="3951287" cy="48312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85C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/>
              <a:t>Click to add quote attribution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C7D6479-41A5-0342-B5E1-1A5CD00A6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200" y="1759936"/>
            <a:ext cx="3950877" cy="2613435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4" y="1759937"/>
            <a:ext cx="3951287" cy="1976608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4" y="3942710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5D663EB-0D7A-8748-AE4B-B4A8961F2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8229601" cy="26390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E523D86-07A8-DB47-90FB-3B407A1EC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115931"/>
            <a:ext cx="3951287" cy="261141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945465"/>
            <a:ext cx="3951287" cy="427906"/>
          </a:xfrm>
        </p:spPr>
        <p:txBody>
          <a:bodyPr/>
          <a:lstStyle>
            <a:lvl1pPr marL="0" indent="0">
              <a:buNone/>
              <a:defRPr sz="1000">
                <a:solidFill>
                  <a:srgbClr val="9D9D9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4" y="1115932"/>
            <a:ext cx="3951287" cy="1479401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4" y="2816214"/>
            <a:ext cx="3951287" cy="1557158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EB2C8DC-2D5E-784E-9E30-301DA2DD6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553925" y="497144"/>
            <a:ext cx="2132875" cy="234218"/>
          </a:xfrm>
        </p:spPr>
        <p:txBody>
          <a:bodyPr/>
          <a:lstStyle>
            <a:lvl1pPr marL="0" indent="0" algn="r">
              <a:buNone/>
              <a:defRPr sz="10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239941" y="738262"/>
            <a:ext cx="1446859" cy="192881"/>
          </a:xfrm>
        </p:spPr>
        <p:txBody>
          <a:bodyPr/>
          <a:lstStyle>
            <a:lvl1pPr marL="0" indent="0" algn="r">
              <a:buNone/>
              <a:defRPr sz="10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8E71D3A1-DFD8-6648-B67C-27B0BAEBF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_Powerpoint_Background_16-9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9936"/>
            <a:ext cx="8229600" cy="2613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15931"/>
            <a:ext cx="8229600" cy="380667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F314BE-6E92-3946-9CA0-9F13EBA32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79158" y="486321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41B-6256-024B-A09D-3582D2FC77FD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980AC-0B09-9149-83B1-2FF8AF4A2CC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112739" y="327230"/>
            <a:ext cx="1073217" cy="5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60" r:id="rId5"/>
    <p:sldLayoutId id="2147483657" r:id="rId6"/>
    <p:sldLayoutId id="2147483658" r:id="rId7"/>
    <p:sldLayoutId id="2147483659" r:id="rId8"/>
    <p:sldLayoutId id="2147483655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6110B8-5BB3-A34C-8CEA-B963EE8434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EGU 2022 – Display Materials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E76BA5-556E-A242-9315-26C27EF4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2517"/>
            <a:ext cx="8686800" cy="857250"/>
          </a:xfrm>
        </p:spPr>
        <p:txBody>
          <a:bodyPr/>
          <a:lstStyle/>
          <a:p>
            <a:r>
              <a:rPr lang="en-GB" err="1"/>
              <a:t>Magnetosheath</a:t>
            </a:r>
            <a:r>
              <a:rPr lang="en-GB"/>
              <a:t> Jets at the Magnetopause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EA484-5FC8-124A-9502-805B6363B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445193"/>
            <a:ext cx="8579358" cy="963178"/>
          </a:xfrm>
        </p:spPr>
        <p:txBody>
          <a:bodyPr/>
          <a:lstStyle/>
          <a:p>
            <a:r>
              <a:rPr lang="en-GB" sz="2000" b="1"/>
              <a:t>Adrian T LaMoury</a:t>
            </a:r>
            <a:r>
              <a:rPr lang="en-GB" sz="2000" baseline="30000"/>
              <a:t>1</a:t>
            </a:r>
            <a:r>
              <a:rPr lang="en-GB" sz="2000"/>
              <a:t>, Heli Hietala</a:t>
            </a:r>
            <a:r>
              <a:rPr lang="en-GB" sz="2000" baseline="30000"/>
              <a:t>1</a:t>
            </a:r>
            <a:r>
              <a:rPr lang="en-GB" sz="2000"/>
              <a:t>, Jonathan P Eastwood</a:t>
            </a:r>
            <a:r>
              <a:rPr lang="en-GB" sz="2000" baseline="30000"/>
              <a:t>1</a:t>
            </a:r>
            <a:r>
              <a:rPr lang="en-GB" sz="2000"/>
              <a:t>, Laura Vuorinen</a:t>
            </a:r>
            <a:r>
              <a:rPr lang="en-GB" sz="2000" baseline="30000"/>
              <a:t>2</a:t>
            </a:r>
            <a:r>
              <a:rPr lang="en-GB" sz="2000"/>
              <a:t>, and Ferdinand Plaschke</a:t>
            </a:r>
            <a:r>
              <a:rPr lang="en-GB" sz="2000" baseline="30000"/>
              <a:t>3</a:t>
            </a:r>
            <a:r>
              <a:rPr lang="en-GB" sz="2000"/>
              <a:t> </a:t>
            </a:r>
            <a:endParaRPr lang="en-GB" sz="1400" baseline="30000"/>
          </a:p>
          <a:p>
            <a:r>
              <a:rPr lang="en-GB" sz="1400" baseline="30000"/>
              <a:t>1</a:t>
            </a:r>
            <a:r>
              <a:rPr lang="en-GB" sz="1400"/>
              <a:t>Imperial College London, UK, </a:t>
            </a:r>
            <a:r>
              <a:rPr lang="en-GB" sz="1400" baseline="30000"/>
              <a:t>2</a:t>
            </a:r>
            <a:r>
              <a:rPr lang="en-GB" sz="1400"/>
              <a:t>University of Turku, Finland, </a:t>
            </a:r>
            <a:r>
              <a:rPr lang="en-GB" sz="1400" baseline="30000"/>
              <a:t>3</a:t>
            </a:r>
            <a:r>
              <a:rPr lang="en-GB" sz="1400"/>
              <a:t>TU Braunschweig, Germany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4A4C6-F959-D247-99D3-27721FBE8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7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EFEA-D401-664B-BBA8-1468B7A5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Competing Effects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9B79F-6583-2C4F-A82E-17A7D4D84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59936"/>
            <a:ext cx="5356205" cy="2613435"/>
          </a:xfrm>
        </p:spPr>
        <p:txBody>
          <a:bodyPr/>
          <a:lstStyle/>
          <a:p>
            <a:r>
              <a:rPr lang="en-US"/>
              <a:t>Jets bring southward </a:t>
            </a:r>
            <a:r>
              <a:rPr lang="en-US" i="1"/>
              <a:t>B</a:t>
            </a:r>
            <a:r>
              <a:rPr lang="en-US" i="1" baseline="-25000"/>
              <a:t>Z</a:t>
            </a:r>
            <a:r>
              <a:rPr lang="en-US"/>
              <a:t> to the magnetopause more often than non-jet </a:t>
            </a:r>
            <a:r>
              <a:rPr lang="en-US" err="1"/>
              <a:t>magnetosheath</a:t>
            </a:r>
            <a:r>
              <a:rPr lang="en-US"/>
              <a:t> flow (</a:t>
            </a:r>
            <a:r>
              <a:rPr lang="en-US" err="1"/>
              <a:t>Vuorinen</a:t>
            </a:r>
            <a:r>
              <a:rPr lang="en-US"/>
              <a:t> et al., 2021) – </a:t>
            </a:r>
            <a:r>
              <a:rPr lang="en-US" b="1"/>
              <a:t>good for reconnection</a:t>
            </a:r>
          </a:p>
          <a:p>
            <a:endParaRPr lang="en-US"/>
          </a:p>
          <a:p>
            <a:r>
              <a:rPr lang="en-US"/>
              <a:t>Jets bring higher </a:t>
            </a:r>
            <a:r>
              <a:rPr lang="en-US" i="1"/>
              <a:t>β</a:t>
            </a:r>
            <a:r>
              <a:rPr lang="en-US"/>
              <a:t> to the magnetopause than the normal </a:t>
            </a:r>
            <a:r>
              <a:rPr lang="en-US" err="1"/>
              <a:t>magnetosheath</a:t>
            </a:r>
            <a:r>
              <a:rPr lang="en-US"/>
              <a:t> flow – </a:t>
            </a:r>
            <a:r>
              <a:rPr lang="en-US" b="1"/>
              <a:t>bad for reconnection</a:t>
            </a:r>
          </a:p>
          <a:p>
            <a:endParaRPr lang="en-US"/>
          </a:p>
          <a:p>
            <a:r>
              <a:rPr lang="en-US"/>
              <a:t>What is the overall effect on reconnection?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9F30A-9151-3A43-8C4F-8BEB9A0D5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6B984-2B06-9647-8322-83DABB8B50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4B8E7-2FD0-234F-8F59-796BCB7F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10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D025E3-F3FB-E74D-A216-1B68E2CF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" t="20644" r="44633" b="16543"/>
          <a:stretch/>
        </p:blipFill>
        <p:spPr>
          <a:xfrm>
            <a:off x="6503789" y="74340"/>
            <a:ext cx="2473234" cy="23804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88D3DA-3A4A-6645-8F1E-F2C4ADCA9B8F}"/>
              </a:ext>
            </a:extLst>
          </p:cNvPr>
          <p:cNvCxnSpPr>
            <a:cxnSpLocks/>
          </p:cNvCxnSpPr>
          <p:nvPr/>
        </p:nvCxnSpPr>
        <p:spPr>
          <a:xfrm flipV="1">
            <a:off x="6108211" y="1496598"/>
            <a:ext cx="1512151" cy="634902"/>
          </a:xfrm>
          <a:prstGeom prst="straightConnector1">
            <a:avLst/>
          </a:prstGeom>
          <a:ln w="53975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9A90C-02C2-5445-A7F9-4D990378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48" t="20644" r="4735" b="19140"/>
          <a:stretch/>
        </p:blipFill>
        <p:spPr>
          <a:xfrm>
            <a:off x="7086594" y="2356325"/>
            <a:ext cx="2057401" cy="2282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8112B6-2B8D-224E-9498-909A04BC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" t="20644" r="78334" b="22762"/>
          <a:stretch/>
        </p:blipFill>
        <p:spPr>
          <a:xfrm>
            <a:off x="6469612" y="2360340"/>
            <a:ext cx="770329" cy="21447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FB1613-DDF2-FA4C-887A-4EF7DE4AD466}"/>
              </a:ext>
            </a:extLst>
          </p:cNvPr>
          <p:cNvCxnSpPr>
            <a:cxnSpLocks/>
          </p:cNvCxnSpPr>
          <p:nvPr/>
        </p:nvCxnSpPr>
        <p:spPr>
          <a:xfrm flipV="1">
            <a:off x="5149276" y="3144644"/>
            <a:ext cx="2673470" cy="241344"/>
          </a:xfrm>
          <a:prstGeom prst="straightConnector1">
            <a:avLst/>
          </a:prstGeom>
          <a:ln w="53975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0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D3D-3D4C-A44A-9FAE-53AD6A23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Magnetic Reconnection: </a:t>
            </a:r>
            <a:r>
              <a:rPr lang="en-US" i="1"/>
              <a:t>β</a:t>
            </a:r>
            <a:r>
              <a:rPr lang="en-US"/>
              <a:t>-Shear Dependence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EA3C9-9ED2-6748-9492-3FD3B2DDB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BA1BA5-9148-F34F-9E2F-FBC38B54AF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C34A4-57FA-554F-878D-F5B2C575A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BB69D-AE51-0244-A06B-409063AF2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" t="8756" r="7910" b="4347"/>
          <a:stretch/>
        </p:blipFill>
        <p:spPr>
          <a:xfrm>
            <a:off x="5646120" y="1595231"/>
            <a:ext cx="3497880" cy="294284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087FAC-2102-F140-A155-B8B357DDB688}"/>
              </a:ext>
            </a:extLst>
          </p:cNvPr>
          <p:cNvCxnSpPr>
            <a:cxnSpLocks/>
          </p:cNvCxnSpPr>
          <p:nvPr/>
        </p:nvCxnSpPr>
        <p:spPr>
          <a:xfrm>
            <a:off x="5562600" y="1999813"/>
            <a:ext cx="826754" cy="95006"/>
          </a:xfrm>
          <a:prstGeom prst="straightConnector1">
            <a:avLst/>
          </a:prstGeom>
          <a:ln w="571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79362D-5BDC-4A40-88D6-DD64C7F67BF2}"/>
              </a:ext>
            </a:extLst>
          </p:cNvPr>
          <p:cNvCxnSpPr>
            <a:cxnSpLocks/>
          </p:cNvCxnSpPr>
          <p:nvPr/>
        </p:nvCxnSpPr>
        <p:spPr>
          <a:xfrm flipV="1">
            <a:off x="5975977" y="2776756"/>
            <a:ext cx="776741" cy="226794"/>
          </a:xfrm>
          <a:prstGeom prst="straightConnector1">
            <a:avLst/>
          </a:prstGeom>
          <a:ln w="57150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B626B8-EF45-E949-9860-203D40D6249F}"/>
              </a:ext>
            </a:extLst>
          </p:cNvPr>
          <p:cNvSpPr txBox="1"/>
          <p:nvPr/>
        </p:nvSpPr>
        <p:spPr>
          <a:xfrm>
            <a:off x="4985314" y="1479780"/>
            <a:ext cx="140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Reconnection allowed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E4939-EDBC-0D45-90CC-9497FC2A23F3}"/>
              </a:ext>
            </a:extLst>
          </p:cNvPr>
          <p:cNvSpPr txBox="1"/>
          <p:nvPr/>
        </p:nvSpPr>
        <p:spPr>
          <a:xfrm>
            <a:off x="4572000" y="2864120"/>
            <a:ext cx="129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10005"/>
                </a:solidFill>
              </a:rPr>
              <a:t>Reconnection suppressed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E1E7909-C708-644D-9B5D-E08753D64C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950" y="1765067"/>
                <a:ext cx="4927893" cy="2613435"/>
              </a:xfrm>
            </p:spPr>
            <p:txBody>
              <a:bodyPr/>
              <a:lstStyle/>
              <a:p>
                <a:r>
                  <a:rPr lang="en-US"/>
                  <a:t>Calculate angle field makes with the GSM-Z axis in the Y-Z plane</a:t>
                </a:r>
              </a:p>
              <a:p>
                <a:pPr lvl="1"/>
                <a:r>
                  <a:rPr lang="en-US"/>
                  <a:t>Assumes northward magnetopause field</a:t>
                </a:r>
              </a:p>
              <a:p>
                <a:pPr lvl="1"/>
                <a:endParaRPr lang="en-US" sz="600"/>
              </a:p>
              <a:p>
                <a:r>
                  <a:rPr lang="en-US"/>
                  <a:t>Neglect beta inside the magnetosphere: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𝑚𝑠h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endParaRPr lang="en-US" sz="600"/>
              </a:p>
              <a:p>
                <a:endParaRPr lang="en-US" sz="600"/>
              </a:p>
              <a:p>
                <a:r>
                  <a:rPr lang="en-US"/>
                  <a:t>Calculate proportion either side of </a:t>
                </a:r>
                <a:endParaRPr lang="en-GB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𝑚𝑠h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/>
                  <a:t>     (taking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)</a:t>
                </a:r>
              </a:p>
              <a:p>
                <a:endParaRPr lang="en-US" sz="60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E1E7909-C708-644D-9B5D-E08753D64C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950" y="1765067"/>
                <a:ext cx="4927893" cy="2613435"/>
              </a:xfrm>
              <a:blipFill>
                <a:blip r:embed="rId3"/>
                <a:stretch>
                  <a:fillRect l="-2723" t="-3037" r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4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D05CE-FEF9-CE4D-B7E8-16DF1CFE8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6E0EE-1E2D-744E-931F-801F0A6A70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866B8-2993-2349-B894-DECD92F9D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AB186-DA43-A14E-9DCA-CB1194B9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0" t="4929" r="7409" b="3324"/>
          <a:stretch/>
        </p:blipFill>
        <p:spPr>
          <a:xfrm>
            <a:off x="5211302" y="1171977"/>
            <a:ext cx="3932699" cy="3474379"/>
          </a:xfrm>
          <a:prstGeom prst="rect">
            <a:avLst/>
          </a:prstGeom>
        </p:spPr>
      </p:pic>
      <p:sp>
        <p:nvSpPr>
          <p:cNvPr id="13" name="Doughnut 12">
            <a:extLst>
              <a:ext uri="{FF2B5EF4-FFF2-40B4-BE49-F238E27FC236}">
                <a16:creationId xmlns:a16="http://schemas.microsoft.com/office/drawing/2014/main" id="{E28E1C71-DA2F-4A4A-9912-4DFA1C221845}"/>
              </a:ext>
            </a:extLst>
          </p:cNvPr>
          <p:cNvSpPr/>
          <p:nvPr/>
        </p:nvSpPr>
        <p:spPr>
          <a:xfrm>
            <a:off x="5943582" y="1496047"/>
            <a:ext cx="519407" cy="406751"/>
          </a:xfrm>
          <a:prstGeom prst="donut">
            <a:avLst>
              <a:gd name="adj" fmla="val 4504"/>
            </a:avLst>
          </a:prstGeom>
          <a:solidFill>
            <a:srgbClr val="FF8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24CFBB16-2FE1-9744-92E6-EC76E0EC01C9}"/>
              </a:ext>
            </a:extLst>
          </p:cNvPr>
          <p:cNvSpPr/>
          <p:nvPr/>
        </p:nvSpPr>
        <p:spPr>
          <a:xfrm>
            <a:off x="8209577" y="2382889"/>
            <a:ext cx="519407" cy="406751"/>
          </a:xfrm>
          <a:prstGeom prst="donut">
            <a:avLst>
              <a:gd name="adj" fmla="val 4504"/>
            </a:avLst>
          </a:prstGeom>
          <a:solidFill>
            <a:srgbClr val="FF8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ughnut 14">
            <a:extLst>
              <a:ext uri="{FF2B5EF4-FFF2-40B4-BE49-F238E27FC236}">
                <a16:creationId xmlns:a16="http://schemas.microsoft.com/office/drawing/2014/main" id="{21018972-9421-9949-BDF0-DF8377A7D740}"/>
              </a:ext>
            </a:extLst>
          </p:cNvPr>
          <p:cNvSpPr/>
          <p:nvPr/>
        </p:nvSpPr>
        <p:spPr>
          <a:xfrm>
            <a:off x="5943582" y="3051497"/>
            <a:ext cx="519407" cy="406751"/>
          </a:xfrm>
          <a:prstGeom prst="donut">
            <a:avLst>
              <a:gd name="adj" fmla="val 4504"/>
            </a:avLst>
          </a:prstGeom>
          <a:solidFill>
            <a:srgbClr val="FF8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1E6892AA-9C5D-064A-88EC-DD2AED088168}"/>
              </a:ext>
            </a:extLst>
          </p:cNvPr>
          <p:cNvSpPr/>
          <p:nvPr/>
        </p:nvSpPr>
        <p:spPr>
          <a:xfrm>
            <a:off x="8167393" y="3896265"/>
            <a:ext cx="519407" cy="406751"/>
          </a:xfrm>
          <a:prstGeom prst="donut">
            <a:avLst>
              <a:gd name="adj" fmla="val 4504"/>
            </a:avLst>
          </a:prstGeom>
          <a:solidFill>
            <a:srgbClr val="FF8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CBEF7A-FBD5-134D-84D1-39A1686D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59936"/>
            <a:ext cx="4514321" cy="2613435"/>
          </a:xfrm>
        </p:spPr>
        <p:txBody>
          <a:bodyPr/>
          <a:lstStyle/>
          <a:p>
            <a:r>
              <a:rPr lang="en-US"/>
              <a:t>Moment of minimum </a:t>
            </a:r>
            <a:r>
              <a:rPr lang="en-US" err="1"/>
              <a:t>Bz</a:t>
            </a:r>
            <a:r>
              <a:rPr lang="en-US"/>
              <a:t> from each jet during northward IMF – jets most likely to trigger reconnection when it’s not typically expected</a:t>
            </a:r>
          </a:p>
          <a:p>
            <a:endParaRPr lang="en-US"/>
          </a:p>
          <a:p>
            <a:r>
              <a:rPr lang="en-US"/>
              <a:t>Moment of maximum </a:t>
            </a:r>
            <a:r>
              <a:rPr lang="en-US" err="1"/>
              <a:t>Bz</a:t>
            </a:r>
            <a:r>
              <a:rPr lang="en-US"/>
              <a:t> from each jet during southward IMF – jets most likely to suppress ongoing reconnection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41C4C-5717-B64A-A4D0-B1D1DEB9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Extreme Cases</a:t>
            </a:r>
          </a:p>
        </p:txBody>
      </p:sp>
    </p:spTree>
    <p:extLst>
      <p:ext uri="{BB962C8B-B14F-4D97-AF65-F5344CB8AC3E}">
        <p14:creationId xmlns:p14="http://schemas.microsoft.com/office/powerpoint/2010/main" val="34493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C3ED-74F1-C74D-9119-21A46CC5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0A53-9C8F-6542-AB67-DF0967FF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Despite jet </a:t>
            </a:r>
            <a:r>
              <a:rPr lang="en-US" i="1"/>
              <a:t>B</a:t>
            </a:r>
            <a:r>
              <a:rPr lang="en-US" baseline="-25000"/>
              <a:t>Z</a:t>
            </a:r>
            <a:r>
              <a:rPr lang="en-US"/>
              <a:t> being generally </a:t>
            </a:r>
            <a:r>
              <a:rPr lang="en-US" err="1"/>
              <a:t>favourable</a:t>
            </a:r>
            <a:r>
              <a:rPr lang="en-US"/>
              <a:t> for reconnection, high jet beta means that </a:t>
            </a:r>
            <a:r>
              <a:rPr lang="en-US" b="1"/>
              <a:t>the majority of jet plasma is </a:t>
            </a:r>
            <a:r>
              <a:rPr lang="en-US" b="1" err="1"/>
              <a:t>unfavourable</a:t>
            </a:r>
            <a:r>
              <a:rPr lang="en-US" b="1"/>
              <a:t> for reconnection</a:t>
            </a:r>
          </a:p>
          <a:p>
            <a:endParaRPr lang="en-US" sz="1050"/>
          </a:p>
          <a:p>
            <a:r>
              <a:rPr lang="en-US"/>
              <a:t>~50% of jets contain some reconnection-</a:t>
            </a:r>
            <a:r>
              <a:rPr lang="en-US" err="1"/>
              <a:t>favourable</a:t>
            </a:r>
            <a:r>
              <a:rPr lang="en-US"/>
              <a:t> plasma during northward IMF</a:t>
            </a:r>
          </a:p>
          <a:p>
            <a:endParaRPr lang="en-US" sz="1000"/>
          </a:p>
          <a:p>
            <a:r>
              <a:rPr lang="en-US"/>
              <a:t>~75% of jets contain some plasma that could suppress ongoing reconnection during southward IMF</a:t>
            </a:r>
          </a:p>
          <a:p>
            <a:endParaRPr lang="en-US"/>
          </a:p>
          <a:p>
            <a:r>
              <a:rPr lang="en-US"/>
              <a:t>Next: Does the magnetopause respond as expected?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35C08-A8CA-A94F-BB03-01293CF08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0BE11-7E15-5742-85F8-710911B0E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C6275-9243-C34E-BB62-C6900E875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BC96C-411A-3748-9C2F-225E95E3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986"/>
            <a:ext cx="5302250" cy="2613435"/>
          </a:xfrm>
        </p:spPr>
        <p:txBody>
          <a:bodyPr/>
          <a:lstStyle/>
          <a:p>
            <a:r>
              <a:rPr lang="en-US"/>
              <a:t>Find instances of jets impacting the magnetopause with nearby crossings</a:t>
            </a:r>
          </a:p>
          <a:p>
            <a:endParaRPr lang="en-US"/>
          </a:p>
          <a:p>
            <a:r>
              <a:rPr lang="en-US"/>
              <a:t>Build a series of case studies</a:t>
            </a:r>
          </a:p>
          <a:p>
            <a:endParaRPr lang="en-US"/>
          </a:p>
          <a:p>
            <a:r>
              <a:rPr lang="en-US"/>
              <a:t>Determine jet influence on reconnection and compare with expectation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1C2D4-0B4C-CC46-B8A1-E5DC276A1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BDD2B-0330-1740-A34C-D769C5AF5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75BE-E984-E84E-AB81-56728E4BD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14</a:t>
            </a:fld>
            <a:endParaRPr lang="en-GB"/>
          </a:p>
        </p:txBody>
      </p:sp>
      <p:pic>
        <p:nvPicPr>
          <p:cNvPr id="2050" name="Picture 2" descr="Jet &#10;4376 &#10;- 0 &#10;u 一 &#10;a 「 凵 O ㄇ ) 囗 囗 「 凵 「 凵 &#10;8 CO 4 &#10;240 0 0 0 &#10;u 一 工 &#10;1 &gt; &#10;200 &#10;-20 囗 &#10;-400 &#10;a 「 凵 O ㄇ ) ㄇ ) 囗 「 凵 「 凵 &#10;6 4 2 &#10;2 -00 0 0 0 &#10;200 &#10;-20 囗 &#10;-400 &#10;a 「 凵 O ㄇ ) 囗 囗 「 凵 「 凵 &#10;8 CO 4 &#10;240 0 0 0 &#10;g u 一 丅 -1 &#10;200 &#10;-20 囗 &#10;-400 &#10;h h m m &#10;2200 &#10;2202 &#10;2204 &#10;2 20 6 &#10;2208 &#10;22 1 0 &#10;2 212 &#10;221 &#10;22 1 6 &#10;2 218 &#10;20 1 7 d u | 24 ">
            <a:extLst>
              <a:ext uri="{FF2B5EF4-FFF2-40B4-BE49-F238E27FC236}">
                <a16:creationId xmlns:a16="http://schemas.microsoft.com/office/drawing/2014/main" id="{F6E3E88F-5D74-784E-8304-94956567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-5649"/>
            <a:ext cx="2968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7BF17-113C-134A-9339-E36B6FBD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5931"/>
            <a:ext cx="4987303" cy="380667"/>
          </a:xfrm>
        </p:spPr>
        <p:txBody>
          <a:bodyPr/>
          <a:lstStyle/>
          <a:p>
            <a:r>
              <a:rPr lang="en-US"/>
              <a:t>Future: How does the Magnetopause Respond?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80ED2B-3A54-BD4E-B8A1-DAA7D9A3B009}"/>
              </a:ext>
            </a:extLst>
          </p:cNvPr>
          <p:cNvCxnSpPr>
            <a:cxnSpLocks/>
          </p:cNvCxnSpPr>
          <p:nvPr/>
        </p:nvCxnSpPr>
        <p:spPr>
          <a:xfrm>
            <a:off x="5262563" y="224478"/>
            <a:ext cx="857250" cy="272666"/>
          </a:xfrm>
          <a:prstGeom prst="straightConnector1">
            <a:avLst/>
          </a:prstGeom>
          <a:ln w="53975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F64EEA-95B7-3845-8DDB-4F3DD5944B42}"/>
              </a:ext>
            </a:extLst>
          </p:cNvPr>
          <p:cNvCxnSpPr>
            <a:cxnSpLocks/>
          </p:cNvCxnSpPr>
          <p:nvPr/>
        </p:nvCxnSpPr>
        <p:spPr>
          <a:xfrm flipV="1">
            <a:off x="5373687" y="1496598"/>
            <a:ext cx="746125" cy="262352"/>
          </a:xfrm>
          <a:prstGeom prst="straightConnector1">
            <a:avLst/>
          </a:prstGeom>
          <a:ln w="53975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78ED29-84F7-A04F-B793-5529B4DAB35B}"/>
              </a:ext>
            </a:extLst>
          </p:cNvPr>
          <p:cNvSpPr txBox="1"/>
          <p:nvPr/>
        </p:nvSpPr>
        <p:spPr>
          <a:xfrm>
            <a:off x="4775199" y="91033"/>
            <a:ext cx="642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Jets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23DE3-993C-1846-BDF8-C42E04D093D1}"/>
              </a:ext>
            </a:extLst>
          </p:cNvPr>
          <p:cNvSpPr txBox="1"/>
          <p:nvPr/>
        </p:nvSpPr>
        <p:spPr>
          <a:xfrm>
            <a:off x="4671667" y="1853775"/>
            <a:ext cx="140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Magnetopause crossings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7C37E5-F13B-124F-BB97-EBF25492529A}"/>
              </a:ext>
            </a:extLst>
          </p:cNvPr>
          <p:cNvSpPr txBox="1"/>
          <p:nvPr/>
        </p:nvSpPr>
        <p:spPr>
          <a:xfrm>
            <a:off x="4196315" y="898513"/>
            <a:ext cx="140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Do we expect reconnection?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0436D9-50AA-5B4A-90BE-8AD8B8B0B955}"/>
              </a:ext>
            </a:extLst>
          </p:cNvPr>
          <p:cNvCxnSpPr>
            <a:cxnSpLocks/>
          </p:cNvCxnSpPr>
          <p:nvPr/>
        </p:nvCxnSpPr>
        <p:spPr>
          <a:xfrm flipV="1">
            <a:off x="5444503" y="799967"/>
            <a:ext cx="746125" cy="262352"/>
          </a:xfrm>
          <a:prstGeom prst="straightConnector1">
            <a:avLst/>
          </a:prstGeom>
          <a:ln w="53975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9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EFB0-2EAB-CA48-9116-851E346C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</a:t>
            </a:r>
            <a:r>
              <a:rPr lang="en-US" err="1"/>
              <a:t>Magnetosheath</a:t>
            </a:r>
            <a:r>
              <a:rPr lang="en-US"/>
              <a:t> Jets?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BDFF-BD27-A647-85FF-C85A31DDE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2786"/>
            <a:ext cx="5003800" cy="2613435"/>
          </a:xfrm>
        </p:spPr>
        <p:txBody>
          <a:bodyPr/>
          <a:lstStyle/>
          <a:p>
            <a:r>
              <a:rPr lang="en-US"/>
              <a:t>Large dynamic pressure pulses in Earth’s </a:t>
            </a:r>
            <a:r>
              <a:rPr lang="en-US" err="1"/>
              <a:t>magnetosheath</a:t>
            </a:r>
            <a:endParaRPr lang="en-US"/>
          </a:p>
          <a:p>
            <a:endParaRPr lang="en-US" sz="500"/>
          </a:p>
          <a:p>
            <a:r>
              <a:rPr lang="en-US"/>
              <a:t>Form at the bow shock and propagate Earthward</a:t>
            </a:r>
          </a:p>
          <a:p>
            <a:endParaRPr lang="en-US" sz="500"/>
          </a:p>
          <a:p>
            <a:r>
              <a:rPr lang="en-US"/>
              <a:t>Can alter magnetospheric dynamics upon impacting the magnetopause</a:t>
            </a:r>
          </a:p>
          <a:p>
            <a:endParaRPr lang="en-US" sz="500"/>
          </a:p>
          <a:p>
            <a:r>
              <a:rPr lang="en-US"/>
              <a:t>Most jets dissipate before reaching the magnetopause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60383-3406-7949-BC16-56ED53E42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3CE03-CCAE-0C4F-8753-E36AAE2A8D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E53A-139B-904E-B28A-8B33C8485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DBE5C-629C-AA41-8D54-186A4B58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596" y="0"/>
            <a:ext cx="3617404" cy="4673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9AF988-2B03-0B45-8F5F-14C77EBC632A}"/>
              </a:ext>
            </a:extLst>
          </p:cNvPr>
          <p:cNvSpPr txBox="1"/>
          <p:nvPr/>
        </p:nvSpPr>
        <p:spPr>
          <a:xfrm>
            <a:off x="5913783" y="4805989"/>
            <a:ext cx="2710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Illustration by E. </a:t>
            </a:r>
            <a:r>
              <a:rPr lang="en-GB" sz="1400" err="1"/>
              <a:t>Masongsong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59368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1BD6-DB99-D84C-9096-615E5F17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PhD in Three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86BB9-0C65-2B48-B8E9-81384BE8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do the solar wind conditions control the number of jets reaching the magnetopause?</a:t>
            </a:r>
          </a:p>
          <a:p>
            <a:endParaRPr lang="en-US"/>
          </a:p>
          <a:p>
            <a:r>
              <a:rPr lang="en-US"/>
              <a:t>What are the properties of jets in the </a:t>
            </a:r>
            <a:r>
              <a:rPr lang="en-US" err="1"/>
              <a:t>magnetosheath</a:t>
            </a:r>
            <a:r>
              <a:rPr lang="en-US"/>
              <a:t> and how suitable are they for triggering magnetopause reconnection?</a:t>
            </a:r>
          </a:p>
          <a:p>
            <a:endParaRPr lang="en-US"/>
          </a:p>
          <a:p>
            <a:r>
              <a:rPr lang="en-US"/>
              <a:t>Does the magnetopause respond to jet impacts as expected?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532DB-C34D-664D-9D6C-09BDE42366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1ACB5-0366-5E47-8138-649F1EBD9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6A5F0-1E20-564C-9214-FE10A02B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2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CF0F2-807B-DD45-8DAF-E40322AB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Data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FFC904-77BC-114E-AD5B-5CACAEE7F7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190" y="1648441"/>
                <a:ext cx="4912938" cy="2613435"/>
              </a:xfrm>
            </p:spPr>
            <p:txBody>
              <a:bodyPr/>
              <a:lstStyle/>
              <a:p>
                <a:r>
                  <a:rPr lang="en-GB" sz="1600"/>
                  <a:t>13,096 jets observed by the THEMIS spacecraft</a:t>
                </a:r>
              </a:p>
              <a:p>
                <a:endParaRPr lang="en-GB" sz="1600"/>
              </a:p>
              <a:p>
                <a:r>
                  <a:rPr lang="en-GB" sz="1600"/>
                  <a:t>Selected from ~9000 hours in the </a:t>
                </a:r>
                <a:r>
                  <a:rPr lang="en-GB" sz="1600" err="1"/>
                  <a:t>magnetosheath</a:t>
                </a:r>
                <a:endParaRPr lang="en-GB" sz="1600"/>
              </a:p>
              <a:p>
                <a:endParaRPr lang="en-GB" sz="1600"/>
              </a:p>
              <a:p>
                <a:r>
                  <a:rPr lang="en-GB" sz="1600"/>
                  <a:t>Selection criterion: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m:rPr>
                            <m:nor/>
                          </m:rPr>
                          <a:rPr lang="en-US" sz="1600" baseline="-25000">
                            <a:latin typeface="Cambria Math" panose="02040503050406030204" pitchFamily="18" charset="0"/>
                          </a:rPr>
                          <m:t>MSH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&gt;0.5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m:rPr>
                            <m:nor/>
                          </m:rPr>
                          <a:rPr lang="en-US" sz="1600" baseline="-25000">
                            <a:latin typeface="Cambria Math" panose="02040503050406030204" pitchFamily="18" charset="0"/>
                          </a:rPr>
                          <m:t>SW</m:t>
                        </m:r>
                      </m:sub>
                    </m:sSub>
                  </m:oMath>
                </a14:m>
                <a:endParaRPr lang="en-GB" sz="1600"/>
              </a:p>
              <a:p>
                <a:endParaRPr lang="en-GB" sz="1600"/>
              </a:p>
              <a:p>
                <a:r>
                  <a:rPr lang="en-GB" sz="1600"/>
                  <a:t>2008-2018, full solar cycle</a:t>
                </a:r>
              </a:p>
              <a:p>
                <a:endParaRPr lang="en-GB" sz="1600"/>
              </a:p>
              <a:p>
                <a:r>
                  <a:rPr lang="en-GB" sz="1600"/>
                  <a:t>Extends dataset of </a:t>
                </a:r>
                <a:r>
                  <a:rPr lang="en-GB" sz="1600" err="1"/>
                  <a:t>Plaschke</a:t>
                </a:r>
                <a:r>
                  <a:rPr lang="en-GB" sz="1600"/>
                  <a:t> et al., 2013</a:t>
                </a:r>
              </a:p>
              <a:p>
                <a:endParaRPr lang="en-GB" sz="1600"/>
              </a:p>
              <a:p>
                <a:endParaRPr lang="en-GB" sz="1600"/>
              </a:p>
              <a:p>
                <a:endParaRPr lang="en-GB" sz="16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FFC904-77BC-114E-AD5B-5CACAEE7F7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190" y="1648441"/>
                <a:ext cx="4912938" cy="2613435"/>
              </a:xfrm>
              <a:blipFill>
                <a:blip r:embed="rId3"/>
                <a:stretch>
                  <a:fillRect l="-2357" t="-2331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DFAA-74BF-994F-B6E7-5D37D0FF0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519C24-625D-344E-B124-81C6F9DCD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6"/>
          <a:stretch/>
        </p:blipFill>
        <p:spPr>
          <a:xfrm>
            <a:off x="5553777" y="-186809"/>
            <a:ext cx="3640327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C4B06-1DC0-8B49-ACEA-D650204492E7}"/>
              </a:ext>
            </a:extLst>
          </p:cNvPr>
          <p:cNvSpPr txBox="1"/>
          <p:nvPr/>
        </p:nvSpPr>
        <p:spPr>
          <a:xfrm>
            <a:off x="5453416" y="193694"/>
            <a:ext cx="521297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err="1"/>
              <a:t>P</a:t>
            </a:r>
            <a:r>
              <a:rPr lang="en-US" sz="1400" b="1" baseline="-25000" err="1"/>
              <a:t>dx</a:t>
            </a:r>
            <a:endParaRPr lang="en-US" sz="1400" b="1"/>
          </a:p>
          <a:p>
            <a:pPr algn="ctr"/>
            <a:r>
              <a:rPr lang="en-US" sz="1050" b="1"/>
              <a:t>[</a:t>
            </a:r>
            <a:r>
              <a:rPr lang="en-US" sz="1050" b="1" err="1"/>
              <a:t>nPa</a:t>
            </a:r>
            <a:r>
              <a:rPr lang="en-US" sz="1050" b="1"/>
              <a:t>]</a:t>
            </a:r>
          </a:p>
          <a:p>
            <a:pPr algn="ctr"/>
            <a:endParaRPr lang="en-US" sz="105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26694-A392-1042-A9CF-6ED8570E13D7}"/>
              </a:ext>
            </a:extLst>
          </p:cNvPr>
          <p:cNvSpPr txBox="1"/>
          <p:nvPr/>
        </p:nvSpPr>
        <p:spPr>
          <a:xfrm>
            <a:off x="5502651" y="877752"/>
            <a:ext cx="423513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B</a:t>
            </a:r>
          </a:p>
          <a:p>
            <a:pPr algn="ctr"/>
            <a:r>
              <a:rPr lang="en-US" sz="1050" b="1"/>
              <a:t>[</a:t>
            </a:r>
            <a:r>
              <a:rPr lang="en-US" sz="1050" b="1" err="1"/>
              <a:t>nT</a:t>
            </a:r>
            <a:r>
              <a:rPr lang="en-US" sz="1050" b="1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7F485-352A-354C-856D-20EACD1677D1}"/>
              </a:ext>
            </a:extLst>
          </p:cNvPr>
          <p:cNvSpPr txBox="1"/>
          <p:nvPr/>
        </p:nvSpPr>
        <p:spPr>
          <a:xfrm>
            <a:off x="5148859" y="1684886"/>
            <a:ext cx="809837" cy="4693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density</a:t>
            </a:r>
          </a:p>
          <a:p>
            <a:pPr algn="ctr"/>
            <a:r>
              <a:rPr lang="en-US" sz="1050" b="1"/>
              <a:t>[cm</a:t>
            </a:r>
            <a:r>
              <a:rPr lang="en-US" sz="1050" b="1" baseline="30000"/>
              <a:t>-3</a:t>
            </a:r>
            <a:r>
              <a:rPr lang="en-US" sz="1050" b="1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4E7B0-5BD7-444C-97E7-996FF3B60721}"/>
              </a:ext>
            </a:extLst>
          </p:cNvPr>
          <p:cNvSpPr txBox="1"/>
          <p:nvPr/>
        </p:nvSpPr>
        <p:spPr>
          <a:xfrm>
            <a:off x="5302381" y="2384941"/>
            <a:ext cx="577402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V</a:t>
            </a:r>
            <a:r>
              <a:rPr lang="en-US" sz="1400" b="1" baseline="-25000"/>
              <a:t>i</a:t>
            </a:r>
          </a:p>
          <a:p>
            <a:pPr algn="ctr"/>
            <a:r>
              <a:rPr lang="en-US" sz="1050" b="1"/>
              <a:t>[km/s]</a:t>
            </a:r>
            <a:endParaRPr lang="en-US" sz="10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926C8-FB39-5847-9DFE-4491CD4D9CC0}"/>
              </a:ext>
            </a:extLst>
          </p:cNvPr>
          <p:cNvSpPr txBox="1"/>
          <p:nvPr/>
        </p:nvSpPr>
        <p:spPr>
          <a:xfrm>
            <a:off x="5432926" y="3005679"/>
            <a:ext cx="439544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err="1"/>
              <a:t>T</a:t>
            </a:r>
            <a:r>
              <a:rPr lang="en-US" sz="1400" b="1" baseline="-25000" err="1"/>
              <a:t>i</a:t>
            </a:r>
            <a:endParaRPr lang="en-US" sz="1400" b="1" baseline="-25000"/>
          </a:p>
          <a:p>
            <a:pPr algn="ctr"/>
            <a:r>
              <a:rPr lang="en-US" sz="1050" b="1"/>
              <a:t>[eV]</a:t>
            </a:r>
          </a:p>
          <a:p>
            <a:pPr algn="ctr"/>
            <a:endParaRPr lang="en-US" sz="105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FE799-AA45-5A48-BE7A-23AC6EA71FE4}"/>
              </a:ext>
            </a:extLst>
          </p:cNvPr>
          <p:cNvSpPr txBox="1"/>
          <p:nvPr/>
        </p:nvSpPr>
        <p:spPr>
          <a:xfrm>
            <a:off x="4739558" y="3658237"/>
            <a:ext cx="112564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/>
              <a:t>ion energy flux </a:t>
            </a:r>
            <a:r>
              <a:rPr lang="en-US" sz="1050" b="1"/>
              <a:t>[eV]</a:t>
            </a:r>
          </a:p>
          <a:p>
            <a:pPr algn="ctr"/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8029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D6E93-E502-384D-BC47-4FD9B201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465293"/>
            <a:ext cx="8977522" cy="3225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A5C5ED-F1F2-C840-82AE-54DDA10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Solar Wind Control of Jets Reaching the Magnetopause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A8995-CBF9-0F43-B439-2E0731A36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53C1F-7563-9540-B16F-3F0652096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276F-6F28-B546-AF8F-1D55E9731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E8A36-D701-AB45-B310-6D9EEA0D19A7}"/>
              </a:ext>
            </a:extLst>
          </p:cNvPr>
          <p:cNvSpPr txBox="1"/>
          <p:nvPr/>
        </p:nvSpPr>
        <p:spPr>
          <a:xfrm>
            <a:off x="3096700" y="4824993"/>
            <a:ext cx="3056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LaMoury et al., 2021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26AD8A-35A3-DE42-826A-00027137515F}"/>
              </a:ext>
            </a:extLst>
          </p:cNvPr>
          <p:cNvCxnSpPr>
            <a:cxnSpLocks/>
          </p:cNvCxnSpPr>
          <p:nvPr/>
        </p:nvCxnSpPr>
        <p:spPr>
          <a:xfrm flipH="1">
            <a:off x="1941818" y="1881167"/>
            <a:ext cx="521711" cy="6905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06F966-058A-AC41-9A0B-B56A7E9C1CC9}"/>
              </a:ext>
            </a:extLst>
          </p:cNvPr>
          <p:cNvCxnSpPr>
            <a:cxnSpLocks/>
          </p:cNvCxnSpPr>
          <p:nvPr/>
        </p:nvCxnSpPr>
        <p:spPr>
          <a:xfrm flipH="1">
            <a:off x="4109376" y="1866642"/>
            <a:ext cx="521711" cy="6905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05E1B1-3D80-3A46-BD85-8A8C1E102C0F}"/>
              </a:ext>
            </a:extLst>
          </p:cNvPr>
          <p:cNvCxnSpPr>
            <a:cxnSpLocks/>
          </p:cNvCxnSpPr>
          <p:nvPr/>
        </p:nvCxnSpPr>
        <p:spPr>
          <a:xfrm flipH="1">
            <a:off x="4081058" y="3419529"/>
            <a:ext cx="521711" cy="690583"/>
          </a:xfrm>
          <a:prstGeom prst="straightConnector1">
            <a:avLst/>
          </a:prstGeom>
          <a:ln w="57150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10C464-5946-C947-94E9-81D73377265F}"/>
              </a:ext>
            </a:extLst>
          </p:cNvPr>
          <p:cNvCxnSpPr>
            <a:cxnSpLocks/>
          </p:cNvCxnSpPr>
          <p:nvPr/>
        </p:nvCxnSpPr>
        <p:spPr>
          <a:xfrm flipH="1">
            <a:off x="6340861" y="1881167"/>
            <a:ext cx="521711" cy="690583"/>
          </a:xfrm>
          <a:prstGeom prst="straightConnector1">
            <a:avLst/>
          </a:prstGeom>
          <a:ln w="57150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C218-315E-774C-8FC7-D0D95FAE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CC03A-706D-5F42-A8AA-E003530E1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Formation and propagation effects are independent.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Jets are most likely to hit the magnetopause during fast-type solar wind.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May have interesting implications for solar wind transients, e.g. CMEs and SIRs.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have made a step towards forecasting the rate of jet impacts purely from measurements of the upstream solar wind.</a:t>
            </a:r>
          </a:p>
          <a:p>
            <a:endParaRPr lang="en-US" sz="1000"/>
          </a:p>
          <a:p>
            <a:r>
              <a:rPr lang="en-US"/>
              <a:t>Next: Are jets likely to trigger reconnection at the magnetopause?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BD490-20F0-1446-AC05-408B6F0CD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99E12-9433-8A4D-BE9F-EECB84AB41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A53D-7831-3347-A97C-2EC160EAA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6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A0168-0D61-F441-854B-D500A8A0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Jets Trigger Reconnection?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DF848-6D3C-574A-AE05-57441FB85C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9936"/>
                <a:ext cx="5428908" cy="2613435"/>
              </a:xfrm>
            </p:spPr>
            <p:txBody>
              <a:bodyPr/>
              <a:lstStyle/>
              <a:p>
                <a:r>
                  <a:rPr lang="en-US"/>
                  <a:t>Jets can change the magnetopause plasma environment</a:t>
                </a:r>
              </a:p>
              <a:p>
                <a:endParaRPr lang="en-US"/>
              </a:p>
              <a:p>
                <a:r>
                  <a:rPr lang="en-US"/>
                  <a:t>Reconnection is not suppressed if:</a:t>
                </a:r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/>
                  <a:t>			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2)</m:t>
                            </m:r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DF848-6D3C-574A-AE05-57441FB85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9936"/>
                <a:ext cx="5428908" cy="2613435"/>
              </a:xfrm>
              <a:blipFill>
                <a:blip r:embed="rId2"/>
                <a:stretch>
                  <a:fillRect l="-2357" t="-3037" b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9C99C-038F-6F44-A659-98EF287D7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41C03D-B641-A44C-934A-A89C12D2C7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8C47D-08F4-5748-81FB-88D03C31C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267CC-9388-CB4E-BA82-1E954D07F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82"/>
          <a:stretch/>
        </p:blipFill>
        <p:spPr>
          <a:xfrm>
            <a:off x="5963281" y="472018"/>
            <a:ext cx="3180719" cy="191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E760E-98FB-254C-8408-9340F556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7"/>
          <a:stretch/>
        </p:blipFill>
        <p:spPr>
          <a:xfrm>
            <a:off x="5963281" y="2571750"/>
            <a:ext cx="3116779" cy="191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99FDD-F4C2-4E42-BE15-A1FE1E6EB8C3}"/>
              </a:ext>
            </a:extLst>
          </p:cNvPr>
          <p:cNvSpPr txBox="1"/>
          <p:nvPr/>
        </p:nvSpPr>
        <p:spPr>
          <a:xfrm>
            <a:off x="6785757" y="4805989"/>
            <a:ext cx="1838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Phan et al., 2013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05665-1917-B346-9ECB-8464A894EDAF}"/>
              </a:ext>
            </a:extLst>
          </p:cNvPr>
          <p:cNvSpPr txBox="1"/>
          <p:nvPr/>
        </p:nvSpPr>
        <p:spPr>
          <a:xfrm>
            <a:off x="289883" y="3881474"/>
            <a:ext cx="264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beta asymmetry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E6C6BB-6C7F-DB46-BBAA-29F0F1AC9002}"/>
              </a:ext>
            </a:extLst>
          </p:cNvPr>
          <p:cNvCxnSpPr>
            <a:cxnSpLocks/>
          </p:cNvCxnSpPr>
          <p:nvPr/>
        </p:nvCxnSpPr>
        <p:spPr>
          <a:xfrm flipV="1">
            <a:off x="1108129" y="3472775"/>
            <a:ext cx="705875" cy="454750"/>
          </a:xfrm>
          <a:prstGeom prst="straightConnector1">
            <a:avLst/>
          </a:prstGeom>
          <a:ln w="53975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22DA2C-3734-1E4D-95B4-B5044A81562E}"/>
              </a:ext>
            </a:extLst>
          </p:cNvPr>
          <p:cNvSpPr txBox="1"/>
          <p:nvPr/>
        </p:nvSpPr>
        <p:spPr>
          <a:xfrm>
            <a:off x="2199513" y="4033118"/>
            <a:ext cx="347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magnetic shear angle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7EE2E1-1681-D647-8634-9D4E0B6BE247}"/>
              </a:ext>
            </a:extLst>
          </p:cNvPr>
          <p:cNvCxnSpPr>
            <a:cxnSpLocks/>
          </p:cNvCxnSpPr>
          <p:nvPr/>
        </p:nvCxnSpPr>
        <p:spPr>
          <a:xfrm flipH="1" flipV="1">
            <a:off x="3941674" y="3644339"/>
            <a:ext cx="288195" cy="421801"/>
          </a:xfrm>
          <a:prstGeom prst="straightConnector1">
            <a:avLst/>
          </a:prstGeom>
          <a:ln w="53975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F912-8A44-9847-AAC0-0567E3C3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 </a:t>
            </a:r>
            <a:r>
              <a:rPr lang="en-US" i="1"/>
              <a:t>B</a:t>
            </a:r>
            <a:r>
              <a:rPr lang="en-US" i="1" baseline="-25000"/>
              <a:t>Z</a:t>
            </a:r>
            <a:endParaRPr lang="en-US" i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F2C5D-B356-864E-B08B-E5CCEB604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CAAD0-3C03-DE46-868C-70FAEF2BC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B24B7-BD66-214A-B189-45A8E8677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4549C62-3901-1242-9202-DBBCB5C2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698" y="931143"/>
            <a:ext cx="6684568" cy="371364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D0D60A-685D-BC42-84EB-C696B9490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90" y="1721561"/>
            <a:ext cx="2329560" cy="2862313"/>
          </a:xfrm>
        </p:spPr>
        <p:txBody>
          <a:bodyPr/>
          <a:lstStyle/>
          <a:p>
            <a:r>
              <a:rPr lang="en-GB" sz="1600"/>
              <a:t>Jets bring southward </a:t>
            </a:r>
            <a:r>
              <a:rPr lang="en-GB" sz="1600" i="1" err="1"/>
              <a:t>B</a:t>
            </a:r>
            <a:r>
              <a:rPr lang="en-GB" sz="1600" i="1" baseline="-25000" err="1"/>
              <a:t>z</a:t>
            </a:r>
            <a:r>
              <a:rPr lang="en-GB" sz="1600" i="1" baseline="-25000"/>
              <a:t> </a:t>
            </a:r>
            <a:r>
              <a:rPr lang="en-GB" sz="1600"/>
              <a:t>to the magnetopause during northward IMF, more often than the non-jet </a:t>
            </a:r>
            <a:r>
              <a:rPr lang="en-GB" sz="1600" err="1"/>
              <a:t>magnetosheath</a:t>
            </a:r>
            <a:endParaRPr lang="en-GB" sz="1600"/>
          </a:p>
          <a:p>
            <a:endParaRPr lang="en-GB" sz="1600"/>
          </a:p>
          <a:p>
            <a:r>
              <a:rPr lang="en-GB" sz="1600"/>
              <a:t>Jets may be able trigger reconnection</a:t>
            </a:r>
          </a:p>
          <a:p>
            <a:endParaRPr lang="en-GB" sz="16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40E654-5E80-5742-94E0-7567AAC00941}"/>
              </a:ext>
            </a:extLst>
          </p:cNvPr>
          <p:cNvCxnSpPr>
            <a:cxnSpLocks/>
          </p:cNvCxnSpPr>
          <p:nvPr/>
        </p:nvCxnSpPr>
        <p:spPr>
          <a:xfrm>
            <a:off x="5412823" y="786065"/>
            <a:ext cx="309159" cy="862376"/>
          </a:xfrm>
          <a:prstGeom prst="straightConnector1">
            <a:avLst/>
          </a:prstGeom>
          <a:ln w="57150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2F1A7D-B07D-6445-8BCD-09E5576D1E86}"/>
              </a:ext>
            </a:extLst>
          </p:cNvPr>
          <p:cNvSpPr txBox="1">
            <a:spLocks/>
          </p:cNvSpPr>
          <p:nvPr/>
        </p:nvSpPr>
        <p:spPr>
          <a:xfrm>
            <a:off x="3874772" y="706180"/>
            <a:ext cx="2606189" cy="257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/>
              <a:t>BS                              MP</a:t>
            </a:r>
          </a:p>
        </p:txBody>
      </p:sp>
    </p:spTree>
    <p:extLst>
      <p:ext uri="{BB962C8B-B14F-4D97-AF65-F5344CB8AC3E}">
        <p14:creationId xmlns:p14="http://schemas.microsoft.com/office/powerpoint/2010/main" val="13383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histogram&#10;&#10;Description automatically generated">
            <a:extLst>
              <a:ext uri="{FF2B5EF4-FFF2-40B4-BE49-F238E27FC236}">
                <a16:creationId xmlns:a16="http://schemas.microsoft.com/office/drawing/2014/main" id="{D9D76864-FD7E-0644-90CC-41D1C3F50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7" b="1832"/>
          <a:stretch/>
        </p:blipFill>
        <p:spPr>
          <a:xfrm>
            <a:off x="2327564" y="874394"/>
            <a:ext cx="6804563" cy="3786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3EC71-F7F1-9E4E-A980-0B68E7C3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</a:t>
            </a:r>
            <a:r>
              <a:rPr lang="en-US" i="1"/>
              <a:t>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173F-F8BB-3347-8905-08389F477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E4341B-6256-024B-A09D-3582D2FC77FD}" type="slidenum">
              <a:rPr lang="en-GB" smtClean="0"/>
              <a:t>9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914C5A-4CB0-2E4C-96E5-929C21EE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89" y="1535619"/>
            <a:ext cx="2295501" cy="2935434"/>
          </a:xfrm>
        </p:spPr>
        <p:txBody>
          <a:bodyPr/>
          <a:lstStyle/>
          <a:p>
            <a:pPr marL="0" indent="0">
              <a:buNone/>
            </a:pPr>
            <a:endParaRPr lang="en-GB" sz="1600"/>
          </a:p>
          <a:p>
            <a:r>
              <a:rPr lang="en-GB" sz="1600"/>
              <a:t>Jet </a:t>
            </a:r>
            <a:r>
              <a:rPr lang="en-GB" sz="1600" i="1"/>
              <a:t>β </a:t>
            </a:r>
            <a:r>
              <a:rPr lang="en-GB" sz="1600"/>
              <a:t>at the magnetopause is typically higher than background</a:t>
            </a:r>
          </a:p>
          <a:p>
            <a:endParaRPr lang="en-GB" sz="1600"/>
          </a:p>
          <a:p>
            <a:r>
              <a:rPr lang="en-GB" sz="1600"/>
              <a:t>May make reconnection unfavourable</a:t>
            </a:r>
          </a:p>
          <a:p>
            <a:endParaRPr lang="en-GB" sz="1600"/>
          </a:p>
          <a:p>
            <a:endParaRPr lang="en-GB" sz="16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DCEB8F-94F1-5940-B048-75D9F3C6A7F3}"/>
              </a:ext>
            </a:extLst>
          </p:cNvPr>
          <p:cNvCxnSpPr>
            <a:cxnSpLocks/>
          </p:cNvCxnSpPr>
          <p:nvPr/>
        </p:nvCxnSpPr>
        <p:spPr>
          <a:xfrm flipH="1">
            <a:off x="5654275" y="3483789"/>
            <a:ext cx="693626" cy="483324"/>
          </a:xfrm>
          <a:prstGeom prst="straightConnector1">
            <a:avLst/>
          </a:prstGeom>
          <a:ln w="57150">
            <a:solidFill>
              <a:srgbClr val="F1000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A16B61-C0B8-2048-A956-AD79807A4E4D}"/>
              </a:ext>
            </a:extLst>
          </p:cNvPr>
          <p:cNvSpPr txBox="1">
            <a:spLocks/>
          </p:cNvSpPr>
          <p:nvPr/>
        </p:nvSpPr>
        <p:spPr>
          <a:xfrm>
            <a:off x="3613515" y="695594"/>
            <a:ext cx="2606189" cy="257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85CA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/>
              <a:t>BS                       MP</a:t>
            </a:r>
          </a:p>
        </p:txBody>
      </p:sp>
    </p:spTree>
    <p:extLst>
      <p:ext uri="{BB962C8B-B14F-4D97-AF65-F5344CB8AC3E}">
        <p14:creationId xmlns:p14="http://schemas.microsoft.com/office/powerpoint/2010/main" val="338409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Macintosh PowerPoint</Application>
  <PresentationFormat>On-screen Show (16:9)</PresentationFormat>
  <Paragraphs>137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Cambria Math</vt:lpstr>
      <vt:lpstr>Imperial College London Theme</vt:lpstr>
      <vt:lpstr>Magnetosheath Jets at the Magnetopause</vt:lpstr>
      <vt:lpstr>What are Magnetosheath Jets?</vt:lpstr>
      <vt:lpstr>My PhD in Three Questions</vt:lpstr>
      <vt:lpstr>The Data Set</vt:lpstr>
      <vt:lpstr>Solar Wind Control of Jets Reaching the Magnetopause</vt:lpstr>
      <vt:lpstr>Implications</vt:lpstr>
      <vt:lpstr>How Can Jets Trigger Reconnection?</vt:lpstr>
      <vt:lpstr>Jet BZ</vt:lpstr>
      <vt:lpstr>Plasma β</vt:lpstr>
      <vt:lpstr>Competing Effects </vt:lpstr>
      <vt:lpstr>Magnetic Reconnection: β-Shear Dependence </vt:lpstr>
      <vt:lpstr>Extreme Cases</vt:lpstr>
      <vt:lpstr>Summary</vt:lpstr>
      <vt:lpstr>Future: How does the Magnetopause Respond?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Bolt</dc:creator>
  <cp:lastModifiedBy>LaMoury, Adrian T</cp:lastModifiedBy>
  <cp:revision>2</cp:revision>
  <dcterms:created xsi:type="dcterms:W3CDTF">2017-02-16T14:49:58Z</dcterms:created>
  <dcterms:modified xsi:type="dcterms:W3CDTF">2022-05-24T21:47:20Z</dcterms:modified>
</cp:coreProperties>
</file>