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57" r:id="rId5"/>
    <p:sldId id="261" r:id="rId6"/>
    <p:sldId id="262" r:id="rId7"/>
  </p:sldIdLst>
  <p:sldSz cx="12192000" cy="6858000"/>
  <p:notesSz cx="6858000" cy="9144000"/>
  <p:defaultText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7A"/>
    <a:srgbClr val="FAF1A8"/>
    <a:srgbClr val="B9DA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74211"/>
  </p:normalViewPr>
  <p:slideViewPr>
    <p:cSldViewPr snapToGrid="0" snapToObjects="1">
      <p:cViewPr>
        <p:scale>
          <a:sx n="110" d="100"/>
          <a:sy n="110" d="100"/>
        </p:scale>
        <p:origin x="1192"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BCAE3-21B3-CC47-A4BF-8B21F3A32907}" type="datetimeFigureOut">
              <a:rPr lang="en-FR" smtClean="0"/>
              <a:t>16/05/2022</a:t>
            </a:fld>
            <a:endParaRPr lang="en-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6F5C3-BCC5-E84F-AB62-D556292AB438}" type="slidenum">
              <a:rPr lang="en-FR" smtClean="0"/>
              <a:t>‹#›</a:t>
            </a:fld>
            <a:endParaRPr lang="en-FR"/>
          </a:p>
        </p:txBody>
      </p:sp>
    </p:spTree>
    <p:extLst>
      <p:ext uri="{BB962C8B-B14F-4D97-AF65-F5344CB8AC3E}">
        <p14:creationId xmlns:p14="http://schemas.microsoft.com/office/powerpoint/2010/main" val="199432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FR" sz="2000" dirty="0"/>
              <a:t>During the Mesozoic Era shallow seas and parts of the open ocean experienced low to no oxygen conditions. These events generally occurred under greenhouse conditions, but some were more widespread than others. Since the Mesozoic, despite intervals with high CO2 still occuring, there is no evidence for similar events. The PETM may have been a failed OAE, with widespread but much less severe deoxygeation.</a:t>
            </a:r>
          </a:p>
          <a:p>
            <a:pPr marL="171450" indent="-171450">
              <a:buFont typeface="Arial" panose="020B0604020202020204" pitchFamily="34" charset="0"/>
              <a:buChar char="•"/>
            </a:pPr>
            <a:r>
              <a:rPr lang="en-FR" sz="2000" dirty="0"/>
              <a:t>We want to know in how far the paleogeography and changes in circulation during specific timeperiods of the Mesozoic may have preconditioned the ocena for the occur</a:t>
            </a:r>
            <a:r>
              <a:rPr lang="en-GB" sz="2000" dirty="0"/>
              <a:t>r</a:t>
            </a:r>
            <a:r>
              <a:rPr lang="en-FR" sz="2000" dirty="0"/>
              <a:t>ence of OAEs.</a:t>
            </a:r>
          </a:p>
          <a:p>
            <a:pPr marL="171450" indent="-171450">
              <a:buFont typeface="Arial" panose="020B0604020202020204" pitchFamily="34" charset="0"/>
              <a:buChar char="•"/>
            </a:pPr>
            <a:endParaRPr lang="en-FR" sz="2000" dirty="0"/>
          </a:p>
        </p:txBody>
      </p:sp>
      <p:sp>
        <p:nvSpPr>
          <p:cNvPr id="4" name="Slide Number Placeholder 3"/>
          <p:cNvSpPr>
            <a:spLocks noGrp="1"/>
          </p:cNvSpPr>
          <p:nvPr>
            <p:ph type="sldNum" sz="quarter" idx="5"/>
          </p:nvPr>
        </p:nvSpPr>
        <p:spPr/>
        <p:txBody>
          <a:bodyPr/>
          <a:lstStyle/>
          <a:p>
            <a:fld id="{FC46F5C3-BCC5-E84F-AB62-D556292AB438}" type="slidenum">
              <a:rPr lang="en-FR" smtClean="0"/>
              <a:t>2</a:t>
            </a:fld>
            <a:endParaRPr lang="en-FR"/>
          </a:p>
        </p:txBody>
      </p:sp>
    </p:spTree>
    <p:extLst>
      <p:ext uri="{BB962C8B-B14F-4D97-AF65-F5344CB8AC3E}">
        <p14:creationId xmlns:p14="http://schemas.microsoft.com/office/powerpoint/2010/main" val="313052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FR" dirty="0"/>
              <a:t>Here we will focus on three geological intervals. The Cenomanian, which saw the occurrence of the most significant OAE, the Maastrichtian where there’s no real evidence for widespread deoxygenation pre impact. And the Paleocene which ended near the occurrence of the PETM, a potentially failed OAE. Our simulations were all performed with the IPSL-CM5A2 model with modern nutrient distributions. For the first two intervals I will show results for 4X PI CO2, for the Paleocene the results correspond to 2X PI. T</a:t>
            </a:r>
            <a:r>
              <a:rPr lang="en-GB" dirty="0"/>
              <a:t>h</a:t>
            </a:r>
            <a:r>
              <a:rPr lang="en-FR" dirty="0"/>
              <a:t>e Paleogeographic reconstructions are all by Scotese.</a:t>
            </a:r>
          </a:p>
        </p:txBody>
      </p:sp>
      <p:sp>
        <p:nvSpPr>
          <p:cNvPr id="4" name="Slide Number Placeholder 3"/>
          <p:cNvSpPr>
            <a:spLocks noGrp="1"/>
          </p:cNvSpPr>
          <p:nvPr>
            <p:ph type="sldNum" sz="quarter" idx="5"/>
          </p:nvPr>
        </p:nvSpPr>
        <p:spPr/>
        <p:txBody>
          <a:bodyPr/>
          <a:lstStyle/>
          <a:p>
            <a:fld id="{FC46F5C3-BCC5-E84F-AB62-D556292AB438}" type="slidenum">
              <a:rPr lang="en-FR" smtClean="0"/>
              <a:t>3</a:t>
            </a:fld>
            <a:endParaRPr lang="en-FR"/>
          </a:p>
        </p:txBody>
      </p:sp>
    </p:spTree>
    <p:extLst>
      <p:ext uri="{BB962C8B-B14F-4D97-AF65-F5344CB8AC3E}">
        <p14:creationId xmlns:p14="http://schemas.microsoft.com/office/powerpoint/2010/main" val="1728806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FR" dirty="0"/>
              <a:t>In our simulations, we see major differences in the oxygenation of the Atlantic, which I will focus on for this presentation, and the Arctic. At 90Ma most of the seafloor of the N. Atlantic and a large part of the watercolumn is hypoxic and especially around the shallow Equatorial gateway there are also anoxic sections. At 70Ma and 60Ma the hypoxic area gets progressively smaller and in both cases the seafloor is oxygenated. </a:t>
            </a:r>
          </a:p>
          <a:p>
            <a:pPr marL="171450" indent="-171450">
              <a:buFont typeface="Arial" panose="020B0604020202020204" pitchFamily="34" charset="0"/>
              <a:buChar char="•"/>
            </a:pPr>
            <a:r>
              <a:rPr lang="en-FR" dirty="0"/>
              <a:t>We also see a major difference in S. Atlantic deep oxygenation and at 70Ma and 60Ma the high oxygen conditions appear to spread from a high oxygen region in the S. Ocean, suggesting deep water formation for these two timeslices.</a:t>
            </a:r>
          </a:p>
        </p:txBody>
      </p:sp>
      <p:sp>
        <p:nvSpPr>
          <p:cNvPr id="4" name="Slide Number Placeholder 3"/>
          <p:cNvSpPr>
            <a:spLocks noGrp="1"/>
          </p:cNvSpPr>
          <p:nvPr>
            <p:ph type="sldNum" sz="quarter" idx="5"/>
          </p:nvPr>
        </p:nvSpPr>
        <p:spPr/>
        <p:txBody>
          <a:bodyPr/>
          <a:lstStyle/>
          <a:p>
            <a:fld id="{FC46F5C3-BCC5-E84F-AB62-D556292AB438}" type="slidenum">
              <a:rPr lang="en-FR" smtClean="0"/>
              <a:t>4</a:t>
            </a:fld>
            <a:endParaRPr lang="en-FR"/>
          </a:p>
        </p:txBody>
      </p:sp>
    </p:spTree>
    <p:extLst>
      <p:ext uri="{BB962C8B-B14F-4D97-AF65-F5344CB8AC3E}">
        <p14:creationId xmlns:p14="http://schemas.microsoft.com/office/powerpoint/2010/main" val="233256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FR" dirty="0"/>
              <a:t>In the meridional overturning function for the Atlantic we can see there indeed appears to be a sinking cell in the Southern Atlantic at 70 and 60Ma. In both cases it reaches to 3000 or more meters depth, though it appears to be more vigorous at 60Ma.</a:t>
            </a:r>
          </a:p>
          <a:p>
            <a:pPr marL="171450" indent="-171450">
              <a:buFont typeface="Arial" panose="020B0604020202020204" pitchFamily="34" charset="0"/>
              <a:buChar char="•"/>
            </a:pPr>
            <a:r>
              <a:rPr lang="en-FR" dirty="0"/>
              <a:t>Of course, circulation and deep water formation are not the only mechanisms that can force a decrease in oxygenation. Export and degradation of organic matter are an additional cause of low oxygen concentrations. However, the areas in question do not show large differences in export at 500m. Actually, parts of the Southern and also the North Atlantic have slightly higher export productivity at 70Ma, rather than at 90Ma where we saw the large hypoxic area. So while organc C degradation could definitely have contributed to decreasing o2 concentrations, the main differences in oxygenation were likely driven by differences in global circulation</a:t>
            </a:r>
          </a:p>
        </p:txBody>
      </p:sp>
      <p:sp>
        <p:nvSpPr>
          <p:cNvPr id="4" name="Slide Number Placeholder 3"/>
          <p:cNvSpPr>
            <a:spLocks noGrp="1"/>
          </p:cNvSpPr>
          <p:nvPr>
            <p:ph type="sldNum" sz="quarter" idx="5"/>
          </p:nvPr>
        </p:nvSpPr>
        <p:spPr/>
        <p:txBody>
          <a:bodyPr/>
          <a:lstStyle/>
          <a:p>
            <a:fld id="{FC46F5C3-BCC5-E84F-AB62-D556292AB438}" type="slidenum">
              <a:rPr lang="en-FR" smtClean="0"/>
              <a:t>5</a:t>
            </a:fld>
            <a:endParaRPr lang="en-FR"/>
          </a:p>
        </p:txBody>
      </p:sp>
    </p:spTree>
    <p:extLst>
      <p:ext uri="{BB962C8B-B14F-4D97-AF65-F5344CB8AC3E}">
        <p14:creationId xmlns:p14="http://schemas.microsoft.com/office/powerpoint/2010/main" val="334407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B2E9-1C87-D54B-806A-3D548321516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R"/>
          </a:p>
        </p:txBody>
      </p:sp>
      <p:sp>
        <p:nvSpPr>
          <p:cNvPr id="3" name="Subtitle 2">
            <a:extLst>
              <a:ext uri="{FF2B5EF4-FFF2-40B4-BE49-F238E27FC236}">
                <a16:creationId xmlns:a16="http://schemas.microsoft.com/office/drawing/2014/main" id="{F30500A1-A3B4-414D-83B3-016A2097F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R"/>
          </a:p>
        </p:txBody>
      </p:sp>
      <p:sp>
        <p:nvSpPr>
          <p:cNvPr id="4" name="Date Placeholder 3">
            <a:extLst>
              <a:ext uri="{FF2B5EF4-FFF2-40B4-BE49-F238E27FC236}">
                <a16:creationId xmlns:a16="http://schemas.microsoft.com/office/drawing/2014/main" id="{610562D2-FAB9-2E43-B193-75BB80CBE377}"/>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5" name="Footer Placeholder 4">
            <a:extLst>
              <a:ext uri="{FF2B5EF4-FFF2-40B4-BE49-F238E27FC236}">
                <a16:creationId xmlns:a16="http://schemas.microsoft.com/office/drawing/2014/main" id="{4BBDFA72-38A0-D74B-AABF-9E829680EF72}"/>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79D42914-4B17-9D49-BAC5-815765ACF754}"/>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2688836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0000-6D53-824D-AD0B-CA400C7EF2F0}"/>
              </a:ext>
            </a:extLst>
          </p:cNvPr>
          <p:cNvSpPr>
            <a:spLocks noGrp="1"/>
          </p:cNvSpPr>
          <p:nvPr>
            <p:ph type="title"/>
          </p:nvPr>
        </p:nvSpPr>
        <p:spPr/>
        <p:txBody>
          <a:bodyPr/>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DAE372B2-3EAE-6844-B32E-6F149CCF2C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15275675-9D02-3D45-8A86-7CD1EA40B5E4}"/>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5" name="Footer Placeholder 4">
            <a:extLst>
              <a:ext uri="{FF2B5EF4-FFF2-40B4-BE49-F238E27FC236}">
                <a16:creationId xmlns:a16="http://schemas.microsoft.com/office/drawing/2014/main" id="{B2E173CE-11C5-884C-95D4-C34E6B488AD6}"/>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E8D4A76C-68EB-C24A-A224-32169CDF0DEC}"/>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301747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C1BE5E-A7ED-AB4C-93F6-7A92F58F127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R"/>
          </a:p>
        </p:txBody>
      </p:sp>
      <p:sp>
        <p:nvSpPr>
          <p:cNvPr id="3" name="Vertical Text Placeholder 2">
            <a:extLst>
              <a:ext uri="{FF2B5EF4-FFF2-40B4-BE49-F238E27FC236}">
                <a16:creationId xmlns:a16="http://schemas.microsoft.com/office/drawing/2014/main" id="{CCCB7618-A3F4-5E49-8417-732417CDB94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D69E995F-8239-1045-9BD7-EADEDD4537A6}"/>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5" name="Footer Placeholder 4">
            <a:extLst>
              <a:ext uri="{FF2B5EF4-FFF2-40B4-BE49-F238E27FC236}">
                <a16:creationId xmlns:a16="http://schemas.microsoft.com/office/drawing/2014/main" id="{834E8DE8-AEAD-CA4A-B1D2-DD8C789B04AE}"/>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7E95212C-EB01-F941-A78B-7DEE5DB2F6B7}"/>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412511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FC5A-B0FF-D047-9B90-0153939110FB}"/>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5BE50285-7E64-ED41-B151-A322BBB611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B2DFC9E9-CCB2-5F48-946E-D9FC602D3AC2}"/>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5" name="Footer Placeholder 4">
            <a:extLst>
              <a:ext uri="{FF2B5EF4-FFF2-40B4-BE49-F238E27FC236}">
                <a16:creationId xmlns:a16="http://schemas.microsoft.com/office/drawing/2014/main" id="{41DD0756-9362-1B42-A584-9A1F58DCC89A}"/>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3161D02D-061A-CE43-8F39-D7DC23F4CC7A}"/>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377135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9F8E-5ABE-7D46-A33B-FA33A1F69B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R"/>
          </a:p>
        </p:txBody>
      </p:sp>
      <p:sp>
        <p:nvSpPr>
          <p:cNvPr id="3" name="Text Placeholder 2">
            <a:extLst>
              <a:ext uri="{FF2B5EF4-FFF2-40B4-BE49-F238E27FC236}">
                <a16:creationId xmlns:a16="http://schemas.microsoft.com/office/drawing/2014/main" id="{DBCCE0FE-DDA9-C54F-A640-F794C1A62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801A0E-C4AC-454E-93ED-4A3DA35BDBB3}"/>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5" name="Footer Placeholder 4">
            <a:extLst>
              <a:ext uri="{FF2B5EF4-FFF2-40B4-BE49-F238E27FC236}">
                <a16:creationId xmlns:a16="http://schemas.microsoft.com/office/drawing/2014/main" id="{9499A51B-2794-3846-9164-B1730A24118A}"/>
              </a:ext>
            </a:extLst>
          </p:cNvPr>
          <p:cNvSpPr>
            <a:spLocks noGrp="1"/>
          </p:cNvSpPr>
          <p:nvPr>
            <p:ph type="ftr" sz="quarter" idx="11"/>
          </p:nvPr>
        </p:nvSpPr>
        <p:spPr/>
        <p:txBody>
          <a:bodyPr/>
          <a:lstStyle/>
          <a:p>
            <a:endParaRPr lang="en-FR"/>
          </a:p>
        </p:txBody>
      </p:sp>
      <p:sp>
        <p:nvSpPr>
          <p:cNvPr id="6" name="Slide Number Placeholder 5">
            <a:extLst>
              <a:ext uri="{FF2B5EF4-FFF2-40B4-BE49-F238E27FC236}">
                <a16:creationId xmlns:a16="http://schemas.microsoft.com/office/drawing/2014/main" id="{48C9129F-666D-8A41-90D8-807580445665}"/>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264442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BF58-B7F9-B847-A48A-41902564B56D}"/>
              </a:ext>
            </a:extLst>
          </p:cNvPr>
          <p:cNvSpPr>
            <a:spLocks noGrp="1"/>
          </p:cNvSpPr>
          <p:nvPr>
            <p:ph type="title"/>
          </p:nvPr>
        </p:nvSpPr>
        <p:spPr/>
        <p:txBody>
          <a:bodyPr/>
          <a:lstStyle/>
          <a:p>
            <a:r>
              <a:rPr lang="en-GB"/>
              <a:t>Click to edit Master title style</a:t>
            </a:r>
            <a:endParaRPr lang="en-FR"/>
          </a:p>
        </p:txBody>
      </p:sp>
      <p:sp>
        <p:nvSpPr>
          <p:cNvPr id="3" name="Content Placeholder 2">
            <a:extLst>
              <a:ext uri="{FF2B5EF4-FFF2-40B4-BE49-F238E27FC236}">
                <a16:creationId xmlns:a16="http://schemas.microsoft.com/office/drawing/2014/main" id="{3A39DC58-A238-0B4C-A74F-D8F9B22E2B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Content Placeholder 3">
            <a:extLst>
              <a:ext uri="{FF2B5EF4-FFF2-40B4-BE49-F238E27FC236}">
                <a16:creationId xmlns:a16="http://schemas.microsoft.com/office/drawing/2014/main" id="{7FE6E537-FEC7-EB48-A0E7-E5BC74E6A99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Date Placeholder 4">
            <a:extLst>
              <a:ext uri="{FF2B5EF4-FFF2-40B4-BE49-F238E27FC236}">
                <a16:creationId xmlns:a16="http://schemas.microsoft.com/office/drawing/2014/main" id="{77E0A768-10D6-4A43-B8AC-681667FF7E80}"/>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6" name="Footer Placeholder 5">
            <a:extLst>
              <a:ext uri="{FF2B5EF4-FFF2-40B4-BE49-F238E27FC236}">
                <a16:creationId xmlns:a16="http://schemas.microsoft.com/office/drawing/2014/main" id="{384B7E48-01C1-A245-AA61-AC006232A8DA}"/>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8E14926D-DD26-E142-AF0F-78698980E2C9}"/>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426153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A999-3788-0349-AFD9-42E7B85BCED4}"/>
              </a:ext>
            </a:extLst>
          </p:cNvPr>
          <p:cNvSpPr>
            <a:spLocks noGrp="1"/>
          </p:cNvSpPr>
          <p:nvPr>
            <p:ph type="title"/>
          </p:nvPr>
        </p:nvSpPr>
        <p:spPr>
          <a:xfrm>
            <a:off x="839788" y="365125"/>
            <a:ext cx="10515600" cy="1325563"/>
          </a:xfrm>
        </p:spPr>
        <p:txBody>
          <a:bodyPr/>
          <a:lstStyle/>
          <a:p>
            <a:r>
              <a:rPr lang="en-GB"/>
              <a:t>Click to edit Master title style</a:t>
            </a:r>
            <a:endParaRPr lang="en-FR"/>
          </a:p>
        </p:txBody>
      </p:sp>
      <p:sp>
        <p:nvSpPr>
          <p:cNvPr id="3" name="Text Placeholder 2">
            <a:extLst>
              <a:ext uri="{FF2B5EF4-FFF2-40B4-BE49-F238E27FC236}">
                <a16:creationId xmlns:a16="http://schemas.microsoft.com/office/drawing/2014/main" id="{ED7B0DC1-DCE8-484C-9C53-583A6E1F2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DED06B-4F1F-7041-BEC6-B01BF2FB8A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5" name="Text Placeholder 4">
            <a:extLst>
              <a:ext uri="{FF2B5EF4-FFF2-40B4-BE49-F238E27FC236}">
                <a16:creationId xmlns:a16="http://schemas.microsoft.com/office/drawing/2014/main" id="{E8B39423-F1E7-7944-81A3-232AEDBFE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BE2BB2-0BA6-A744-A30C-E58FEF3F8C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7" name="Date Placeholder 6">
            <a:extLst>
              <a:ext uri="{FF2B5EF4-FFF2-40B4-BE49-F238E27FC236}">
                <a16:creationId xmlns:a16="http://schemas.microsoft.com/office/drawing/2014/main" id="{02F603C7-687C-D243-97DB-90CF14B478AC}"/>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8" name="Footer Placeholder 7">
            <a:extLst>
              <a:ext uri="{FF2B5EF4-FFF2-40B4-BE49-F238E27FC236}">
                <a16:creationId xmlns:a16="http://schemas.microsoft.com/office/drawing/2014/main" id="{37AFF649-8EA7-5E4A-B7A7-5869BAF6EA43}"/>
              </a:ext>
            </a:extLst>
          </p:cNvPr>
          <p:cNvSpPr>
            <a:spLocks noGrp="1"/>
          </p:cNvSpPr>
          <p:nvPr>
            <p:ph type="ftr" sz="quarter" idx="11"/>
          </p:nvPr>
        </p:nvSpPr>
        <p:spPr/>
        <p:txBody>
          <a:bodyPr/>
          <a:lstStyle/>
          <a:p>
            <a:endParaRPr lang="en-FR"/>
          </a:p>
        </p:txBody>
      </p:sp>
      <p:sp>
        <p:nvSpPr>
          <p:cNvPr id="9" name="Slide Number Placeholder 8">
            <a:extLst>
              <a:ext uri="{FF2B5EF4-FFF2-40B4-BE49-F238E27FC236}">
                <a16:creationId xmlns:a16="http://schemas.microsoft.com/office/drawing/2014/main" id="{88C39FC0-23D6-0441-9218-FE0FA7FD0003}"/>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6380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3B88-E3AA-8D45-B816-489B89FC7845}"/>
              </a:ext>
            </a:extLst>
          </p:cNvPr>
          <p:cNvSpPr>
            <a:spLocks noGrp="1"/>
          </p:cNvSpPr>
          <p:nvPr>
            <p:ph type="title"/>
          </p:nvPr>
        </p:nvSpPr>
        <p:spPr/>
        <p:txBody>
          <a:bodyPr/>
          <a:lstStyle/>
          <a:p>
            <a:r>
              <a:rPr lang="en-GB"/>
              <a:t>Click to edit Master title style</a:t>
            </a:r>
            <a:endParaRPr lang="en-FR"/>
          </a:p>
        </p:txBody>
      </p:sp>
      <p:sp>
        <p:nvSpPr>
          <p:cNvPr id="3" name="Date Placeholder 2">
            <a:extLst>
              <a:ext uri="{FF2B5EF4-FFF2-40B4-BE49-F238E27FC236}">
                <a16:creationId xmlns:a16="http://schemas.microsoft.com/office/drawing/2014/main" id="{D612563C-FB6F-F24B-AEE2-E7DF1C4FF02D}"/>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4" name="Footer Placeholder 3">
            <a:extLst>
              <a:ext uri="{FF2B5EF4-FFF2-40B4-BE49-F238E27FC236}">
                <a16:creationId xmlns:a16="http://schemas.microsoft.com/office/drawing/2014/main" id="{6E01B5F5-E97B-9842-BDFD-14B532ABF9BB}"/>
              </a:ext>
            </a:extLst>
          </p:cNvPr>
          <p:cNvSpPr>
            <a:spLocks noGrp="1"/>
          </p:cNvSpPr>
          <p:nvPr>
            <p:ph type="ftr" sz="quarter" idx="11"/>
          </p:nvPr>
        </p:nvSpPr>
        <p:spPr/>
        <p:txBody>
          <a:bodyPr/>
          <a:lstStyle/>
          <a:p>
            <a:endParaRPr lang="en-FR"/>
          </a:p>
        </p:txBody>
      </p:sp>
      <p:sp>
        <p:nvSpPr>
          <p:cNvPr id="5" name="Slide Number Placeholder 4">
            <a:extLst>
              <a:ext uri="{FF2B5EF4-FFF2-40B4-BE49-F238E27FC236}">
                <a16:creationId xmlns:a16="http://schemas.microsoft.com/office/drawing/2014/main" id="{831E1856-CC59-1149-90DA-0A5A3CC1FE42}"/>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323433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F74DA3-F233-7542-894B-7D4674D3CA8B}"/>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3" name="Footer Placeholder 2">
            <a:extLst>
              <a:ext uri="{FF2B5EF4-FFF2-40B4-BE49-F238E27FC236}">
                <a16:creationId xmlns:a16="http://schemas.microsoft.com/office/drawing/2014/main" id="{4E4C60CC-913C-DB48-9E2D-0A385D9772FB}"/>
              </a:ext>
            </a:extLst>
          </p:cNvPr>
          <p:cNvSpPr>
            <a:spLocks noGrp="1"/>
          </p:cNvSpPr>
          <p:nvPr>
            <p:ph type="ftr" sz="quarter" idx="11"/>
          </p:nvPr>
        </p:nvSpPr>
        <p:spPr/>
        <p:txBody>
          <a:bodyPr/>
          <a:lstStyle/>
          <a:p>
            <a:endParaRPr lang="en-FR"/>
          </a:p>
        </p:txBody>
      </p:sp>
      <p:sp>
        <p:nvSpPr>
          <p:cNvPr id="4" name="Slide Number Placeholder 3">
            <a:extLst>
              <a:ext uri="{FF2B5EF4-FFF2-40B4-BE49-F238E27FC236}">
                <a16:creationId xmlns:a16="http://schemas.microsoft.com/office/drawing/2014/main" id="{50C54891-3264-0B44-9749-65D4F7D3126E}"/>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169238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8243-3CDC-2448-B902-75099DA893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Content Placeholder 2">
            <a:extLst>
              <a:ext uri="{FF2B5EF4-FFF2-40B4-BE49-F238E27FC236}">
                <a16:creationId xmlns:a16="http://schemas.microsoft.com/office/drawing/2014/main" id="{EA9859D1-1A92-0142-8A1A-3323FE93C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Text Placeholder 3">
            <a:extLst>
              <a:ext uri="{FF2B5EF4-FFF2-40B4-BE49-F238E27FC236}">
                <a16:creationId xmlns:a16="http://schemas.microsoft.com/office/drawing/2014/main" id="{201D2676-93EA-1D41-9B57-E850CD701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529DB4-0BA3-B145-91CC-B2E6A0C02977}"/>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6" name="Footer Placeholder 5">
            <a:extLst>
              <a:ext uri="{FF2B5EF4-FFF2-40B4-BE49-F238E27FC236}">
                <a16:creationId xmlns:a16="http://schemas.microsoft.com/office/drawing/2014/main" id="{F60F8AFE-27C2-5440-941D-A980D9042F46}"/>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9D93DFB7-EB9D-5D46-96A7-6D6E17A646B6}"/>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345918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2D5F-94BB-6D43-B0B8-68C5F397B3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R"/>
          </a:p>
        </p:txBody>
      </p:sp>
      <p:sp>
        <p:nvSpPr>
          <p:cNvPr id="3" name="Picture Placeholder 2">
            <a:extLst>
              <a:ext uri="{FF2B5EF4-FFF2-40B4-BE49-F238E27FC236}">
                <a16:creationId xmlns:a16="http://schemas.microsoft.com/office/drawing/2014/main" id="{708E9787-C83B-8C4B-9EAA-F4B5127DB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R"/>
          </a:p>
        </p:txBody>
      </p:sp>
      <p:sp>
        <p:nvSpPr>
          <p:cNvPr id="4" name="Text Placeholder 3">
            <a:extLst>
              <a:ext uri="{FF2B5EF4-FFF2-40B4-BE49-F238E27FC236}">
                <a16:creationId xmlns:a16="http://schemas.microsoft.com/office/drawing/2014/main" id="{EEEFA07F-0041-5C49-A3FA-02B2C8B6A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22D3A6-6BA2-9346-9C1A-2079C0065EF5}"/>
              </a:ext>
            </a:extLst>
          </p:cNvPr>
          <p:cNvSpPr>
            <a:spLocks noGrp="1"/>
          </p:cNvSpPr>
          <p:nvPr>
            <p:ph type="dt" sz="half" idx="10"/>
          </p:nvPr>
        </p:nvSpPr>
        <p:spPr/>
        <p:txBody>
          <a:bodyPr/>
          <a:lstStyle/>
          <a:p>
            <a:fld id="{B4BC2756-A9C6-B749-A833-2041626FC740}" type="datetimeFigureOut">
              <a:rPr lang="en-FR" smtClean="0"/>
              <a:t>16/05/2022</a:t>
            </a:fld>
            <a:endParaRPr lang="en-FR"/>
          </a:p>
        </p:txBody>
      </p:sp>
      <p:sp>
        <p:nvSpPr>
          <p:cNvPr id="6" name="Footer Placeholder 5">
            <a:extLst>
              <a:ext uri="{FF2B5EF4-FFF2-40B4-BE49-F238E27FC236}">
                <a16:creationId xmlns:a16="http://schemas.microsoft.com/office/drawing/2014/main" id="{89D9D234-6275-034C-9735-715D8F5C579C}"/>
              </a:ext>
            </a:extLst>
          </p:cNvPr>
          <p:cNvSpPr>
            <a:spLocks noGrp="1"/>
          </p:cNvSpPr>
          <p:nvPr>
            <p:ph type="ftr" sz="quarter" idx="11"/>
          </p:nvPr>
        </p:nvSpPr>
        <p:spPr/>
        <p:txBody>
          <a:bodyPr/>
          <a:lstStyle/>
          <a:p>
            <a:endParaRPr lang="en-FR"/>
          </a:p>
        </p:txBody>
      </p:sp>
      <p:sp>
        <p:nvSpPr>
          <p:cNvPr id="7" name="Slide Number Placeholder 6">
            <a:extLst>
              <a:ext uri="{FF2B5EF4-FFF2-40B4-BE49-F238E27FC236}">
                <a16:creationId xmlns:a16="http://schemas.microsoft.com/office/drawing/2014/main" id="{096CF684-2E4F-DD4E-A06A-1CE4AE9DAF56}"/>
              </a:ext>
            </a:extLst>
          </p:cNvPr>
          <p:cNvSpPr>
            <a:spLocks noGrp="1"/>
          </p:cNvSpPr>
          <p:nvPr>
            <p:ph type="sldNum" sz="quarter" idx="12"/>
          </p:nvPr>
        </p:nvSpPr>
        <p:spPr/>
        <p:txBody>
          <a:bodyPr/>
          <a:lstStyle/>
          <a:p>
            <a:fld id="{BB7A2E9E-B202-214B-B557-E4009D40D19C}" type="slidenum">
              <a:rPr lang="en-FR" smtClean="0"/>
              <a:t>‹#›</a:t>
            </a:fld>
            <a:endParaRPr lang="en-FR"/>
          </a:p>
        </p:txBody>
      </p:sp>
    </p:spTree>
    <p:extLst>
      <p:ext uri="{BB962C8B-B14F-4D97-AF65-F5344CB8AC3E}">
        <p14:creationId xmlns:p14="http://schemas.microsoft.com/office/powerpoint/2010/main" val="4268639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4CC390-9C37-054D-8586-3C7FFF568A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R"/>
          </a:p>
        </p:txBody>
      </p:sp>
      <p:sp>
        <p:nvSpPr>
          <p:cNvPr id="3" name="Text Placeholder 2">
            <a:extLst>
              <a:ext uri="{FF2B5EF4-FFF2-40B4-BE49-F238E27FC236}">
                <a16:creationId xmlns:a16="http://schemas.microsoft.com/office/drawing/2014/main" id="{82B7767B-8A69-6D4C-9AD7-DFCFA43F9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R"/>
          </a:p>
        </p:txBody>
      </p:sp>
      <p:sp>
        <p:nvSpPr>
          <p:cNvPr id="4" name="Date Placeholder 3">
            <a:extLst>
              <a:ext uri="{FF2B5EF4-FFF2-40B4-BE49-F238E27FC236}">
                <a16:creationId xmlns:a16="http://schemas.microsoft.com/office/drawing/2014/main" id="{52AF2AF3-303D-3046-B1F9-A39608D26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C2756-A9C6-B749-A833-2041626FC740}" type="datetimeFigureOut">
              <a:rPr lang="en-FR" smtClean="0"/>
              <a:t>16/05/2022</a:t>
            </a:fld>
            <a:endParaRPr lang="en-FR"/>
          </a:p>
        </p:txBody>
      </p:sp>
      <p:sp>
        <p:nvSpPr>
          <p:cNvPr id="5" name="Footer Placeholder 4">
            <a:extLst>
              <a:ext uri="{FF2B5EF4-FFF2-40B4-BE49-F238E27FC236}">
                <a16:creationId xmlns:a16="http://schemas.microsoft.com/office/drawing/2014/main" id="{B00351CA-3CB4-9642-AAA7-D321729428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FR"/>
          </a:p>
        </p:txBody>
      </p:sp>
      <p:sp>
        <p:nvSpPr>
          <p:cNvPr id="6" name="Slide Number Placeholder 5">
            <a:extLst>
              <a:ext uri="{FF2B5EF4-FFF2-40B4-BE49-F238E27FC236}">
                <a16:creationId xmlns:a16="http://schemas.microsoft.com/office/drawing/2014/main" id="{230A753D-1DB3-3A4F-80F4-FDE7B04F3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A2E9E-B202-214B-B557-E4009D40D19C}" type="slidenum">
              <a:rPr lang="en-FR" smtClean="0"/>
              <a:t>‹#›</a:t>
            </a:fld>
            <a:endParaRPr lang="en-FR"/>
          </a:p>
        </p:txBody>
      </p:sp>
    </p:spTree>
    <p:extLst>
      <p:ext uri="{BB962C8B-B14F-4D97-AF65-F5344CB8AC3E}">
        <p14:creationId xmlns:p14="http://schemas.microsoft.com/office/powerpoint/2010/main" val="4112018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1C7FF-E9F6-C148-8D19-3C85931EC472}"/>
              </a:ext>
            </a:extLst>
          </p:cNvPr>
          <p:cNvSpPr>
            <a:spLocks noGrp="1"/>
          </p:cNvSpPr>
          <p:nvPr>
            <p:ph type="ctrTitle"/>
          </p:nvPr>
        </p:nvSpPr>
        <p:spPr>
          <a:xfrm>
            <a:off x="0" y="1155192"/>
            <a:ext cx="12192000" cy="2273808"/>
          </a:xfrm>
          <a:solidFill>
            <a:schemeClr val="accent1">
              <a:lumMod val="50000"/>
            </a:schemeClr>
          </a:solidFill>
        </p:spPr>
        <p:txBody>
          <a:bodyPr>
            <a:normAutofit fontScale="90000"/>
          </a:bodyPr>
          <a:lstStyle/>
          <a:p>
            <a:r>
              <a:rPr lang="en-FR" sz="5400" dirty="0">
                <a:solidFill>
                  <a:schemeClr val="bg1"/>
                </a:solidFill>
                <a:latin typeface="Times New Roman" panose="02020603050405020304" pitchFamily="18" charset="0"/>
                <a:cs typeface="Times New Roman" panose="02020603050405020304" pitchFamily="18" charset="0"/>
              </a:rPr>
              <a:t>Modeling the Impact </a:t>
            </a:r>
            <a:br>
              <a:rPr lang="en-FR" sz="5400" dirty="0">
                <a:solidFill>
                  <a:schemeClr val="bg1"/>
                </a:solidFill>
                <a:latin typeface="Times New Roman" panose="02020603050405020304" pitchFamily="18" charset="0"/>
                <a:cs typeface="Times New Roman" panose="02020603050405020304" pitchFamily="18" charset="0"/>
              </a:rPr>
            </a:br>
            <a:r>
              <a:rPr lang="en-FR" sz="5400" dirty="0">
                <a:solidFill>
                  <a:schemeClr val="bg1"/>
                </a:solidFill>
                <a:latin typeface="Times New Roman" panose="02020603050405020304" pitchFamily="18" charset="0"/>
                <a:cs typeface="Times New Roman" panose="02020603050405020304" pitchFamily="18" charset="0"/>
              </a:rPr>
              <a:t>of Paleogeography on </a:t>
            </a:r>
            <a:br>
              <a:rPr lang="en-FR" sz="5400" dirty="0">
                <a:solidFill>
                  <a:schemeClr val="bg1"/>
                </a:solidFill>
                <a:latin typeface="Times New Roman" panose="02020603050405020304" pitchFamily="18" charset="0"/>
                <a:cs typeface="Times New Roman" panose="02020603050405020304" pitchFamily="18" charset="0"/>
              </a:rPr>
            </a:br>
            <a:r>
              <a:rPr lang="en-FR" sz="5400" dirty="0">
                <a:solidFill>
                  <a:schemeClr val="bg1"/>
                </a:solidFill>
                <a:latin typeface="Times New Roman" panose="02020603050405020304" pitchFamily="18" charset="0"/>
                <a:cs typeface="Times New Roman" panose="02020603050405020304" pitchFamily="18" charset="0"/>
              </a:rPr>
              <a:t>Cretaceous Ocean Deoxygenation</a:t>
            </a:r>
          </a:p>
        </p:txBody>
      </p:sp>
      <p:sp>
        <p:nvSpPr>
          <p:cNvPr id="3" name="Subtitle 2">
            <a:extLst>
              <a:ext uri="{FF2B5EF4-FFF2-40B4-BE49-F238E27FC236}">
                <a16:creationId xmlns:a16="http://schemas.microsoft.com/office/drawing/2014/main" id="{9CD08247-9F1B-BA45-B374-886C148107C9}"/>
              </a:ext>
            </a:extLst>
          </p:cNvPr>
          <p:cNvSpPr>
            <a:spLocks noGrp="1"/>
          </p:cNvSpPr>
          <p:nvPr>
            <p:ph type="subTitle" idx="1"/>
          </p:nvPr>
        </p:nvSpPr>
        <p:spPr>
          <a:xfrm>
            <a:off x="1524000" y="4467670"/>
            <a:ext cx="9144000" cy="1286954"/>
          </a:xfrm>
        </p:spPr>
        <p:txBody>
          <a:bodyPr>
            <a:normAutofit/>
          </a:bodyPr>
          <a:lstStyle/>
          <a:p>
            <a:r>
              <a:rPr lang="en-FR" b="1" dirty="0">
                <a:latin typeface="Times New Roman" panose="02020603050405020304" pitchFamily="18" charset="0"/>
                <a:cs typeface="Times New Roman" panose="02020603050405020304" pitchFamily="18" charset="0"/>
              </a:rPr>
              <a:t>Nina </a:t>
            </a:r>
            <a:r>
              <a:rPr lang="fr-FR" b="1" dirty="0">
                <a:latin typeface="Times New Roman" panose="02020603050405020304" pitchFamily="18" charset="0"/>
                <a:cs typeface="Times New Roman" panose="02020603050405020304" pitchFamily="18" charset="0"/>
              </a:rPr>
              <a:t>M. </a:t>
            </a:r>
            <a:r>
              <a:rPr lang="en-FR" b="1" dirty="0">
                <a:latin typeface="Times New Roman" panose="02020603050405020304" pitchFamily="18" charset="0"/>
                <a:cs typeface="Times New Roman" panose="02020603050405020304" pitchFamily="18" charset="0"/>
              </a:rPr>
              <a:t>Papadomanolaki</a:t>
            </a:r>
            <a:r>
              <a:rPr lang="en-FR" dirty="0">
                <a:latin typeface="Times New Roman" panose="02020603050405020304" pitchFamily="18" charset="0"/>
                <a:cs typeface="Times New Roman" panose="02020603050405020304" pitchFamily="18" charset="0"/>
              </a:rPr>
              <a:t>, </a:t>
            </a:r>
          </a:p>
          <a:p>
            <a:r>
              <a:rPr lang="en-FR" dirty="0">
                <a:latin typeface="Times New Roman" panose="02020603050405020304" pitchFamily="18" charset="0"/>
                <a:cs typeface="Times New Roman" panose="02020603050405020304" pitchFamily="18" charset="0"/>
              </a:rPr>
              <a:t>Yannick Donnadieu, Marie Laugie, Anta</a:t>
            </a:r>
            <a:r>
              <a:rPr lang="fr-FR" dirty="0">
                <a:latin typeface="Times New Roman" panose="02020603050405020304" pitchFamily="18" charset="0"/>
                <a:cs typeface="Times New Roman" panose="02020603050405020304" pitchFamily="18" charset="0"/>
              </a:rPr>
              <a:t>-Clarisse</a:t>
            </a:r>
            <a:r>
              <a:rPr lang="en-FR" dirty="0">
                <a:latin typeface="Times New Roman" panose="02020603050405020304" pitchFamily="18" charset="0"/>
                <a:cs typeface="Times New Roman" panose="02020603050405020304" pitchFamily="18" charset="0"/>
              </a:rPr>
              <a:t> Sarr, and Jean-Baptiste Ladant</a:t>
            </a:r>
          </a:p>
          <a:p>
            <a:endParaRPr lang="en-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81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C1CCBB-A5B8-B64F-A6D3-777F66616E4D}"/>
              </a:ext>
            </a:extLst>
          </p:cNvPr>
          <p:cNvSpPr>
            <a:spLocks noGrp="1"/>
          </p:cNvSpPr>
          <p:nvPr>
            <p:ph idx="1"/>
          </p:nvPr>
        </p:nvSpPr>
        <p:spPr>
          <a:xfrm>
            <a:off x="1100557" y="2248851"/>
            <a:ext cx="7537704" cy="921341"/>
          </a:xfrm>
          <a:solidFill>
            <a:schemeClr val="accent1">
              <a:lumMod val="50000"/>
            </a:schemeClr>
          </a:solidFill>
        </p:spPr>
        <p:txBody>
          <a:bodyPr/>
          <a:lstStyle/>
          <a:p>
            <a:pPr marL="0" indent="0" algn="ctr">
              <a:buNone/>
            </a:pPr>
            <a:r>
              <a:rPr lang="en-FR" dirty="0">
                <a:solidFill>
                  <a:schemeClr val="bg1"/>
                </a:solidFill>
                <a:latin typeface="Times New Roman" panose="02020603050405020304" pitchFamily="18" charset="0"/>
                <a:cs typeface="Times New Roman" panose="02020603050405020304" pitchFamily="18" charset="0"/>
              </a:rPr>
              <a:t>The Mesozoic Era was characterized by multiple deoxygenation events.</a:t>
            </a:r>
          </a:p>
        </p:txBody>
      </p:sp>
      <p:sp>
        <p:nvSpPr>
          <p:cNvPr id="9" name="Content Placeholder 2">
            <a:extLst>
              <a:ext uri="{FF2B5EF4-FFF2-40B4-BE49-F238E27FC236}">
                <a16:creationId xmlns:a16="http://schemas.microsoft.com/office/drawing/2014/main" id="{C2164DA3-6EE8-894E-B758-84B3A67C281A}"/>
              </a:ext>
            </a:extLst>
          </p:cNvPr>
          <p:cNvSpPr txBox="1">
            <a:spLocks/>
          </p:cNvSpPr>
          <p:nvPr/>
        </p:nvSpPr>
        <p:spPr>
          <a:xfrm>
            <a:off x="1100556" y="3857477"/>
            <a:ext cx="7537704" cy="1439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FR" dirty="0">
                <a:latin typeface="Times New Roman" panose="02020603050405020304" pitchFamily="18" charset="0"/>
                <a:cs typeface="Times New Roman" panose="02020603050405020304" pitchFamily="18" charset="0"/>
                <a:sym typeface="Wingdings" pitchFamily="2" charset="2"/>
              </a:rPr>
              <a:t> Did paleogeographic configuration precondition the ocean?</a:t>
            </a:r>
            <a:endParaRPr lang="en-FR"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5B17625F-0FC3-5543-BB65-2EAFAD213676}"/>
              </a:ext>
            </a:extLst>
          </p:cNvPr>
          <p:cNvGrpSpPr/>
          <p:nvPr/>
        </p:nvGrpSpPr>
        <p:grpSpPr>
          <a:xfrm>
            <a:off x="9395411" y="-66937"/>
            <a:ext cx="4211573" cy="6924937"/>
            <a:chOff x="7980427" y="0"/>
            <a:chExt cx="4211573" cy="6924937"/>
          </a:xfrm>
        </p:grpSpPr>
        <p:pic>
          <p:nvPicPr>
            <p:cNvPr id="6" name="Picture 5" descr="Diagram&#10;&#10;Description automatically generated">
              <a:extLst>
                <a:ext uri="{FF2B5EF4-FFF2-40B4-BE49-F238E27FC236}">
                  <a16:creationId xmlns:a16="http://schemas.microsoft.com/office/drawing/2014/main" id="{2B5A19D8-31FA-4D42-95F3-BC0ABD5A31FE}"/>
                </a:ext>
              </a:extLst>
            </p:cNvPr>
            <p:cNvPicPr>
              <a:picLocks noChangeAspect="1"/>
            </p:cNvPicPr>
            <p:nvPr/>
          </p:nvPicPr>
          <p:blipFill>
            <a:blip r:embed="rId3"/>
            <a:stretch>
              <a:fillRect/>
            </a:stretch>
          </p:blipFill>
          <p:spPr>
            <a:xfrm>
              <a:off x="7980427" y="0"/>
              <a:ext cx="3852672" cy="6878216"/>
            </a:xfrm>
            <a:prstGeom prst="rect">
              <a:avLst/>
            </a:prstGeom>
          </p:spPr>
        </p:pic>
        <p:sp>
          <p:nvSpPr>
            <p:cNvPr id="20" name="Rectangle 19">
              <a:extLst>
                <a:ext uri="{FF2B5EF4-FFF2-40B4-BE49-F238E27FC236}">
                  <a16:creationId xmlns:a16="http://schemas.microsoft.com/office/drawing/2014/main" id="{D5B54FE9-C226-A946-A3EC-B15BAAEAA1A8}"/>
                </a:ext>
              </a:extLst>
            </p:cNvPr>
            <p:cNvSpPr/>
            <p:nvPr/>
          </p:nvSpPr>
          <p:spPr>
            <a:xfrm>
              <a:off x="9287545" y="46721"/>
              <a:ext cx="2904455" cy="6878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1" name="5-point Star 10">
              <a:extLst>
                <a:ext uri="{FF2B5EF4-FFF2-40B4-BE49-F238E27FC236}">
                  <a16:creationId xmlns:a16="http://schemas.microsoft.com/office/drawing/2014/main" id="{A5B00D13-21B8-3B49-85FD-BE352A47F3F5}"/>
                </a:ext>
              </a:extLst>
            </p:cNvPr>
            <p:cNvSpPr/>
            <p:nvPr/>
          </p:nvSpPr>
          <p:spPr>
            <a:xfrm>
              <a:off x="9340496" y="2315788"/>
              <a:ext cx="150131" cy="1501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2" name="5-point Star 11">
              <a:extLst>
                <a:ext uri="{FF2B5EF4-FFF2-40B4-BE49-F238E27FC236}">
                  <a16:creationId xmlns:a16="http://schemas.microsoft.com/office/drawing/2014/main" id="{35F56463-DE24-C14D-B68C-A84AF34BDE8B}"/>
                </a:ext>
              </a:extLst>
            </p:cNvPr>
            <p:cNvSpPr/>
            <p:nvPr/>
          </p:nvSpPr>
          <p:spPr>
            <a:xfrm>
              <a:off x="9287545" y="2587329"/>
              <a:ext cx="256032" cy="2560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13" name="5-point Star 12">
              <a:extLst>
                <a:ext uri="{FF2B5EF4-FFF2-40B4-BE49-F238E27FC236}">
                  <a16:creationId xmlns:a16="http://schemas.microsoft.com/office/drawing/2014/main" id="{156598B8-1911-9C43-BE1C-CFD66190B2AC}"/>
                </a:ext>
              </a:extLst>
            </p:cNvPr>
            <p:cNvSpPr/>
            <p:nvPr/>
          </p:nvSpPr>
          <p:spPr>
            <a:xfrm>
              <a:off x="9340496" y="2903139"/>
              <a:ext cx="150131" cy="1501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5-point Star 13">
              <a:extLst>
                <a:ext uri="{FF2B5EF4-FFF2-40B4-BE49-F238E27FC236}">
                  <a16:creationId xmlns:a16="http://schemas.microsoft.com/office/drawing/2014/main" id="{E8D32C8D-2771-584D-91E8-BA70BC7FA4DF}"/>
                </a:ext>
              </a:extLst>
            </p:cNvPr>
            <p:cNvSpPr/>
            <p:nvPr/>
          </p:nvSpPr>
          <p:spPr>
            <a:xfrm>
              <a:off x="9340496" y="3337653"/>
              <a:ext cx="150131" cy="1501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5" name="5-point Star 14">
              <a:extLst>
                <a:ext uri="{FF2B5EF4-FFF2-40B4-BE49-F238E27FC236}">
                  <a16:creationId xmlns:a16="http://schemas.microsoft.com/office/drawing/2014/main" id="{5D1AB7F9-F076-444D-BE51-6F56B8A56F59}"/>
                </a:ext>
              </a:extLst>
            </p:cNvPr>
            <p:cNvSpPr/>
            <p:nvPr/>
          </p:nvSpPr>
          <p:spPr>
            <a:xfrm>
              <a:off x="9287545" y="3630591"/>
              <a:ext cx="256032" cy="2560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6" name="5-point Star 15">
              <a:extLst>
                <a:ext uri="{FF2B5EF4-FFF2-40B4-BE49-F238E27FC236}">
                  <a16:creationId xmlns:a16="http://schemas.microsoft.com/office/drawing/2014/main" id="{9B763F70-F4F9-B04B-8621-2DE1751E5C1B}"/>
                </a:ext>
              </a:extLst>
            </p:cNvPr>
            <p:cNvSpPr/>
            <p:nvPr/>
          </p:nvSpPr>
          <p:spPr>
            <a:xfrm>
              <a:off x="9340496" y="4095940"/>
              <a:ext cx="150131" cy="1501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7" name="5-point Star 16">
              <a:extLst>
                <a:ext uri="{FF2B5EF4-FFF2-40B4-BE49-F238E27FC236}">
                  <a16:creationId xmlns:a16="http://schemas.microsoft.com/office/drawing/2014/main" id="{A5E6A3FC-315C-BF4A-B5AF-422551060AE7}"/>
                </a:ext>
              </a:extLst>
            </p:cNvPr>
            <p:cNvSpPr/>
            <p:nvPr/>
          </p:nvSpPr>
          <p:spPr>
            <a:xfrm>
              <a:off x="9340496" y="4338870"/>
              <a:ext cx="150131" cy="1501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5-point Star 17">
              <a:extLst>
                <a:ext uri="{FF2B5EF4-FFF2-40B4-BE49-F238E27FC236}">
                  <a16:creationId xmlns:a16="http://schemas.microsoft.com/office/drawing/2014/main" id="{B191243D-1F21-1840-A582-9CDA0B7681CF}"/>
                </a:ext>
              </a:extLst>
            </p:cNvPr>
            <p:cNvSpPr/>
            <p:nvPr/>
          </p:nvSpPr>
          <p:spPr>
            <a:xfrm>
              <a:off x="9287545" y="5903286"/>
              <a:ext cx="256032" cy="2560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9" name="5-point Star 18">
              <a:extLst>
                <a:ext uri="{FF2B5EF4-FFF2-40B4-BE49-F238E27FC236}">
                  <a16:creationId xmlns:a16="http://schemas.microsoft.com/office/drawing/2014/main" id="{D1B3909D-82A7-8945-AD90-1919BD804F6D}"/>
                </a:ext>
              </a:extLst>
            </p:cNvPr>
            <p:cNvSpPr/>
            <p:nvPr/>
          </p:nvSpPr>
          <p:spPr>
            <a:xfrm>
              <a:off x="9340495" y="1232391"/>
              <a:ext cx="150131" cy="15013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dirty="0">
                  <a:solidFill>
                    <a:schemeClr val="tx1"/>
                  </a:solidFill>
                </a:rPr>
                <a:t>?</a:t>
              </a:r>
            </a:p>
          </p:txBody>
        </p:sp>
      </p:grpSp>
      <p:sp>
        <p:nvSpPr>
          <p:cNvPr id="7" name="TextBox 6">
            <a:extLst>
              <a:ext uri="{FF2B5EF4-FFF2-40B4-BE49-F238E27FC236}">
                <a16:creationId xmlns:a16="http://schemas.microsoft.com/office/drawing/2014/main" id="{37DC3CF5-1C60-D44A-89F4-F36E94CA690C}"/>
              </a:ext>
            </a:extLst>
          </p:cNvPr>
          <p:cNvSpPr txBox="1"/>
          <p:nvPr/>
        </p:nvSpPr>
        <p:spPr>
          <a:xfrm>
            <a:off x="10830544" y="6520036"/>
            <a:ext cx="1322798" cy="261610"/>
          </a:xfrm>
          <a:prstGeom prst="rect">
            <a:avLst/>
          </a:prstGeom>
          <a:noFill/>
        </p:spPr>
        <p:txBody>
          <a:bodyPr wrap="none" rtlCol="0">
            <a:spAutoFit/>
          </a:bodyPr>
          <a:lstStyle/>
          <a:p>
            <a:r>
              <a:rPr lang="en-GB" sz="1100" dirty="0">
                <a:latin typeface="Times New Roman" panose="02020603050405020304" pitchFamily="18" charset="0"/>
                <a:cs typeface="Times New Roman" panose="02020603050405020304" pitchFamily="18" charset="0"/>
              </a:rPr>
              <a:t>A</a:t>
            </a:r>
            <a:r>
              <a:rPr lang="en-FR" sz="1100" dirty="0">
                <a:latin typeface="Times New Roman" panose="02020603050405020304" pitchFamily="18" charset="0"/>
                <a:cs typeface="Times New Roman" panose="02020603050405020304" pitchFamily="18" charset="0"/>
              </a:rPr>
              <a:t>fter Jenkyns, 2010</a:t>
            </a:r>
          </a:p>
        </p:txBody>
      </p:sp>
    </p:spTree>
    <p:extLst>
      <p:ext uri="{BB962C8B-B14F-4D97-AF65-F5344CB8AC3E}">
        <p14:creationId xmlns:p14="http://schemas.microsoft.com/office/powerpoint/2010/main" val="113453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7B4B01D-0867-0245-BBA4-7713E343A90E}"/>
              </a:ext>
            </a:extLst>
          </p:cNvPr>
          <p:cNvGrpSpPr/>
          <p:nvPr/>
        </p:nvGrpSpPr>
        <p:grpSpPr>
          <a:xfrm>
            <a:off x="814899" y="1144689"/>
            <a:ext cx="10562201" cy="621792"/>
            <a:chOff x="1935087" y="937185"/>
            <a:chExt cx="10562201" cy="621792"/>
          </a:xfrm>
        </p:grpSpPr>
        <p:sp>
          <p:nvSpPr>
            <p:cNvPr id="6" name="Rectangle 5">
              <a:extLst>
                <a:ext uri="{FF2B5EF4-FFF2-40B4-BE49-F238E27FC236}">
                  <a16:creationId xmlns:a16="http://schemas.microsoft.com/office/drawing/2014/main" id="{F7892B40-284D-D044-87D0-DC5517C9538D}"/>
                </a:ext>
              </a:extLst>
            </p:cNvPr>
            <p:cNvSpPr/>
            <p:nvPr/>
          </p:nvSpPr>
          <p:spPr>
            <a:xfrm>
              <a:off x="1935087" y="937185"/>
              <a:ext cx="2499360" cy="621792"/>
            </a:xfrm>
            <a:prstGeom prst="rect">
              <a:avLst/>
            </a:prstGeom>
            <a:solidFill>
              <a:srgbClr val="B9DA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2200" dirty="0">
                  <a:solidFill>
                    <a:schemeClr val="tx1"/>
                  </a:solidFill>
                  <a:latin typeface="Times New Roman" panose="02020603050405020304" pitchFamily="18" charset="0"/>
                  <a:cs typeface="Times New Roman" panose="02020603050405020304" pitchFamily="18" charset="0"/>
                </a:rPr>
                <a:t>CENOMANIAN</a:t>
              </a:r>
            </a:p>
          </p:txBody>
        </p:sp>
        <p:sp>
          <p:nvSpPr>
            <p:cNvPr id="9" name="Rectangle 8">
              <a:extLst>
                <a:ext uri="{FF2B5EF4-FFF2-40B4-BE49-F238E27FC236}">
                  <a16:creationId xmlns:a16="http://schemas.microsoft.com/office/drawing/2014/main" id="{D70EB37F-111B-0E42-B96C-AF54C0708C3F}"/>
                </a:ext>
              </a:extLst>
            </p:cNvPr>
            <p:cNvSpPr/>
            <p:nvPr/>
          </p:nvSpPr>
          <p:spPr>
            <a:xfrm>
              <a:off x="6007858" y="937185"/>
              <a:ext cx="2499360" cy="621792"/>
            </a:xfrm>
            <a:prstGeom prst="rect">
              <a:avLst/>
            </a:prstGeom>
            <a:solidFill>
              <a:srgbClr val="FAF1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2200" dirty="0">
                  <a:solidFill>
                    <a:schemeClr val="tx1"/>
                  </a:solidFill>
                  <a:latin typeface="Times New Roman" panose="02020603050405020304" pitchFamily="18" charset="0"/>
                  <a:cs typeface="Times New Roman" panose="02020603050405020304" pitchFamily="18" charset="0"/>
                </a:rPr>
                <a:t>MAASTRICHTIAN</a:t>
              </a:r>
            </a:p>
          </p:txBody>
        </p:sp>
        <p:sp>
          <p:nvSpPr>
            <p:cNvPr id="10" name="Rectangle 9">
              <a:extLst>
                <a:ext uri="{FF2B5EF4-FFF2-40B4-BE49-F238E27FC236}">
                  <a16:creationId xmlns:a16="http://schemas.microsoft.com/office/drawing/2014/main" id="{A1DF6BDA-044B-6041-B865-32C8824F694A}"/>
                </a:ext>
              </a:extLst>
            </p:cNvPr>
            <p:cNvSpPr/>
            <p:nvPr/>
          </p:nvSpPr>
          <p:spPr>
            <a:xfrm>
              <a:off x="9997928" y="937185"/>
              <a:ext cx="2499360" cy="621792"/>
            </a:xfrm>
            <a:prstGeom prst="rect">
              <a:avLst/>
            </a:prstGeom>
            <a:solidFill>
              <a:srgbClr val="FFB1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2200" dirty="0">
                  <a:solidFill>
                    <a:schemeClr val="tx1"/>
                  </a:solidFill>
                  <a:latin typeface="Times New Roman" panose="02020603050405020304" pitchFamily="18" charset="0"/>
                  <a:cs typeface="Times New Roman" panose="02020603050405020304" pitchFamily="18" charset="0"/>
                </a:rPr>
                <a:t>PALEOCENE</a:t>
              </a:r>
            </a:p>
          </p:txBody>
        </p:sp>
      </p:grpSp>
      <p:pic>
        <p:nvPicPr>
          <p:cNvPr id="16" name="Picture 15">
            <a:extLst>
              <a:ext uri="{FF2B5EF4-FFF2-40B4-BE49-F238E27FC236}">
                <a16:creationId xmlns:a16="http://schemas.microsoft.com/office/drawing/2014/main" id="{2C48DB7B-7845-224C-8679-9D65EC605EBA}"/>
              </a:ext>
            </a:extLst>
          </p:cNvPr>
          <p:cNvPicPr>
            <a:picLocks noChangeAspect="1"/>
          </p:cNvPicPr>
          <p:nvPr/>
        </p:nvPicPr>
        <p:blipFill>
          <a:blip r:embed="rId3"/>
          <a:stretch>
            <a:fillRect/>
          </a:stretch>
        </p:blipFill>
        <p:spPr>
          <a:xfrm>
            <a:off x="63384" y="2632438"/>
            <a:ext cx="4002390" cy="3309493"/>
          </a:xfrm>
          <a:prstGeom prst="rect">
            <a:avLst/>
          </a:prstGeom>
        </p:spPr>
      </p:pic>
      <p:pic>
        <p:nvPicPr>
          <p:cNvPr id="17" name="Picture 16">
            <a:extLst>
              <a:ext uri="{FF2B5EF4-FFF2-40B4-BE49-F238E27FC236}">
                <a16:creationId xmlns:a16="http://schemas.microsoft.com/office/drawing/2014/main" id="{A72C1996-6C56-AF4B-A848-5FA304E57B73}"/>
              </a:ext>
            </a:extLst>
          </p:cNvPr>
          <p:cNvPicPr>
            <a:picLocks noChangeAspect="1"/>
          </p:cNvPicPr>
          <p:nvPr/>
        </p:nvPicPr>
        <p:blipFill>
          <a:blip r:embed="rId4"/>
          <a:stretch>
            <a:fillRect/>
          </a:stretch>
        </p:blipFill>
        <p:spPr>
          <a:xfrm>
            <a:off x="4123261" y="2632437"/>
            <a:ext cx="3972306" cy="3309493"/>
          </a:xfrm>
          <a:prstGeom prst="rect">
            <a:avLst/>
          </a:prstGeom>
        </p:spPr>
      </p:pic>
      <p:pic>
        <p:nvPicPr>
          <p:cNvPr id="18" name="Picture 17">
            <a:extLst>
              <a:ext uri="{FF2B5EF4-FFF2-40B4-BE49-F238E27FC236}">
                <a16:creationId xmlns:a16="http://schemas.microsoft.com/office/drawing/2014/main" id="{D903CBD5-3D19-0A4D-913F-636BEF39E8F9}"/>
              </a:ext>
            </a:extLst>
          </p:cNvPr>
          <p:cNvPicPr>
            <a:picLocks noChangeAspect="1"/>
          </p:cNvPicPr>
          <p:nvPr/>
        </p:nvPicPr>
        <p:blipFill>
          <a:blip r:embed="rId5"/>
          <a:stretch>
            <a:fillRect/>
          </a:stretch>
        </p:blipFill>
        <p:spPr>
          <a:xfrm>
            <a:off x="8148968" y="2632438"/>
            <a:ext cx="3956904" cy="3309493"/>
          </a:xfrm>
          <a:prstGeom prst="rect">
            <a:avLst/>
          </a:prstGeom>
        </p:spPr>
      </p:pic>
      <p:sp>
        <p:nvSpPr>
          <p:cNvPr id="20" name="TextBox 19">
            <a:extLst>
              <a:ext uri="{FF2B5EF4-FFF2-40B4-BE49-F238E27FC236}">
                <a16:creationId xmlns:a16="http://schemas.microsoft.com/office/drawing/2014/main" id="{A609715D-F1FC-2A4D-A6F9-16ED86638D0F}"/>
              </a:ext>
            </a:extLst>
          </p:cNvPr>
          <p:cNvSpPr txBox="1"/>
          <p:nvPr/>
        </p:nvSpPr>
        <p:spPr>
          <a:xfrm>
            <a:off x="1641225" y="1844027"/>
            <a:ext cx="875561" cy="400110"/>
          </a:xfrm>
          <a:prstGeom prst="rect">
            <a:avLst/>
          </a:prstGeom>
          <a:noFill/>
        </p:spPr>
        <p:txBody>
          <a:bodyPr wrap="none" rtlCol="0">
            <a:spAutoFit/>
          </a:bodyPr>
          <a:lstStyle/>
          <a:p>
            <a:r>
              <a:rPr lang="en-FR" sz="2000" b="1" dirty="0">
                <a:latin typeface="Times New Roman" panose="02020603050405020304" pitchFamily="18" charset="0"/>
                <a:cs typeface="Times New Roman" panose="02020603050405020304" pitchFamily="18" charset="0"/>
              </a:rPr>
              <a:t>90 Ma</a:t>
            </a:r>
          </a:p>
        </p:txBody>
      </p:sp>
      <p:sp>
        <p:nvSpPr>
          <p:cNvPr id="21" name="TextBox 20">
            <a:extLst>
              <a:ext uri="{FF2B5EF4-FFF2-40B4-BE49-F238E27FC236}">
                <a16:creationId xmlns:a16="http://schemas.microsoft.com/office/drawing/2014/main" id="{5AD272F3-6C01-1F4F-8F33-F29661A28CD2}"/>
              </a:ext>
            </a:extLst>
          </p:cNvPr>
          <p:cNvSpPr txBox="1"/>
          <p:nvPr/>
        </p:nvSpPr>
        <p:spPr>
          <a:xfrm>
            <a:off x="5672646" y="1844027"/>
            <a:ext cx="875561" cy="400110"/>
          </a:xfrm>
          <a:prstGeom prst="rect">
            <a:avLst/>
          </a:prstGeom>
          <a:noFill/>
        </p:spPr>
        <p:txBody>
          <a:bodyPr wrap="none" rtlCol="0">
            <a:spAutoFit/>
          </a:bodyPr>
          <a:lstStyle/>
          <a:p>
            <a:r>
              <a:rPr lang="en-FR" sz="2000" b="1" dirty="0">
                <a:latin typeface="Times New Roman" panose="02020603050405020304" pitchFamily="18" charset="0"/>
                <a:cs typeface="Times New Roman" panose="02020603050405020304" pitchFamily="18" charset="0"/>
              </a:rPr>
              <a:t>70 Ma</a:t>
            </a:r>
          </a:p>
        </p:txBody>
      </p:sp>
      <p:sp>
        <p:nvSpPr>
          <p:cNvPr id="22" name="TextBox 21">
            <a:extLst>
              <a:ext uri="{FF2B5EF4-FFF2-40B4-BE49-F238E27FC236}">
                <a16:creationId xmlns:a16="http://schemas.microsoft.com/office/drawing/2014/main" id="{EF4ACB04-563C-514B-98C0-B45ACB167D9D}"/>
              </a:ext>
            </a:extLst>
          </p:cNvPr>
          <p:cNvSpPr txBox="1"/>
          <p:nvPr/>
        </p:nvSpPr>
        <p:spPr>
          <a:xfrm>
            <a:off x="9704068" y="1844027"/>
            <a:ext cx="875561" cy="400110"/>
          </a:xfrm>
          <a:prstGeom prst="rect">
            <a:avLst/>
          </a:prstGeom>
          <a:noFill/>
        </p:spPr>
        <p:txBody>
          <a:bodyPr wrap="none" rtlCol="0">
            <a:spAutoFit/>
          </a:bodyPr>
          <a:lstStyle/>
          <a:p>
            <a:r>
              <a:rPr lang="en-FR" sz="2000" b="1" dirty="0">
                <a:latin typeface="Times New Roman" panose="02020603050405020304" pitchFamily="18" charset="0"/>
                <a:cs typeface="Times New Roman" panose="02020603050405020304" pitchFamily="18" charset="0"/>
              </a:rPr>
              <a:t>60 Ma</a:t>
            </a:r>
          </a:p>
        </p:txBody>
      </p:sp>
      <p:sp>
        <p:nvSpPr>
          <p:cNvPr id="23" name="TextBox 22">
            <a:extLst>
              <a:ext uri="{FF2B5EF4-FFF2-40B4-BE49-F238E27FC236}">
                <a16:creationId xmlns:a16="http://schemas.microsoft.com/office/drawing/2014/main" id="{F6CDD847-AC75-F84B-B20F-729BA8880AEE}"/>
              </a:ext>
            </a:extLst>
          </p:cNvPr>
          <p:cNvSpPr txBox="1"/>
          <p:nvPr/>
        </p:nvSpPr>
        <p:spPr>
          <a:xfrm>
            <a:off x="1608007" y="2123643"/>
            <a:ext cx="1039067" cy="400110"/>
          </a:xfrm>
          <a:prstGeom prst="rect">
            <a:avLst/>
          </a:prstGeom>
          <a:noFill/>
        </p:spPr>
        <p:txBody>
          <a:bodyPr wrap="none" rtlCol="0">
            <a:spAutoFit/>
          </a:bodyPr>
          <a:lstStyle/>
          <a:p>
            <a:r>
              <a:rPr lang="en-FR" sz="2000" dirty="0">
                <a:latin typeface="Times New Roman" panose="02020603050405020304" pitchFamily="18" charset="0"/>
                <a:cs typeface="Times New Roman" panose="02020603050405020304" pitchFamily="18" charset="0"/>
              </a:rPr>
              <a:t>(OAE2)</a:t>
            </a:r>
          </a:p>
        </p:txBody>
      </p:sp>
      <p:sp>
        <p:nvSpPr>
          <p:cNvPr id="24" name="TextBox 23">
            <a:extLst>
              <a:ext uri="{FF2B5EF4-FFF2-40B4-BE49-F238E27FC236}">
                <a16:creationId xmlns:a16="http://schemas.microsoft.com/office/drawing/2014/main" id="{2082D780-5747-194C-B390-825217C42EAB}"/>
              </a:ext>
            </a:extLst>
          </p:cNvPr>
          <p:cNvSpPr txBox="1"/>
          <p:nvPr/>
        </p:nvSpPr>
        <p:spPr>
          <a:xfrm>
            <a:off x="9638992" y="2129045"/>
            <a:ext cx="1039067" cy="400110"/>
          </a:xfrm>
          <a:prstGeom prst="rect">
            <a:avLst/>
          </a:prstGeom>
          <a:noFill/>
        </p:spPr>
        <p:txBody>
          <a:bodyPr wrap="none" rtlCol="0">
            <a:spAutoFit/>
          </a:bodyPr>
          <a:lstStyle/>
          <a:p>
            <a:r>
              <a:rPr lang="en-FR" sz="2000" dirty="0">
                <a:latin typeface="Times New Roman" panose="02020603050405020304" pitchFamily="18" charset="0"/>
                <a:cs typeface="Times New Roman" panose="02020603050405020304" pitchFamily="18" charset="0"/>
              </a:rPr>
              <a:t>(PETM)</a:t>
            </a:r>
          </a:p>
        </p:txBody>
      </p:sp>
      <p:sp>
        <p:nvSpPr>
          <p:cNvPr id="25" name="TextBox 24">
            <a:extLst>
              <a:ext uri="{FF2B5EF4-FFF2-40B4-BE49-F238E27FC236}">
                <a16:creationId xmlns:a16="http://schemas.microsoft.com/office/drawing/2014/main" id="{132F7EA4-D0B9-1F44-8EC4-BB0D52160C88}"/>
              </a:ext>
            </a:extLst>
          </p:cNvPr>
          <p:cNvSpPr txBox="1"/>
          <p:nvPr/>
        </p:nvSpPr>
        <p:spPr>
          <a:xfrm>
            <a:off x="299392" y="5748596"/>
            <a:ext cx="11829223" cy="461665"/>
          </a:xfrm>
          <a:prstGeom prst="rect">
            <a:avLst/>
          </a:prstGeom>
          <a:solidFill>
            <a:schemeClr val="bg1"/>
          </a:solidFill>
          <a:ln>
            <a:noFill/>
          </a:ln>
        </p:spPr>
        <p:txBody>
          <a:bodyPr wrap="square" rtlCol="0">
            <a:spAutoFit/>
          </a:bodyPr>
          <a:lstStyle/>
          <a:p>
            <a:pPr algn="ctr"/>
            <a:r>
              <a:rPr lang="en-FR" sz="2400" dirty="0">
                <a:latin typeface="Times New Roman" panose="02020603050405020304" pitchFamily="18" charset="0"/>
                <a:cs typeface="Times New Roman" panose="02020603050405020304" pitchFamily="18" charset="0"/>
              </a:rPr>
              <a:t>Bathymetry</a:t>
            </a:r>
          </a:p>
        </p:txBody>
      </p:sp>
      <p:sp>
        <p:nvSpPr>
          <p:cNvPr id="26" name="Rectangle 25">
            <a:extLst>
              <a:ext uri="{FF2B5EF4-FFF2-40B4-BE49-F238E27FC236}">
                <a16:creationId xmlns:a16="http://schemas.microsoft.com/office/drawing/2014/main" id="{2827F1F5-B806-D944-93EA-4E3AF82F0CFB}"/>
              </a:ext>
            </a:extLst>
          </p:cNvPr>
          <p:cNvSpPr/>
          <p:nvPr/>
        </p:nvSpPr>
        <p:spPr>
          <a:xfrm>
            <a:off x="299392" y="2599186"/>
            <a:ext cx="11892608" cy="29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27" name="TextBox 26">
            <a:extLst>
              <a:ext uri="{FF2B5EF4-FFF2-40B4-BE49-F238E27FC236}">
                <a16:creationId xmlns:a16="http://schemas.microsoft.com/office/drawing/2014/main" id="{C42FFEC3-B4EF-A646-9198-4D0747042013}"/>
              </a:ext>
            </a:extLst>
          </p:cNvPr>
          <p:cNvSpPr txBox="1"/>
          <p:nvPr/>
        </p:nvSpPr>
        <p:spPr>
          <a:xfrm>
            <a:off x="0" y="0"/>
            <a:ext cx="12191999" cy="584775"/>
          </a:xfrm>
          <a:prstGeom prst="rect">
            <a:avLst/>
          </a:prstGeom>
          <a:solidFill>
            <a:schemeClr val="accent1">
              <a:lumMod val="50000"/>
            </a:schemeClr>
          </a:solidFill>
        </p:spPr>
        <p:txBody>
          <a:bodyPr wrap="square" rtlCol="0">
            <a:spAutoFit/>
          </a:bodyPr>
          <a:lstStyle/>
          <a:p>
            <a:pPr algn="ctr"/>
            <a:r>
              <a:rPr lang="en-FR" sz="3200" dirty="0">
                <a:solidFill>
                  <a:schemeClr val="bg1"/>
                </a:solidFill>
                <a:latin typeface="Times New Roman" panose="02020603050405020304" pitchFamily="18" charset="0"/>
                <a:cs typeface="Times New Roman" panose="02020603050405020304" pitchFamily="18" charset="0"/>
              </a:rPr>
              <a:t>Paleogeographies (</a:t>
            </a:r>
            <a:r>
              <a:rPr lang="en-FR" sz="3200" i="1" dirty="0">
                <a:solidFill>
                  <a:schemeClr val="bg1"/>
                </a:solidFill>
                <a:latin typeface="Times New Roman" panose="02020603050405020304" pitchFamily="18" charset="0"/>
                <a:cs typeface="Times New Roman" panose="02020603050405020304" pitchFamily="18" charset="0"/>
              </a:rPr>
              <a:t>Scotese</a:t>
            </a:r>
            <a:r>
              <a:rPr lang="en-FR" sz="3200" dirty="0">
                <a:solidFill>
                  <a:schemeClr val="bg1"/>
                </a:solidFill>
                <a:latin typeface="Times New Roman" panose="02020603050405020304" pitchFamily="18" charset="0"/>
                <a:cs typeface="Times New Roman" panose="02020603050405020304" pitchFamily="18" charset="0"/>
              </a:rPr>
              <a:t>)</a:t>
            </a:r>
          </a:p>
        </p:txBody>
      </p:sp>
      <p:sp>
        <p:nvSpPr>
          <p:cNvPr id="30" name="TextBox 29">
            <a:extLst>
              <a:ext uri="{FF2B5EF4-FFF2-40B4-BE49-F238E27FC236}">
                <a16:creationId xmlns:a16="http://schemas.microsoft.com/office/drawing/2014/main" id="{72B14CD3-4414-B74C-AE72-778D18C5B501}"/>
              </a:ext>
            </a:extLst>
          </p:cNvPr>
          <p:cNvSpPr txBox="1"/>
          <p:nvPr/>
        </p:nvSpPr>
        <p:spPr>
          <a:xfrm>
            <a:off x="222738" y="6396335"/>
            <a:ext cx="11829223" cy="461665"/>
          </a:xfrm>
          <a:prstGeom prst="rect">
            <a:avLst/>
          </a:prstGeom>
          <a:solidFill>
            <a:schemeClr val="bg1"/>
          </a:solidFill>
          <a:ln>
            <a:noFill/>
          </a:ln>
        </p:spPr>
        <p:txBody>
          <a:bodyPr wrap="square" rtlCol="0">
            <a:spAutoFit/>
          </a:bodyPr>
          <a:lstStyle/>
          <a:p>
            <a:pPr algn="ctr"/>
            <a:r>
              <a:rPr lang="en-FR" sz="2400" dirty="0">
                <a:latin typeface="Times New Roman" panose="02020603050405020304" pitchFamily="18" charset="0"/>
                <a:cs typeface="Times New Roman" panose="02020603050405020304" pitchFamily="18" charset="0"/>
              </a:rPr>
              <a:t>IPSL-CM5A2 with modern nutrient distribution</a:t>
            </a:r>
          </a:p>
        </p:txBody>
      </p:sp>
      <p:sp>
        <p:nvSpPr>
          <p:cNvPr id="31" name="TextBox 30">
            <a:extLst>
              <a:ext uri="{FF2B5EF4-FFF2-40B4-BE49-F238E27FC236}">
                <a16:creationId xmlns:a16="http://schemas.microsoft.com/office/drawing/2014/main" id="{B0E11198-0895-E842-8A32-C935AC0AC6E9}"/>
              </a:ext>
            </a:extLst>
          </p:cNvPr>
          <p:cNvSpPr txBox="1"/>
          <p:nvPr/>
        </p:nvSpPr>
        <p:spPr>
          <a:xfrm>
            <a:off x="1450912" y="2416010"/>
            <a:ext cx="1353256" cy="400110"/>
          </a:xfrm>
          <a:prstGeom prst="rect">
            <a:avLst/>
          </a:prstGeom>
          <a:noFill/>
        </p:spPr>
        <p:txBody>
          <a:bodyPr wrap="none" rtlCol="0">
            <a:spAutoFit/>
          </a:bodyPr>
          <a:lstStyle/>
          <a:p>
            <a:r>
              <a:rPr lang="en-FR" sz="2000" dirty="0">
                <a:latin typeface="Times New Roman" panose="02020603050405020304" pitchFamily="18" charset="0"/>
                <a:cs typeface="Times New Roman" panose="02020603050405020304" pitchFamily="18" charset="0"/>
              </a:rPr>
              <a:t>CO</a:t>
            </a:r>
            <a:r>
              <a:rPr lang="en-FR" sz="2000" baseline="-25000" dirty="0">
                <a:latin typeface="Times New Roman" panose="02020603050405020304" pitchFamily="18" charset="0"/>
                <a:cs typeface="Times New Roman" panose="02020603050405020304" pitchFamily="18" charset="0"/>
              </a:rPr>
              <a:t>2</a:t>
            </a:r>
            <a:r>
              <a:rPr lang="en-FR" sz="2000" dirty="0">
                <a:latin typeface="Times New Roman" panose="02020603050405020304" pitchFamily="18" charset="0"/>
                <a:cs typeface="Times New Roman" panose="02020603050405020304" pitchFamily="18" charset="0"/>
              </a:rPr>
              <a:t>: 4x PI</a:t>
            </a:r>
          </a:p>
        </p:txBody>
      </p:sp>
      <p:sp>
        <p:nvSpPr>
          <p:cNvPr id="32" name="TextBox 31">
            <a:extLst>
              <a:ext uri="{FF2B5EF4-FFF2-40B4-BE49-F238E27FC236}">
                <a16:creationId xmlns:a16="http://schemas.microsoft.com/office/drawing/2014/main" id="{DB8D302F-DAF9-F84F-8F07-E5DD70C3D0F7}"/>
              </a:ext>
            </a:extLst>
          </p:cNvPr>
          <p:cNvSpPr txBox="1"/>
          <p:nvPr/>
        </p:nvSpPr>
        <p:spPr>
          <a:xfrm>
            <a:off x="5442245" y="2416010"/>
            <a:ext cx="1353256" cy="400110"/>
          </a:xfrm>
          <a:prstGeom prst="rect">
            <a:avLst/>
          </a:prstGeom>
          <a:noFill/>
        </p:spPr>
        <p:txBody>
          <a:bodyPr wrap="none" rtlCol="0">
            <a:spAutoFit/>
          </a:bodyPr>
          <a:lstStyle/>
          <a:p>
            <a:r>
              <a:rPr lang="en-FR" sz="2000" dirty="0">
                <a:latin typeface="Times New Roman" panose="02020603050405020304" pitchFamily="18" charset="0"/>
                <a:cs typeface="Times New Roman" panose="02020603050405020304" pitchFamily="18" charset="0"/>
              </a:rPr>
              <a:t>CO</a:t>
            </a:r>
            <a:r>
              <a:rPr lang="en-FR" sz="2000" baseline="-25000" dirty="0">
                <a:latin typeface="Times New Roman" panose="02020603050405020304" pitchFamily="18" charset="0"/>
                <a:cs typeface="Times New Roman" panose="02020603050405020304" pitchFamily="18" charset="0"/>
              </a:rPr>
              <a:t>2</a:t>
            </a:r>
            <a:r>
              <a:rPr lang="en-FR" sz="2000" dirty="0">
                <a:latin typeface="Times New Roman" panose="02020603050405020304" pitchFamily="18" charset="0"/>
                <a:cs typeface="Times New Roman" panose="02020603050405020304" pitchFamily="18" charset="0"/>
              </a:rPr>
              <a:t>: 4x PI</a:t>
            </a:r>
          </a:p>
        </p:txBody>
      </p:sp>
      <p:sp>
        <p:nvSpPr>
          <p:cNvPr id="33" name="TextBox 32">
            <a:extLst>
              <a:ext uri="{FF2B5EF4-FFF2-40B4-BE49-F238E27FC236}">
                <a16:creationId xmlns:a16="http://schemas.microsoft.com/office/drawing/2014/main" id="{F2172CB5-2D40-D34E-8F96-B9F426E2DE8F}"/>
              </a:ext>
            </a:extLst>
          </p:cNvPr>
          <p:cNvSpPr txBox="1"/>
          <p:nvPr/>
        </p:nvSpPr>
        <p:spPr>
          <a:xfrm>
            <a:off x="9467155" y="2416010"/>
            <a:ext cx="1353256" cy="400110"/>
          </a:xfrm>
          <a:prstGeom prst="rect">
            <a:avLst/>
          </a:prstGeom>
          <a:noFill/>
        </p:spPr>
        <p:txBody>
          <a:bodyPr wrap="none" rtlCol="0">
            <a:spAutoFit/>
          </a:bodyPr>
          <a:lstStyle/>
          <a:p>
            <a:r>
              <a:rPr lang="en-FR" sz="2000" dirty="0">
                <a:latin typeface="Times New Roman" panose="02020603050405020304" pitchFamily="18" charset="0"/>
                <a:cs typeface="Times New Roman" panose="02020603050405020304" pitchFamily="18" charset="0"/>
              </a:rPr>
              <a:t>CO</a:t>
            </a:r>
            <a:r>
              <a:rPr lang="en-FR" sz="2000" baseline="-25000" dirty="0">
                <a:latin typeface="Times New Roman" panose="02020603050405020304" pitchFamily="18" charset="0"/>
                <a:cs typeface="Times New Roman" panose="02020603050405020304" pitchFamily="18" charset="0"/>
              </a:rPr>
              <a:t>2</a:t>
            </a:r>
            <a:r>
              <a:rPr lang="en-FR" sz="2000" dirty="0">
                <a:latin typeface="Times New Roman" panose="02020603050405020304" pitchFamily="18" charset="0"/>
                <a:cs typeface="Times New Roman" panose="02020603050405020304" pitchFamily="18" charset="0"/>
              </a:rPr>
              <a:t>: 2x PI</a:t>
            </a:r>
          </a:p>
        </p:txBody>
      </p:sp>
    </p:spTree>
    <p:extLst>
      <p:ext uri="{BB962C8B-B14F-4D97-AF65-F5344CB8AC3E}">
        <p14:creationId xmlns:p14="http://schemas.microsoft.com/office/powerpoint/2010/main" val="419927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13A6BCC-6161-4947-B448-8A91CB30D6CC}"/>
              </a:ext>
            </a:extLst>
          </p:cNvPr>
          <p:cNvSpPr txBox="1"/>
          <p:nvPr/>
        </p:nvSpPr>
        <p:spPr>
          <a:xfrm>
            <a:off x="0" y="0"/>
            <a:ext cx="12191999" cy="584775"/>
          </a:xfrm>
          <a:prstGeom prst="rect">
            <a:avLst/>
          </a:prstGeom>
          <a:solidFill>
            <a:schemeClr val="accent1">
              <a:lumMod val="50000"/>
            </a:schemeClr>
          </a:solidFill>
        </p:spPr>
        <p:txBody>
          <a:bodyPr wrap="square" rtlCol="0">
            <a:spAutoFit/>
          </a:bodyPr>
          <a:lstStyle/>
          <a:p>
            <a:pPr algn="ctr"/>
            <a:r>
              <a:rPr lang="en-FR" sz="3200" dirty="0">
                <a:solidFill>
                  <a:schemeClr val="bg1"/>
                </a:solidFill>
                <a:latin typeface="Times New Roman" panose="02020603050405020304" pitchFamily="18" charset="0"/>
                <a:cs typeface="Times New Roman" panose="02020603050405020304" pitchFamily="18" charset="0"/>
              </a:rPr>
              <a:t>Deep Atlantic more oxygenated at 70Ma and 60Ma</a:t>
            </a:r>
          </a:p>
        </p:txBody>
      </p:sp>
      <p:grpSp>
        <p:nvGrpSpPr>
          <p:cNvPr id="36" name="Group 35">
            <a:extLst>
              <a:ext uri="{FF2B5EF4-FFF2-40B4-BE49-F238E27FC236}">
                <a16:creationId xmlns:a16="http://schemas.microsoft.com/office/drawing/2014/main" id="{A425D5CC-C268-DE45-A4E5-F863FFA39235}"/>
              </a:ext>
            </a:extLst>
          </p:cNvPr>
          <p:cNvGrpSpPr/>
          <p:nvPr/>
        </p:nvGrpSpPr>
        <p:grpSpPr>
          <a:xfrm>
            <a:off x="58189" y="687714"/>
            <a:ext cx="12133479" cy="3556800"/>
            <a:chOff x="-443233" y="218973"/>
            <a:chExt cx="13478181" cy="3948405"/>
          </a:xfrm>
        </p:grpSpPr>
        <p:grpSp>
          <p:nvGrpSpPr>
            <p:cNvPr id="17" name="Group 16">
              <a:extLst>
                <a:ext uri="{FF2B5EF4-FFF2-40B4-BE49-F238E27FC236}">
                  <a16:creationId xmlns:a16="http://schemas.microsoft.com/office/drawing/2014/main" id="{EF62CBF6-564F-4944-AB39-4B993D8D05D1}"/>
                </a:ext>
              </a:extLst>
            </p:cNvPr>
            <p:cNvGrpSpPr/>
            <p:nvPr/>
          </p:nvGrpSpPr>
          <p:grpSpPr>
            <a:xfrm>
              <a:off x="-443233" y="218973"/>
              <a:ext cx="12482343" cy="3948405"/>
              <a:chOff x="-303283" y="4691267"/>
              <a:chExt cx="12482343" cy="3948405"/>
            </a:xfrm>
          </p:grpSpPr>
          <p:grpSp>
            <p:nvGrpSpPr>
              <p:cNvPr id="18" name="Group 17">
                <a:extLst>
                  <a:ext uri="{FF2B5EF4-FFF2-40B4-BE49-F238E27FC236}">
                    <a16:creationId xmlns:a16="http://schemas.microsoft.com/office/drawing/2014/main" id="{75582363-06F8-214C-BCF8-F543CFBC60DE}"/>
                  </a:ext>
                </a:extLst>
              </p:cNvPr>
              <p:cNvGrpSpPr/>
              <p:nvPr/>
            </p:nvGrpSpPr>
            <p:grpSpPr>
              <a:xfrm>
                <a:off x="-303283" y="4763411"/>
                <a:ext cx="12335841" cy="3876261"/>
                <a:chOff x="-293538" y="3446636"/>
                <a:chExt cx="12335841" cy="3876261"/>
              </a:xfrm>
            </p:grpSpPr>
            <p:grpSp>
              <p:nvGrpSpPr>
                <p:cNvPr id="20" name="Group 19">
                  <a:extLst>
                    <a:ext uri="{FF2B5EF4-FFF2-40B4-BE49-F238E27FC236}">
                      <a16:creationId xmlns:a16="http://schemas.microsoft.com/office/drawing/2014/main" id="{DC38CE00-0D5D-7943-AA57-D58FDEFF7726}"/>
                    </a:ext>
                  </a:extLst>
                </p:cNvPr>
                <p:cNvGrpSpPr/>
                <p:nvPr/>
              </p:nvGrpSpPr>
              <p:grpSpPr>
                <a:xfrm>
                  <a:off x="208270" y="3446636"/>
                  <a:ext cx="8586333" cy="3679591"/>
                  <a:chOff x="906708" y="3490012"/>
                  <a:chExt cx="7865972" cy="3370637"/>
                </a:xfrm>
              </p:grpSpPr>
              <p:pic>
                <p:nvPicPr>
                  <p:cNvPr id="22" name="Picture 21">
                    <a:extLst>
                      <a:ext uri="{FF2B5EF4-FFF2-40B4-BE49-F238E27FC236}">
                        <a16:creationId xmlns:a16="http://schemas.microsoft.com/office/drawing/2014/main" id="{F5D4785B-446C-8D42-A54C-C1AC63934456}"/>
                      </a:ext>
                    </a:extLst>
                  </p:cNvPr>
                  <p:cNvPicPr>
                    <a:picLocks noChangeAspect="1"/>
                  </p:cNvPicPr>
                  <p:nvPr/>
                </p:nvPicPr>
                <p:blipFill>
                  <a:blip r:embed="rId3"/>
                  <a:stretch>
                    <a:fillRect/>
                  </a:stretch>
                </p:blipFill>
                <p:spPr>
                  <a:xfrm>
                    <a:off x="906708" y="3490012"/>
                    <a:ext cx="3838066" cy="3282956"/>
                  </a:xfrm>
                  <a:prstGeom prst="rect">
                    <a:avLst/>
                  </a:prstGeom>
                </p:spPr>
              </p:pic>
              <p:pic>
                <p:nvPicPr>
                  <p:cNvPr id="23" name="Picture 22">
                    <a:extLst>
                      <a:ext uri="{FF2B5EF4-FFF2-40B4-BE49-F238E27FC236}">
                        <a16:creationId xmlns:a16="http://schemas.microsoft.com/office/drawing/2014/main" id="{1A46E907-20BE-5D45-9D65-A9370576ACA2}"/>
                      </a:ext>
                    </a:extLst>
                  </p:cNvPr>
                  <p:cNvPicPr>
                    <a:picLocks noChangeAspect="1"/>
                  </p:cNvPicPr>
                  <p:nvPr/>
                </p:nvPicPr>
                <p:blipFill>
                  <a:blip r:embed="rId4"/>
                  <a:stretch>
                    <a:fillRect/>
                  </a:stretch>
                </p:blipFill>
                <p:spPr>
                  <a:xfrm>
                    <a:off x="4862943" y="3575043"/>
                    <a:ext cx="3909737" cy="3285606"/>
                  </a:xfrm>
                  <a:prstGeom prst="rect">
                    <a:avLst/>
                  </a:prstGeom>
                </p:spPr>
              </p:pic>
            </p:grpSp>
            <p:sp>
              <p:nvSpPr>
                <p:cNvPr id="21" name="Rectangle 20">
                  <a:extLst>
                    <a:ext uri="{FF2B5EF4-FFF2-40B4-BE49-F238E27FC236}">
                      <a16:creationId xmlns:a16="http://schemas.microsoft.com/office/drawing/2014/main" id="{B23EB366-7A5A-8A4A-8E6B-AAEEC6172B11}"/>
                    </a:ext>
                  </a:extLst>
                </p:cNvPr>
                <p:cNvSpPr/>
                <p:nvPr/>
              </p:nvSpPr>
              <p:spPr>
                <a:xfrm>
                  <a:off x="-293538" y="6657911"/>
                  <a:ext cx="12335841" cy="664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grpSp>
          <p:sp>
            <p:nvSpPr>
              <p:cNvPr id="19" name="Rectangle 18">
                <a:extLst>
                  <a:ext uri="{FF2B5EF4-FFF2-40B4-BE49-F238E27FC236}">
                    <a16:creationId xmlns:a16="http://schemas.microsoft.com/office/drawing/2014/main" id="{3F2FD661-FA77-3941-8BD3-13C13B8AD13E}"/>
                  </a:ext>
                </a:extLst>
              </p:cNvPr>
              <p:cNvSpPr/>
              <p:nvPr/>
            </p:nvSpPr>
            <p:spPr>
              <a:xfrm>
                <a:off x="286452" y="4691267"/>
                <a:ext cx="11892608" cy="584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grpSp>
        <p:pic>
          <p:nvPicPr>
            <p:cNvPr id="30" name="Picture 29" descr="A picture containing map&#10;&#10;Description automatically generated">
              <a:extLst>
                <a:ext uri="{FF2B5EF4-FFF2-40B4-BE49-F238E27FC236}">
                  <a16:creationId xmlns:a16="http://schemas.microsoft.com/office/drawing/2014/main" id="{87CE92F8-B933-7440-B4C6-6FE87ED8FE85}"/>
                </a:ext>
              </a:extLst>
            </p:cNvPr>
            <p:cNvPicPr>
              <a:picLocks noChangeAspect="1"/>
            </p:cNvPicPr>
            <p:nvPr/>
          </p:nvPicPr>
          <p:blipFill>
            <a:blip r:embed="rId5"/>
            <a:stretch>
              <a:fillRect/>
            </a:stretch>
          </p:blipFill>
          <p:spPr>
            <a:xfrm>
              <a:off x="8807872" y="783723"/>
              <a:ext cx="4227076" cy="2798881"/>
            </a:xfrm>
            <a:prstGeom prst="rect">
              <a:avLst/>
            </a:prstGeom>
          </p:spPr>
        </p:pic>
      </p:grpSp>
      <p:grpSp>
        <p:nvGrpSpPr>
          <p:cNvPr id="37" name="Group 36">
            <a:extLst>
              <a:ext uri="{FF2B5EF4-FFF2-40B4-BE49-F238E27FC236}">
                <a16:creationId xmlns:a16="http://schemas.microsoft.com/office/drawing/2014/main" id="{CA4A3533-1754-B141-9F83-E5664DA3ED2A}"/>
              </a:ext>
            </a:extLst>
          </p:cNvPr>
          <p:cNvGrpSpPr/>
          <p:nvPr/>
        </p:nvGrpSpPr>
        <p:grpSpPr>
          <a:xfrm>
            <a:off x="1529841" y="705882"/>
            <a:ext cx="9633457" cy="448150"/>
            <a:chOff x="689261" y="913587"/>
            <a:chExt cx="13651849" cy="635086"/>
          </a:xfrm>
        </p:grpSpPr>
        <p:sp>
          <p:nvSpPr>
            <p:cNvPr id="38" name="Rectangle 37">
              <a:extLst>
                <a:ext uri="{FF2B5EF4-FFF2-40B4-BE49-F238E27FC236}">
                  <a16:creationId xmlns:a16="http://schemas.microsoft.com/office/drawing/2014/main" id="{83772480-F705-F140-A063-0680A81648A5}"/>
                </a:ext>
              </a:extLst>
            </p:cNvPr>
            <p:cNvSpPr/>
            <p:nvPr/>
          </p:nvSpPr>
          <p:spPr>
            <a:xfrm>
              <a:off x="689261" y="926881"/>
              <a:ext cx="2499360" cy="621792"/>
            </a:xfrm>
            <a:prstGeom prst="rect">
              <a:avLst/>
            </a:prstGeom>
            <a:solidFill>
              <a:srgbClr val="B9DA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1400" dirty="0">
                  <a:solidFill>
                    <a:schemeClr val="tx1"/>
                  </a:solidFill>
                  <a:latin typeface="Times New Roman" panose="02020603050405020304" pitchFamily="18" charset="0"/>
                  <a:cs typeface="Times New Roman" panose="02020603050405020304" pitchFamily="18" charset="0"/>
                </a:rPr>
                <a:t>CENOMANIAN</a:t>
              </a:r>
            </a:p>
          </p:txBody>
        </p:sp>
        <p:sp>
          <p:nvSpPr>
            <p:cNvPr id="39" name="Rectangle 38">
              <a:extLst>
                <a:ext uri="{FF2B5EF4-FFF2-40B4-BE49-F238E27FC236}">
                  <a16:creationId xmlns:a16="http://schemas.microsoft.com/office/drawing/2014/main" id="{E6CF03FB-9C6C-CA4C-8165-6163C5AA0037}"/>
                </a:ext>
              </a:extLst>
            </p:cNvPr>
            <p:cNvSpPr/>
            <p:nvPr/>
          </p:nvSpPr>
          <p:spPr>
            <a:xfrm>
              <a:off x="6322947" y="913587"/>
              <a:ext cx="2499360" cy="621792"/>
            </a:xfrm>
            <a:prstGeom prst="rect">
              <a:avLst/>
            </a:prstGeom>
            <a:solidFill>
              <a:srgbClr val="FAF1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1400" dirty="0">
                  <a:solidFill>
                    <a:schemeClr val="tx1"/>
                  </a:solidFill>
                  <a:latin typeface="Times New Roman" panose="02020603050405020304" pitchFamily="18" charset="0"/>
                  <a:cs typeface="Times New Roman" panose="02020603050405020304" pitchFamily="18" charset="0"/>
                </a:rPr>
                <a:t>MAASTRICHTIAN</a:t>
              </a:r>
            </a:p>
          </p:txBody>
        </p:sp>
        <p:sp>
          <p:nvSpPr>
            <p:cNvPr id="40" name="Rectangle 39">
              <a:extLst>
                <a:ext uri="{FF2B5EF4-FFF2-40B4-BE49-F238E27FC236}">
                  <a16:creationId xmlns:a16="http://schemas.microsoft.com/office/drawing/2014/main" id="{C42C3815-1559-9B45-9B97-41C5EBE89F36}"/>
                </a:ext>
              </a:extLst>
            </p:cNvPr>
            <p:cNvSpPr/>
            <p:nvPr/>
          </p:nvSpPr>
          <p:spPr>
            <a:xfrm>
              <a:off x="11841750" y="913587"/>
              <a:ext cx="2499360" cy="621792"/>
            </a:xfrm>
            <a:prstGeom prst="rect">
              <a:avLst/>
            </a:prstGeom>
            <a:solidFill>
              <a:srgbClr val="FFB1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1400" dirty="0">
                  <a:solidFill>
                    <a:schemeClr val="tx1"/>
                  </a:solidFill>
                  <a:latin typeface="Times New Roman" panose="02020603050405020304" pitchFamily="18" charset="0"/>
                  <a:cs typeface="Times New Roman" panose="02020603050405020304" pitchFamily="18" charset="0"/>
                </a:rPr>
                <a:t>PALEOCENE</a:t>
              </a:r>
            </a:p>
          </p:txBody>
        </p:sp>
      </p:grpSp>
      <p:sp>
        <p:nvSpPr>
          <p:cNvPr id="44" name="TextBox 43">
            <a:extLst>
              <a:ext uri="{FF2B5EF4-FFF2-40B4-BE49-F238E27FC236}">
                <a16:creationId xmlns:a16="http://schemas.microsoft.com/office/drawing/2014/main" id="{2510D141-25E1-B44F-B03C-C692663C0475}"/>
              </a:ext>
            </a:extLst>
          </p:cNvPr>
          <p:cNvSpPr txBox="1"/>
          <p:nvPr/>
        </p:nvSpPr>
        <p:spPr>
          <a:xfrm rot="16200000">
            <a:off x="204135" y="2318595"/>
            <a:ext cx="700833"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45" name="TextBox 44">
            <a:extLst>
              <a:ext uri="{FF2B5EF4-FFF2-40B4-BE49-F238E27FC236}">
                <a16:creationId xmlns:a16="http://schemas.microsoft.com/office/drawing/2014/main" id="{01C7CDB4-4B5B-5D4B-8D40-7E3320BAB48A}"/>
              </a:ext>
            </a:extLst>
          </p:cNvPr>
          <p:cNvSpPr txBox="1"/>
          <p:nvPr/>
        </p:nvSpPr>
        <p:spPr>
          <a:xfrm rot="16200000">
            <a:off x="4153813" y="2324528"/>
            <a:ext cx="700833"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46" name="TextBox 45">
            <a:extLst>
              <a:ext uri="{FF2B5EF4-FFF2-40B4-BE49-F238E27FC236}">
                <a16:creationId xmlns:a16="http://schemas.microsoft.com/office/drawing/2014/main" id="{6F086810-12D8-D448-AF27-E864286DC249}"/>
              </a:ext>
            </a:extLst>
          </p:cNvPr>
          <p:cNvSpPr txBox="1"/>
          <p:nvPr/>
        </p:nvSpPr>
        <p:spPr>
          <a:xfrm rot="16200000">
            <a:off x="8042944" y="2312185"/>
            <a:ext cx="700833"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grpSp>
        <p:nvGrpSpPr>
          <p:cNvPr id="57" name="Group 56">
            <a:extLst>
              <a:ext uri="{FF2B5EF4-FFF2-40B4-BE49-F238E27FC236}">
                <a16:creationId xmlns:a16="http://schemas.microsoft.com/office/drawing/2014/main" id="{5F9B9A8F-39D2-B243-88DD-5218053893E8}"/>
              </a:ext>
            </a:extLst>
          </p:cNvPr>
          <p:cNvGrpSpPr/>
          <p:nvPr/>
        </p:nvGrpSpPr>
        <p:grpSpPr>
          <a:xfrm>
            <a:off x="391974" y="3975788"/>
            <a:ext cx="11799694" cy="2769016"/>
            <a:chOff x="391974" y="3769312"/>
            <a:chExt cx="11799694" cy="2769016"/>
          </a:xfrm>
        </p:grpSpPr>
        <p:grpSp>
          <p:nvGrpSpPr>
            <p:cNvPr id="35" name="Group 34">
              <a:extLst>
                <a:ext uri="{FF2B5EF4-FFF2-40B4-BE49-F238E27FC236}">
                  <a16:creationId xmlns:a16="http://schemas.microsoft.com/office/drawing/2014/main" id="{813701E6-4BCD-5B4D-8F6C-81D939018947}"/>
                </a:ext>
              </a:extLst>
            </p:cNvPr>
            <p:cNvGrpSpPr/>
            <p:nvPr/>
          </p:nvGrpSpPr>
          <p:grpSpPr>
            <a:xfrm>
              <a:off x="574218" y="3769312"/>
              <a:ext cx="11617450" cy="2550602"/>
              <a:chOff x="109490" y="3677876"/>
              <a:chExt cx="12931090" cy="2839010"/>
            </a:xfrm>
          </p:grpSpPr>
          <p:pic>
            <p:nvPicPr>
              <p:cNvPr id="28" name="Picture 27" descr="A picture containing chart&#10;&#10;Description automatically generated">
                <a:extLst>
                  <a:ext uri="{FF2B5EF4-FFF2-40B4-BE49-F238E27FC236}">
                    <a16:creationId xmlns:a16="http://schemas.microsoft.com/office/drawing/2014/main" id="{1878B24D-706C-384A-AB86-71C8252F7675}"/>
                  </a:ext>
                </a:extLst>
              </p:cNvPr>
              <p:cNvPicPr>
                <a:picLocks noChangeAspect="1"/>
              </p:cNvPicPr>
              <p:nvPr/>
            </p:nvPicPr>
            <p:blipFill>
              <a:blip r:embed="rId6"/>
              <a:stretch>
                <a:fillRect/>
              </a:stretch>
            </p:blipFill>
            <p:spPr>
              <a:xfrm>
                <a:off x="109490" y="3713422"/>
                <a:ext cx="4079249" cy="2738254"/>
              </a:xfrm>
              <a:prstGeom prst="rect">
                <a:avLst/>
              </a:prstGeom>
            </p:spPr>
          </p:pic>
          <p:pic>
            <p:nvPicPr>
              <p:cNvPr id="26" name="Picture 25" descr="Chart&#10;&#10;Description automatically generated">
                <a:extLst>
                  <a:ext uri="{FF2B5EF4-FFF2-40B4-BE49-F238E27FC236}">
                    <a16:creationId xmlns:a16="http://schemas.microsoft.com/office/drawing/2014/main" id="{3AB2F2C4-3E5C-A84D-85BB-7C0D55E6B8AF}"/>
                  </a:ext>
                </a:extLst>
              </p:cNvPr>
              <p:cNvPicPr>
                <a:picLocks noChangeAspect="1"/>
              </p:cNvPicPr>
              <p:nvPr/>
            </p:nvPicPr>
            <p:blipFill>
              <a:blip r:embed="rId7"/>
              <a:stretch>
                <a:fillRect/>
              </a:stretch>
            </p:blipFill>
            <p:spPr>
              <a:xfrm>
                <a:off x="4438520" y="3710772"/>
                <a:ext cx="4209171" cy="2806114"/>
              </a:xfrm>
              <a:prstGeom prst="rect">
                <a:avLst/>
              </a:prstGeom>
            </p:spPr>
          </p:pic>
          <p:pic>
            <p:nvPicPr>
              <p:cNvPr id="34" name="Picture 33" descr="Chart&#10;&#10;Description automatically generated">
                <a:extLst>
                  <a:ext uri="{FF2B5EF4-FFF2-40B4-BE49-F238E27FC236}">
                    <a16:creationId xmlns:a16="http://schemas.microsoft.com/office/drawing/2014/main" id="{E02A8971-98B8-774A-95A6-8A15C885EF1A}"/>
                  </a:ext>
                </a:extLst>
              </p:cNvPr>
              <p:cNvPicPr>
                <a:picLocks noChangeAspect="1"/>
              </p:cNvPicPr>
              <p:nvPr/>
            </p:nvPicPr>
            <p:blipFill>
              <a:blip r:embed="rId8"/>
              <a:stretch>
                <a:fillRect/>
              </a:stretch>
            </p:blipFill>
            <p:spPr>
              <a:xfrm>
                <a:off x="8796500" y="3677876"/>
                <a:ext cx="4244080" cy="2839010"/>
              </a:xfrm>
              <a:prstGeom prst="rect">
                <a:avLst/>
              </a:prstGeom>
            </p:spPr>
          </p:pic>
        </p:grpSp>
        <p:sp>
          <p:nvSpPr>
            <p:cNvPr id="41" name="TextBox 40">
              <a:extLst>
                <a:ext uri="{FF2B5EF4-FFF2-40B4-BE49-F238E27FC236}">
                  <a16:creationId xmlns:a16="http://schemas.microsoft.com/office/drawing/2014/main" id="{D9361C83-215C-7541-AFB9-272B18222482}"/>
                </a:ext>
              </a:extLst>
            </p:cNvPr>
            <p:cNvSpPr txBox="1"/>
            <p:nvPr/>
          </p:nvSpPr>
          <p:spPr>
            <a:xfrm>
              <a:off x="1849664" y="6245082"/>
              <a:ext cx="700833"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42" name="TextBox 41">
              <a:extLst>
                <a:ext uri="{FF2B5EF4-FFF2-40B4-BE49-F238E27FC236}">
                  <a16:creationId xmlns:a16="http://schemas.microsoft.com/office/drawing/2014/main" id="{5A76B08B-F19F-D849-BDDC-4F9D1184FB66}"/>
                </a:ext>
              </a:extLst>
            </p:cNvPr>
            <p:cNvSpPr txBox="1"/>
            <p:nvPr/>
          </p:nvSpPr>
          <p:spPr>
            <a:xfrm>
              <a:off x="5892749" y="6261329"/>
              <a:ext cx="700833"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43" name="TextBox 42">
              <a:extLst>
                <a:ext uri="{FF2B5EF4-FFF2-40B4-BE49-F238E27FC236}">
                  <a16:creationId xmlns:a16="http://schemas.microsoft.com/office/drawing/2014/main" id="{2809DE94-B134-824E-A513-34130AA0D913}"/>
                </a:ext>
              </a:extLst>
            </p:cNvPr>
            <p:cNvSpPr txBox="1"/>
            <p:nvPr/>
          </p:nvSpPr>
          <p:spPr>
            <a:xfrm>
              <a:off x="9875473" y="6245082"/>
              <a:ext cx="700833"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47" name="TextBox 46">
              <a:extLst>
                <a:ext uri="{FF2B5EF4-FFF2-40B4-BE49-F238E27FC236}">
                  <a16:creationId xmlns:a16="http://schemas.microsoft.com/office/drawing/2014/main" id="{FFC6A49D-C02B-7B48-84A5-4E3D250F981B}"/>
                </a:ext>
              </a:extLst>
            </p:cNvPr>
            <p:cNvSpPr txBox="1"/>
            <p:nvPr/>
          </p:nvSpPr>
          <p:spPr>
            <a:xfrm rot="16200000">
              <a:off x="119143" y="4842910"/>
              <a:ext cx="822661"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Depth (m)</a:t>
              </a:r>
            </a:p>
          </p:txBody>
        </p:sp>
        <p:sp>
          <p:nvSpPr>
            <p:cNvPr id="48" name="TextBox 47">
              <a:extLst>
                <a:ext uri="{FF2B5EF4-FFF2-40B4-BE49-F238E27FC236}">
                  <a16:creationId xmlns:a16="http://schemas.microsoft.com/office/drawing/2014/main" id="{87C7D942-43A8-8747-B424-97925794D16E}"/>
                </a:ext>
              </a:extLst>
            </p:cNvPr>
            <p:cNvSpPr txBox="1"/>
            <p:nvPr/>
          </p:nvSpPr>
          <p:spPr>
            <a:xfrm rot="16200000">
              <a:off x="4070462" y="4845487"/>
              <a:ext cx="822661"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Depth (m)</a:t>
              </a:r>
            </a:p>
          </p:txBody>
        </p:sp>
        <p:sp>
          <p:nvSpPr>
            <p:cNvPr id="49" name="TextBox 48">
              <a:extLst>
                <a:ext uri="{FF2B5EF4-FFF2-40B4-BE49-F238E27FC236}">
                  <a16:creationId xmlns:a16="http://schemas.microsoft.com/office/drawing/2014/main" id="{D0851D8B-72F8-B642-B058-AEB9A3A20959}"/>
                </a:ext>
              </a:extLst>
            </p:cNvPr>
            <p:cNvSpPr txBox="1"/>
            <p:nvPr/>
          </p:nvSpPr>
          <p:spPr>
            <a:xfrm rot="16200000">
              <a:off x="7985572" y="4845487"/>
              <a:ext cx="822661"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Depth (m)</a:t>
              </a:r>
            </a:p>
          </p:txBody>
        </p:sp>
      </p:grpSp>
      <p:grpSp>
        <p:nvGrpSpPr>
          <p:cNvPr id="58" name="Group 57">
            <a:extLst>
              <a:ext uri="{FF2B5EF4-FFF2-40B4-BE49-F238E27FC236}">
                <a16:creationId xmlns:a16="http://schemas.microsoft.com/office/drawing/2014/main" id="{ADDB1A13-8EE3-DC4E-A953-BD1FA0D99204}"/>
              </a:ext>
            </a:extLst>
          </p:cNvPr>
          <p:cNvGrpSpPr/>
          <p:nvPr/>
        </p:nvGrpSpPr>
        <p:grpSpPr>
          <a:xfrm>
            <a:off x="2812920" y="6590906"/>
            <a:ext cx="2578702" cy="276999"/>
            <a:chOff x="194880" y="6533076"/>
            <a:chExt cx="2578702" cy="276999"/>
          </a:xfrm>
        </p:grpSpPr>
        <p:cxnSp>
          <p:nvCxnSpPr>
            <p:cNvPr id="51" name="Straight Connector 50">
              <a:extLst>
                <a:ext uri="{FF2B5EF4-FFF2-40B4-BE49-F238E27FC236}">
                  <a16:creationId xmlns:a16="http://schemas.microsoft.com/office/drawing/2014/main" id="{B46E84BD-4047-4440-9F03-D96802DF252A}"/>
                </a:ext>
              </a:extLst>
            </p:cNvPr>
            <p:cNvCxnSpPr>
              <a:cxnSpLocks/>
            </p:cNvCxnSpPr>
            <p:nvPr/>
          </p:nvCxnSpPr>
          <p:spPr>
            <a:xfrm>
              <a:off x="194880" y="6671575"/>
              <a:ext cx="3511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46CADCC-2F60-0746-8BF0-DEEB72938C56}"/>
                </a:ext>
              </a:extLst>
            </p:cNvPr>
            <p:cNvCxnSpPr>
              <a:cxnSpLocks/>
            </p:cNvCxnSpPr>
            <p:nvPr/>
          </p:nvCxnSpPr>
          <p:spPr>
            <a:xfrm>
              <a:off x="1511557" y="6671575"/>
              <a:ext cx="35119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88DE3CF-8902-0F43-8961-C19B5BB94FEA}"/>
                </a:ext>
              </a:extLst>
            </p:cNvPr>
            <p:cNvSpPr txBox="1"/>
            <p:nvPr/>
          </p:nvSpPr>
          <p:spPr>
            <a:xfrm>
              <a:off x="546078" y="6533076"/>
              <a:ext cx="833883"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6.5 </a:t>
              </a:r>
              <a:r>
                <a:rPr lang="el-GR" sz="1200" dirty="0" err="1">
                  <a:latin typeface="Times New Roman" panose="02020603050405020304" pitchFamily="18" charset="0"/>
                  <a:cs typeface="Times New Roman" panose="02020603050405020304" pitchFamily="18" charset="0"/>
                </a:rPr>
                <a:t>μΜ</a:t>
              </a:r>
              <a:r>
                <a:rPr lang="en-US" sz="1200" dirty="0">
                  <a:latin typeface="Times New Roman" panose="02020603050405020304" pitchFamily="18" charset="0"/>
                  <a:cs typeface="Times New Roman" panose="02020603050405020304" pitchFamily="18" charset="0"/>
                </a:rPr>
                <a:t> O</a:t>
              </a:r>
              <a:r>
                <a:rPr lang="en-US" sz="1200" baseline="-25000" dirty="0">
                  <a:latin typeface="Times New Roman" panose="02020603050405020304" pitchFamily="18" charset="0"/>
                  <a:cs typeface="Times New Roman" panose="02020603050405020304" pitchFamily="18" charset="0"/>
                </a:rPr>
                <a:t>2</a:t>
              </a:r>
              <a:endParaRPr lang="en-FR" sz="12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86A3849A-57D1-554F-8413-5C130E3B8E77}"/>
                </a:ext>
              </a:extLst>
            </p:cNvPr>
            <p:cNvSpPr txBox="1"/>
            <p:nvPr/>
          </p:nvSpPr>
          <p:spPr>
            <a:xfrm>
              <a:off x="1862755" y="6533076"/>
              <a:ext cx="910827"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62.5 </a:t>
              </a:r>
              <a:r>
                <a:rPr lang="el-GR" sz="1200" dirty="0" err="1">
                  <a:latin typeface="Times New Roman" panose="02020603050405020304" pitchFamily="18" charset="0"/>
                  <a:cs typeface="Times New Roman" panose="02020603050405020304" pitchFamily="18" charset="0"/>
                </a:rPr>
                <a:t>μΜ</a:t>
              </a:r>
              <a:r>
                <a:rPr lang="en-US" sz="1200" dirty="0">
                  <a:latin typeface="Times New Roman" panose="02020603050405020304" pitchFamily="18" charset="0"/>
                  <a:cs typeface="Times New Roman" panose="02020603050405020304" pitchFamily="18" charset="0"/>
                </a:rPr>
                <a:t> O</a:t>
              </a:r>
              <a:r>
                <a:rPr lang="en-US" sz="1200" baseline="-25000" dirty="0">
                  <a:latin typeface="Times New Roman" panose="02020603050405020304" pitchFamily="18" charset="0"/>
                  <a:cs typeface="Times New Roman" panose="02020603050405020304" pitchFamily="18" charset="0"/>
                </a:rPr>
                <a:t>2</a:t>
              </a:r>
              <a:endParaRPr lang="en-FR" sz="1200" dirty="0">
                <a:latin typeface="Times New Roman" panose="02020603050405020304" pitchFamily="18" charset="0"/>
                <a:cs typeface="Times New Roman" panose="02020603050405020304" pitchFamily="18" charset="0"/>
              </a:endParaRPr>
            </a:p>
          </p:txBody>
        </p:sp>
      </p:grpSp>
      <p:sp>
        <p:nvSpPr>
          <p:cNvPr id="55" name="TextBox 54">
            <a:extLst>
              <a:ext uri="{FF2B5EF4-FFF2-40B4-BE49-F238E27FC236}">
                <a16:creationId xmlns:a16="http://schemas.microsoft.com/office/drawing/2014/main" id="{3F938025-354E-924A-8E28-A92BDC358D45}"/>
              </a:ext>
            </a:extLst>
          </p:cNvPr>
          <p:cNvSpPr txBox="1"/>
          <p:nvPr/>
        </p:nvSpPr>
        <p:spPr>
          <a:xfrm>
            <a:off x="3847342" y="3476606"/>
            <a:ext cx="744114"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0 </a:t>
            </a:r>
            <a:r>
              <a:rPr lang="el-GR" sz="1200" dirty="0" err="1">
                <a:latin typeface="Times New Roman" panose="02020603050405020304" pitchFamily="18" charset="0"/>
                <a:cs typeface="Times New Roman" panose="02020603050405020304" pitchFamily="18" charset="0"/>
              </a:rPr>
              <a:t>μΜ</a:t>
            </a:r>
            <a:r>
              <a:rPr lang="en-US" sz="1200" dirty="0">
                <a:latin typeface="Times New Roman" panose="02020603050405020304" pitchFamily="18" charset="0"/>
                <a:cs typeface="Times New Roman" panose="02020603050405020304" pitchFamily="18" charset="0"/>
              </a:rPr>
              <a:t> O</a:t>
            </a:r>
            <a:r>
              <a:rPr lang="en-US" sz="1200" baseline="-25000" dirty="0">
                <a:latin typeface="Times New Roman" panose="02020603050405020304" pitchFamily="18" charset="0"/>
                <a:cs typeface="Times New Roman" panose="02020603050405020304" pitchFamily="18" charset="0"/>
              </a:rPr>
              <a:t>2</a:t>
            </a:r>
            <a:endParaRPr lang="en-FR" sz="1200" baseline="-25000" dirty="0">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ED0A3119-D27C-1C4D-9A8A-6810AFDD2CAF}"/>
              </a:ext>
            </a:extLst>
          </p:cNvPr>
          <p:cNvSpPr txBox="1"/>
          <p:nvPr/>
        </p:nvSpPr>
        <p:spPr>
          <a:xfrm>
            <a:off x="3847342" y="992113"/>
            <a:ext cx="872355"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300 </a:t>
            </a:r>
            <a:r>
              <a:rPr lang="el-GR" sz="1200" dirty="0" err="1">
                <a:latin typeface="Times New Roman" panose="02020603050405020304" pitchFamily="18" charset="0"/>
                <a:cs typeface="Times New Roman" panose="02020603050405020304" pitchFamily="18" charset="0"/>
              </a:rPr>
              <a:t>μΜ</a:t>
            </a:r>
            <a:r>
              <a:rPr lang="en-US" sz="1200" dirty="0">
                <a:latin typeface="Times New Roman" panose="02020603050405020304" pitchFamily="18" charset="0"/>
                <a:cs typeface="Times New Roman" panose="02020603050405020304" pitchFamily="18" charset="0"/>
              </a:rPr>
              <a:t> O</a:t>
            </a:r>
            <a:r>
              <a:rPr lang="en-US" sz="1200" baseline="-25000" dirty="0">
                <a:latin typeface="Times New Roman" panose="02020603050405020304" pitchFamily="18" charset="0"/>
                <a:cs typeface="Times New Roman" panose="02020603050405020304" pitchFamily="18" charset="0"/>
              </a:rPr>
              <a:t>2</a:t>
            </a:r>
            <a:endParaRPr lang="en-FR" sz="1200" baseline="-250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8A0FB973-3921-524D-B04C-6BAF65142F23}"/>
              </a:ext>
            </a:extLst>
          </p:cNvPr>
          <p:cNvSpPr txBox="1"/>
          <p:nvPr/>
        </p:nvSpPr>
        <p:spPr>
          <a:xfrm>
            <a:off x="1977247" y="3602903"/>
            <a:ext cx="819455"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Longitude</a:t>
            </a:r>
          </a:p>
        </p:txBody>
      </p:sp>
      <p:sp>
        <p:nvSpPr>
          <p:cNvPr id="60" name="TextBox 59">
            <a:extLst>
              <a:ext uri="{FF2B5EF4-FFF2-40B4-BE49-F238E27FC236}">
                <a16:creationId xmlns:a16="http://schemas.microsoft.com/office/drawing/2014/main" id="{04A6A2C7-8578-4C4F-BFAA-56AB9C573FEE}"/>
              </a:ext>
            </a:extLst>
          </p:cNvPr>
          <p:cNvSpPr txBox="1"/>
          <p:nvPr/>
        </p:nvSpPr>
        <p:spPr>
          <a:xfrm>
            <a:off x="6007214" y="3663123"/>
            <a:ext cx="819455"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Longitude</a:t>
            </a:r>
          </a:p>
        </p:txBody>
      </p:sp>
      <p:sp>
        <p:nvSpPr>
          <p:cNvPr id="61" name="TextBox 60">
            <a:extLst>
              <a:ext uri="{FF2B5EF4-FFF2-40B4-BE49-F238E27FC236}">
                <a16:creationId xmlns:a16="http://schemas.microsoft.com/office/drawing/2014/main" id="{1918B11D-3064-2847-9575-4AC7E492B3B4}"/>
              </a:ext>
            </a:extLst>
          </p:cNvPr>
          <p:cNvSpPr txBox="1"/>
          <p:nvPr/>
        </p:nvSpPr>
        <p:spPr>
          <a:xfrm>
            <a:off x="9879267" y="3698789"/>
            <a:ext cx="819455"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Longitude</a:t>
            </a:r>
          </a:p>
        </p:txBody>
      </p:sp>
      <p:sp>
        <p:nvSpPr>
          <p:cNvPr id="62" name="TextBox 61">
            <a:extLst>
              <a:ext uri="{FF2B5EF4-FFF2-40B4-BE49-F238E27FC236}">
                <a16:creationId xmlns:a16="http://schemas.microsoft.com/office/drawing/2014/main" id="{31F01E17-5BCC-7E4C-B646-ADB525D15703}"/>
              </a:ext>
            </a:extLst>
          </p:cNvPr>
          <p:cNvSpPr txBox="1"/>
          <p:nvPr/>
        </p:nvSpPr>
        <p:spPr>
          <a:xfrm rot="16200000">
            <a:off x="-885227" y="2300102"/>
            <a:ext cx="2262158" cy="338554"/>
          </a:xfrm>
          <a:prstGeom prst="rect">
            <a:avLst/>
          </a:prstGeom>
          <a:solidFill>
            <a:schemeClr val="bg1"/>
          </a:solidFill>
        </p:spPr>
        <p:txBody>
          <a:bodyPr wrap="none" rtlCol="0">
            <a:spAutoFit/>
          </a:bodyPr>
          <a:lstStyle/>
          <a:p>
            <a:r>
              <a:rPr lang="en-FR" sz="1600" b="1" dirty="0">
                <a:latin typeface="Times New Roman" panose="02020603050405020304" pitchFamily="18" charset="0"/>
                <a:cs typeface="Times New Roman" panose="02020603050405020304" pitchFamily="18" charset="0"/>
              </a:rPr>
              <a:t>SEAFLOOR OXYGEN</a:t>
            </a:r>
          </a:p>
        </p:txBody>
      </p:sp>
      <p:sp>
        <p:nvSpPr>
          <p:cNvPr id="63" name="TextBox 62">
            <a:extLst>
              <a:ext uri="{FF2B5EF4-FFF2-40B4-BE49-F238E27FC236}">
                <a16:creationId xmlns:a16="http://schemas.microsoft.com/office/drawing/2014/main" id="{DFED3C37-D18F-B044-9E74-BC76DE72D319}"/>
              </a:ext>
            </a:extLst>
          </p:cNvPr>
          <p:cNvSpPr txBox="1"/>
          <p:nvPr/>
        </p:nvSpPr>
        <p:spPr>
          <a:xfrm rot="16200000">
            <a:off x="-849603" y="5035065"/>
            <a:ext cx="2198807" cy="338554"/>
          </a:xfrm>
          <a:prstGeom prst="rect">
            <a:avLst/>
          </a:prstGeom>
          <a:solidFill>
            <a:schemeClr val="bg1"/>
          </a:solidFill>
        </p:spPr>
        <p:txBody>
          <a:bodyPr wrap="none" rtlCol="0">
            <a:spAutoFit/>
          </a:bodyPr>
          <a:lstStyle/>
          <a:p>
            <a:r>
              <a:rPr lang="en-FR" sz="1600" b="1" dirty="0">
                <a:latin typeface="Times New Roman" panose="02020603050405020304" pitchFamily="18" charset="0"/>
                <a:cs typeface="Times New Roman" panose="02020603050405020304" pitchFamily="18" charset="0"/>
              </a:rPr>
              <a:t>ATLANTIC OXYGEN</a:t>
            </a:r>
          </a:p>
        </p:txBody>
      </p:sp>
    </p:spTree>
    <p:extLst>
      <p:ext uri="{BB962C8B-B14F-4D97-AF65-F5344CB8AC3E}">
        <p14:creationId xmlns:p14="http://schemas.microsoft.com/office/powerpoint/2010/main" val="330125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3114F431-DF50-744C-A98E-A23D789950FF}"/>
              </a:ext>
            </a:extLst>
          </p:cNvPr>
          <p:cNvGrpSpPr/>
          <p:nvPr/>
        </p:nvGrpSpPr>
        <p:grpSpPr>
          <a:xfrm>
            <a:off x="-121868" y="588978"/>
            <a:ext cx="12464477" cy="3740400"/>
            <a:chOff x="-121868" y="588978"/>
            <a:chExt cx="12464477" cy="3740400"/>
          </a:xfrm>
        </p:grpSpPr>
        <p:pic>
          <p:nvPicPr>
            <p:cNvPr id="45" name="Picture 44">
              <a:extLst>
                <a:ext uri="{FF2B5EF4-FFF2-40B4-BE49-F238E27FC236}">
                  <a16:creationId xmlns:a16="http://schemas.microsoft.com/office/drawing/2014/main" id="{69C647C4-E511-1349-A4D9-594B848DB885}"/>
                </a:ext>
              </a:extLst>
            </p:cNvPr>
            <p:cNvPicPr>
              <a:picLocks noChangeAspect="1"/>
            </p:cNvPicPr>
            <p:nvPr/>
          </p:nvPicPr>
          <p:blipFill rotWithShape="1">
            <a:blip r:embed="rId3"/>
            <a:srcRect l="50502"/>
            <a:stretch/>
          </p:blipFill>
          <p:spPr>
            <a:xfrm>
              <a:off x="4514282" y="773137"/>
              <a:ext cx="3699965" cy="3268800"/>
            </a:xfrm>
            <a:prstGeom prst="rect">
              <a:avLst/>
            </a:prstGeom>
          </p:spPr>
        </p:pic>
        <p:grpSp>
          <p:nvGrpSpPr>
            <p:cNvPr id="40" name="Group 39">
              <a:extLst>
                <a:ext uri="{FF2B5EF4-FFF2-40B4-BE49-F238E27FC236}">
                  <a16:creationId xmlns:a16="http://schemas.microsoft.com/office/drawing/2014/main" id="{6B616325-FF23-7642-8761-4B3D2CF7C5B4}"/>
                </a:ext>
              </a:extLst>
            </p:cNvPr>
            <p:cNvGrpSpPr/>
            <p:nvPr/>
          </p:nvGrpSpPr>
          <p:grpSpPr>
            <a:xfrm>
              <a:off x="-121868" y="588978"/>
              <a:ext cx="12464477" cy="3740400"/>
              <a:chOff x="-796994" y="388946"/>
              <a:chExt cx="12988993" cy="3897527"/>
            </a:xfrm>
          </p:grpSpPr>
          <p:grpSp>
            <p:nvGrpSpPr>
              <p:cNvPr id="27" name="Group 26">
                <a:extLst>
                  <a:ext uri="{FF2B5EF4-FFF2-40B4-BE49-F238E27FC236}">
                    <a16:creationId xmlns:a16="http://schemas.microsoft.com/office/drawing/2014/main" id="{24668B11-9273-CE46-B766-532A4952EA90}"/>
                  </a:ext>
                </a:extLst>
              </p:cNvPr>
              <p:cNvGrpSpPr/>
              <p:nvPr/>
            </p:nvGrpSpPr>
            <p:grpSpPr>
              <a:xfrm>
                <a:off x="-796994" y="388946"/>
                <a:ext cx="12788678" cy="3603459"/>
                <a:chOff x="-796994" y="388946"/>
                <a:chExt cx="12788678" cy="3603459"/>
              </a:xfrm>
            </p:grpSpPr>
            <p:grpSp>
              <p:nvGrpSpPr>
                <p:cNvPr id="10" name="Group 9">
                  <a:extLst>
                    <a:ext uri="{FF2B5EF4-FFF2-40B4-BE49-F238E27FC236}">
                      <a16:creationId xmlns:a16="http://schemas.microsoft.com/office/drawing/2014/main" id="{9562F23E-F423-164A-BA03-13B0963B3E80}"/>
                    </a:ext>
                  </a:extLst>
                </p:cNvPr>
                <p:cNvGrpSpPr/>
                <p:nvPr/>
              </p:nvGrpSpPr>
              <p:grpSpPr>
                <a:xfrm>
                  <a:off x="-162715" y="584775"/>
                  <a:ext cx="12154399" cy="3407630"/>
                  <a:chOff x="908162" y="574910"/>
                  <a:chExt cx="16697242" cy="4488178"/>
                </a:xfrm>
              </p:grpSpPr>
              <p:pic>
                <p:nvPicPr>
                  <p:cNvPr id="8" name="Picture 7">
                    <a:extLst>
                      <a:ext uri="{FF2B5EF4-FFF2-40B4-BE49-F238E27FC236}">
                        <a16:creationId xmlns:a16="http://schemas.microsoft.com/office/drawing/2014/main" id="{D4EC32BD-56B8-B64C-9110-A4BB10A28084}"/>
                      </a:ext>
                    </a:extLst>
                  </p:cNvPr>
                  <p:cNvPicPr>
                    <a:picLocks noChangeAspect="1"/>
                  </p:cNvPicPr>
                  <p:nvPr/>
                </p:nvPicPr>
                <p:blipFill rotWithShape="1">
                  <a:blip r:embed="rId3"/>
                  <a:srcRect r="50502"/>
                  <a:stretch/>
                </p:blipFill>
                <p:spPr>
                  <a:xfrm>
                    <a:off x="908162" y="574910"/>
                    <a:ext cx="5296760" cy="4486184"/>
                  </a:xfrm>
                  <a:prstGeom prst="rect">
                    <a:avLst/>
                  </a:prstGeom>
                </p:spPr>
              </p:pic>
              <p:pic>
                <p:nvPicPr>
                  <p:cNvPr id="9" name="Picture 8">
                    <a:extLst>
                      <a:ext uri="{FF2B5EF4-FFF2-40B4-BE49-F238E27FC236}">
                        <a16:creationId xmlns:a16="http://schemas.microsoft.com/office/drawing/2014/main" id="{D654C0DE-B906-6746-A76D-84FE409D93C1}"/>
                      </a:ext>
                    </a:extLst>
                  </p:cNvPr>
                  <p:cNvPicPr>
                    <a:picLocks noChangeAspect="1"/>
                  </p:cNvPicPr>
                  <p:nvPr/>
                </p:nvPicPr>
                <p:blipFill>
                  <a:blip r:embed="rId4"/>
                  <a:stretch>
                    <a:fillRect/>
                  </a:stretch>
                </p:blipFill>
                <p:spPr>
                  <a:xfrm>
                    <a:off x="12308644" y="676054"/>
                    <a:ext cx="5296760" cy="4387034"/>
                  </a:xfrm>
                  <a:prstGeom prst="rect">
                    <a:avLst/>
                  </a:prstGeom>
                </p:spPr>
              </p:pic>
            </p:grpSp>
            <p:sp>
              <p:nvSpPr>
                <p:cNvPr id="36" name="Rectangle 35">
                  <a:extLst>
                    <a:ext uri="{FF2B5EF4-FFF2-40B4-BE49-F238E27FC236}">
                      <a16:creationId xmlns:a16="http://schemas.microsoft.com/office/drawing/2014/main" id="{5F8D6AEA-FB80-0849-A8E3-30308F1D818B}"/>
                    </a:ext>
                  </a:extLst>
                </p:cNvPr>
                <p:cNvSpPr/>
                <p:nvPr/>
              </p:nvSpPr>
              <p:spPr>
                <a:xfrm>
                  <a:off x="-796994" y="388946"/>
                  <a:ext cx="12705049" cy="599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grpSp>
          <p:sp>
            <p:nvSpPr>
              <p:cNvPr id="39" name="Rectangle 38">
                <a:extLst>
                  <a:ext uri="{FF2B5EF4-FFF2-40B4-BE49-F238E27FC236}">
                    <a16:creationId xmlns:a16="http://schemas.microsoft.com/office/drawing/2014/main" id="{D8C4826F-2A52-D44D-9414-A4EE08C0548A}"/>
                  </a:ext>
                </a:extLst>
              </p:cNvPr>
              <p:cNvSpPr/>
              <p:nvPr/>
            </p:nvSpPr>
            <p:spPr>
              <a:xfrm>
                <a:off x="-669997" y="3687441"/>
                <a:ext cx="12861996" cy="599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grpSp>
      </p:grpSp>
      <p:sp>
        <p:nvSpPr>
          <p:cNvPr id="4" name="TextBox 3">
            <a:extLst>
              <a:ext uri="{FF2B5EF4-FFF2-40B4-BE49-F238E27FC236}">
                <a16:creationId xmlns:a16="http://schemas.microsoft.com/office/drawing/2014/main" id="{E33D9E3C-52E0-0841-A28F-29641BBC9383}"/>
              </a:ext>
            </a:extLst>
          </p:cNvPr>
          <p:cNvSpPr txBox="1"/>
          <p:nvPr/>
        </p:nvSpPr>
        <p:spPr>
          <a:xfrm>
            <a:off x="0" y="0"/>
            <a:ext cx="12191999" cy="584775"/>
          </a:xfrm>
          <a:prstGeom prst="rect">
            <a:avLst/>
          </a:prstGeom>
          <a:solidFill>
            <a:schemeClr val="accent1">
              <a:lumMod val="50000"/>
            </a:schemeClr>
          </a:solidFill>
        </p:spPr>
        <p:txBody>
          <a:bodyPr wrap="square" rtlCol="0">
            <a:spAutoFit/>
          </a:bodyPr>
          <a:lstStyle/>
          <a:p>
            <a:pPr algn="ctr"/>
            <a:r>
              <a:rPr lang="en-FR" sz="3200" dirty="0">
                <a:solidFill>
                  <a:schemeClr val="bg1"/>
                </a:solidFill>
                <a:latin typeface="Times New Roman" panose="02020603050405020304" pitchFamily="18" charset="0"/>
                <a:cs typeface="Times New Roman" panose="02020603050405020304" pitchFamily="18" charset="0"/>
              </a:rPr>
              <a:t>Atlantic deep water formation key to oxygenation</a:t>
            </a:r>
          </a:p>
        </p:txBody>
      </p:sp>
      <p:grpSp>
        <p:nvGrpSpPr>
          <p:cNvPr id="41" name="Group 40">
            <a:extLst>
              <a:ext uri="{FF2B5EF4-FFF2-40B4-BE49-F238E27FC236}">
                <a16:creationId xmlns:a16="http://schemas.microsoft.com/office/drawing/2014/main" id="{62B51EC1-0974-CE4C-9C0A-3A6AC54C0CDE}"/>
              </a:ext>
            </a:extLst>
          </p:cNvPr>
          <p:cNvGrpSpPr/>
          <p:nvPr/>
        </p:nvGrpSpPr>
        <p:grpSpPr>
          <a:xfrm>
            <a:off x="1454940" y="703789"/>
            <a:ext cx="9727298" cy="452118"/>
            <a:chOff x="583116" y="910622"/>
            <a:chExt cx="13784835" cy="640709"/>
          </a:xfrm>
        </p:grpSpPr>
        <p:sp>
          <p:nvSpPr>
            <p:cNvPr id="42" name="Rectangle 41">
              <a:extLst>
                <a:ext uri="{FF2B5EF4-FFF2-40B4-BE49-F238E27FC236}">
                  <a16:creationId xmlns:a16="http://schemas.microsoft.com/office/drawing/2014/main" id="{02627575-F555-E94B-A85D-04E8608A9B0C}"/>
                </a:ext>
              </a:extLst>
            </p:cNvPr>
            <p:cNvSpPr/>
            <p:nvPr/>
          </p:nvSpPr>
          <p:spPr>
            <a:xfrm>
              <a:off x="583116" y="910623"/>
              <a:ext cx="2499360" cy="621792"/>
            </a:xfrm>
            <a:prstGeom prst="rect">
              <a:avLst/>
            </a:prstGeom>
            <a:solidFill>
              <a:srgbClr val="B9DA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1400" dirty="0">
                  <a:solidFill>
                    <a:schemeClr val="tx1"/>
                  </a:solidFill>
                  <a:latin typeface="Times New Roman" panose="02020603050405020304" pitchFamily="18" charset="0"/>
                  <a:cs typeface="Times New Roman" panose="02020603050405020304" pitchFamily="18" charset="0"/>
                </a:rPr>
                <a:t>CENOMANIAN</a:t>
              </a:r>
            </a:p>
          </p:txBody>
        </p:sp>
        <p:sp>
          <p:nvSpPr>
            <p:cNvPr id="43" name="Rectangle 42">
              <a:extLst>
                <a:ext uri="{FF2B5EF4-FFF2-40B4-BE49-F238E27FC236}">
                  <a16:creationId xmlns:a16="http://schemas.microsoft.com/office/drawing/2014/main" id="{DD7A189F-5AC6-F44C-8227-A51A057C18F9}"/>
                </a:ext>
              </a:extLst>
            </p:cNvPr>
            <p:cNvSpPr/>
            <p:nvPr/>
          </p:nvSpPr>
          <p:spPr>
            <a:xfrm>
              <a:off x="6290580" y="929539"/>
              <a:ext cx="2499360" cy="621792"/>
            </a:xfrm>
            <a:prstGeom prst="rect">
              <a:avLst/>
            </a:prstGeom>
            <a:solidFill>
              <a:srgbClr val="FAF1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1400" dirty="0">
                  <a:solidFill>
                    <a:schemeClr val="tx1"/>
                  </a:solidFill>
                  <a:latin typeface="Times New Roman" panose="02020603050405020304" pitchFamily="18" charset="0"/>
                  <a:cs typeface="Times New Roman" panose="02020603050405020304" pitchFamily="18" charset="0"/>
                </a:rPr>
                <a:t>MAASTRICHTIAN</a:t>
              </a:r>
            </a:p>
          </p:txBody>
        </p:sp>
        <p:sp>
          <p:nvSpPr>
            <p:cNvPr id="44" name="Rectangle 43">
              <a:extLst>
                <a:ext uri="{FF2B5EF4-FFF2-40B4-BE49-F238E27FC236}">
                  <a16:creationId xmlns:a16="http://schemas.microsoft.com/office/drawing/2014/main" id="{A1FFB45C-F30B-0A4B-84F9-E8D1C6ADA777}"/>
                </a:ext>
              </a:extLst>
            </p:cNvPr>
            <p:cNvSpPr/>
            <p:nvPr/>
          </p:nvSpPr>
          <p:spPr>
            <a:xfrm>
              <a:off x="11868591" y="910622"/>
              <a:ext cx="2499360" cy="621792"/>
            </a:xfrm>
            <a:prstGeom prst="rect">
              <a:avLst/>
            </a:prstGeom>
            <a:solidFill>
              <a:srgbClr val="FFB17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R" sz="1400" dirty="0">
                  <a:solidFill>
                    <a:schemeClr val="tx1"/>
                  </a:solidFill>
                  <a:latin typeface="Times New Roman" panose="02020603050405020304" pitchFamily="18" charset="0"/>
                  <a:cs typeface="Times New Roman" panose="02020603050405020304" pitchFamily="18" charset="0"/>
                </a:rPr>
                <a:t>PALEOCENE</a:t>
              </a:r>
            </a:p>
          </p:txBody>
        </p:sp>
      </p:grpSp>
      <p:sp>
        <p:nvSpPr>
          <p:cNvPr id="48" name="TextBox 47">
            <a:extLst>
              <a:ext uri="{FF2B5EF4-FFF2-40B4-BE49-F238E27FC236}">
                <a16:creationId xmlns:a16="http://schemas.microsoft.com/office/drawing/2014/main" id="{DBAEA677-B755-D349-BE82-6A15F145A3E8}"/>
              </a:ext>
            </a:extLst>
          </p:cNvPr>
          <p:cNvSpPr txBox="1"/>
          <p:nvPr/>
        </p:nvSpPr>
        <p:spPr>
          <a:xfrm rot="16200000">
            <a:off x="75467" y="2315902"/>
            <a:ext cx="822661"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Depth (m)</a:t>
            </a:r>
          </a:p>
        </p:txBody>
      </p:sp>
      <p:sp>
        <p:nvSpPr>
          <p:cNvPr id="49" name="TextBox 48">
            <a:extLst>
              <a:ext uri="{FF2B5EF4-FFF2-40B4-BE49-F238E27FC236}">
                <a16:creationId xmlns:a16="http://schemas.microsoft.com/office/drawing/2014/main" id="{832C7B03-7CB7-654A-AC34-A29B19197E4F}"/>
              </a:ext>
            </a:extLst>
          </p:cNvPr>
          <p:cNvSpPr txBox="1"/>
          <p:nvPr/>
        </p:nvSpPr>
        <p:spPr>
          <a:xfrm rot="16200000">
            <a:off x="4087638" y="2315902"/>
            <a:ext cx="822661"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Depth (m)</a:t>
            </a:r>
          </a:p>
        </p:txBody>
      </p:sp>
      <p:sp>
        <p:nvSpPr>
          <p:cNvPr id="50" name="TextBox 49">
            <a:extLst>
              <a:ext uri="{FF2B5EF4-FFF2-40B4-BE49-F238E27FC236}">
                <a16:creationId xmlns:a16="http://schemas.microsoft.com/office/drawing/2014/main" id="{A6CAFBDD-FD48-D14C-B799-24B99B172506}"/>
              </a:ext>
            </a:extLst>
          </p:cNvPr>
          <p:cNvSpPr txBox="1"/>
          <p:nvPr/>
        </p:nvSpPr>
        <p:spPr>
          <a:xfrm rot="16200000">
            <a:off x="8039087" y="2315902"/>
            <a:ext cx="822661"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Depth (m)</a:t>
            </a:r>
          </a:p>
        </p:txBody>
      </p:sp>
      <p:grpSp>
        <p:nvGrpSpPr>
          <p:cNvPr id="61" name="Group 60">
            <a:extLst>
              <a:ext uri="{FF2B5EF4-FFF2-40B4-BE49-F238E27FC236}">
                <a16:creationId xmlns:a16="http://schemas.microsoft.com/office/drawing/2014/main" id="{E95A0ACC-B379-3B48-9D38-28E1FD1DF9A4}"/>
              </a:ext>
            </a:extLst>
          </p:cNvPr>
          <p:cNvGrpSpPr/>
          <p:nvPr/>
        </p:nvGrpSpPr>
        <p:grpSpPr>
          <a:xfrm>
            <a:off x="-121868" y="3888458"/>
            <a:ext cx="12290409" cy="3365135"/>
            <a:chOff x="-121868" y="3780306"/>
            <a:chExt cx="12290409" cy="3365135"/>
          </a:xfrm>
        </p:grpSpPr>
        <p:grpSp>
          <p:nvGrpSpPr>
            <p:cNvPr id="56" name="Group 55">
              <a:extLst>
                <a:ext uri="{FF2B5EF4-FFF2-40B4-BE49-F238E27FC236}">
                  <a16:creationId xmlns:a16="http://schemas.microsoft.com/office/drawing/2014/main" id="{F42030EA-C244-BA4A-8339-2FFCB09146F3}"/>
                </a:ext>
              </a:extLst>
            </p:cNvPr>
            <p:cNvGrpSpPr/>
            <p:nvPr/>
          </p:nvGrpSpPr>
          <p:grpSpPr>
            <a:xfrm>
              <a:off x="-121868" y="3780306"/>
              <a:ext cx="12290409" cy="3365135"/>
              <a:chOff x="-121868" y="3780306"/>
              <a:chExt cx="12290409" cy="3365135"/>
            </a:xfrm>
          </p:grpSpPr>
          <p:grpSp>
            <p:nvGrpSpPr>
              <p:cNvPr id="38" name="Group 37">
                <a:extLst>
                  <a:ext uri="{FF2B5EF4-FFF2-40B4-BE49-F238E27FC236}">
                    <a16:creationId xmlns:a16="http://schemas.microsoft.com/office/drawing/2014/main" id="{00937FA0-2959-2B4B-A22F-1C5AA67E227A}"/>
                  </a:ext>
                </a:extLst>
              </p:cNvPr>
              <p:cNvGrpSpPr/>
              <p:nvPr/>
            </p:nvGrpSpPr>
            <p:grpSpPr>
              <a:xfrm>
                <a:off x="378913" y="3911125"/>
                <a:ext cx="11789628" cy="2981771"/>
                <a:chOff x="318708" y="3885430"/>
                <a:chExt cx="12150498" cy="3073042"/>
              </a:xfrm>
            </p:grpSpPr>
            <p:pic>
              <p:nvPicPr>
                <p:cNvPr id="14" name="Picture 13" descr="Diagram&#10;&#10;Description automatically generated">
                  <a:extLst>
                    <a:ext uri="{FF2B5EF4-FFF2-40B4-BE49-F238E27FC236}">
                      <a16:creationId xmlns:a16="http://schemas.microsoft.com/office/drawing/2014/main" id="{1911A945-8CF1-A144-AD52-3D5B62C45827}"/>
                    </a:ext>
                  </a:extLst>
                </p:cNvPr>
                <p:cNvPicPr>
                  <a:picLocks noChangeAspect="1"/>
                </p:cNvPicPr>
                <p:nvPr/>
              </p:nvPicPr>
              <p:blipFill rotWithShape="1">
                <a:blip r:embed="rId5"/>
                <a:srcRect t="9036"/>
                <a:stretch/>
              </p:blipFill>
              <p:spPr>
                <a:xfrm>
                  <a:off x="318708" y="3904982"/>
                  <a:ext cx="4029112" cy="3053490"/>
                </a:xfrm>
                <a:prstGeom prst="rect">
                  <a:avLst/>
                </a:prstGeom>
              </p:spPr>
            </p:pic>
            <p:pic>
              <p:nvPicPr>
                <p:cNvPr id="16" name="Picture 15" descr="A picture containing map&#10;&#10;Description automatically generated">
                  <a:extLst>
                    <a:ext uri="{FF2B5EF4-FFF2-40B4-BE49-F238E27FC236}">
                      <a16:creationId xmlns:a16="http://schemas.microsoft.com/office/drawing/2014/main" id="{E1636C31-1C73-864B-A507-88D4293FC19E}"/>
                    </a:ext>
                  </a:extLst>
                </p:cNvPr>
                <p:cNvPicPr>
                  <a:picLocks noChangeAspect="1"/>
                </p:cNvPicPr>
                <p:nvPr/>
              </p:nvPicPr>
              <p:blipFill rotWithShape="1">
                <a:blip r:embed="rId6"/>
                <a:srcRect t="9320"/>
                <a:stretch/>
              </p:blipFill>
              <p:spPr>
                <a:xfrm>
                  <a:off x="4525261" y="3885430"/>
                  <a:ext cx="3924007" cy="2994331"/>
                </a:xfrm>
                <a:prstGeom prst="rect">
                  <a:avLst/>
                </a:prstGeom>
              </p:spPr>
            </p:pic>
            <p:pic>
              <p:nvPicPr>
                <p:cNvPr id="51" name="Picture 50" descr="Diagram&#10;&#10;Description automatically generated with medium confidence">
                  <a:extLst>
                    <a:ext uri="{FF2B5EF4-FFF2-40B4-BE49-F238E27FC236}">
                      <a16:creationId xmlns:a16="http://schemas.microsoft.com/office/drawing/2014/main" id="{0D3F3520-94CD-954C-B6BA-1ABA903AAC44}"/>
                    </a:ext>
                  </a:extLst>
                </p:cNvPr>
                <p:cNvPicPr>
                  <a:picLocks noChangeAspect="1"/>
                </p:cNvPicPr>
                <p:nvPr/>
              </p:nvPicPr>
              <p:blipFill rotWithShape="1">
                <a:blip r:embed="rId7"/>
                <a:srcRect t="10683"/>
                <a:stretch/>
              </p:blipFill>
              <p:spPr>
                <a:xfrm>
                  <a:off x="8618557" y="3984417"/>
                  <a:ext cx="3850649" cy="2826705"/>
                </a:xfrm>
                <a:prstGeom prst="rect">
                  <a:avLst/>
                </a:prstGeom>
              </p:spPr>
            </p:pic>
          </p:grpSp>
          <p:sp>
            <p:nvSpPr>
              <p:cNvPr id="54" name="Rectangle 53">
                <a:extLst>
                  <a:ext uri="{FF2B5EF4-FFF2-40B4-BE49-F238E27FC236}">
                    <a16:creationId xmlns:a16="http://schemas.microsoft.com/office/drawing/2014/main" id="{4D105FDE-4980-984C-BE72-2E5E1E501B08}"/>
                  </a:ext>
                </a:extLst>
              </p:cNvPr>
              <p:cNvSpPr/>
              <p:nvPr/>
            </p:nvSpPr>
            <p:spPr>
              <a:xfrm>
                <a:off x="-121868" y="3780306"/>
                <a:ext cx="12191999" cy="226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sp>
            <p:nvSpPr>
              <p:cNvPr id="55" name="Rectangle 54">
                <a:extLst>
                  <a:ext uri="{FF2B5EF4-FFF2-40B4-BE49-F238E27FC236}">
                    <a16:creationId xmlns:a16="http://schemas.microsoft.com/office/drawing/2014/main" id="{9D6489BE-9ED4-5944-AF4D-52081129952C}"/>
                  </a:ext>
                </a:extLst>
              </p:cNvPr>
              <p:cNvSpPr/>
              <p:nvPr/>
            </p:nvSpPr>
            <p:spPr>
              <a:xfrm>
                <a:off x="-64595" y="6570559"/>
                <a:ext cx="12191999" cy="574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grpSp>
        <p:grpSp>
          <p:nvGrpSpPr>
            <p:cNvPr id="60" name="Group 59">
              <a:extLst>
                <a:ext uri="{FF2B5EF4-FFF2-40B4-BE49-F238E27FC236}">
                  <a16:creationId xmlns:a16="http://schemas.microsoft.com/office/drawing/2014/main" id="{A9150882-8474-9B4A-8107-A667EFF6DD17}"/>
                </a:ext>
              </a:extLst>
            </p:cNvPr>
            <p:cNvGrpSpPr/>
            <p:nvPr/>
          </p:nvGrpSpPr>
          <p:grpSpPr>
            <a:xfrm>
              <a:off x="1923908" y="6458919"/>
              <a:ext cx="8786217" cy="317381"/>
              <a:chOff x="1923908" y="6458919"/>
              <a:chExt cx="8786217" cy="317381"/>
            </a:xfrm>
          </p:grpSpPr>
          <p:sp>
            <p:nvSpPr>
              <p:cNvPr id="57" name="TextBox 56">
                <a:extLst>
                  <a:ext uri="{FF2B5EF4-FFF2-40B4-BE49-F238E27FC236}">
                    <a16:creationId xmlns:a16="http://schemas.microsoft.com/office/drawing/2014/main" id="{A010496E-AB8C-BD40-820E-03517955AEFB}"/>
                  </a:ext>
                </a:extLst>
              </p:cNvPr>
              <p:cNvSpPr txBox="1"/>
              <p:nvPr/>
            </p:nvSpPr>
            <p:spPr>
              <a:xfrm>
                <a:off x="1923908" y="6485119"/>
                <a:ext cx="819455"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Longitude</a:t>
                </a:r>
              </a:p>
            </p:txBody>
          </p:sp>
          <p:sp>
            <p:nvSpPr>
              <p:cNvPr id="58" name="TextBox 57">
                <a:extLst>
                  <a:ext uri="{FF2B5EF4-FFF2-40B4-BE49-F238E27FC236}">
                    <a16:creationId xmlns:a16="http://schemas.microsoft.com/office/drawing/2014/main" id="{E7702652-C798-7540-9A82-FA768D69A6FC}"/>
                  </a:ext>
                </a:extLst>
              </p:cNvPr>
              <p:cNvSpPr txBox="1"/>
              <p:nvPr/>
            </p:nvSpPr>
            <p:spPr>
              <a:xfrm>
                <a:off x="5974131" y="6458919"/>
                <a:ext cx="819455"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Longitude</a:t>
                </a:r>
              </a:p>
            </p:txBody>
          </p:sp>
          <p:sp>
            <p:nvSpPr>
              <p:cNvPr id="59" name="TextBox 58">
                <a:extLst>
                  <a:ext uri="{FF2B5EF4-FFF2-40B4-BE49-F238E27FC236}">
                    <a16:creationId xmlns:a16="http://schemas.microsoft.com/office/drawing/2014/main" id="{8F24537B-77BF-844F-92A5-B78DDDC25847}"/>
                  </a:ext>
                </a:extLst>
              </p:cNvPr>
              <p:cNvSpPr txBox="1"/>
              <p:nvPr/>
            </p:nvSpPr>
            <p:spPr>
              <a:xfrm>
                <a:off x="9890670" y="6499301"/>
                <a:ext cx="819455"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Longitude</a:t>
                </a:r>
              </a:p>
            </p:txBody>
          </p:sp>
        </p:grpSp>
      </p:grpSp>
      <p:sp>
        <p:nvSpPr>
          <p:cNvPr id="62" name="TextBox 61">
            <a:extLst>
              <a:ext uri="{FF2B5EF4-FFF2-40B4-BE49-F238E27FC236}">
                <a16:creationId xmlns:a16="http://schemas.microsoft.com/office/drawing/2014/main" id="{16D6F577-ABC2-3C41-A32A-21DCCFF4FA3C}"/>
              </a:ext>
            </a:extLst>
          </p:cNvPr>
          <p:cNvSpPr txBox="1"/>
          <p:nvPr/>
        </p:nvSpPr>
        <p:spPr>
          <a:xfrm>
            <a:off x="1923907" y="3756486"/>
            <a:ext cx="700833"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63" name="TextBox 62">
            <a:extLst>
              <a:ext uri="{FF2B5EF4-FFF2-40B4-BE49-F238E27FC236}">
                <a16:creationId xmlns:a16="http://schemas.microsoft.com/office/drawing/2014/main" id="{B5B40DAF-B385-5A45-802B-9092C5C60938}"/>
              </a:ext>
            </a:extLst>
          </p:cNvPr>
          <p:cNvSpPr txBox="1"/>
          <p:nvPr/>
        </p:nvSpPr>
        <p:spPr>
          <a:xfrm>
            <a:off x="6031404" y="3758877"/>
            <a:ext cx="700833"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64" name="TextBox 63">
            <a:extLst>
              <a:ext uri="{FF2B5EF4-FFF2-40B4-BE49-F238E27FC236}">
                <a16:creationId xmlns:a16="http://schemas.microsoft.com/office/drawing/2014/main" id="{5B60C036-205B-C14B-A88A-2E4FB3888014}"/>
              </a:ext>
            </a:extLst>
          </p:cNvPr>
          <p:cNvSpPr txBox="1"/>
          <p:nvPr/>
        </p:nvSpPr>
        <p:spPr>
          <a:xfrm>
            <a:off x="9949980" y="3763611"/>
            <a:ext cx="700833" cy="276999"/>
          </a:xfrm>
          <a:prstGeom prst="rect">
            <a:avLst/>
          </a:prstGeom>
          <a:no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65" name="TextBox 64">
            <a:extLst>
              <a:ext uri="{FF2B5EF4-FFF2-40B4-BE49-F238E27FC236}">
                <a16:creationId xmlns:a16="http://schemas.microsoft.com/office/drawing/2014/main" id="{C93B6FCB-3551-1A4E-8FE8-6529435EC62A}"/>
              </a:ext>
            </a:extLst>
          </p:cNvPr>
          <p:cNvSpPr txBox="1"/>
          <p:nvPr/>
        </p:nvSpPr>
        <p:spPr>
          <a:xfrm rot="16200000">
            <a:off x="112206" y="5244618"/>
            <a:ext cx="700833"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66" name="TextBox 65">
            <a:extLst>
              <a:ext uri="{FF2B5EF4-FFF2-40B4-BE49-F238E27FC236}">
                <a16:creationId xmlns:a16="http://schemas.microsoft.com/office/drawing/2014/main" id="{82CA3285-ABD0-654F-B359-C665082EF490}"/>
              </a:ext>
            </a:extLst>
          </p:cNvPr>
          <p:cNvSpPr txBox="1"/>
          <p:nvPr/>
        </p:nvSpPr>
        <p:spPr>
          <a:xfrm rot="16200000">
            <a:off x="4148551" y="5239658"/>
            <a:ext cx="700833"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67" name="TextBox 66">
            <a:extLst>
              <a:ext uri="{FF2B5EF4-FFF2-40B4-BE49-F238E27FC236}">
                <a16:creationId xmlns:a16="http://schemas.microsoft.com/office/drawing/2014/main" id="{6124F6D5-2CCC-7844-B9EA-238745A8B9BC}"/>
              </a:ext>
            </a:extLst>
          </p:cNvPr>
          <p:cNvSpPr txBox="1"/>
          <p:nvPr/>
        </p:nvSpPr>
        <p:spPr>
          <a:xfrm rot="16200000">
            <a:off x="8102354" y="5239657"/>
            <a:ext cx="700833" cy="276999"/>
          </a:xfrm>
          <a:prstGeom prst="rect">
            <a:avLst/>
          </a:prstGeom>
          <a:solidFill>
            <a:schemeClr val="bg1"/>
          </a:solidFill>
        </p:spPr>
        <p:txBody>
          <a:bodyPr wrap="none" rtlCol="0">
            <a:spAutoFit/>
          </a:bodyPr>
          <a:lstStyle/>
          <a:p>
            <a:r>
              <a:rPr lang="en-FR" sz="1200" dirty="0">
                <a:latin typeface="Times New Roman" panose="02020603050405020304" pitchFamily="18" charset="0"/>
                <a:cs typeface="Times New Roman" panose="02020603050405020304" pitchFamily="18" charset="0"/>
              </a:rPr>
              <a:t>Latitude</a:t>
            </a:r>
          </a:p>
        </p:txBody>
      </p:sp>
      <p:sp>
        <p:nvSpPr>
          <p:cNvPr id="68" name="TextBox 67">
            <a:extLst>
              <a:ext uri="{FF2B5EF4-FFF2-40B4-BE49-F238E27FC236}">
                <a16:creationId xmlns:a16="http://schemas.microsoft.com/office/drawing/2014/main" id="{0B8047D2-F11E-754F-B13A-2C62637CEFC3}"/>
              </a:ext>
            </a:extLst>
          </p:cNvPr>
          <p:cNvSpPr txBox="1"/>
          <p:nvPr/>
        </p:nvSpPr>
        <p:spPr>
          <a:xfrm>
            <a:off x="3838629" y="3585694"/>
            <a:ext cx="590226"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-16 </a:t>
            </a:r>
            <a:r>
              <a:rPr lang="en-US" sz="1200" dirty="0" err="1">
                <a:latin typeface="Times New Roman" panose="02020603050405020304" pitchFamily="18" charset="0"/>
                <a:cs typeface="Times New Roman" panose="02020603050405020304" pitchFamily="18" charset="0"/>
              </a:rPr>
              <a:t>Sv</a:t>
            </a:r>
            <a:endParaRPr lang="en-FR" sz="1200" baseline="-25000"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1BF0A8BC-D72A-7E43-81FC-929E1A2B3BED}"/>
              </a:ext>
            </a:extLst>
          </p:cNvPr>
          <p:cNvSpPr txBox="1"/>
          <p:nvPr/>
        </p:nvSpPr>
        <p:spPr>
          <a:xfrm>
            <a:off x="3857266" y="1019221"/>
            <a:ext cx="538930"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16 </a:t>
            </a:r>
            <a:r>
              <a:rPr lang="en-US" sz="1200" dirty="0" err="1">
                <a:latin typeface="Times New Roman" panose="02020603050405020304" pitchFamily="18" charset="0"/>
                <a:cs typeface="Times New Roman" panose="02020603050405020304" pitchFamily="18" charset="0"/>
              </a:rPr>
              <a:t>Sv</a:t>
            </a:r>
            <a:endParaRPr lang="en-FR" sz="1200" baseline="-25000" dirty="0">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C25C349B-AFD9-FA42-935D-81C62B76954A}"/>
              </a:ext>
            </a:extLst>
          </p:cNvPr>
          <p:cNvSpPr txBox="1"/>
          <p:nvPr/>
        </p:nvSpPr>
        <p:spPr>
          <a:xfrm>
            <a:off x="3841349" y="3854277"/>
            <a:ext cx="107446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20 g C m</a:t>
            </a:r>
            <a:r>
              <a:rPr lang="en-US" sz="1200" baseline="30000" dirty="0">
                <a:latin typeface="Times New Roman" panose="02020603050405020304" pitchFamily="18" charset="0"/>
                <a:cs typeface="Times New Roman" panose="02020603050405020304" pitchFamily="18" charset="0"/>
              </a:rPr>
              <a:t>-3 </a:t>
            </a:r>
            <a:r>
              <a:rPr lang="en-US" sz="1200" dirty="0">
                <a:latin typeface="Times New Roman" panose="02020603050405020304" pitchFamily="18" charset="0"/>
                <a:cs typeface="Times New Roman" panose="02020603050405020304" pitchFamily="18" charset="0"/>
              </a:rPr>
              <a:t>yr</a:t>
            </a:r>
            <a:r>
              <a:rPr lang="en-US" sz="1200" baseline="30000" dirty="0">
                <a:latin typeface="Times New Roman" panose="02020603050405020304" pitchFamily="18" charset="0"/>
                <a:cs typeface="Times New Roman" panose="02020603050405020304" pitchFamily="18" charset="0"/>
              </a:rPr>
              <a:t>-1</a:t>
            </a:r>
            <a:endParaRPr lang="en-FR" sz="1200" baseline="-250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92D6BA80-A20D-554F-8FDC-84784C363229}"/>
              </a:ext>
            </a:extLst>
          </p:cNvPr>
          <p:cNvSpPr txBox="1"/>
          <p:nvPr/>
        </p:nvSpPr>
        <p:spPr>
          <a:xfrm>
            <a:off x="3857266" y="6615765"/>
            <a:ext cx="997517"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0 g C m</a:t>
            </a:r>
            <a:r>
              <a:rPr lang="en-US" sz="1200" baseline="30000" dirty="0">
                <a:latin typeface="Times New Roman" panose="02020603050405020304" pitchFamily="18" charset="0"/>
                <a:cs typeface="Times New Roman" panose="02020603050405020304" pitchFamily="18" charset="0"/>
              </a:rPr>
              <a:t>-3 </a:t>
            </a:r>
            <a:r>
              <a:rPr lang="en-US" sz="1200" dirty="0">
                <a:latin typeface="Times New Roman" panose="02020603050405020304" pitchFamily="18" charset="0"/>
                <a:cs typeface="Times New Roman" panose="02020603050405020304" pitchFamily="18" charset="0"/>
              </a:rPr>
              <a:t>yr</a:t>
            </a:r>
            <a:r>
              <a:rPr lang="en-US" sz="1200" baseline="30000" dirty="0">
                <a:latin typeface="Times New Roman" panose="02020603050405020304" pitchFamily="18" charset="0"/>
                <a:cs typeface="Times New Roman" panose="02020603050405020304" pitchFamily="18" charset="0"/>
              </a:rPr>
              <a:t>-1</a:t>
            </a:r>
            <a:endParaRPr lang="en-FR" sz="1200" baseline="-25000" dirty="0">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9A42A890-8FA7-2643-A956-D892E1402546}"/>
              </a:ext>
            </a:extLst>
          </p:cNvPr>
          <p:cNvSpPr txBox="1"/>
          <p:nvPr/>
        </p:nvSpPr>
        <p:spPr>
          <a:xfrm rot="16200000">
            <a:off x="-1072325" y="2300102"/>
            <a:ext cx="2636363" cy="338554"/>
          </a:xfrm>
          <a:prstGeom prst="rect">
            <a:avLst/>
          </a:prstGeom>
          <a:solidFill>
            <a:schemeClr val="bg1"/>
          </a:solidFill>
        </p:spPr>
        <p:txBody>
          <a:bodyPr wrap="none" rtlCol="0">
            <a:spAutoFit/>
          </a:bodyPr>
          <a:lstStyle/>
          <a:p>
            <a:r>
              <a:rPr lang="en-FR" sz="1600" b="1" dirty="0">
                <a:latin typeface="Times New Roman" panose="02020603050405020304" pitchFamily="18" charset="0"/>
                <a:cs typeface="Times New Roman" panose="02020603050405020304" pitchFamily="18" charset="0"/>
              </a:rPr>
              <a:t>ATLANTIC MER. OVERT.</a:t>
            </a:r>
          </a:p>
        </p:txBody>
      </p:sp>
      <p:sp>
        <p:nvSpPr>
          <p:cNvPr id="73" name="TextBox 72">
            <a:extLst>
              <a:ext uri="{FF2B5EF4-FFF2-40B4-BE49-F238E27FC236}">
                <a16:creationId xmlns:a16="http://schemas.microsoft.com/office/drawing/2014/main" id="{D54CDC7E-A2DE-6F48-830B-D988FFD4F344}"/>
              </a:ext>
            </a:extLst>
          </p:cNvPr>
          <p:cNvSpPr txBox="1"/>
          <p:nvPr/>
        </p:nvSpPr>
        <p:spPr>
          <a:xfrm rot="16200000">
            <a:off x="-887073" y="5158355"/>
            <a:ext cx="2239972" cy="338554"/>
          </a:xfrm>
          <a:prstGeom prst="rect">
            <a:avLst/>
          </a:prstGeom>
          <a:solidFill>
            <a:schemeClr val="bg1"/>
          </a:solidFill>
        </p:spPr>
        <p:txBody>
          <a:bodyPr wrap="none" rtlCol="0">
            <a:spAutoFit/>
          </a:bodyPr>
          <a:lstStyle/>
          <a:p>
            <a:r>
              <a:rPr lang="en-FR" sz="1600" b="1" dirty="0">
                <a:latin typeface="Times New Roman" panose="02020603050405020304" pitchFamily="18" charset="0"/>
                <a:cs typeface="Times New Roman" panose="02020603050405020304" pitchFamily="18" charset="0"/>
              </a:rPr>
              <a:t>EXPORT PROD. 500m</a:t>
            </a:r>
          </a:p>
        </p:txBody>
      </p:sp>
    </p:spTree>
    <p:extLst>
      <p:ext uri="{BB962C8B-B14F-4D97-AF65-F5344CB8AC3E}">
        <p14:creationId xmlns:p14="http://schemas.microsoft.com/office/powerpoint/2010/main" val="9997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ns nationaal centrum voor wetenschappelijk onderzoek">
            <a:extLst>
              <a:ext uri="{FF2B5EF4-FFF2-40B4-BE49-F238E27FC236}">
                <a16:creationId xmlns:a16="http://schemas.microsoft.com/office/drawing/2014/main" id="{DEA3361A-F620-DB4C-A653-1D78AFEB1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8950" y="5419417"/>
            <a:ext cx="1011352" cy="1011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REGE.fr | Centre Européen de Recherche et d'Enseignement des Géosciences  de l'Environnement">
            <a:extLst>
              <a:ext uri="{FF2B5EF4-FFF2-40B4-BE49-F238E27FC236}">
                <a16:creationId xmlns:a16="http://schemas.microsoft.com/office/drawing/2014/main" id="{CE7EADD5-8DAD-5448-A7D8-2B9453132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891" y="5205801"/>
            <a:ext cx="1918110" cy="143858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4796BBBA-5C1D-AE4F-A242-030C0F465591}"/>
              </a:ext>
            </a:extLst>
          </p:cNvPr>
          <p:cNvSpPr txBox="1">
            <a:spLocks/>
          </p:cNvSpPr>
          <p:nvPr/>
        </p:nvSpPr>
        <p:spPr>
          <a:xfrm>
            <a:off x="-1" y="4506792"/>
            <a:ext cx="12192000" cy="699009"/>
          </a:xfrm>
          <a:prstGeom prst="rect">
            <a:avLst/>
          </a:prstGeom>
          <a:solidFill>
            <a:schemeClr val="accent1">
              <a:lumMod val="5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FR" sz="5400" dirty="0">
                <a:solidFill>
                  <a:schemeClr val="bg1"/>
                </a:solidFill>
                <a:latin typeface="Times New Roman" panose="02020603050405020304" pitchFamily="18" charset="0"/>
                <a:cs typeface="Times New Roman" panose="02020603050405020304" pitchFamily="18" charset="0"/>
              </a:rPr>
              <a:t>Thank you for your attention!</a:t>
            </a:r>
          </a:p>
        </p:txBody>
      </p:sp>
      <p:sp>
        <p:nvSpPr>
          <p:cNvPr id="11" name="Title 1">
            <a:extLst>
              <a:ext uri="{FF2B5EF4-FFF2-40B4-BE49-F238E27FC236}">
                <a16:creationId xmlns:a16="http://schemas.microsoft.com/office/drawing/2014/main" id="{67C14BE3-860B-E146-AA32-D53B46E248F1}"/>
              </a:ext>
            </a:extLst>
          </p:cNvPr>
          <p:cNvSpPr txBox="1">
            <a:spLocks/>
          </p:cNvSpPr>
          <p:nvPr/>
        </p:nvSpPr>
        <p:spPr>
          <a:xfrm>
            <a:off x="6397754" y="-12092"/>
            <a:ext cx="5794246" cy="699009"/>
          </a:xfrm>
          <a:prstGeom prst="rect">
            <a:avLst/>
          </a:prstGeom>
          <a:solidFill>
            <a:schemeClr val="accent1">
              <a:lumMod val="50000"/>
            </a:schemeClr>
          </a:solidFill>
          <a:ln>
            <a:solidFill>
              <a:schemeClr val="tx1"/>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FR" sz="5400" dirty="0">
                <a:solidFill>
                  <a:schemeClr val="bg1"/>
                </a:solidFill>
                <a:latin typeface="Times New Roman" panose="02020603050405020304" pitchFamily="18" charset="0"/>
                <a:cs typeface="Times New Roman" panose="02020603050405020304" pitchFamily="18" charset="0"/>
              </a:rPr>
              <a:t>Future research goals</a:t>
            </a:r>
          </a:p>
        </p:txBody>
      </p:sp>
      <p:sp>
        <p:nvSpPr>
          <p:cNvPr id="13" name="Title 1">
            <a:extLst>
              <a:ext uri="{FF2B5EF4-FFF2-40B4-BE49-F238E27FC236}">
                <a16:creationId xmlns:a16="http://schemas.microsoft.com/office/drawing/2014/main" id="{DD2EE4EB-2A9E-8E41-A292-A80C6689685A}"/>
              </a:ext>
            </a:extLst>
          </p:cNvPr>
          <p:cNvSpPr txBox="1">
            <a:spLocks/>
          </p:cNvSpPr>
          <p:nvPr/>
        </p:nvSpPr>
        <p:spPr>
          <a:xfrm>
            <a:off x="-1" y="-12092"/>
            <a:ext cx="6215605" cy="699009"/>
          </a:xfrm>
          <a:prstGeom prst="rect">
            <a:avLst/>
          </a:prstGeom>
          <a:solidFill>
            <a:schemeClr val="accent1">
              <a:lumMod val="50000"/>
            </a:schemeClr>
          </a:solidFill>
          <a:ln>
            <a:solidFill>
              <a:schemeClr val="tx1"/>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FR" sz="5400" dirty="0">
                <a:solidFill>
                  <a:schemeClr val="bg1"/>
                </a:solidFill>
                <a:latin typeface="Times New Roman" panose="02020603050405020304" pitchFamily="18" charset="0"/>
                <a:cs typeface="Times New Roman" panose="02020603050405020304" pitchFamily="18" charset="0"/>
              </a:rPr>
              <a:t>Conclusions</a:t>
            </a:r>
          </a:p>
        </p:txBody>
      </p:sp>
      <p:sp>
        <p:nvSpPr>
          <p:cNvPr id="16" name="Content Placeholder 2">
            <a:extLst>
              <a:ext uri="{FF2B5EF4-FFF2-40B4-BE49-F238E27FC236}">
                <a16:creationId xmlns:a16="http://schemas.microsoft.com/office/drawing/2014/main" id="{73661AD9-34E5-5847-A972-FAD814A0116E}"/>
              </a:ext>
            </a:extLst>
          </p:cNvPr>
          <p:cNvSpPr txBox="1">
            <a:spLocks/>
          </p:cNvSpPr>
          <p:nvPr/>
        </p:nvSpPr>
        <p:spPr>
          <a:xfrm>
            <a:off x="-1" y="821813"/>
            <a:ext cx="6215605" cy="2349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FR" dirty="0">
                <a:latin typeface="Times New Roman" panose="02020603050405020304" pitchFamily="18" charset="0"/>
                <a:cs typeface="Times New Roman" panose="02020603050405020304" pitchFamily="18" charset="0"/>
                <a:sym typeface="Wingdings" pitchFamily="2" charset="2"/>
              </a:rPr>
              <a:t>Atlantic more oxygenated at 70Ma and 60Ma.</a:t>
            </a:r>
          </a:p>
          <a:p>
            <a:r>
              <a:rPr lang="en-FR" dirty="0">
                <a:latin typeface="Times New Roman" panose="02020603050405020304" pitchFamily="18" charset="0"/>
                <a:cs typeface="Times New Roman" panose="02020603050405020304" pitchFamily="18" charset="0"/>
                <a:sym typeface="Wingdings" pitchFamily="2" charset="2"/>
              </a:rPr>
              <a:t>Deep water formation in S. Atlantic appears to be key driver of this difference.</a:t>
            </a:r>
            <a:endParaRPr lang="en-FR" dirty="0">
              <a:latin typeface="Times New Roman" panose="02020603050405020304" pitchFamily="18"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E38D94A1-741D-DD47-989D-11CE4F445299}"/>
              </a:ext>
            </a:extLst>
          </p:cNvPr>
          <p:cNvSpPr txBox="1">
            <a:spLocks/>
          </p:cNvSpPr>
          <p:nvPr/>
        </p:nvSpPr>
        <p:spPr>
          <a:xfrm>
            <a:off x="6397754" y="821812"/>
            <a:ext cx="5796174" cy="2349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en-FR" dirty="0">
                <a:latin typeface="Times New Roman" panose="02020603050405020304" pitchFamily="18" charset="0"/>
                <a:cs typeface="Times New Roman" panose="02020603050405020304" pitchFamily="18" charset="0"/>
              </a:rPr>
              <a:t>Further work on circulation </a:t>
            </a:r>
          </a:p>
          <a:p>
            <a:pPr>
              <a:buFont typeface="Wingdings" pitchFamily="2" charset="2"/>
              <a:buChar char="Ø"/>
            </a:pPr>
            <a:r>
              <a:rPr lang="en-FR" dirty="0">
                <a:latin typeface="Times New Roman" panose="02020603050405020304" pitchFamily="18" charset="0"/>
                <a:cs typeface="Times New Roman" panose="02020603050405020304" pitchFamily="18" charset="0"/>
              </a:rPr>
              <a:t>Realistic nutrient modelling</a:t>
            </a:r>
          </a:p>
          <a:p>
            <a:pPr>
              <a:buFont typeface="Wingdings" pitchFamily="2" charset="2"/>
              <a:buChar char="Ø"/>
            </a:pPr>
            <a:r>
              <a:rPr lang="en-FR" dirty="0">
                <a:latin typeface="Times New Roman" panose="02020603050405020304" pitchFamily="18" charset="0"/>
                <a:cs typeface="Times New Roman" panose="02020603050405020304" pitchFamily="18" charset="0"/>
              </a:rPr>
              <a:t>Aptian?</a:t>
            </a:r>
          </a:p>
        </p:txBody>
      </p:sp>
    </p:spTree>
    <p:extLst>
      <p:ext uri="{BB962C8B-B14F-4D97-AF65-F5344CB8AC3E}">
        <p14:creationId xmlns:p14="http://schemas.microsoft.com/office/powerpoint/2010/main" val="2141071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5836</TotalTime>
  <Words>728</Words>
  <Application>Microsoft Macintosh PowerPoint</Application>
  <PresentationFormat>Widescreen</PresentationFormat>
  <Paragraphs>84</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Wingdings</vt:lpstr>
      <vt:lpstr>Office Theme</vt:lpstr>
      <vt:lpstr>Modeling the Impact  of Paleogeography on  Cretaceous Ocean Deoxygenation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the Impact of Paleogeography on Cretaceous Ocean Deoxygenation </dc:title>
  <dc:creator>Papadomanolaki, N. (Nina)</dc:creator>
  <cp:lastModifiedBy>Papadomanolaki, N. (Nina)</cp:lastModifiedBy>
  <cp:revision>43</cp:revision>
  <dcterms:created xsi:type="dcterms:W3CDTF">2022-04-19T09:38:54Z</dcterms:created>
  <dcterms:modified xsi:type="dcterms:W3CDTF">2022-05-20T15:21:45Z</dcterms:modified>
</cp:coreProperties>
</file>