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8"/>
  </p:notesMasterIdLst>
  <p:sldIdLst>
    <p:sldId id="263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00"/>
    <a:srgbClr val="397C23"/>
    <a:srgbClr val="52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07" autoAdjust="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756E-3445-4E3F-B214-9B284580C09F}" type="datetimeFigureOut">
              <a:rPr lang="de-AT" smtClean="0"/>
              <a:t>19.05.2022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794AB-FB18-4E54-8E39-7376ABC691B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5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CA5825D-3AF1-43E5-86E4-DB673F07C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50" y="1989000"/>
            <a:ext cx="7219050" cy="509048"/>
          </a:xfrm>
          <a:prstGeom prst="rect">
            <a:avLst/>
          </a:prstGeom>
        </p:spPr>
        <p:txBody>
          <a:bodyPr lIns="72000"/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Titel</a:t>
            </a:r>
          </a:p>
        </p:txBody>
      </p:sp>
      <p:sp>
        <p:nvSpPr>
          <p:cNvPr id="5" name="Textplatzhalter">
            <a:extLst>
              <a:ext uri="{FF2B5EF4-FFF2-40B4-BE49-F238E27FC236}">
                <a16:creationId xmlns:a16="http://schemas.microsoft.com/office/drawing/2014/main" id="{8795C8CA-7A06-4195-8130-8303AC5BBC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950" y="2498048"/>
            <a:ext cx="7219050" cy="64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164865EC-C2AD-43DC-B68F-BCEDE9193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000" y="3213000"/>
            <a:ext cx="11232576" cy="2952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8FC0DB48-B3DC-4E0E-B2EA-6F78BC2A7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295" y="6411362"/>
            <a:ext cx="8280000" cy="294149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9" name="Datumsplatzhalter">
            <a:extLst>
              <a:ext uri="{FF2B5EF4-FFF2-40B4-BE49-F238E27FC236}">
                <a16:creationId xmlns:a16="http://schemas.microsoft.com/office/drawing/2014/main" id="{C50EFE61-B5B7-4C12-95DF-BAC064A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711" y="6411362"/>
            <a:ext cx="1123203" cy="294148"/>
          </a:xfrm>
          <a:prstGeom prst="rect">
            <a:avLst/>
          </a:prstGeom>
        </p:spPr>
        <p:txBody>
          <a:bodyPr lIns="0" rIns="0"/>
          <a:lstStyle>
            <a:lvl1pPr algn="l">
              <a:defRPr sz="1000"/>
            </a:lvl1pPr>
          </a:lstStyle>
          <a:p>
            <a:fld id="{3DB0E1C6-6FB1-4969-A8ED-FB83F22A532C}" type="datetime1">
              <a:rPr lang="de-DE" smtClean="0"/>
              <a:t>19.05.2022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63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">
            <a:extLst>
              <a:ext uri="{FF2B5EF4-FFF2-40B4-BE49-F238E27FC236}">
                <a16:creationId xmlns:a16="http://schemas.microsoft.com/office/drawing/2014/main" id="{4C176C68-93E8-462F-99D9-70E73DF59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E3DDF547-01D2-4FD9-AD1B-3DD8146F9FA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7221" y="1752600"/>
            <a:ext cx="11277287" cy="4359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B0232F-ACF4-457C-9950-D96CAEC4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81F4-D115-4C6A-93A9-7A03B787B1F5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8D1AEF-4544-40B2-9F9F-34FC97F1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8969B3-AECB-4182-8C54-9279AB2B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22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50A3A49A-E148-47BD-BFF1-E4F3E9ED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B89AD7A2-9120-4BDD-9F22-4C6A2F08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8F03994B-8BBE-46AA-87D7-E4DA0521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5340-183B-4501-8B09-3C33799C3070}" type="datetime1">
              <a:rPr lang="de-DE" smtClean="0"/>
              <a:t>19.05.2022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014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2D9E9F7-2597-4253-A24C-E216A9482514}"/>
              </a:ext>
            </a:extLst>
          </p:cNvPr>
          <p:cNvSpPr txBox="1"/>
          <p:nvPr userDrawn="1"/>
        </p:nvSpPr>
        <p:spPr>
          <a:xfrm>
            <a:off x="404400" y="2112189"/>
            <a:ext cx="7995600" cy="5539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de-AT" sz="3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Universität für Bodenkultur Wien</a:t>
            </a:r>
            <a:endParaRPr lang="de-AT" sz="3000" dirty="0"/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6B0076FF-A578-4302-9EFD-A1F72BCFF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400" y="2743201"/>
            <a:ext cx="7995600" cy="11127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Department für Wirtschafts- und Sozialwissenschaften</a:t>
            </a:r>
          </a:p>
          <a:p>
            <a:pPr lvl="0"/>
            <a:r>
              <a:rPr lang="de-DE" dirty="0"/>
              <a:t>Institut für Soziale Ökologie</a:t>
            </a:r>
          </a:p>
          <a:p>
            <a:pPr lvl="0"/>
            <a:r>
              <a:rPr lang="de-AT" dirty="0"/>
              <a:t/>
            </a:r>
            <a:br>
              <a:rPr lang="de-AT" dirty="0"/>
            </a:br>
            <a:r>
              <a:rPr lang="de-AT" dirty="0"/>
              <a:t>Titel, Vorname Name</a:t>
            </a:r>
            <a:endParaRPr lang="de-DE" dirty="0"/>
          </a:p>
        </p:txBody>
      </p:sp>
      <p:sp>
        <p:nvSpPr>
          <p:cNvPr id="5" name="Textplatzhalter">
            <a:extLst>
              <a:ext uri="{FF2B5EF4-FFF2-40B4-BE49-F238E27FC236}">
                <a16:creationId xmlns:a16="http://schemas.microsoft.com/office/drawing/2014/main" id="{8CD834BB-2C70-4474-AAF3-7E62331F2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400" y="3973674"/>
            <a:ext cx="7995600" cy="208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Gregor Mendel-Straße 33, A-1180 Wien</a:t>
            </a:r>
            <a:br>
              <a:rPr lang="de-DE" dirty="0"/>
            </a:br>
            <a:r>
              <a:rPr lang="de-AT" dirty="0"/>
              <a:t>Tel.: +43 1 47654 0</a:t>
            </a:r>
            <a:br>
              <a:rPr lang="de-AT" dirty="0"/>
            </a:br>
            <a:r>
              <a:rPr lang="de-DE" dirty="0"/>
              <a:t>E-Mail: max.muster@boku.ac.at</a:t>
            </a:r>
            <a:br>
              <a:rPr lang="de-DE" dirty="0"/>
            </a:br>
            <a:r>
              <a:rPr lang="de-AT" dirty="0"/>
              <a:t>Website: www.boku.ac.at</a:t>
            </a:r>
            <a:endParaRPr lang="de-DE" dirty="0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C5D43FC6-75C0-463B-A675-CF811529D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711" y="6411362"/>
            <a:ext cx="1123203" cy="294148"/>
          </a:xfrm>
          <a:prstGeom prst="rect">
            <a:avLst/>
          </a:prstGeom>
        </p:spPr>
        <p:txBody>
          <a:bodyPr lIns="0" rIns="0"/>
          <a:lstStyle>
            <a:lvl1pPr algn="l">
              <a:defRPr sz="1000"/>
            </a:lvl1pPr>
          </a:lstStyle>
          <a:p>
            <a:fld id="{DF25B2E4-57CC-4780-B784-61179692B6E6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7D2EEF0E-DA1D-448E-8252-1BB420461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295" y="6411362"/>
            <a:ext cx="8280000" cy="294149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57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Ein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">
            <a:extLst>
              <a:ext uri="{FF2B5EF4-FFF2-40B4-BE49-F238E27FC236}">
                <a16:creationId xmlns:a16="http://schemas.microsoft.com/office/drawing/2014/main" id="{D2887EDE-CF00-437C-B1CA-8E250B693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BE59406-5CA6-40CE-9903-B45A0DE65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599" y="1752600"/>
            <a:ext cx="11373910" cy="43593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/>
            </a:lvl1pPr>
            <a:lvl2pPr marL="6858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11430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3pPr>
            <a:lvl4pPr marL="16002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E004B614-1A1D-49A8-BFD0-8247ECB3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4CD2-D7F9-4CE2-BCBC-046330FCA1EC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BE6AA4E8-E95E-4557-8B11-58150BD0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E4EF7D01-3F62-4C51-9DD7-6F2FE3B0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01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platzhalter">
            <a:extLst>
              <a:ext uri="{FF2B5EF4-FFF2-40B4-BE49-F238E27FC236}">
                <a16:creationId xmlns:a16="http://schemas.microsoft.com/office/drawing/2014/main" id="{06F8DEC9-70B0-4DFD-8191-06A63A6C9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53826E2-F158-4960-A640-B8D873437E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599" y="1752600"/>
            <a:ext cx="5590138" cy="43593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/>
            </a:lvl1pPr>
            <a:lvl2pPr marL="6858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11430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3pPr>
            <a:lvl4pPr marL="16002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99D309-427E-49A0-A810-E0BBA3EFD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530" y="1752601"/>
            <a:ext cx="5485978" cy="4359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BA2584-6E96-4931-87ED-0683B6E0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682-8DFA-4399-9E26-A982B3C50B91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92215E-7CB8-4153-A419-02AC58D2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7A6D93-7B37-4C62-8A0D-BE083E27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314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platzhalter">
            <a:extLst>
              <a:ext uri="{FF2B5EF4-FFF2-40B4-BE49-F238E27FC236}">
                <a16:creationId xmlns:a16="http://schemas.microsoft.com/office/drawing/2014/main" id="{63AF9DF1-3A76-4030-B165-C8FC99E5B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E8C816B-649A-46B5-8578-DF26728D0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599" y="1752600"/>
            <a:ext cx="5590138" cy="43593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/>
            </a:lvl1pPr>
            <a:lvl2pPr marL="6858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11430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3pPr>
            <a:lvl4pPr marL="16002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9D5E59F-C290-4CCE-8AF1-17B590A14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2435" y="1752600"/>
            <a:ext cx="5590138" cy="43593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/>
            </a:lvl1pPr>
            <a:lvl2pPr marL="6858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11430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3pPr>
            <a:lvl4pPr marL="16002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BA2584-6E96-4931-87ED-0683B6E0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0E4-74A9-4B34-8B26-78573CD84390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92215E-7CB8-4153-A419-02AC58D2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7A6D93-7B37-4C62-8A0D-BE083E27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90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ild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platzhalter">
            <a:extLst>
              <a:ext uri="{FF2B5EF4-FFF2-40B4-BE49-F238E27FC236}">
                <a16:creationId xmlns:a16="http://schemas.microsoft.com/office/drawing/2014/main" id="{95A756F5-FDE6-49E7-BCE9-A4A47F917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8" name="Bildplatzhalter 1">
            <a:extLst>
              <a:ext uri="{FF2B5EF4-FFF2-40B4-BE49-F238E27FC236}">
                <a16:creationId xmlns:a16="http://schemas.microsoft.com/office/drawing/2014/main" id="{7CE5151F-7606-4DEF-B69D-5D62AB7299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495" y="1752600"/>
            <a:ext cx="5477717" cy="4359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1600" dirty="0"/>
            </a:lvl1pPr>
          </a:lstStyle>
          <a:p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DD63FFC8-F659-45A2-A1A3-31CBF85B98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9791" y="1752600"/>
            <a:ext cx="5484718" cy="202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420B16E9-005F-4DBC-979E-8731A26A0C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542" y="4080803"/>
            <a:ext cx="2590459" cy="2031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id="{FFB65200-A846-4F46-BA8C-F0F3E4716B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48" y="4080803"/>
            <a:ext cx="2590459" cy="2031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CA487E82-FD3D-4831-8603-54C91DF3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24A3-4445-4B2E-982A-926B4C55F095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76048662-AAAC-49B6-886B-E9ED86FA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8E488B9-BFD2-406C-AD84-B932B766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94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ildraster mit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">
            <a:extLst>
              <a:ext uri="{FF2B5EF4-FFF2-40B4-BE49-F238E27FC236}">
                <a16:creationId xmlns:a16="http://schemas.microsoft.com/office/drawing/2014/main" id="{CBF825A8-AA30-48BA-9770-45AA05839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10188E53-CBB1-4774-982B-4DF955EE4E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22" y="1752600"/>
            <a:ext cx="5486001" cy="411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2F677542-0B4C-4EF1-8ED7-C6404F9278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711" y="5872146"/>
            <a:ext cx="5484922" cy="287337"/>
          </a:xfrm>
          <a:prstGeom prst="rect">
            <a:avLst/>
          </a:prstGeom>
        </p:spPr>
        <p:txBody>
          <a:bodyPr lIns="0" t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CAC8D6C9-82BA-40C5-9A7D-5A9963A169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50127" y="1752600"/>
            <a:ext cx="2588611" cy="17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5CAF363-640B-413D-9847-6FB5E82FB3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8012" y="3538807"/>
            <a:ext cx="2590725" cy="287337"/>
          </a:xfrm>
          <a:prstGeom prst="rect">
            <a:avLst/>
          </a:prstGeom>
        </p:spPr>
        <p:txBody>
          <a:bodyPr lIns="0" t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Bildlegende</a:t>
            </a:r>
            <a:endParaRPr lang="de-AT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5A2AC44-467B-429A-BAE3-C6BE56F4D8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1752600"/>
            <a:ext cx="2590254" cy="178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EB27B83-432C-4A37-93F5-71C94D4C7B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0" y="3535743"/>
            <a:ext cx="2590252" cy="290401"/>
          </a:xfrm>
          <a:prstGeom prst="rect">
            <a:avLst/>
          </a:prstGeom>
        </p:spPr>
        <p:txBody>
          <a:bodyPr lIns="0" t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Bildlegende</a:t>
            </a:r>
            <a:endParaRPr lang="de-AT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5B232917-AFB6-47D8-BADF-0FBC41A0EA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012" y="4081982"/>
            <a:ext cx="5485848" cy="178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66A21B9-95B2-45D9-B255-28D414CA7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9096" y="5869486"/>
            <a:ext cx="5484764" cy="292658"/>
          </a:xfrm>
          <a:prstGeom prst="rect">
            <a:avLst/>
          </a:prstGeom>
        </p:spPr>
        <p:txBody>
          <a:bodyPr lIns="0" t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Bildlegende</a:t>
            </a:r>
            <a:endParaRPr lang="de-AT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6C069DB8-1039-41FC-B8BF-4C4AE318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C03-345D-48A1-A449-A38295666FB9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02264F19-A976-4DD5-BBCC-06C95B6F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F7B2C164-3CCA-465E-91D2-8CBFCF44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01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afik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">
            <a:extLst>
              <a:ext uri="{FF2B5EF4-FFF2-40B4-BE49-F238E27FC236}">
                <a16:creationId xmlns:a16="http://schemas.microsoft.com/office/drawing/2014/main" id="{9960A198-4AB4-4D50-A547-C32A16852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CADE54B5-8E6D-41D6-BD80-D174626FC2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22" y="1752600"/>
            <a:ext cx="11277286" cy="435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088BA4-05EA-437B-BC38-B94D8E7C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1B3-5F4D-4AF1-B83D-021CE42D4C2C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4D54AC-3137-475F-8427-424CFCA7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FC346A-8942-475C-9808-EDD5AB51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90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afik ganzseitig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">
            <a:extLst>
              <a:ext uri="{FF2B5EF4-FFF2-40B4-BE49-F238E27FC236}">
                <a16:creationId xmlns:a16="http://schemas.microsoft.com/office/drawing/2014/main" id="{16F7A2F2-A77B-4026-B582-0D69CB6B2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914775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CADE54B5-8E6D-41D6-BD80-D174626FC2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22" y="1425575"/>
            <a:ext cx="11277286" cy="4687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088BA4-05EA-437B-BC38-B94D8E7C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98C8-BD1C-478B-BD5F-6EE682E9A608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4D54AC-3137-475F-8427-424CFCA7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Economics and Social Sciences | Titel Max Muster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FC346A-8942-475C-9808-EDD5AB51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3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Logo of the University of Natural Resources and Life Sciences, Vienna, Institute of Social Ecology">
            <a:extLst>
              <a:ext uri="{FF2B5EF4-FFF2-40B4-BE49-F238E27FC236}">
                <a16:creationId xmlns:a16="http://schemas.microsoft.com/office/drawing/2014/main" id="{B8EED638-0E6C-4B4E-81E0-6BDB773953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40" y="390569"/>
            <a:ext cx="2186341" cy="1080000"/>
          </a:xfrm>
          <a:prstGeom prst="rect">
            <a:avLst/>
          </a:prstGeom>
        </p:spPr>
      </p:pic>
      <p:cxnSp>
        <p:nvCxnSpPr>
          <p:cNvPr id="9" name="Linie">
            <a:extLst>
              <a:ext uri="{FF2B5EF4-FFF2-40B4-BE49-F238E27FC236}">
                <a16:creationId xmlns:a16="http://schemas.microsoft.com/office/drawing/2014/main" id="{14BF2E0F-3B3E-4A87-8682-C29844CBC2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21" y="6398336"/>
            <a:ext cx="11277287" cy="0"/>
          </a:xfrm>
          <a:prstGeom prst="line">
            <a:avLst/>
          </a:prstGeom>
          <a:ln w="12700">
            <a:solidFill>
              <a:srgbClr val="F18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">
            <a:extLst>
              <a:ext uri="{FF2B5EF4-FFF2-40B4-BE49-F238E27FC236}">
                <a16:creationId xmlns:a16="http://schemas.microsoft.com/office/drawing/2014/main" id="{98016A2E-3BA2-446F-AD80-2CEC46435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711" y="6411362"/>
            <a:ext cx="1123203" cy="294148"/>
          </a:xfrm>
          <a:prstGeom prst="rect">
            <a:avLst/>
          </a:prstGeom>
        </p:spPr>
        <p:txBody>
          <a:bodyPr lIns="0" rIns="0"/>
          <a:lstStyle>
            <a:lvl1pPr algn="l">
              <a:defRPr sz="1000"/>
            </a:lvl1pPr>
          </a:lstStyle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5691378A-D564-4EF2-969D-2FE81B5F3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295" y="6411362"/>
            <a:ext cx="8280000" cy="294149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69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6EE95EA-7058-4E09-AE2F-38CE55876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8299" y="422653"/>
            <a:ext cx="1457561" cy="720000"/>
          </a:xfrm>
          <a:prstGeom prst="rect">
            <a:avLst/>
          </a:prstGeom>
        </p:spPr>
      </p:pic>
      <p:cxnSp>
        <p:nvCxnSpPr>
          <p:cNvPr id="7" name="Linie">
            <a:extLst>
              <a:ext uri="{FF2B5EF4-FFF2-40B4-BE49-F238E27FC236}">
                <a16:creationId xmlns:a16="http://schemas.microsoft.com/office/drawing/2014/main" id="{623EDFF5-C5DD-4BB7-8E48-79ECA15874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21" y="6398336"/>
            <a:ext cx="11277287" cy="0"/>
          </a:xfrm>
          <a:prstGeom prst="line">
            <a:avLst/>
          </a:prstGeom>
          <a:ln w="12700">
            <a:solidFill>
              <a:srgbClr val="F18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">
            <a:extLst>
              <a:ext uri="{FF2B5EF4-FFF2-40B4-BE49-F238E27FC236}">
                <a16:creationId xmlns:a16="http://schemas.microsoft.com/office/drawing/2014/main" id="{BB3FE9B1-8351-403E-91D0-006356A5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711" y="6411362"/>
            <a:ext cx="1123203" cy="294148"/>
          </a:xfrm>
          <a:prstGeom prst="rect">
            <a:avLst/>
          </a:prstGeom>
        </p:spPr>
        <p:txBody>
          <a:bodyPr lIns="0" rIns="0"/>
          <a:lstStyle>
            <a:lvl1pPr algn="l">
              <a:defRPr sz="1000"/>
            </a:lvl1pPr>
          </a:lstStyle>
          <a:p>
            <a:fld id="{EB01E247-5BFD-45B2-BF8F-D3EC3902886E}" type="datetime1">
              <a:rPr lang="de-DE" smtClean="0"/>
              <a:t>19.05.2022</a:t>
            </a:fld>
            <a:endParaRPr lang="de-AT" dirty="0"/>
          </a:p>
        </p:txBody>
      </p:sp>
      <p:sp>
        <p:nvSpPr>
          <p:cNvPr id="13" name="Fußzeilenplatzhalter">
            <a:extLst>
              <a:ext uri="{FF2B5EF4-FFF2-40B4-BE49-F238E27FC236}">
                <a16:creationId xmlns:a16="http://schemas.microsoft.com/office/drawing/2014/main" id="{C03D8AD8-D5B8-4A4D-A240-05536214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295" y="6411362"/>
            <a:ext cx="8280000" cy="294149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6538988A-0E70-413E-A1CA-DBC3E803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289" y="6411362"/>
            <a:ext cx="621000" cy="294148"/>
          </a:xfrm>
          <a:prstGeom prst="rect">
            <a:avLst/>
          </a:prstGeom>
        </p:spPr>
        <p:txBody>
          <a:bodyPr lIns="0" rIns="0"/>
          <a:lstStyle>
            <a:lvl1pPr algn="r">
              <a:defRPr sz="1000"/>
            </a:lvl1pPr>
          </a:lstStyle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0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7" r:id="rId3"/>
    <p:sldLayoutId id="2147483656" r:id="rId4"/>
    <p:sldLayoutId id="2147483658" r:id="rId5"/>
    <p:sldLayoutId id="2147483659" r:id="rId6"/>
    <p:sldLayoutId id="2147483668" r:id="rId7"/>
    <p:sldLayoutId id="2147483665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nan.bhan@boku.ac.a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BFC493-5376-4BB0-BDEB-9D1713AC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0" y="1598222"/>
            <a:ext cx="9012958" cy="910509"/>
          </a:xfrm>
        </p:spPr>
        <p:txBody>
          <a:bodyPr/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mid-20th century estimate of global vegetation carbon stocks based on inventory statistics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5C4840-F692-46C2-B77C-86E1901ADF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950" y="2482418"/>
            <a:ext cx="7219050" cy="648000"/>
          </a:xfrm>
        </p:spPr>
        <p:txBody>
          <a:bodyPr/>
          <a:lstStyle/>
          <a:p>
            <a:r>
              <a:rPr lang="de-DE" b="1" i="1" dirty="0" smtClean="0"/>
              <a:t>Bhan, M.</a:t>
            </a:r>
            <a:r>
              <a:rPr lang="de-DE" dirty="0" smtClean="0"/>
              <a:t>, Meyfroidt, P., Matej, S., Erb, K-H., Gingrich, S.</a:t>
            </a:r>
          </a:p>
          <a:p>
            <a:r>
              <a:rPr lang="de-DE" i="1" dirty="0" smtClean="0"/>
              <a:t>(currently under review); Journal of Land Use Science</a:t>
            </a:r>
            <a:endParaRPr lang="de-AT" i="1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F072116-319D-44A4-B857-8219FA60D47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480000" y="3213000"/>
            <a:ext cx="11232576" cy="295200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A219B5-25B1-4781-90A9-D22FCB6853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E50A6B-C4BB-4BC0-873C-0A38F9F5E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Economics and Social Sciences | </a:t>
            </a:r>
            <a:r>
              <a:rPr lang="en-US" dirty="0" smtClean="0"/>
              <a:t>Manan Bhan</a:t>
            </a:r>
            <a:endParaRPr lang="de-AT" dirty="0"/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 rotWithShape="1">
          <a:blip r:embed="rId3"/>
          <a:srcRect t="19048" b="17590"/>
          <a:stretch/>
        </p:blipFill>
        <p:spPr>
          <a:xfrm>
            <a:off x="0" y="137629"/>
            <a:ext cx="2711938" cy="1216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375" y="322429"/>
            <a:ext cx="2991249" cy="826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9304" y="6473388"/>
            <a:ext cx="16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maybeEcosystems</a:t>
            </a:r>
            <a:endParaRPr lang="en-IN" sz="1400" i="1" dirty="0"/>
          </a:p>
        </p:txBody>
      </p:sp>
      <p:pic>
        <p:nvPicPr>
          <p:cNvPr id="1026" name="Picture 2" descr="Twitter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28" y="6558436"/>
            <a:ext cx="207823" cy="1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Bringing together existing knowledge on land use and biomass carbon densities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2" y="1737111"/>
            <a:ext cx="7389535" cy="4156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90" y="2236812"/>
            <a:ext cx="464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Land use reconstruction using different FAO-based datasets for that timeperiod</a:t>
            </a:r>
            <a:endParaRPr lang="en-IN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17979"/>
            <a:ext cx="4921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smtClean="0"/>
              <a:t> </a:t>
            </a:r>
          </a:p>
          <a:p>
            <a:pPr algn="ctr"/>
            <a:r>
              <a:rPr lang="de-DE" i="1" dirty="0" smtClean="0"/>
              <a:t>carbon densities of different land use types (from inventories/ previous studies)</a:t>
            </a:r>
          </a:p>
          <a:p>
            <a:pPr algn="ctr"/>
            <a:endParaRPr lang="de-DE" i="1" dirty="0" smtClean="0"/>
          </a:p>
          <a:p>
            <a:pPr algn="ctr"/>
            <a:r>
              <a:rPr lang="de-DE" i="1" dirty="0" smtClean="0"/>
              <a:t>=</a:t>
            </a:r>
          </a:p>
          <a:p>
            <a:pPr algn="ctr"/>
            <a:endParaRPr lang="de-DE" i="1" dirty="0" smtClean="0"/>
          </a:p>
          <a:p>
            <a:pPr algn="ctr"/>
            <a:r>
              <a:rPr lang="de-DE" i="1" dirty="0" smtClean="0"/>
              <a:t>biomass carbon stocks estimates (above + below-ground)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7109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robust estimate to compare the past with the present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97" y="1632400"/>
            <a:ext cx="2948894" cy="3235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734" y="3096386"/>
            <a:ext cx="190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Carbon stocks (PgC)</a:t>
            </a:r>
            <a:endParaRPr lang="en-IN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348" y="3450004"/>
            <a:ext cx="5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1950</a:t>
            </a:r>
            <a:endParaRPr lang="en-IN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1681890" y="3059084"/>
            <a:ext cx="160560" cy="390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4542" y="3679256"/>
            <a:ext cx="5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2000</a:t>
            </a:r>
            <a:endParaRPr lang="en-IN" sz="1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2339644" y="3312559"/>
            <a:ext cx="590204" cy="366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3733" y="3948905"/>
            <a:ext cx="5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2010</a:t>
            </a:r>
            <a:endParaRPr lang="en-IN" sz="1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2578835" y="3377995"/>
            <a:ext cx="677934" cy="570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97770" y="4259113"/>
            <a:ext cx="5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2019</a:t>
            </a:r>
            <a:endParaRPr lang="en-IN" sz="1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2792872" y="3377995"/>
            <a:ext cx="736385" cy="881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1" y="1759734"/>
            <a:ext cx="6987278" cy="4112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60600" y="4921433"/>
            <a:ext cx="4111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Global best-guess = 450.7 PgC</a:t>
            </a:r>
          </a:p>
          <a:p>
            <a:endParaRPr lang="de-DE" b="1" i="1" dirty="0" smtClean="0">
              <a:solidFill>
                <a:srgbClr val="FF0000"/>
              </a:solidFill>
            </a:endParaRPr>
          </a:p>
          <a:p>
            <a:r>
              <a:rPr lang="de-DE" b="1" i="1" dirty="0" smtClean="0">
                <a:solidFill>
                  <a:srgbClr val="FF0000"/>
                </a:solidFill>
              </a:rPr>
              <a:t>Scenario-based approach; 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M</a:t>
            </a:r>
            <a:r>
              <a:rPr lang="de-DE" b="1" i="1" dirty="0" smtClean="0">
                <a:solidFill>
                  <a:srgbClr val="FF0000"/>
                </a:solidFill>
              </a:rPr>
              <a:t>edian = 518.3 PgC</a:t>
            </a:r>
          </a:p>
          <a:p>
            <a:r>
              <a:rPr lang="de-DE" b="1" i="1" dirty="0" smtClean="0">
                <a:solidFill>
                  <a:srgbClr val="FF0000"/>
                </a:solidFill>
              </a:rPr>
              <a:t>Inner quartiles = 443.9 – 584.6 PgC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3151" y="5879348"/>
            <a:ext cx="32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Sub-continental distribution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9341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  <p:bldP spid="20" grpId="0"/>
      <p:bldP spid="27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99" y="510800"/>
            <a:ext cx="8725212" cy="1241800"/>
          </a:xfrm>
        </p:spPr>
        <p:txBody>
          <a:bodyPr/>
          <a:lstStyle/>
          <a:p>
            <a:r>
              <a:rPr lang="de-DE" dirty="0" smtClean="0"/>
              <a:t>Forests were (and are) the storehouses of biomass carbon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7" y="1261112"/>
            <a:ext cx="6400130" cy="4526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13" y="1261112"/>
            <a:ext cx="4124950" cy="4537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9927" y="5798283"/>
            <a:ext cx="64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The contribution of forests differ across subcontinents</a:t>
            </a:r>
            <a:endParaRPr lang="en-IN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3813" y="5785655"/>
            <a:ext cx="4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...and is an outcome of both forest extent and carbon density</a:t>
            </a:r>
            <a:endParaRPr lang="en-IN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95702" y="5120638"/>
            <a:ext cx="964276" cy="59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098472" y="2413464"/>
            <a:ext cx="1019695" cy="279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86248" y="1752600"/>
            <a:ext cx="1840041" cy="1771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10291089" y="1383268"/>
            <a:ext cx="11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Tropics!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594" y="2165028"/>
            <a:ext cx="8471401" cy="2515032"/>
          </a:xfrm>
        </p:spPr>
        <p:txBody>
          <a:bodyPr/>
          <a:lstStyle/>
          <a:p>
            <a:pPr algn="ctr"/>
            <a:r>
              <a:rPr lang="de-DE" dirty="0" smtClean="0"/>
              <a:t>Thank you!</a:t>
            </a:r>
            <a:br>
              <a:rPr lang="de-DE" dirty="0" smtClean="0"/>
            </a:br>
            <a:r>
              <a:rPr lang="de-DE" dirty="0" smtClean="0"/>
              <a:t>I </a:t>
            </a:r>
            <a:r>
              <a:rPr lang="de-DE" dirty="0" smtClean="0"/>
              <a:t>look forward to questions here and over </a:t>
            </a:r>
            <a:r>
              <a:rPr lang="de-DE" dirty="0" smtClean="0"/>
              <a:t>coffee!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Email: </a:t>
            </a:r>
            <a:r>
              <a:rPr lang="de-DE" b="0" dirty="0" smtClean="0">
                <a:hlinkClick r:id="rId2"/>
              </a:rPr>
              <a:t>manan.bhan@boku.ac.at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dirty="0" smtClean="0"/>
              <a:t>Twitter: </a:t>
            </a:r>
            <a:r>
              <a:rPr lang="de-DE" b="0" dirty="0" smtClean="0"/>
              <a:t>@maybeEcosystems</a:t>
            </a:r>
            <a:endParaRPr lang="en-IN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23.05.2022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Economics and Social Sciences | Manan Bhan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5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-Titel">
  <a:themeElements>
    <a:clrScheme name="BOKU-CD-150">
      <a:dk1>
        <a:srgbClr val="000000"/>
      </a:dk1>
      <a:lt1>
        <a:sysClr val="window" lastClr="FFFFFF"/>
      </a:lt1>
      <a:dk2>
        <a:srgbClr val="52AE32"/>
      </a:dk2>
      <a:lt2>
        <a:srgbClr val="FFFFFF"/>
      </a:lt2>
      <a:accent1>
        <a:srgbClr val="F18700"/>
      </a:accent1>
      <a:accent2>
        <a:srgbClr val="00803B"/>
      </a:accent2>
      <a:accent3>
        <a:srgbClr val="1961AC"/>
      </a:accent3>
      <a:accent4>
        <a:srgbClr val="00A089"/>
      </a:accent4>
      <a:accent5>
        <a:srgbClr val="E30613"/>
      </a:accent5>
      <a:accent6>
        <a:srgbClr val="FDC400"/>
      </a:accent6>
      <a:hlink>
        <a:srgbClr val="0070C0"/>
      </a:hlink>
      <a:folHlink>
        <a:srgbClr val="7F7F7F"/>
      </a:folHlink>
    </a:clrScheme>
    <a:fontScheme name="BOKU-CD-15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Institut-SEC-E-Vorlage.potx" id="{8D4E0BF4-F80E-41C6-B29B-68AD2E5E7B03}" vid="{FE59A0D2-D0D7-482A-9F43-86C461BF08ED}"/>
    </a:ext>
  </a:extLst>
</a:theme>
</file>

<file path=ppt/theme/theme2.xml><?xml version="1.0" encoding="utf-8"?>
<a:theme xmlns:a="http://schemas.openxmlformats.org/drawingml/2006/main" name="02-Content">
  <a:themeElements>
    <a:clrScheme name="BOKU-CD-Department">
      <a:dk1>
        <a:srgbClr val="000000"/>
      </a:dk1>
      <a:lt1>
        <a:srgbClr val="FFFFFF"/>
      </a:lt1>
      <a:dk2>
        <a:srgbClr val="52AE32"/>
      </a:dk2>
      <a:lt2>
        <a:srgbClr val="F2F2F2"/>
      </a:lt2>
      <a:accent1>
        <a:srgbClr val="92D050"/>
      </a:accent1>
      <a:accent2>
        <a:srgbClr val="009EAA"/>
      </a:accent2>
      <a:accent3>
        <a:srgbClr val="7F7F7F"/>
      </a:accent3>
      <a:accent4>
        <a:srgbClr val="FFC000"/>
      </a:accent4>
      <a:accent5>
        <a:srgbClr val="5B9BD5"/>
      </a:accent5>
      <a:accent6>
        <a:srgbClr val="548235"/>
      </a:accent6>
      <a:hlink>
        <a:srgbClr val="0070C0"/>
      </a:hlink>
      <a:folHlink>
        <a:srgbClr val="7F7F7F"/>
      </a:folHlink>
    </a:clrScheme>
    <a:fontScheme name="BOKU-CD-15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Institut-SEC-E-Vorlage.potx" id="{8D4E0BF4-F80E-41C6-B29B-68AD2E5E7B03}" vid="{3BD18CC1-15B7-447A-A9BB-19A376266E7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BhanEGU2022</Template>
  <TotalTime>144</TotalTime>
  <Words>220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01-Titel</vt:lpstr>
      <vt:lpstr>02-Content</vt:lpstr>
      <vt:lpstr>A mid-20th century estimate of global vegetation carbon stocks based on inventory statistics</vt:lpstr>
      <vt:lpstr>Bringing together existing knowledge on land use and biomass carbon densities</vt:lpstr>
      <vt:lpstr>A robust estimate to compare the past with the present</vt:lpstr>
      <vt:lpstr>Forests were (and are) the storehouses of biomass carbon</vt:lpstr>
      <vt:lpstr>Thank you! I look forward to questions here and over coffee!  Email: manan.bhan@boku.ac.at  Twitter: @maybeEcosystems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mid-20th century estimate of global vegetation carbon stocks based on inventory statistics</dc:title>
  <dc:creator>Bhan Manan</dc:creator>
  <cp:lastModifiedBy>Bhan Manan</cp:lastModifiedBy>
  <cp:revision>15</cp:revision>
  <dcterms:created xsi:type="dcterms:W3CDTF">2022-05-12T10:26:55Z</dcterms:created>
  <dcterms:modified xsi:type="dcterms:W3CDTF">2022-05-19T07:27:33Z</dcterms:modified>
</cp:coreProperties>
</file>