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2" r:id="rId2"/>
    <p:sldId id="328" r:id="rId3"/>
    <p:sldId id="355" r:id="rId4"/>
    <p:sldId id="330" r:id="rId5"/>
    <p:sldId id="336" r:id="rId6"/>
    <p:sldId id="310" r:id="rId7"/>
    <p:sldId id="349" r:id="rId8"/>
    <p:sldId id="348" r:id="rId9"/>
    <p:sldId id="350" r:id="rId10"/>
    <p:sldId id="356" r:id="rId11"/>
    <p:sldId id="35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954EF-FCC5-EABE-1A73-5F570D913F2F}" v="5" dt="2022-05-20T09:32:26.153"/>
    <p1510:client id="{AC88C08D-9C59-4B3D-879F-C44B5A04F80A}" v="2" dt="2022-05-20T09:46:07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86406"/>
  </p:normalViewPr>
  <p:slideViewPr>
    <p:cSldViewPr snapToGrid="0" snapToObjects="1">
      <p:cViewPr varScale="1">
        <p:scale>
          <a:sx n="64" d="100"/>
          <a:sy n="64" d="100"/>
        </p:scale>
        <p:origin x="112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omas" userId="1fd28255-a904-4f6a-8aba-42b09937c1d5" providerId="ADAL" clId="{AC88C08D-9C59-4B3D-879F-C44B5A04F80A}"/>
    <pc:docChg chg="custSel addSld modSld">
      <pc:chgData name="Mark Thomas" userId="1fd28255-a904-4f6a-8aba-42b09937c1d5" providerId="ADAL" clId="{AC88C08D-9C59-4B3D-879F-C44B5A04F80A}" dt="2022-05-20T09:46:47.704" v="274" actId="207"/>
      <pc:docMkLst>
        <pc:docMk/>
      </pc:docMkLst>
      <pc:sldChg chg="modSp mod">
        <pc:chgData name="Mark Thomas" userId="1fd28255-a904-4f6a-8aba-42b09937c1d5" providerId="ADAL" clId="{AC88C08D-9C59-4B3D-879F-C44B5A04F80A}" dt="2022-05-20T09:43:12.686" v="4" actId="207"/>
        <pc:sldMkLst>
          <pc:docMk/>
          <pc:sldMk cId="3681776378" sldId="328"/>
        </pc:sldMkLst>
        <pc:spChg chg="mod">
          <ac:chgData name="Mark Thomas" userId="1fd28255-a904-4f6a-8aba-42b09937c1d5" providerId="ADAL" clId="{AC88C08D-9C59-4B3D-879F-C44B5A04F80A}" dt="2022-05-20T09:43:12.686" v="4" actId="207"/>
          <ac:spMkLst>
            <pc:docMk/>
            <pc:sldMk cId="3681776378" sldId="328"/>
            <ac:spMk id="2" creationId="{00000000-0000-0000-0000-000000000000}"/>
          </ac:spMkLst>
        </pc:spChg>
      </pc:sldChg>
      <pc:sldChg chg="addSp modSp mod">
        <pc:chgData name="Mark Thomas" userId="1fd28255-a904-4f6a-8aba-42b09937c1d5" providerId="ADAL" clId="{AC88C08D-9C59-4B3D-879F-C44B5A04F80A}" dt="2022-05-20T09:44:55.654" v="179" actId="313"/>
        <pc:sldMkLst>
          <pc:docMk/>
          <pc:sldMk cId="19851117" sldId="336"/>
        </pc:sldMkLst>
        <pc:spChg chg="add mod">
          <ac:chgData name="Mark Thomas" userId="1fd28255-a904-4f6a-8aba-42b09937c1d5" providerId="ADAL" clId="{AC88C08D-9C59-4B3D-879F-C44B5A04F80A}" dt="2022-05-20T09:44:55.654" v="179" actId="313"/>
          <ac:spMkLst>
            <pc:docMk/>
            <pc:sldMk cId="19851117" sldId="336"/>
            <ac:spMk id="2" creationId="{94CD5D1F-C021-4879-A47A-E05B09433BF0}"/>
          </ac:spMkLst>
        </pc:spChg>
      </pc:sldChg>
      <pc:sldChg chg="modSp mod">
        <pc:chgData name="Mark Thomas" userId="1fd28255-a904-4f6a-8aba-42b09937c1d5" providerId="ADAL" clId="{AC88C08D-9C59-4B3D-879F-C44B5A04F80A}" dt="2022-05-20T09:45:43.780" v="199" actId="207"/>
        <pc:sldMkLst>
          <pc:docMk/>
          <pc:sldMk cId="2841459328" sldId="349"/>
        </pc:sldMkLst>
        <pc:spChg chg="mod">
          <ac:chgData name="Mark Thomas" userId="1fd28255-a904-4f6a-8aba-42b09937c1d5" providerId="ADAL" clId="{AC88C08D-9C59-4B3D-879F-C44B5A04F80A}" dt="2022-05-20T09:45:43.780" v="199" actId="207"/>
          <ac:spMkLst>
            <pc:docMk/>
            <pc:sldMk cId="2841459328" sldId="349"/>
            <ac:spMk id="2" creationId="{00000000-0000-0000-0000-000000000000}"/>
          </ac:spMkLst>
        </pc:spChg>
      </pc:sldChg>
      <pc:sldChg chg="addSp modSp mod">
        <pc:chgData name="Mark Thomas" userId="1fd28255-a904-4f6a-8aba-42b09937c1d5" providerId="ADAL" clId="{AC88C08D-9C59-4B3D-879F-C44B5A04F80A}" dt="2022-05-20T09:46:23.721" v="256" actId="207"/>
        <pc:sldMkLst>
          <pc:docMk/>
          <pc:sldMk cId="3858410049" sldId="350"/>
        </pc:sldMkLst>
        <pc:spChg chg="add mod">
          <ac:chgData name="Mark Thomas" userId="1fd28255-a904-4f6a-8aba-42b09937c1d5" providerId="ADAL" clId="{AC88C08D-9C59-4B3D-879F-C44B5A04F80A}" dt="2022-05-20T09:46:23.721" v="256" actId="207"/>
          <ac:spMkLst>
            <pc:docMk/>
            <pc:sldMk cId="3858410049" sldId="350"/>
            <ac:spMk id="2" creationId="{FA9A83D9-3E73-4127-8CE8-D0C97EC4307F}"/>
          </ac:spMkLst>
        </pc:spChg>
      </pc:sldChg>
      <pc:sldChg chg="modSp new mod">
        <pc:chgData name="Mark Thomas" userId="1fd28255-a904-4f6a-8aba-42b09937c1d5" providerId="ADAL" clId="{AC88C08D-9C59-4B3D-879F-C44B5A04F80A}" dt="2022-05-20T09:46:47.704" v="274" actId="207"/>
        <pc:sldMkLst>
          <pc:docMk/>
          <pc:sldMk cId="1285039194" sldId="356"/>
        </pc:sldMkLst>
        <pc:spChg chg="mod">
          <ac:chgData name="Mark Thomas" userId="1fd28255-a904-4f6a-8aba-42b09937c1d5" providerId="ADAL" clId="{AC88C08D-9C59-4B3D-879F-C44B5A04F80A}" dt="2022-05-20T09:46:47.704" v="274" actId="207"/>
          <ac:spMkLst>
            <pc:docMk/>
            <pc:sldMk cId="1285039194" sldId="356"/>
            <ac:spMk id="2" creationId="{BE631740-A6EC-4896-BAF7-5B1FC97ADA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FCD1-11C4-5945-8276-2F040535F83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AB26-89D9-704A-A530-09DF6B70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6685674-2799-2346-AE84-F87CE7D8BC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Adding your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CFA5A-A5E6-BD97-5533-537FE45C95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E6AA76-2F4B-5517-BA47-4FE2FF1945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6393"/>
            <a:ext cx="9144000" cy="60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3A17A-7EBF-CC90-E1AE-F06AE47D8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434" y="3735"/>
            <a:ext cx="2083621" cy="730620"/>
          </a:xfrm>
          <a:prstGeom prst="rect">
            <a:avLst/>
          </a:prstGeom>
        </p:spPr>
      </p:pic>
      <p:pic>
        <p:nvPicPr>
          <p:cNvPr id="16" name="Picture 6" descr="Newton Fund | Info">
            <a:extLst>
              <a:ext uri="{FF2B5EF4-FFF2-40B4-BE49-F238E27FC236}">
                <a16:creationId xmlns:a16="http://schemas.microsoft.com/office/drawing/2014/main" id="{AF1ADB2E-4760-17F3-8854-E76D696D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14" y="162244"/>
            <a:ext cx="1249498" cy="4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6D50C1-9B64-3097-4EDC-579E70038F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675" b="33869"/>
          <a:stretch/>
        </p:blipFill>
        <p:spPr>
          <a:xfrm>
            <a:off x="6362923" y="185158"/>
            <a:ext cx="1320431" cy="441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742589-A97C-732C-E2FA-113C6F288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354" y="77715"/>
            <a:ext cx="770837" cy="65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4CB0F4-2EDD-5728-2726-31B294A4C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95" r="985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191" y="56695"/>
            <a:ext cx="628650" cy="71034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257059A-5BE4-39C7-5391-5E0DF42F375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7016" y="3181841"/>
            <a:ext cx="8297175" cy="3479992"/>
          </a:xfrm>
        </p:spPr>
        <p:txBody>
          <a:bodyPr/>
          <a:lstStyle/>
          <a:p>
            <a:pPr algn="l"/>
            <a:r>
              <a:rPr lang="en-US" sz="3200" b="1" i="0" u="none" strike="noStrike" baseline="0" dirty="0">
                <a:latin typeface="Footlight MT Light" panose="0204060206030A020304" pitchFamily="18" charset="0"/>
              </a:rPr>
              <a:t>Numerical modelling of the potential for landslide-induced tsunamis, Mount </a:t>
            </a:r>
            <a:r>
              <a:rPr lang="en-US" sz="3200" b="1" i="0" u="none" strike="noStrike" baseline="0" dirty="0" err="1">
                <a:latin typeface="Footlight MT Light" panose="0204060206030A020304" pitchFamily="18" charset="0"/>
              </a:rPr>
              <a:t>Gamalama</a:t>
            </a:r>
            <a:r>
              <a:rPr lang="en-US" sz="3200" b="1" i="0" u="none" strike="noStrike" baseline="0" dirty="0">
                <a:latin typeface="Footlight MT Light" panose="0204060206030A020304" pitchFamily="18" charset="0"/>
              </a:rPr>
              <a:t>, Indonesia</a:t>
            </a:r>
          </a:p>
          <a:p>
            <a:pPr algn="l"/>
            <a:r>
              <a:rPr lang="en-GB" sz="2400" dirty="0">
                <a:latin typeface="Footlight MT Light" panose="0204060206030A020304" pitchFamily="18" charset="0"/>
                <a:ea typeface="Arial" charset="0"/>
                <a:cs typeface="Arial" charset="0"/>
              </a:rPr>
              <a:t>Saaduddin</a:t>
            </a:r>
            <a:r>
              <a:rPr lang="en-GB" sz="24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1,3</a:t>
            </a:r>
            <a:r>
              <a:rPr lang="en-GB" sz="2400" dirty="0">
                <a:latin typeface="Footlight MT Light" panose="0204060206030A020304" pitchFamily="18" charset="0"/>
                <a:ea typeface="Arial" charset="0"/>
                <a:cs typeface="Arial" charset="0"/>
              </a:rPr>
              <a:t>, Jurgen Neuberg</a:t>
            </a:r>
            <a:r>
              <a:rPr lang="en-GB" sz="24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1</a:t>
            </a:r>
            <a:r>
              <a:rPr lang="en-GB" sz="2400" dirty="0">
                <a:latin typeface="Footlight MT Light" panose="0204060206030A020304" pitchFamily="18" charset="0"/>
                <a:ea typeface="Arial" charset="0"/>
                <a:cs typeface="Arial" charset="0"/>
              </a:rPr>
              <a:t>, Mark Thomas</a:t>
            </a:r>
            <a:r>
              <a:rPr lang="en-GB" sz="24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1</a:t>
            </a:r>
            <a:r>
              <a:rPr lang="en-GB" sz="2400" dirty="0">
                <a:latin typeface="Footlight MT Light" panose="0204060206030A020304" pitchFamily="18" charset="0"/>
                <a:ea typeface="Arial" charset="0"/>
                <a:cs typeface="Arial" charset="0"/>
              </a:rPr>
              <a:t>, Jon Hill</a:t>
            </a:r>
            <a:r>
              <a:rPr lang="en-GB" sz="24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2</a:t>
            </a:r>
          </a:p>
          <a:p>
            <a:endParaRPr lang="en-GB" sz="3200" baseline="30000" dirty="0">
              <a:latin typeface="Footlight MT Light" panose="0204060206030A020304" pitchFamily="18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1)</a:t>
            </a:r>
            <a:r>
              <a:rPr lang="en-GB" sz="1600" dirty="0">
                <a:latin typeface="Footlight MT Light" panose="0204060206030A020304" pitchFamily="18" charset="0"/>
                <a:ea typeface="Arial" charset="0"/>
                <a:cs typeface="Arial" charset="0"/>
              </a:rPr>
              <a:t>Institute of Geophysics and Tectonic, School of Earth and Environment, University of Leeds, Leeds, 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2)</a:t>
            </a:r>
            <a:r>
              <a:rPr lang="en-GB" sz="1600" dirty="0">
                <a:latin typeface="Footlight MT Light" panose="0204060206030A020304" pitchFamily="18" charset="0"/>
                <a:ea typeface="Arial" charset="0"/>
                <a:cs typeface="Arial" charset="0"/>
              </a:rPr>
              <a:t>Department of Environment and Geography, University of York, York, 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aseline="30000" dirty="0">
                <a:latin typeface="Footlight MT Light" panose="0204060206030A020304" pitchFamily="18" charset="0"/>
                <a:ea typeface="Arial" charset="0"/>
                <a:cs typeface="Arial" charset="0"/>
              </a:rPr>
              <a:t>3)</a:t>
            </a:r>
            <a:r>
              <a:rPr lang="en-GB" sz="1600" dirty="0">
                <a:latin typeface="Footlight MT Light" panose="0204060206030A020304" pitchFamily="18" charset="0"/>
                <a:ea typeface="Arial" charset="0"/>
                <a:cs typeface="Arial" charset="0"/>
              </a:rPr>
              <a:t>Department of Geophysics, Faculty of Mathematics and Natural Sciences, </a:t>
            </a:r>
            <a:r>
              <a:rPr lang="en-GB" sz="1600" dirty="0" err="1">
                <a:latin typeface="Footlight MT Light" panose="0204060206030A020304" pitchFamily="18" charset="0"/>
                <a:ea typeface="Arial" charset="0"/>
                <a:cs typeface="Arial" charset="0"/>
              </a:rPr>
              <a:t>Hasanuddin</a:t>
            </a:r>
            <a:r>
              <a:rPr lang="en-GB" sz="1600" dirty="0">
                <a:latin typeface="Footlight MT Light" panose="0204060206030A020304" pitchFamily="18" charset="0"/>
                <a:ea typeface="Arial" charset="0"/>
                <a:cs typeface="Arial" charset="0"/>
              </a:rPr>
              <a:t> University, Makassar, Indonesia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24501D58-B867-243D-AD86-84826F4ABDB5}"/>
              </a:ext>
            </a:extLst>
          </p:cNvPr>
          <p:cNvSpPr txBox="1">
            <a:spLocks/>
          </p:cNvSpPr>
          <p:nvPr/>
        </p:nvSpPr>
        <p:spPr>
          <a:xfrm>
            <a:off x="1032917" y="1610591"/>
            <a:ext cx="6773728" cy="12813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dirty="0">
                <a:solidFill>
                  <a:srgbClr val="201F1E"/>
                </a:solidFill>
                <a:effectLst/>
                <a:latin typeface="Footlight MT Light" panose="0204060206030A020304" pitchFamily="18" charset="0"/>
              </a:rPr>
              <a:t>EGU22-11688</a:t>
            </a:r>
            <a:endParaRPr lang="en-GB" sz="2400" b="0" i="0" dirty="0">
              <a:solidFill>
                <a:srgbClr val="201F1E"/>
              </a:solidFill>
              <a:effectLst/>
              <a:latin typeface="Footlight MT Light" panose="0204060206030A020304" pitchFamily="18" charset="0"/>
              <a:cs typeface="Arial" charset="0"/>
            </a:endParaRPr>
          </a:p>
          <a:p>
            <a:r>
              <a:rPr lang="en-US" sz="1600" dirty="0">
                <a:solidFill>
                  <a:srgbClr val="201F1E"/>
                </a:solidFill>
                <a:latin typeface="Footlight MT Light" panose="0204060206030A020304" pitchFamily="18" charset="0"/>
              </a:rPr>
              <a:t>S</a:t>
            </a:r>
            <a:r>
              <a:rPr lang="en-US" sz="1600" b="0" i="0" dirty="0">
                <a:solidFill>
                  <a:srgbClr val="201F1E"/>
                </a:solidFill>
                <a:effectLst/>
                <a:latin typeface="Footlight MT Light" panose="0204060206030A020304" pitchFamily="18" charset="0"/>
              </a:rPr>
              <a:t>ession NH3.1 – Debris flows: advances on mechanics, controlling factors, monitoring, modelling and risk management</a:t>
            </a:r>
          </a:p>
          <a:p>
            <a:r>
              <a:rPr lang="en-US" sz="1600" b="0" i="0" dirty="0">
                <a:solidFill>
                  <a:srgbClr val="201F1E"/>
                </a:solidFill>
                <a:effectLst/>
                <a:latin typeface="Footlight MT Light" panose="0204060206030A020304" pitchFamily="18" charset="0"/>
              </a:rPr>
              <a:t>Thursday, 26 May 2022, 13:27 CEST</a:t>
            </a:r>
            <a:endParaRPr lang="en-GB" sz="2400" baseline="30000" dirty="0">
              <a:latin typeface="Footlight MT Light" panose="0204060206030A020304" pitchFamily="18" charset="0"/>
              <a:ea typeface="Arial" charset="0"/>
              <a:cs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D18B8F-0828-2CAE-FF23-467D5DFC56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49" b="83815" l="8251" r="95380">
                        <a14:foregroundMark x1="8251" y1="28902" x2="8251" y2="28902"/>
                        <a14:foregroundMark x1="14521" y1="36416" x2="14521" y2="36416"/>
                        <a14:foregroundMark x1="29208" y1="44509" x2="29208" y2="44509"/>
                        <a14:foregroundMark x1="40924" y1="43353" x2="40924" y2="43353"/>
                        <a14:foregroundMark x1="47855" y1="41618" x2="47855" y2="41618"/>
                        <a14:foregroundMark x1="56601" y1="43353" x2="56601" y2="43353"/>
                        <a14:foregroundMark x1="59736" y1="33526" x2="59736" y2="33526"/>
                        <a14:foregroundMark x1="50330" y1="40462" x2="50330" y2="40462"/>
                        <a14:foregroundMark x1="53135" y1="40462" x2="53135" y2="40462"/>
                        <a14:foregroundMark x1="38119" y1="57225" x2="38119" y2="57225"/>
                        <a14:foregroundMark x1="42244" y1="57225" x2="42244" y2="57225"/>
                        <a14:foregroundMark x1="45875" y1="57225" x2="45875" y2="57225"/>
                        <a14:foregroundMark x1="49010" y1="56647" x2="49010" y2="56647"/>
                        <a14:foregroundMark x1="51815" y1="56647" x2="51815" y2="56647"/>
                        <a14:foregroundMark x1="57261" y1="58960" x2="57261" y2="58960"/>
                        <a14:foregroundMark x1="61221" y1="58382" x2="61221" y2="58382"/>
                        <a14:foregroundMark x1="62706" y1="60116" x2="62706" y2="60116"/>
                        <a14:foregroundMark x1="70297" y1="57225" x2="70297" y2="57225"/>
                        <a14:foregroundMark x1="75248" y1="54335" x2="75248" y2="54335"/>
                        <a14:foregroundMark x1="85644" y1="57225" x2="85644" y2="57225"/>
                        <a14:foregroundMark x1="95380" y1="49133" x2="95380" y2="49133"/>
                        <a14:foregroundMark x1="58746" y1="36416" x2="58746" y2="36416"/>
                        <a14:foregroundMark x1="49835" y1="37572" x2="49835" y2="37572"/>
                        <a14:foregroundMark x1="57096" y1="39306" x2="57096" y2="39306"/>
                        <a14:foregroundMark x1="38614" y1="35260" x2="38614" y2="35260"/>
                        <a14:foregroundMark x1="43234" y1="37572" x2="43234" y2="37572"/>
                        <a14:backgroundMark x1="40759" y1="42775" x2="40759" y2="42775"/>
                        <a14:backgroundMark x1="38779" y1="59538" x2="38779" y2="59538"/>
                        <a14:backgroundMark x1="48680" y1="59538" x2="48680" y2="59538"/>
                        <a14:backgroundMark x1="58416" y1="61850" x2="58416" y2="61850"/>
                        <a14:backgroundMark x1="59736" y1="32948" x2="59736" y2="32948"/>
                        <a14:backgroundMark x1="50495" y1="39884" x2="50495" y2="39884"/>
                        <a14:backgroundMark x1="50000" y1="40462" x2="50000" y2="40462"/>
                        <a14:backgroundMark x1="50330" y1="40462" x2="50330" y2="40462"/>
                        <a14:backgroundMark x1="56271" y1="44509" x2="56271" y2="44509"/>
                        <a14:backgroundMark x1="56601" y1="43931" x2="56601" y2="43931"/>
                        <a14:backgroundMark x1="42739" y1="40462" x2="42739" y2="40462"/>
                        <a14:backgroundMark x1="41089" y1="44509" x2="41089" y2="44509"/>
                        <a14:backgroundMark x1="40924" y1="43931" x2="40924" y2="42197"/>
                      </a14:backgroundRemoval>
                    </a14:imgEffect>
                  </a14:imgLayer>
                </a14:imgProps>
              </a:ext>
            </a:extLst>
          </a:blip>
          <a:srcRect l="4216" b="6003"/>
          <a:stretch/>
        </p:blipFill>
        <p:spPr>
          <a:xfrm>
            <a:off x="0" y="748748"/>
            <a:ext cx="3270319" cy="9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31740-A6EC-4896-BAF7-5B1FC97AD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0" i="0" dirty="0">
              <a:solidFill>
                <a:srgbClr val="201F1E"/>
              </a:solidFill>
              <a:effectLst/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Arial Rounded MT Bold" panose="020F0704030504030204" pitchFamily="34" charset="0"/>
              </a:rPr>
              <a:t>A volcanic landslide of 5.56 km</a:t>
            </a:r>
            <a:r>
              <a:rPr lang="en-US" sz="1800" b="0" i="0" baseline="30000" dirty="0">
                <a:solidFill>
                  <a:srgbClr val="201F1E"/>
                </a:solidFill>
                <a:effectLst/>
                <a:latin typeface="Arial Rounded MT Bold" panose="020F0704030504030204" pitchFamily="34" charset="0"/>
              </a:rPr>
              <a:t>3</a:t>
            </a:r>
            <a:r>
              <a:rPr lang="en-US" sz="1800" b="0" i="0" dirty="0">
                <a:solidFill>
                  <a:srgbClr val="201F1E"/>
                </a:solidFill>
                <a:effectLst/>
                <a:latin typeface="Arial Rounded MT Bold" panose="020F0704030504030204" pitchFamily="34" charset="0"/>
              </a:rPr>
              <a:t> is a realistic opportunity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u="none" strike="noStrike" baseline="0" dirty="0">
                <a:solidFill>
                  <a:srgbClr val="201F1E"/>
                </a:solidFill>
                <a:latin typeface="Arial Rounded MT Bold" panose="020F0704030504030204" pitchFamily="34" charset="0"/>
              </a:rPr>
              <a:t>T</a:t>
            </a:r>
            <a:r>
              <a:rPr lang="en-US" sz="1800" b="0" i="0" u="none" strike="noStrike" baseline="0" dirty="0">
                <a:latin typeface="Arial Rounded MT Bold" panose="020F0704030504030204" pitchFamily="34" charset="0"/>
              </a:rPr>
              <a:t>he subaerial mass failure takes around 2 to 6 minutes to enter the sea and can generate an initial wave of heights ranging from 35 m to 110 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01F1E"/>
                </a:solidFill>
                <a:latin typeface="Arial Rounded MT Bold" panose="020F0704030504030204" pitchFamily="34" charset="0"/>
              </a:rPr>
              <a:t>The waves can reach Halmahera island in 6-10 minutes</a:t>
            </a:r>
            <a:endParaRPr lang="en-US" sz="1800" u="none" strike="noStrike" baseline="0" dirty="0">
              <a:solidFill>
                <a:srgbClr val="201F1E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Arial Rounded MT Bold" panose="020F0704030504030204" pitchFamily="34" charset="0"/>
              </a:rPr>
              <a:t>This needs to be planned for and managed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ABC9-E09D-44A7-92B1-E8C6997932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Conclusions:</a:t>
            </a:r>
          </a:p>
        </p:txBody>
      </p:sp>
    </p:spTree>
    <p:extLst>
      <p:ext uri="{BB962C8B-B14F-4D97-AF65-F5344CB8AC3E}">
        <p14:creationId xmlns:p14="http://schemas.microsoft.com/office/powerpoint/2010/main" val="128503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304" y="2611200"/>
            <a:ext cx="51828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Thank You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Terima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Kasih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4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5" y="2658597"/>
            <a:ext cx="7559675" cy="1666875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Footlight MT Light" panose="0204060206030A020304" pitchFamily="18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Footlight MT Light"/>
              </a:rPr>
              <a:t>The </a:t>
            </a:r>
            <a:r>
              <a:rPr lang="en-GB" dirty="0">
                <a:solidFill>
                  <a:srgbClr val="FF0000"/>
                </a:solidFill>
                <a:latin typeface="Footlight MT Light"/>
              </a:rPr>
              <a:t>Potential</a:t>
            </a:r>
            <a:r>
              <a:rPr lang="en-GB" dirty="0">
                <a:latin typeface="Footlight MT Light"/>
              </a:rPr>
              <a:t> </a:t>
            </a:r>
            <a:r>
              <a:rPr lang="en-GB" dirty="0" err="1">
                <a:latin typeface="Footlight MT Light"/>
              </a:rPr>
              <a:t>Gamalama</a:t>
            </a:r>
            <a:r>
              <a:rPr lang="en-GB" dirty="0">
                <a:latin typeface="Footlight MT Light"/>
              </a:rPr>
              <a:t> Landslides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Footlight MT Light" panose="0204060206030A020304" pitchFamily="18" charset="0"/>
              </a:rPr>
              <a:t>The </a:t>
            </a:r>
            <a:r>
              <a:rPr lang="en-GB" b="0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Potential</a:t>
            </a:r>
            <a:r>
              <a:rPr lang="en-GB" b="0" i="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GB" dirty="0" err="1">
                <a:latin typeface="Footlight MT Light" panose="0204060206030A020304" pitchFamily="18" charset="0"/>
              </a:rPr>
              <a:t>Gamalama</a:t>
            </a:r>
            <a:r>
              <a:rPr lang="en-GB" dirty="0">
                <a:latin typeface="Footlight MT Light" panose="0204060206030A020304" pitchFamily="18" charset="0"/>
              </a:rPr>
              <a:t> Tsunami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Outline:</a:t>
            </a:r>
          </a:p>
        </p:txBody>
      </p:sp>
    </p:spTree>
    <p:extLst>
      <p:ext uri="{BB962C8B-B14F-4D97-AF65-F5344CB8AC3E}">
        <p14:creationId xmlns:p14="http://schemas.microsoft.com/office/powerpoint/2010/main" val="368177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172D-20DD-6769-D3AA-428A8603C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226" y="428186"/>
            <a:ext cx="5819775" cy="476569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B2FAF-8A56-C129-FB66-C3A4BC0780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6" y="2002014"/>
            <a:ext cx="4168774" cy="4918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0D348-EAB6-A1C2-B79D-7D15D094B3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1896114"/>
            <a:ext cx="3837272" cy="2694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FACD7-89C2-5DB4-0F5F-2F929E2CD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4611437"/>
            <a:ext cx="3837272" cy="1977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09283-7EAE-BD9B-128B-370E299166EF}"/>
              </a:ext>
            </a:extLst>
          </p:cNvPr>
          <p:cNvSpPr txBox="1"/>
          <p:nvPr/>
        </p:nvSpPr>
        <p:spPr>
          <a:xfrm>
            <a:off x="403225" y="1334124"/>
            <a:ext cx="4742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Footlight MT Light" panose="0204060206030A020304" pitchFamily="18" charset="0"/>
                <a:cs typeface="Arial" panose="020B0604020202020204" pitchFamily="34" charset="0"/>
              </a:rPr>
              <a:t>Mount </a:t>
            </a:r>
            <a:r>
              <a:rPr lang="en-GB" sz="1400" dirty="0" err="1">
                <a:latin typeface="Footlight MT Light" panose="0204060206030A020304" pitchFamily="18" charset="0"/>
                <a:cs typeface="Arial" panose="020B0604020202020204" pitchFamily="34" charset="0"/>
              </a:rPr>
              <a:t>Gamalama</a:t>
            </a:r>
            <a:r>
              <a:rPr lang="en-GB" sz="1400" dirty="0">
                <a:latin typeface="Footlight MT Light" panose="0204060206030A020304" pitchFamily="18" charset="0"/>
                <a:cs typeface="Arial" panose="020B0604020202020204" pitchFamily="34" charset="0"/>
              </a:rPr>
              <a:t> is a volcanic island in Indonesia which has a history of tsunami generation in 1604, 1840 and 1871 (Hamzah et al., 2000; Paris et al., 2014).</a:t>
            </a:r>
            <a:endParaRPr lang="en-US" sz="1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7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Factor of Safety (</a:t>
                </a:r>
                <a:r>
                  <a:rPr lang="en-US" sz="2400" dirty="0" err="1">
                    <a:latin typeface="Arial" charset="0"/>
                    <a:ea typeface="Arial" charset="0"/>
                    <a:cs typeface="Arial" charset="0"/>
                  </a:rPr>
                  <a:t>FoS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) Calculation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11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FoS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ratio between the capacity or the resisting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resisting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demand or driving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driving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Abdalla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al., 2015; Hoek, 2007). This can be defined as follows:</a:t>
                </a:r>
              </a:p>
              <a:p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FoS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resisting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driving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Shear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strength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Shear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stress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slope assessment declares stable condition when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FoS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greater than 1.5, failure when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FoS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less than 1.0, and potentially unstable conditions when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FoS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between these two values (Hoek, 2007)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project uses the software 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Slide2D 2018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Rocscience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calculate the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FoS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Limit Equilibrium Method (LEM). 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  <a:blipFill>
                <a:blip r:embed="rId3"/>
                <a:stretch>
                  <a:fillRect l="-1290" t="-911" r="-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342CAC-FABC-84C9-AD98-DC2A90A783C5}"/>
              </a:ext>
            </a:extLst>
          </p:cNvPr>
          <p:cNvSpPr txBox="1">
            <a:spLocks/>
          </p:cNvSpPr>
          <p:nvPr/>
        </p:nvSpPr>
        <p:spPr>
          <a:xfrm>
            <a:off x="220345" y="465592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The Gamalama Potential Landslides</a:t>
            </a:r>
          </a:p>
        </p:txBody>
      </p:sp>
    </p:spTree>
    <p:extLst>
      <p:ext uri="{BB962C8B-B14F-4D97-AF65-F5344CB8AC3E}">
        <p14:creationId xmlns:p14="http://schemas.microsoft.com/office/powerpoint/2010/main" val="173526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6196" y="2483224"/>
            <a:ext cx="6511318" cy="4078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20345" y="465592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The Gamalama Potential Landslides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4DD7DA-EDDB-9B2A-8B5F-9705CC3D6498}"/>
              </a:ext>
            </a:extLst>
          </p:cNvPr>
          <p:cNvGrpSpPr/>
          <p:nvPr/>
        </p:nvGrpSpPr>
        <p:grpSpPr>
          <a:xfrm>
            <a:off x="220345" y="4017104"/>
            <a:ext cx="2154833" cy="2544144"/>
            <a:chOff x="337355" y="4184813"/>
            <a:chExt cx="2154833" cy="25441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744ACD-6CE1-7EEF-5117-90B232C41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355" y="4184813"/>
              <a:ext cx="2154833" cy="254414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DB0A68-F94A-9819-3C51-F442D7D43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437" y="5289176"/>
              <a:ext cx="581575" cy="143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579AE-7E21-7E74-2976-BDBEEEBC49FC}"/>
                  </a:ext>
                </a:extLst>
              </p:cNvPr>
              <p:cNvSpPr txBox="1"/>
              <p:nvPr/>
            </p:nvSpPr>
            <p:spPr>
              <a:xfrm>
                <a:off x="220345" y="1455018"/>
                <a:ext cx="352532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mbria Math" panose="02040503050406030204" pitchFamily="18" charset="0"/>
                  </a:rPr>
                  <a:t>PGA of 0.37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Magma pressure of 2-17 MPa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Angle of dyke intrusion 15</a:t>
                </a:r>
                <a:r>
                  <a:rPr lang="it-IT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mbria Math" panose="02040503050406030204" pitchFamily="18" charset="0"/>
                  </a:rPr>
                  <a:t>Potential volcanic landslides </a:t>
                </a:r>
              </a:p>
              <a:p>
                <a:pPr marL="268288"/>
                <a:r>
                  <a:rPr lang="en-GB" dirty="0">
                    <a:latin typeface="Cambria Math" panose="02040503050406030204" pitchFamily="18" charset="0"/>
                  </a:rPr>
                  <a:t>of 5.56 km</a:t>
                </a:r>
                <a:r>
                  <a:rPr lang="it-IT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579AE-7E21-7E74-2976-BDBEEEBC4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5" y="1455018"/>
                <a:ext cx="3525324" cy="1754326"/>
              </a:xfrm>
              <a:prstGeom prst="rect">
                <a:avLst/>
              </a:prstGeom>
              <a:blipFill>
                <a:blip r:embed="rId5"/>
                <a:stretch>
                  <a:fillRect l="-1038" t="-2439" r="-692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B185B83-5C2D-8642-D7C2-020F9325EF15}"/>
              </a:ext>
            </a:extLst>
          </p:cNvPr>
          <p:cNvSpPr txBox="1"/>
          <p:nvPr/>
        </p:nvSpPr>
        <p:spPr>
          <a:xfrm>
            <a:off x="6112401" y="2102231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green area shows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geometry of the potential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Landslides.</a:t>
            </a:r>
          </a:p>
        </p:txBody>
      </p:sp>
    </p:spTree>
    <p:extLst>
      <p:ext uri="{BB962C8B-B14F-4D97-AF65-F5344CB8AC3E}">
        <p14:creationId xmlns:p14="http://schemas.microsoft.com/office/powerpoint/2010/main" val="198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Modelling Tsunami Generation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1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Fluidity is developed as an open source software based on Finite Element Methods.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tool assumes the landslides entering the sea and generating the tsunamis as a Newtonian viscous fluid. Therefore, the equation used in modelling the tsunami generation is the single phase incompressible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Navier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-Stokes equation (Smith et al., 2016).</a:t>
                </a:r>
              </a:p>
              <a:p>
                <a:endParaRPr lang="en-US" sz="1100" dirty="0">
                  <a:latin typeface="Arial" charset="0"/>
                  <a:ea typeface="Arial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𝜌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d>
                        <m:d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𝜕</m:t>
                              </m:r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𝜕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𝒖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 ∙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𝛻</m:t>
                          </m:r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𝒖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=−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𝛻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𝑝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𝜇</m:t>
                      </m:r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𝛻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GB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𝒖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𝜌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𝑔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𝒌</m:t>
                      </m:r>
                    </m:oMath>
                  </m:oMathPara>
                </a14:m>
                <a:endParaRPr lang="en-GB" sz="1800" b="1" dirty="0"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𝛻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∙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𝒖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=0</m:t>
                      </m:r>
                    </m:oMath>
                  </m:oMathPara>
                </a14:m>
                <a:endParaRPr lang="en-GB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0850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u is the velocity vector, t is time, p is pressure,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𝜇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dynamic viscosity,  is the density, g is the gravitational acceleration, and k = (0; 0; 1)T is the coordinate system, with g acting only in the z direction.</a:t>
                </a:r>
                <a:endParaRPr lang="en-US" sz="16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  <a:blipFill>
                <a:blip r:embed="rId3"/>
                <a:stretch>
                  <a:fillRect l="-1290" t="-911" r="-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/>
          <p:cNvSpPr txBox="1">
            <a:spLocks/>
          </p:cNvSpPr>
          <p:nvPr/>
        </p:nvSpPr>
        <p:spPr>
          <a:xfrm>
            <a:off x="220345" y="465592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The Gamalama Potential Tsunamis</a:t>
            </a:r>
          </a:p>
        </p:txBody>
      </p:sp>
    </p:spTree>
    <p:extLst>
      <p:ext uri="{BB962C8B-B14F-4D97-AF65-F5344CB8AC3E}">
        <p14:creationId xmlns:p14="http://schemas.microsoft.com/office/powerpoint/2010/main" val="346806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Parameter Configuration: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Section for the east flank of Mt Gamalama is selected as the source of the potential landslide-induced tsunamis since this flank has the biggest geometry</a:t>
                </a:r>
                <a:endParaRPr lang="en-GB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Multi-material model (air, sea water, slide)</a:t>
                </a:r>
              </a:p>
              <a:p>
                <a:pPr marL="182563"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=1000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=2500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</a:rPr>
                  <a:t> and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dirty="0"/>
              </a:p>
              <a:p>
                <a:pPr marL="182563"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pPr marL="182563"/>
                <a:endParaRPr lang="en-GB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Boundary condition  Drag condition C</a:t>
                </a:r>
                <a:r>
                  <a:rPr lang="en-GB" sz="1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</a:t>
                </a:r>
              </a:p>
              <a:p>
                <a:pPr marL="182563"/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</a:t>
                </a:r>
                <a:r>
                  <a:rPr lang="en-GB" sz="1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= 0.20 – 10.00</a:t>
                </a:r>
                <a:endParaRPr lang="en-GB" sz="1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1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0696" y="1595211"/>
                <a:ext cx="7559675" cy="4683125"/>
              </a:xfrm>
              <a:blipFill>
                <a:blip r:embed="rId3"/>
                <a:stretch>
                  <a:fillRect l="-1290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/>
          <p:cNvSpPr txBox="1">
            <a:spLocks/>
          </p:cNvSpPr>
          <p:nvPr/>
        </p:nvSpPr>
        <p:spPr>
          <a:xfrm>
            <a:off x="220345" y="465592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The Gamalama Potential Tsunamis</a:t>
            </a:r>
          </a:p>
        </p:txBody>
      </p:sp>
    </p:spTree>
    <p:extLst>
      <p:ext uri="{BB962C8B-B14F-4D97-AF65-F5344CB8AC3E}">
        <p14:creationId xmlns:p14="http://schemas.microsoft.com/office/powerpoint/2010/main" val="284145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-29512"/>
            <a:ext cx="9144000" cy="6887511"/>
            <a:chOff x="0" y="-29512"/>
            <a:chExt cx="9144000" cy="6887511"/>
          </a:xfrm>
        </p:grpSpPr>
        <p:sp>
          <p:nvSpPr>
            <p:cNvPr id="12" name="Rectangle 11"/>
            <p:cNvSpPr/>
            <p:nvPr/>
          </p:nvSpPr>
          <p:spPr>
            <a:xfrm>
              <a:off x="0" y="-29512"/>
              <a:ext cx="9144000" cy="6887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85" t="21403" r="5884" b="60295"/>
            <a:stretch/>
          </p:blipFill>
          <p:spPr>
            <a:xfrm>
              <a:off x="220345" y="182877"/>
              <a:ext cx="8728738" cy="8855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23" t="39270" r="4397" b="39596"/>
            <a:stretch/>
          </p:blipFill>
          <p:spPr>
            <a:xfrm>
              <a:off x="207629" y="1334395"/>
              <a:ext cx="8728739" cy="8458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6" t="38616" r="4123" b="39597"/>
            <a:stretch/>
          </p:blipFill>
          <p:spPr>
            <a:xfrm>
              <a:off x="220347" y="2446231"/>
              <a:ext cx="8728739" cy="8720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6" t="39052" r="4123" b="40032"/>
            <a:stretch/>
          </p:blipFill>
          <p:spPr>
            <a:xfrm>
              <a:off x="207628" y="3584227"/>
              <a:ext cx="8728740" cy="8371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14" t="38398" r="4214" b="39815"/>
            <a:stretch/>
          </p:blipFill>
          <p:spPr>
            <a:xfrm>
              <a:off x="207627" y="5799797"/>
              <a:ext cx="8728741" cy="87113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23" t="38616" r="4123" b="39379"/>
            <a:stretch/>
          </p:blipFill>
          <p:spPr>
            <a:xfrm>
              <a:off x="220350" y="4687344"/>
              <a:ext cx="8728738" cy="87809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27692" y="358661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0 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691" y="1406905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140 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27692" y="251874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160 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27690" y="3656737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200 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27692" y="4759854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240 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27692" y="5903939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 = 300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88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FB91FA-4F71-4142-B5D6-2956A6391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 sizes and hierarchy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0345" y="465592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The Gamalama Potential Tsunamis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72" y="1528219"/>
            <a:ext cx="8644522" cy="518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A83D9-3E73-4127-8CE8-D0C97EC4307F}"/>
              </a:ext>
            </a:extLst>
          </p:cNvPr>
          <p:cNvSpPr txBox="1"/>
          <p:nvPr/>
        </p:nvSpPr>
        <p:spPr>
          <a:xfrm>
            <a:off x="220345" y="1424873"/>
            <a:ext cx="504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Evolution of tsunami wave height through time</a:t>
            </a:r>
          </a:p>
        </p:txBody>
      </p:sp>
    </p:spTree>
    <p:extLst>
      <p:ext uri="{BB962C8B-B14F-4D97-AF65-F5344CB8AC3E}">
        <p14:creationId xmlns:p14="http://schemas.microsoft.com/office/powerpoint/2010/main" val="385841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5367</TotalTime>
  <Words>664</Words>
  <Application>Microsoft Office PowerPoint</Application>
  <PresentationFormat>On-screen Show (4:3)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Cambria Math</vt:lpstr>
      <vt:lpstr>Footlight MT Light</vt:lpstr>
      <vt:lpstr>Wingdings</vt:lpstr>
      <vt:lpstr>Office Theme</vt:lpstr>
      <vt:lpstr>Adding your title</vt:lpstr>
      <vt:lpstr>PowerPoint Presentation</vt:lpstr>
      <vt:lpstr>PowerPoint Presentation</vt:lpstr>
      <vt:lpstr>Text sizes and hierarchy</vt:lpstr>
      <vt:lpstr>Text sizes and hierarchy</vt:lpstr>
      <vt:lpstr>Text sizes and hierarchy</vt:lpstr>
      <vt:lpstr>Text sizes and hierarchy</vt:lpstr>
      <vt:lpstr>Text sizes and hierarchy</vt:lpstr>
      <vt:lpstr>Text sizes and hierarchy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Smith</dc:creator>
  <cp:lastModifiedBy>LENOVO YOGA SLIM 7</cp:lastModifiedBy>
  <cp:revision>141</cp:revision>
  <dcterms:created xsi:type="dcterms:W3CDTF">2016-04-21T11:06:06Z</dcterms:created>
  <dcterms:modified xsi:type="dcterms:W3CDTF">2022-05-25T05:52:29Z</dcterms:modified>
</cp:coreProperties>
</file>