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2" r:id="rId7"/>
    <p:sldId id="271" r:id="rId8"/>
    <p:sldId id="272" r:id="rId9"/>
    <p:sldId id="273" r:id="rId10"/>
    <p:sldId id="274" r:id="rId11"/>
    <p:sldId id="265" r:id="rId12"/>
    <p:sldId id="266" r:id="rId13"/>
    <p:sldId id="267" r:id="rId14"/>
    <p:sldId id="268" r:id="rId15"/>
    <p:sldId id="260" r:id="rId16"/>
    <p:sldId id="279" r:id="rId17"/>
    <p:sldId id="275" r:id="rId18"/>
    <p:sldId id="277" r:id="rId19"/>
    <p:sldId id="280" r:id="rId20"/>
    <p:sldId id="281" r:id="rId21"/>
    <p:sldId id="278" r:id="rId22"/>
    <p:sldId id="270" r:id="rId23"/>
    <p:sldId id="283" r:id="rId2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3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12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637" cy="481842"/>
          </a:xfrm>
          <a:prstGeom prst="rect">
            <a:avLst/>
          </a:prstGeom>
        </p:spPr>
        <p:txBody>
          <a:bodyPr vert="horz" lIns="84747" tIns="42373" rIns="84747" bIns="4237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027" y="0"/>
            <a:ext cx="3170637" cy="481842"/>
          </a:xfrm>
          <a:prstGeom prst="rect">
            <a:avLst/>
          </a:prstGeom>
        </p:spPr>
        <p:txBody>
          <a:bodyPr vert="horz" lIns="84747" tIns="42373" rIns="84747" bIns="42373" rtlCol="0"/>
          <a:lstStyle>
            <a:lvl1pPr algn="r">
              <a:defRPr sz="1100"/>
            </a:lvl1pPr>
          </a:lstStyle>
          <a:p>
            <a:fld id="{AB999790-3EB5-487A-B0F9-A446594EA1A9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747" tIns="42373" rIns="84747" bIns="423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213" y="4620266"/>
            <a:ext cx="5852774" cy="3780606"/>
          </a:xfrm>
          <a:prstGeom prst="rect">
            <a:avLst/>
          </a:prstGeom>
        </p:spPr>
        <p:txBody>
          <a:bodyPr vert="horz" lIns="84747" tIns="42373" rIns="84747" bIns="42373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358"/>
            <a:ext cx="3170637" cy="481842"/>
          </a:xfrm>
          <a:prstGeom prst="rect">
            <a:avLst/>
          </a:prstGeom>
        </p:spPr>
        <p:txBody>
          <a:bodyPr vert="horz" lIns="84747" tIns="42373" rIns="84747" bIns="4237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027" y="9119358"/>
            <a:ext cx="3170637" cy="481842"/>
          </a:xfrm>
          <a:prstGeom prst="rect">
            <a:avLst/>
          </a:prstGeom>
        </p:spPr>
        <p:txBody>
          <a:bodyPr vert="horz" lIns="84747" tIns="42373" rIns="84747" bIns="42373" rtlCol="0" anchor="b"/>
          <a:lstStyle>
            <a:lvl1pPr algn="r">
              <a:defRPr sz="1100"/>
            </a:lvl1pPr>
          </a:lstStyle>
          <a:p>
            <a:fld id="{82698DD7-BC22-4E3A-8D42-58B3F6229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20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98DD7-BC22-4E3A-8D42-58B3F62299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03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Titelmasterformat durch Klicken bearbeiten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E738DF8-4C80-464A-A0DE-29C412971495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5/24/2022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0A4BABD-8A42-4FAB-AF66-340EDB980503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Titelmasterformat durch Klicken bearbeiten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Textmasterformat bearbeiten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Zweite Ebene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Dritte Ebene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Vierte Ebene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Ebene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E973585-B3B7-467F-97AC-C5E4C44D7319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5/24/2022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1C55679-1105-42EC-AC07-B41A8A50A0E3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10480" y="188640"/>
            <a:ext cx="2164080" cy="586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Shape 1"/>
          <p:cNvSpPr txBox="1"/>
          <p:nvPr/>
        </p:nvSpPr>
        <p:spPr>
          <a:xfrm>
            <a:off x="107640" y="836640"/>
            <a:ext cx="903600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8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2F2F2"/>
                </a:solidFill>
                <a:latin typeface="Calibri"/>
              </a:rPr>
              <a:t>Tropical forest </a:t>
            </a:r>
            <a:r>
              <a:rPr lang="en-US" sz="4400" b="0" strike="noStrike" spc="-1" dirty="0" smtClean="0">
                <a:solidFill>
                  <a:srgbClr val="F2F2F2"/>
                </a:solidFill>
                <a:latin typeface="Calibri"/>
              </a:rPr>
              <a:t>CH</a:t>
            </a:r>
            <a:r>
              <a:rPr lang="en-US" sz="4400" b="0" strike="noStrike" spc="-1" baseline="-25000" dirty="0" smtClean="0">
                <a:solidFill>
                  <a:srgbClr val="F2F2F2"/>
                </a:solidFill>
                <a:latin typeface="Calibri"/>
              </a:rPr>
              <a:t>4 </a:t>
            </a:r>
            <a:r>
              <a:rPr lang="en-US" sz="4400" b="0" strike="noStrike" spc="-1" dirty="0" smtClean="0">
                <a:solidFill>
                  <a:srgbClr val="F2F2F2"/>
                </a:solidFill>
                <a:latin typeface="Calibri"/>
              </a:rPr>
              <a:t>budget: </a:t>
            </a:r>
            <a:r>
              <a:rPr sz="4400" dirty="0"/>
              <a:t/>
            </a:r>
            <a:br>
              <a:rPr sz="4400" dirty="0"/>
            </a:br>
            <a:r>
              <a:rPr lang="en-US" sz="4400" spc="-1" dirty="0" smtClean="0">
                <a:solidFill>
                  <a:srgbClr val="F2F2F2"/>
                </a:solidFill>
                <a:latin typeface="Calibri"/>
              </a:rPr>
              <a:t>the importance of local hotspots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0" y="2637000"/>
            <a:ext cx="9143640" cy="17521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>
              <a:lnSpc>
                <a:spcPct val="100000"/>
              </a:lnSpc>
              <a:spcBef>
                <a:spcPts val="1120"/>
              </a:spcBef>
              <a:tabLst>
                <a:tab pos="0" algn="l"/>
              </a:tabLst>
            </a:pPr>
            <a:r>
              <a:rPr lang="en-US" sz="7200" b="0" strike="noStrike" spc="-1" dirty="0">
                <a:solidFill>
                  <a:srgbClr val="F2F2F2"/>
                </a:solidFill>
                <a:latin typeface="Calibri"/>
              </a:rPr>
              <a:t>Hella van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Asperen</a:t>
            </a:r>
            <a:r>
              <a:rPr lang="en-US" sz="7200" b="0" strike="noStrike" spc="-1" baseline="30000" dirty="0" smtClean="0">
                <a:solidFill>
                  <a:srgbClr val="F2F2F2"/>
                </a:solidFill>
                <a:latin typeface="Calibri"/>
              </a:rPr>
              <a:t>1,2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b="0" strike="noStrike" spc="-1" dirty="0">
                <a:solidFill>
                  <a:srgbClr val="F2F2F2"/>
                </a:solidFill>
                <a:latin typeface="Calibri"/>
              </a:rPr>
              <a:t>Thorsten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Warneke</a:t>
            </a:r>
            <a:r>
              <a:rPr lang="en-US" sz="7200" spc="-1" baseline="30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b="0" strike="noStrike" spc="-1" dirty="0">
                <a:solidFill>
                  <a:srgbClr val="F2F2F2"/>
                </a:solidFill>
                <a:latin typeface="Calibri"/>
              </a:rPr>
              <a:t>Alessandro Carioca de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Araújo</a:t>
            </a:r>
            <a:r>
              <a:rPr lang="en-US" sz="7200" spc="-1" baseline="30000" dirty="0" smtClean="0">
                <a:solidFill>
                  <a:srgbClr val="F2F2F2"/>
                </a:solidFill>
                <a:latin typeface="Calibri"/>
              </a:rPr>
              <a:t>3</a:t>
            </a:r>
            <a:r>
              <a:rPr lang="en-US" sz="7200" b="0" strike="noStrike" spc="-1" baseline="30000" dirty="0" smtClean="0">
                <a:solidFill>
                  <a:srgbClr val="F2F2F2"/>
                </a:solidFill>
                <a:latin typeface="Calibri"/>
              </a:rPr>
              <a:t>,4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b="0" strike="noStrike" spc="-1" dirty="0">
                <a:solidFill>
                  <a:srgbClr val="F2F2F2"/>
                </a:solidFill>
                <a:latin typeface="Calibri"/>
              </a:rPr>
              <a:t>Bruce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Rider</a:t>
            </a:r>
            <a:r>
              <a:rPr lang="en-US" sz="7200" b="0" strike="noStrike" spc="-1" baseline="30000" dirty="0" smtClean="0">
                <a:solidFill>
                  <a:srgbClr val="F2F2F2"/>
                </a:solidFill>
                <a:latin typeface="Calibri"/>
              </a:rPr>
              <a:t>5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spc="-1" dirty="0" err="1" smtClean="0">
                <a:solidFill>
                  <a:srgbClr val="F2F2F2"/>
                </a:solidFill>
                <a:latin typeface="Calibri"/>
              </a:rPr>
              <a:t>Sávio</a:t>
            </a:r>
            <a:r>
              <a:rPr lang="en-US" sz="7200" spc="-1" dirty="0" smtClean="0">
                <a:solidFill>
                  <a:srgbClr val="F2F2F2"/>
                </a:solidFill>
                <a:latin typeface="Calibri"/>
              </a:rPr>
              <a:t> Ferreira</a:t>
            </a:r>
            <a:r>
              <a:rPr lang="en-US" sz="7200" b="0" strike="noStrike" spc="-1" baseline="30000" dirty="0" smtClean="0">
                <a:solidFill>
                  <a:srgbClr val="F2F2F2"/>
                </a:solidFill>
                <a:latin typeface="Calibri"/>
              </a:rPr>
              <a:t>5</a:t>
            </a:r>
            <a:r>
              <a:rPr lang="en-US" sz="7200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b="0" strike="noStrike" spc="-1" dirty="0" err="1" smtClean="0">
                <a:solidFill>
                  <a:srgbClr val="F2F2F2"/>
                </a:solidFill>
                <a:latin typeface="Calibri"/>
              </a:rPr>
              <a:t>João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 Rafael Alves-Oliveira</a:t>
            </a:r>
            <a:r>
              <a:rPr lang="en-US" sz="7200" spc="-1" baseline="30000" dirty="0">
                <a:solidFill>
                  <a:srgbClr val="F2F2F2"/>
                </a:solidFill>
                <a:latin typeface="Calibri"/>
              </a:rPr>
              <a:t>6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Leonardo </a:t>
            </a:r>
            <a:r>
              <a:rPr lang="en-US" sz="7200" b="0" strike="noStrike" spc="-1" dirty="0">
                <a:solidFill>
                  <a:srgbClr val="F2F2F2"/>
                </a:solidFill>
                <a:latin typeface="Calibri"/>
              </a:rPr>
              <a:t>Ramos de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Oliveira</a:t>
            </a:r>
            <a:r>
              <a:rPr lang="en-US" sz="7200" spc="-1" baseline="30000" dirty="0">
                <a:solidFill>
                  <a:srgbClr val="F2F2F2"/>
                </a:solidFill>
                <a:latin typeface="Calibri"/>
              </a:rPr>
              <a:t>3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b="0" strike="noStrike" spc="-1" dirty="0">
                <a:solidFill>
                  <a:srgbClr val="F2F2F2"/>
                </a:solidFill>
                <a:latin typeface="Calibri"/>
              </a:rPr>
              <a:t>Thiago de Lima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Xavier</a:t>
            </a:r>
            <a:r>
              <a:rPr lang="en-US" sz="7200" spc="-1" baseline="30000" dirty="0">
                <a:solidFill>
                  <a:srgbClr val="F2F2F2"/>
                </a:solidFill>
                <a:latin typeface="Calibri"/>
              </a:rPr>
              <a:t>3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b="0" strike="noStrike" spc="-1" dirty="0">
                <a:solidFill>
                  <a:srgbClr val="F2F2F2"/>
                </a:solidFill>
                <a:latin typeface="Calibri"/>
              </a:rPr>
              <a:t>Marta de Oliveira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Sá</a:t>
            </a:r>
            <a:r>
              <a:rPr lang="en-US" sz="7200" spc="-1" baseline="30000" dirty="0">
                <a:solidFill>
                  <a:srgbClr val="F2F2F2"/>
                </a:solidFill>
                <a:latin typeface="Calibri"/>
              </a:rPr>
              <a:t>3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b="0" strike="noStrike" spc="-1" dirty="0">
                <a:solidFill>
                  <a:srgbClr val="F2F2F2"/>
                </a:solidFill>
                <a:latin typeface="Calibri"/>
              </a:rPr>
              <a:t>Paulo Ricardo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Teixeira</a:t>
            </a:r>
            <a:r>
              <a:rPr lang="en-US" sz="7200" spc="-1" baseline="30000" dirty="0" smtClean="0">
                <a:solidFill>
                  <a:srgbClr val="F2F2F2"/>
                </a:solidFill>
                <a:latin typeface="Calibri"/>
              </a:rPr>
              <a:t>3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Elaine Pires</a:t>
            </a:r>
            <a:r>
              <a:rPr lang="en-US" sz="7200" spc="-1" baseline="30000" dirty="0">
                <a:solidFill>
                  <a:srgbClr val="F2F2F2"/>
                </a:solidFill>
                <a:latin typeface="Calibri"/>
              </a:rPr>
              <a:t>5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b="0" strike="noStrike" spc="-1" dirty="0" err="1" smtClean="0">
                <a:solidFill>
                  <a:srgbClr val="F2F2F2"/>
                </a:solidFill>
                <a:latin typeface="Calibri"/>
              </a:rPr>
              <a:t>Veber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 </a:t>
            </a:r>
            <a:r>
              <a:rPr lang="en-US" sz="7200" spc="-1" dirty="0" smtClean="0">
                <a:solidFill>
                  <a:srgbClr val="F2F2F2"/>
                </a:solidFill>
                <a:latin typeface="Calibri"/>
              </a:rPr>
              <a:t>Sousa de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Moura</a:t>
            </a:r>
            <a:r>
              <a:rPr lang="en-US" sz="7200" spc="-1" baseline="30000" dirty="0" smtClean="0">
                <a:solidFill>
                  <a:srgbClr val="F2F2F2"/>
                </a:solidFill>
                <a:latin typeface="Calibri"/>
              </a:rPr>
              <a:t>3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b="0" strike="noStrike" spc="-1" dirty="0" err="1" smtClean="0">
                <a:solidFill>
                  <a:srgbClr val="F2F2F2"/>
                </a:solidFill>
                <a:latin typeface="Calibri"/>
              </a:rPr>
              <a:t>Shujiro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 Komiya</a:t>
            </a:r>
            <a:r>
              <a:rPr lang="en-US" sz="7200" spc="-1" baseline="30000" dirty="0">
                <a:solidFill>
                  <a:srgbClr val="F2F2F2"/>
                </a:solidFill>
                <a:latin typeface="Calibri"/>
              </a:rPr>
              <a:t>1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 , Santiago Botia</a:t>
            </a:r>
            <a:r>
              <a:rPr lang="en-US" sz="7200" spc="-1" baseline="30000" dirty="0">
                <a:solidFill>
                  <a:srgbClr val="F2F2F2"/>
                </a:solidFill>
                <a:latin typeface="Calibri"/>
              </a:rPr>
              <a:t>1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Sam Jones</a:t>
            </a:r>
            <a:r>
              <a:rPr lang="en-US" sz="7200" spc="-1" baseline="30000" dirty="0" smtClean="0">
                <a:solidFill>
                  <a:srgbClr val="F2F2F2"/>
                </a:solidFill>
                <a:latin typeface="Calibri"/>
              </a:rPr>
              <a:t>1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7200" b="0" strike="noStrike" spc="-1" dirty="0" err="1">
                <a:solidFill>
                  <a:srgbClr val="F2F2F2"/>
                </a:solidFill>
                <a:latin typeface="Calibri"/>
              </a:rPr>
              <a:t>Jošt</a:t>
            </a:r>
            <a:r>
              <a:rPr lang="en-US" sz="7200" b="0" strike="noStrike" spc="-1" dirty="0">
                <a:solidFill>
                  <a:srgbClr val="F2F2F2"/>
                </a:solidFill>
                <a:latin typeface="Calibri"/>
              </a:rPr>
              <a:t>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Lavrič</a:t>
            </a:r>
            <a:r>
              <a:rPr lang="en-US" sz="7200" spc="-1" baseline="30000" dirty="0">
                <a:solidFill>
                  <a:srgbClr val="F2F2F2"/>
                </a:solidFill>
                <a:latin typeface="Calibri"/>
              </a:rPr>
              <a:t>1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 , Susan Trumbore</a:t>
            </a:r>
            <a:r>
              <a:rPr lang="en-US" sz="7200" spc="-1" baseline="30000" dirty="0" smtClean="0">
                <a:solidFill>
                  <a:srgbClr val="F2F2F2"/>
                </a:solidFill>
                <a:latin typeface="Calibri"/>
              </a:rPr>
              <a:t>1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, and </a:t>
            </a:r>
            <a:r>
              <a:rPr lang="en-US" sz="7200" b="0" strike="noStrike" spc="-1" dirty="0">
                <a:solidFill>
                  <a:srgbClr val="F2F2F2"/>
                </a:solidFill>
                <a:latin typeface="Calibri"/>
              </a:rPr>
              <a:t>Justus </a:t>
            </a:r>
            <a:r>
              <a:rPr lang="en-US" sz="7200" b="0" strike="noStrike" spc="-1" dirty="0" smtClean="0">
                <a:solidFill>
                  <a:srgbClr val="F2F2F2"/>
                </a:solidFill>
                <a:latin typeface="Calibri"/>
              </a:rPr>
              <a:t>Notholt</a:t>
            </a:r>
            <a:r>
              <a:rPr lang="en-US" sz="7200" spc="-1" baseline="30000" dirty="0">
                <a:solidFill>
                  <a:srgbClr val="F2F2F2"/>
                </a:solidFill>
                <a:latin typeface="Calibri"/>
              </a:rPr>
              <a:t>2</a:t>
            </a:r>
            <a:endParaRPr lang="en-US" sz="7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  <a:tabLst>
                <a:tab pos="0" algn="l"/>
              </a:tabLst>
            </a:pPr>
            <a:endParaRPr lang="en-US" sz="5600" b="0" strike="noStrike" spc="-1" dirty="0">
              <a:latin typeface="Arial"/>
            </a:endParaRPr>
          </a:p>
          <a:p>
            <a:pPr>
              <a:lnSpc>
                <a:spcPts val="7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n-US" sz="4000" spc="-1" dirty="0">
                <a:solidFill>
                  <a:schemeClr val="bg1"/>
                </a:solidFill>
                <a:latin typeface="Calibri"/>
              </a:rPr>
              <a:t>1</a:t>
            </a:r>
            <a:r>
              <a:rPr lang="en-US" sz="4000" b="0" strike="noStrike" spc="-1" dirty="0" smtClean="0">
                <a:solidFill>
                  <a:schemeClr val="bg1"/>
                </a:solidFill>
                <a:latin typeface="Calibri"/>
              </a:rPr>
              <a:t> Max Planck Institute for Biogeochemistry (MPI-BGC), Hans-</a:t>
            </a:r>
            <a:r>
              <a:rPr lang="en-US" sz="4000" b="0" strike="noStrike" spc="-1" dirty="0" err="1" smtClean="0">
                <a:solidFill>
                  <a:schemeClr val="bg1"/>
                </a:solidFill>
                <a:latin typeface="Calibri"/>
              </a:rPr>
              <a:t>Knoell</a:t>
            </a:r>
            <a:r>
              <a:rPr lang="en-US" sz="4000" b="0" strike="noStrike" spc="-1" dirty="0" smtClean="0">
                <a:solidFill>
                  <a:schemeClr val="bg1"/>
                </a:solidFill>
                <a:latin typeface="Calibri"/>
              </a:rPr>
              <a:t>-</a:t>
            </a:r>
            <a:r>
              <a:rPr lang="en-US" sz="4000" b="0" strike="noStrike" spc="-1" dirty="0" err="1" smtClean="0">
                <a:solidFill>
                  <a:schemeClr val="bg1"/>
                </a:solidFill>
                <a:latin typeface="Calibri"/>
              </a:rPr>
              <a:t>Straße</a:t>
            </a:r>
            <a:r>
              <a:rPr lang="en-US" sz="4000" b="0" strike="noStrike" spc="-1" dirty="0" smtClean="0">
                <a:solidFill>
                  <a:schemeClr val="bg1"/>
                </a:solidFill>
                <a:latin typeface="Calibri"/>
              </a:rPr>
              <a:t> 10, 07745 Jena, Germany</a:t>
            </a:r>
          </a:p>
          <a:p>
            <a:pPr>
              <a:lnSpc>
                <a:spcPts val="7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n-US" sz="4000" spc="-1" dirty="0">
                <a:solidFill>
                  <a:schemeClr val="bg1"/>
                </a:solidFill>
                <a:latin typeface="Calibri"/>
              </a:rPr>
              <a:t>2</a:t>
            </a:r>
            <a:r>
              <a:rPr lang="en-US" sz="4000" b="0" strike="noStrike" spc="-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4000" b="0" strike="noStrike" spc="-1" dirty="0">
                <a:solidFill>
                  <a:schemeClr val="bg1"/>
                </a:solidFill>
                <a:latin typeface="Calibri"/>
              </a:rPr>
              <a:t>University of Bremen, Institute of Environmental Physics (IUP), Remote Sensing, Bremen, Germany</a:t>
            </a:r>
            <a:endParaRPr lang="en-US" sz="4000" b="0" strike="noStrike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ts val="700"/>
              </a:lnSpc>
              <a:spcBef>
                <a:spcPts val="799"/>
              </a:spcBef>
              <a:tabLst>
                <a:tab pos="0" algn="l"/>
              </a:tabLst>
            </a:pPr>
            <a:r>
              <a:rPr lang="pt-BR" sz="4000" spc="-1" dirty="0">
                <a:solidFill>
                  <a:schemeClr val="bg1"/>
                </a:solidFill>
                <a:latin typeface="Calibri"/>
              </a:rPr>
              <a:t>3</a:t>
            </a:r>
            <a:r>
              <a:rPr lang="pt-BR" sz="4000" b="0" strike="noStrike" spc="-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pt-BR" sz="4000" b="0" strike="noStrike" spc="-1" dirty="0">
                <a:solidFill>
                  <a:schemeClr val="bg1"/>
                </a:solidFill>
                <a:latin typeface="Calibri"/>
              </a:rPr>
              <a:t>Instituto Nacional de Pesquisas da Amazônia (INPA), Large Scale Biosphere-Atmosphere Experiment in Amazonia (LBA), </a:t>
            </a:r>
            <a:r>
              <a:rPr lang="en-US" sz="4000" b="0" strike="noStrike" spc="-1" dirty="0">
                <a:solidFill>
                  <a:schemeClr val="bg1"/>
                </a:solidFill>
                <a:latin typeface="Calibri"/>
              </a:rPr>
              <a:t>Manaus, Brazil</a:t>
            </a:r>
            <a:endParaRPr lang="en-US" sz="4000" b="0" strike="noStrike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ts val="7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n-US" sz="4000" spc="-1" dirty="0">
                <a:solidFill>
                  <a:schemeClr val="bg1"/>
                </a:solidFill>
                <a:latin typeface="Calibri"/>
              </a:rPr>
              <a:t>4</a:t>
            </a:r>
            <a:r>
              <a:rPr lang="en-US" sz="4000" b="0" strike="noStrike" spc="-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4000" b="0" strike="noStrike" spc="-1" dirty="0">
                <a:solidFill>
                  <a:schemeClr val="bg1"/>
                </a:solidFill>
                <a:latin typeface="Calibri"/>
              </a:rPr>
              <a:t>Brazilian Agricultural Research Corporation (EMBRAPA), </a:t>
            </a:r>
            <a:r>
              <a:rPr lang="en-US" sz="4000" b="0" strike="noStrike" spc="-1" dirty="0" err="1">
                <a:solidFill>
                  <a:schemeClr val="bg1"/>
                </a:solidFill>
                <a:latin typeface="Calibri"/>
              </a:rPr>
              <a:t>Embrapa</a:t>
            </a:r>
            <a:r>
              <a:rPr lang="en-US" sz="4000" b="0" strike="noStrike" spc="-1" dirty="0">
                <a:solidFill>
                  <a:schemeClr val="bg1"/>
                </a:solidFill>
                <a:latin typeface="Calibri"/>
              </a:rPr>
              <a:t> Amazônia Oriental, </a:t>
            </a:r>
            <a:r>
              <a:rPr lang="en-US" sz="4000" b="0" strike="noStrike" spc="-1" dirty="0" err="1">
                <a:solidFill>
                  <a:schemeClr val="bg1"/>
                </a:solidFill>
                <a:latin typeface="Calibri"/>
              </a:rPr>
              <a:t>Belém</a:t>
            </a:r>
            <a:r>
              <a:rPr lang="en-US" sz="4000" b="0" strike="noStrike" spc="-1" dirty="0">
                <a:solidFill>
                  <a:schemeClr val="bg1"/>
                </a:solidFill>
                <a:latin typeface="Calibri"/>
              </a:rPr>
              <a:t>, Brazil</a:t>
            </a:r>
            <a:endParaRPr lang="en-US" sz="4000" b="0" strike="noStrike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ts val="700"/>
              </a:lnSpc>
              <a:spcBef>
                <a:spcPts val="799"/>
              </a:spcBef>
              <a:tabLst>
                <a:tab pos="0" algn="l"/>
              </a:tabLst>
            </a:pPr>
            <a:r>
              <a:rPr lang="pt-BR" sz="4000" spc="-1" dirty="0">
                <a:solidFill>
                  <a:schemeClr val="bg1"/>
                </a:solidFill>
                <a:latin typeface="Calibri"/>
              </a:rPr>
              <a:t>5</a:t>
            </a:r>
            <a:r>
              <a:rPr lang="pt-BR" sz="4000" b="0" strike="noStrike" spc="-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pt-BR" sz="4000" b="0" strike="noStrike" spc="-1" dirty="0">
                <a:solidFill>
                  <a:schemeClr val="bg1"/>
                </a:solidFill>
                <a:latin typeface="Calibri"/>
              </a:rPr>
              <a:t>Instituto Nacional de Pesquisas da Amazônia (INPA), Coordenação de Dinâmica Ambiental (CDAM), Manaus, Brazil</a:t>
            </a:r>
            <a:endParaRPr lang="en-US" sz="4000" b="0" strike="noStrike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ts val="700"/>
              </a:lnSpc>
              <a:spcBef>
                <a:spcPts val="799"/>
              </a:spcBef>
              <a:tabLst>
                <a:tab pos="0" algn="l"/>
              </a:tabLst>
            </a:pPr>
            <a:r>
              <a:rPr lang="pt-BR" sz="4000" spc="-1" dirty="0">
                <a:solidFill>
                  <a:schemeClr val="bg1"/>
                </a:solidFill>
                <a:latin typeface="Calibri"/>
              </a:rPr>
              <a:t>6</a:t>
            </a:r>
            <a:r>
              <a:rPr lang="pt-BR" sz="4000" b="0" strike="noStrike" spc="-1" dirty="0" smtClean="0">
                <a:solidFill>
                  <a:schemeClr val="bg1"/>
                </a:solidFill>
                <a:latin typeface="Calibri"/>
              </a:rPr>
              <a:t> Coordenação </a:t>
            </a:r>
            <a:r>
              <a:rPr lang="pt-BR" sz="4000" b="0" strike="noStrike" spc="-1" dirty="0">
                <a:solidFill>
                  <a:schemeClr val="bg1"/>
                </a:solidFill>
                <a:latin typeface="Calibri"/>
              </a:rPr>
              <a:t>de Pesquisas em Entomologia (CPEN), Instituto Nacional de Pesquisas da Amazônia (INPA), Manaus, Brazil</a:t>
            </a:r>
            <a:endParaRPr lang="en-US" sz="4000" b="0" strike="noStrike" spc="-1" dirty="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</p:txBody>
      </p:sp>
      <p:pic>
        <p:nvPicPr>
          <p:cNvPr id="84" name="Picture 2"/>
          <p:cNvPicPr/>
          <p:nvPr/>
        </p:nvPicPr>
        <p:blipFill>
          <a:blip r:embed="rId2"/>
          <a:srcRect t="21977"/>
          <a:stretch/>
        </p:blipFill>
        <p:spPr>
          <a:xfrm>
            <a:off x="3960" y="5182920"/>
            <a:ext cx="9139680" cy="1653480"/>
          </a:xfrm>
          <a:prstGeom prst="rect">
            <a:avLst/>
          </a:prstGeom>
          <a:ln>
            <a:noFill/>
          </a:ln>
        </p:spPr>
      </p:pic>
      <p:pic>
        <p:nvPicPr>
          <p:cNvPr id="85" name="Grafik 6"/>
          <p:cNvPicPr/>
          <p:nvPr/>
        </p:nvPicPr>
        <p:blipFill>
          <a:blip r:embed="rId3"/>
          <a:stretch/>
        </p:blipFill>
        <p:spPr>
          <a:xfrm>
            <a:off x="7884360" y="188640"/>
            <a:ext cx="860040" cy="915120"/>
          </a:xfrm>
          <a:prstGeom prst="rect">
            <a:avLst/>
          </a:prstGeom>
          <a:ln>
            <a:noFill/>
          </a:ln>
        </p:spPr>
      </p:pic>
      <p:sp>
        <p:nvSpPr>
          <p:cNvPr id="2" name="AutoShape 2" descr="Programa LBA - Home | Facebook"/>
          <p:cNvSpPr>
            <a:spLocks noChangeAspect="1" noChangeArrowheads="1"/>
          </p:cNvSpPr>
          <p:nvPr/>
        </p:nvSpPr>
        <p:spPr bwMode="auto">
          <a:xfrm>
            <a:off x="155575" y="-846138"/>
            <a:ext cx="17716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19" y="182640"/>
            <a:ext cx="921006" cy="646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0" y="188640"/>
            <a:ext cx="794880" cy="794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40" y="219720"/>
            <a:ext cx="2077083" cy="524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0070C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Shape 1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7" name="Picture 2"/>
          <p:cNvPicPr/>
          <p:nvPr/>
        </p:nvPicPr>
        <p:blipFill>
          <a:blip r:embed="rId2"/>
          <a:srcRect l="5854" t="76987" r="1319" b="1826"/>
          <a:stretch/>
        </p:blipFill>
        <p:spPr>
          <a:xfrm>
            <a:off x="539640" y="4149000"/>
            <a:ext cx="6750720" cy="1151640"/>
          </a:xfrm>
          <a:prstGeom prst="rect">
            <a:avLst/>
          </a:prstGeom>
          <a:ln>
            <a:noFill/>
          </a:ln>
        </p:spPr>
      </p:pic>
      <p:pic>
        <p:nvPicPr>
          <p:cNvPr id="148" name="Picture 2"/>
          <p:cNvPicPr/>
          <p:nvPr/>
        </p:nvPicPr>
        <p:blipFill>
          <a:blip r:embed="rId2"/>
          <a:srcRect l="9028" t="6441" b="56764"/>
          <a:stretch/>
        </p:blipFill>
        <p:spPr>
          <a:xfrm>
            <a:off x="539640" y="1374480"/>
            <a:ext cx="6750720" cy="2774160"/>
          </a:xfrm>
          <a:prstGeom prst="rect">
            <a:avLst/>
          </a:prstGeom>
          <a:ln>
            <a:noFill/>
          </a:ln>
        </p:spPr>
      </p:pic>
      <p:sp>
        <p:nvSpPr>
          <p:cNvPr id="149" name="CustomShape 2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" name="CustomShape 3"/>
          <p:cNvSpPr/>
          <p:nvPr/>
        </p:nvSpPr>
        <p:spPr>
          <a:xfrm>
            <a:off x="568079" y="5398560"/>
            <a:ext cx="8052137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i="1" spc="-1" dirty="0" smtClean="0">
                <a:solidFill>
                  <a:srgbClr val="F2F2F2"/>
                </a:solidFill>
                <a:latin typeface="Calibri"/>
              </a:rPr>
              <a:t>Fig 6: </a:t>
            </a: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Termite </a:t>
            </a: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mounds </a:t>
            </a: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of the species ‘</a:t>
            </a:r>
            <a:r>
              <a:rPr lang="en-US" sz="1200" b="0" i="1" strike="noStrike" spc="-1" dirty="0" err="1" smtClean="0">
                <a:solidFill>
                  <a:srgbClr val="F2F2F2"/>
                </a:solidFill>
                <a:latin typeface="Calibri"/>
              </a:rPr>
              <a:t>Neocapritermes</a:t>
            </a: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 </a:t>
            </a:r>
            <a:r>
              <a:rPr lang="en-US" sz="1200" b="0" i="1" strike="noStrike" spc="-1" dirty="0" err="1" smtClean="0">
                <a:solidFill>
                  <a:srgbClr val="F2F2F2"/>
                </a:solidFill>
                <a:latin typeface="Calibri"/>
              </a:rPr>
              <a:t>Brasiliensis</a:t>
            </a: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’ were </a:t>
            </a: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found to be hotspots of CH</a:t>
            </a:r>
            <a:r>
              <a:rPr lang="en-US" sz="1200" b="0" i="1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, with on average fluxes of 25.2 </a:t>
            </a:r>
            <a:r>
              <a:rPr lang="en-US" sz="1200" b="0" i="1" strike="noStrike" spc="-1" dirty="0" err="1">
                <a:solidFill>
                  <a:srgbClr val="F2F2F2"/>
                </a:solidFill>
                <a:latin typeface="Calibri"/>
              </a:rPr>
              <a:t>nmol</a:t>
            </a: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 mound per </a:t>
            </a: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second. Mound 6 is a termite mound of a different species.</a:t>
            </a:r>
            <a:endParaRPr lang="en-US" sz="1200" b="0" i="1" strike="noStrike" spc="-1" dirty="0">
              <a:latin typeface="Arial"/>
            </a:endParaRPr>
          </a:p>
        </p:txBody>
      </p:sp>
      <p:sp>
        <p:nvSpPr>
          <p:cNvPr id="151" name="CustomShape 4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8"/>
          <p:cNvSpPr/>
          <p:nvPr/>
        </p:nvSpPr>
        <p:spPr>
          <a:xfrm>
            <a:off x="4843437" y="6040127"/>
            <a:ext cx="413424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F2F2F2"/>
                </a:solidFill>
                <a:latin typeface="Calibri"/>
              </a:rPr>
              <a:t>More details about this part can be found in van Asperen et al. (2021)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156" name="CustomShape 9"/>
          <p:cNvSpPr/>
          <p:nvPr/>
        </p:nvSpPr>
        <p:spPr>
          <a:xfrm>
            <a:off x="539640" y="1374480"/>
            <a:ext cx="6750720" cy="3926160"/>
          </a:xfrm>
          <a:prstGeom prst="rect">
            <a:avLst/>
          </a:prstGeom>
          <a:noFill/>
          <a:ln w="3168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TextShape 4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de-DE" sz="3600" b="0" strike="noStrike" spc="-1" dirty="0" smtClean="0">
                <a:solidFill>
                  <a:srgbClr val="F2F2F2"/>
                </a:solidFill>
                <a:latin typeface="Calibri"/>
              </a:rPr>
              <a:t>Termite mound </a:t>
            </a:r>
            <a:r>
              <a:rPr lang="de-DE" sz="3600" b="0" strike="noStrike" spc="-1" dirty="0">
                <a:solidFill>
                  <a:srgbClr val="F2F2F2"/>
                </a:solidFill>
                <a:latin typeface="Calibri"/>
              </a:rPr>
              <a:t>CH</a:t>
            </a:r>
            <a:r>
              <a:rPr lang="de-DE" sz="3600" b="0" i="1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3600" b="0" strike="noStrike" spc="-1" dirty="0">
                <a:solidFill>
                  <a:srgbClr val="F2F2F2"/>
                </a:solidFill>
                <a:latin typeface="Calibri"/>
              </a:rPr>
              <a:t> </a:t>
            </a:r>
            <a:r>
              <a:rPr lang="de-DE" sz="3600" b="0" strike="noStrike" spc="-1" dirty="0" smtClean="0">
                <a:solidFill>
                  <a:srgbClr val="F2F2F2"/>
                </a:solidFill>
                <a:latin typeface="Calibri"/>
              </a:rPr>
              <a:t>fluxes</a:t>
            </a:r>
          </a:p>
          <a:p>
            <a:pPr algn="ctr">
              <a:lnSpc>
                <a:spcPct val="100000"/>
              </a:lnSpc>
            </a:pPr>
            <a:r>
              <a:rPr lang="de-DE" sz="2300" i="1" spc="-1" dirty="0">
                <a:solidFill>
                  <a:srgbClr val="F2F2F2"/>
                </a:solidFill>
                <a:latin typeface="Calibri"/>
              </a:rPr>
              <a:t>What are the CH</a:t>
            </a:r>
            <a:r>
              <a:rPr lang="de-DE" sz="2300" i="1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2300" i="1" spc="-1" dirty="0">
                <a:solidFill>
                  <a:srgbClr val="F2F2F2"/>
                </a:solidFill>
                <a:latin typeface="Calibri"/>
              </a:rPr>
              <a:t> emissions of termite mounds?</a:t>
            </a:r>
            <a:r>
              <a:rPr sz="2300" dirty="0"/>
              <a:t/>
            </a:r>
            <a:br>
              <a:rPr sz="2300" dirty="0"/>
            </a:br>
            <a:r>
              <a:rPr sz="2300" dirty="0"/>
              <a:t/>
            </a:r>
            <a:br>
              <a:rPr sz="2300" dirty="0"/>
            </a:br>
            <a:endParaRPr lang="en-US" sz="2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Termite (mound) CH</a:t>
            </a:r>
            <a:r>
              <a:rPr lang="de-DE" sz="1100" spc="-1" baseline="-25000" dirty="0">
                <a:solidFill>
                  <a:srgbClr val="0070C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 flux</a:t>
            </a:r>
            <a:r>
              <a:rPr lang="de-DE" sz="1100" b="0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10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0070C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ustomShape 1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TextShape 2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de-DE" sz="3600" b="0" strike="noStrike" spc="-1" dirty="0" smtClean="0">
                <a:solidFill>
                  <a:srgbClr val="F2F2F2"/>
                </a:solidFill>
                <a:latin typeface="Calibri"/>
              </a:rPr>
              <a:t>Individual </a:t>
            </a:r>
            <a:r>
              <a:rPr lang="de-DE" sz="3600" b="0" strike="noStrike" spc="-1" dirty="0">
                <a:solidFill>
                  <a:srgbClr val="F2F2F2"/>
                </a:solidFill>
                <a:latin typeface="Calibri"/>
              </a:rPr>
              <a:t>termite CH</a:t>
            </a:r>
            <a:r>
              <a:rPr lang="de-DE" sz="3600" b="0" i="1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3600" b="0" strike="noStrike" spc="-1" dirty="0">
                <a:solidFill>
                  <a:srgbClr val="F2F2F2"/>
                </a:solidFill>
                <a:latin typeface="Calibri"/>
              </a:rPr>
              <a:t> fluxes</a:t>
            </a:r>
            <a:r>
              <a:rPr dirty="0"/>
              <a:t/>
            </a:r>
            <a:br>
              <a:rPr dirty="0"/>
            </a:br>
            <a:r>
              <a:rPr lang="de-DE" sz="3200" i="1" spc="-1" dirty="0">
                <a:solidFill>
                  <a:srgbClr val="F2F2F2"/>
                </a:solidFill>
                <a:latin typeface="Calibri"/>
              </a:rPr>
              <a:t>W</a:t>
            </a:r>
            <a:r>
              <a:rPr lang="de-DE" sz="3200" b="0" i="1" strike="noStrike" spc="-1" dirty="0" smtClean="0">
                <a:solidFill>
                  <a:srgbClr val="F2F2F2"/>
                </a:solidFill>
                <a:latin typeface="Calibri"/>
              </a:rPr>
              <a:t>hat </a:t>
            </a:r>
            <a:r>
              <a:rPr lang="de-DE" sz="3200" b="0" i="1" strike="noStrike" spc="-1" dirty="0">
                <a:solidFill>
                  <a:srgbClr val="F2F2F2"/>
                </a:solidFill>
                <a:latin typeface="Calibri"/>
              </a:rPr>
              <a:t>is the CH</a:t>
            </a:r>
            <a:r>
              <a:rPr lang="de-DE" sz="3200" b="0" i="1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3200" b="0" i="1" strike="noStrike" spc="-1" dirty="0">
                <a:solidFill>
                  <a:srgbClr val="F2F2F2"/>
                </a:solidFill>
                <a:latin typeface="Calibri"/>
              </a:rPr>
              <a:t> emission per termite?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9" name="Grafik 7"/>
          <p:cNvPicPr/>
          <p:nvPr/>
        </p:nvPicPr>
        <p:blipFill>
          <a:blip r:embed="rId2"/>
          <a:srcRect l="947" r="-947"/>
          <a:stretch/>
        </p:blipFill>
        <p:spPr>
          <a:xfrm>
            <a:off x="230818" y="1615736"/>
            <a:ext cx="1984981" cy="2779144"/>
          </a:xfrm>
          <a:prstGeom prst="rect">
            <a:avLst/>
          </a:prstGeom>
          <a:ln w="31680">
            <a:solidFill>
              <a:schemeClr val="tx1"/>
            </a:solidFill>
            <a:round/>
          </a:ln>
        </p:spPr>
      </p:pic>
      <p:sp>
        <p:nvSpPr>
          <p:cNvPr id="160" name="CustomShape 3"/>
          <p:cNvSpPr/>
          <p:nvPr/>
        </p:nvSpPr>
        <p:spPr>
          <a:xfrm>
            <a:off x="230818" y="4514760"/>
            <a:ext cx="1984982" cy="913320"/>
          </a:xfrm>
          <a:prstGeom prst="rect">
            <a:avLst/>
          </a:prstGeom>
          <a:solidFill>
            <a:schemeClr val="bg1">
              <a:lumMod val="65000"/>
            </a:schemeClr>
          </a:solidFill>
          <a:ln w="316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</a:rPr>
              <a:t>Sample piece 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</a:rPr>
              <a:t>from 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</a:rPr>
              <a:t>termite mound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61" name="CustomShape 4"/>
          <p:cNvSpPr/>
          <p:nvPr/>
        </p:nvSpPr>
        <p:spPr>
          <a:xfrm>
            <a:off x="6916680" y="4521960"/>
            <a:ext cx="2032011" cy="913320"/>
          </a:xfrm>
          <a:prstGeom prst="rect">
            <a:avLst/>
          </a:prstGeom>
          <a:solidFill>
            <a:schemeClr val="bg1">
              <a:lumMod val="65000"/>
            </a:schemeClr>
          </a:solidFill>
          <a:ln w="316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Count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all 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termites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62" name="Picture 2"/>
          <p:cNvPicPr/>
          <p:nvPr/>
        </p:nvPicPr>
        <p:blipFill>
          <a:blip r:embed="rId3"/>
          <a:stretch/>
        </p:blipFill>
        <p:spPr>
          <a:xfrm>
            <a:off x="2368078" y="1615736"/>
            <a:ext cx="2131561" cy="2779144"/>
          </a:xfrm>
          <a:prstGeom prst="rect">
            <a:avLst/>
          </a:prstGeom>
          <a:ln w="31680">
            <a:solidFill>
              <a:schemeClr val="tx1"/>
            </a:solidFill>
            <a:miter/>
          </a:ln>
        </p:spPr>
      </p:pic>
      <p:pic>
        <p:nvPicPr>
          <p:cNvPr id="163" name="Picture 5"/>
          <p:cNvPicPr/>
          <p:nvPr/>
        </p:nvPicPr>
        <p:blipFill>
          <a:blip r:embed="rId4"/>
          <a:stretch/>
        </p:blipFill>
        <p:spPr>
          <a:xfrm>
            <a:off x="4679998" y="1615736"/>
            <a:ext cx="2116081" cy="2779144"/>
          </a:xfrm>
          <a:prstGeom prst="rect">
            <a:avLst/>
          </a:prstGeom>
          <a:ln w="31680">
            <a:solidFill>
              <a:schemeClr val="tx1"/>
            </a:solidFill>
            <a:miter/>
          </a:ln>
        </p:spPr>
      </p:pic>
      <p:pic>
        <p:nvPicPr>
          <p:cNvPr id="164" name="Picture 5"/>
          <p:cNvPicPr/>
          <p:nvPr/>
        </p:nvPicPr>
        <p:blipFill>
          <a:blip r:embed="rId5"/>
          <a:srcRect l="49020" t="50421" r="24894" b="27357"/>
          <a:stretch/>
        </p:blipFill>
        <p:spPr>
          <a:xfrm>
            <a:off x="6976438" y="1615736"/>
            <a:ext cx="1972253" cy="2797504"/>
          </a:xfrm>
          <a:prstGeom prst="rect">
            <a:avLst/>
          </a:prstGeom>
          <a:ln w="31680">
            <a:solidFill>
              <a:schemeClr val="tx1"/>
            </a:solidFill>
            <a:miter/>
          </a:ln>
        </p:spPr>
      </p:pic>
      <p:sp>
        <p:nvSpPr>
          <p:cNvPr id="165" name="CustomShape 5"/>
          <p:cNvSpPr/>
          <p:nvPr/>
        </p:nvSpPr>
        <p:spPr>
          <a:xfrm>
            <a:off x="2357640" y="4514760"/>
            <a:ext cx="2142000" cy="913320"/>
          </a:xfrm>
          <a:prstGeom prst="rect">
            <a:avLst/>
          </a:prstGeom>
          <a:solidFill>
            <a:schemeClr val="bg1">
              <a:lumMod val="65000"/>
            </a:schemeClr>
          </a:solidFill>
          <a:ln w="316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Measure small pieces in mini chamber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6" name="CustomShape 6"/>
          <p:cNvSpPr/>
          <p:nvPr/>
        </p:nvSpPr>
        <p:spPr>
          <a:xfrm>
            <a:off x="4644000" y="4521600"/>
            <a:ext cx="2152080" cy="913320"/>
          </a:xfrm>
          <a:prstGeom prst="rect">
            <a:avLst/>
          </a:prstGeom>
          <a:solidFill>
            <a:schemeClr val="bg1">
              <a:lumMod val="65000"/>
            </a:schemeClr>
          </a:solidFill>
          <a:ln w="316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Break open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mound 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material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7" name="CustomShape 7"/>
          <p:cNvSpPr/>
          <p:nvPr/>
        </p:nvSpPr>
        <p:spPr>
          <a:xfrm>
            <a:off x="7452360" y="2558520"/>
            <a:ext cx="323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FFFFFF"/>
                </a:solidFill>
                <a:latin typeface="Calibri"/>
              </a:rPr>
              <a:t>1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68" name="CustomShape 8"/>
          <p:cNvSpPr/>
          <p:nvPr/>
        </p:nvSpPr>
        <p:spPr>
          <a:xfrm>
            <a:off x="7848360" y="2565000"/>
            <a:ext cx="323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FFFFFF"/>
                </a:solidFill>
                <a:latin typeface="Calibri"/>
              </a:rPr>
              <a:t>2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69" name="CustomShape 9"/>
          <p:cNvSpPr/>
          <p:nvPr/>
        </p:nvSpPr>
        <p:spPr>
          <a:xfrm>
            <a:off x="8352360" y="2493000"/>
            <a:ext cx="323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FFFFFF"/>
                </a:solidFill>
                <a:latin typeface="Calibri"/>
              </a:rPr>
              <a:t>3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70" name="CustomShape 10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8"/>
          <p:cNvSpPr/>
          <p:nvPr/>
        </p:nvSpPr>
        <p:spPr>
          <a:xfrm>
            <a:off x="4843437" y="6040127"/>
            <a:ext cx="413424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F2F2F2"/>
                </a:solidFill>
                <a:latin typeface="Calibri"/>
              </a:rPr>
              <a:t>More details about this part can be found in van Asperen et al. (2021)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21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Termite (mound) CH</a:t>
            </a:r>
            <a:r>
              <a:rPr lang="de-DE" sz="1100" spc="-1" baseline="-25000" dirty="0">
                <a:solidFill>
                  <a:srgbClr val="0070C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 flux</a:t>
            </a:r>
            <a:r>
              <a:rPr lang="de-DE" sz="1100" b="0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" name="TextShape 1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CustomShape 3"/>
          <p:cNvSpPr/>
          <p:nvPr/>
        </p:nvSpPr>
        <p:spPr>
          <a:xfrm>
            <a:off x="230818" y="5459145"/>
            <a:ext cx="8717873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i="1" spc="-1" dirty="0" smtClean="0">
                <a:solidFill>
                  <a:srgbClr val="F2F2F2"/>
                </a:solidFill>
                <a:latin typeface="Calibri"/>
              </a:rPr>
              <a:t>Fig 7: A piece of termite mound was sampled, and placed in a mini incubation chamber. After an emission measurement of 10 minutes, the mound material was broken open, and termites were counted.</a:t>
            </a:r>
            <a:endParaRPr lang="en-US" sz="1200" b="0" i="1" strike="noStrike" spc="-1" dirty="0"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11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0070C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CustomShape 1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5" name="Picture 2"/>
          <p:cNvPicPr/>
          <p:nvPr/>
        </p:nvPicPr>
        <p:blipFill>
          <a:blip r:embed="rId2"/>
          <a:srcRect l="3231" t="3494"/>
          <a:stretch/>
        </p:blipFill>
        <p:spPr>
          <a:xfrm>
            <a:off x="1233000" y="1607040"/>
            <a:ext cx="6759000" cy="3382560"/>
          </a:xfrm>
          <a:prstGeom prst="rect">
            <a:avLst/>
          </a:prstGeom>
          <a:ln w="31680">
            <a:solidFill>
              <a:schemeClr val="tx1"/>
            </a:solidFill>
            <a:miter/>
          </a:ln>
        </p:spPr>
      </p:pic>
      <p:sp>
        <p:nvSpPr>
          <p:cNvPr id="176" name="CustomShape 3"/>
          <p:cNvSpPr/>
          <p:nvPr/>
        </p:nvSpPr>
        <p:spPr>
          <a:xfrm>
            <a:off x="251640" y="5380560"/>
            <a:ext cx="8784720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i="1" strike="noStrike" spc="-1" dirty="0" smtClean="0">
                <a:solidFill>
                  <a:srgbClr val="F2F2F2"/>
                </a:solidFill>
                <a:latin typeface="Calibri"/>
              </a:rPr>
              <a:t>Fig 8: A </a:t>
            </a:r>
            <a:r>
              <a:rPr lang="en-US" sz="1400" b="0" i="1" strike="noStrike" spc="-1" dirty="0">
                <a:solidFill>
                  <a:srgbClr val="F2F2F2"/>
                </a:solidFill>
                <a:latin typeface="Calibri"/>
              </a:rPr>
              <a:t>termite emission factor of 0.0002985 </a:t>
            </a:r>
            <a:r>
              <a:rPr lang="en-US" sz="1400" b="0" i="1" strike="noStrike" spc="-1" dirty="0" err="1">
                <a:solidFill>
                  <a:srgbClr val="F2F2F2"/>
                </a:solidFill>
                <a:latin typeface="Calibri"/>
              </a:rPr>
              <a:t>nmol</a:t>
            </a:r>
            <a:r>
              <a:rPr lang="en-US" sz="1400" b="0" i="1" strike="noStrike" spc="-1" dirty="0">
                <a:solidFill>
                  <a:srgbClr val="F2F2F2"/>
                </a:solidFill>
                <a:latin typeface="Calibri"/>
              </a:rPr>
              <a:t> termite</a:t>
            </a:r>
            <a:r>
              <a:rPr lang="en-US" sz="1400" b="0" i="1" strike="noStrike" spc="-1" baseline="30000" dirty="0">
                <a:solidFill>
                  <a:srgbClr val="F2F2F2"/>
                </a:solidFill>
                <a:latin typeface="Calibri"/>
              </a:rPr>
              <a:t>-1</a:t>
            </a:r>
            <a:r>
              <a:rPr lang="en-US" sz="1400" b="0" i="1" strike="noStrike" spc="-1" dirty="0">
                <a:solidFill>
                  <a:srgbClr val="F2F2F2"/>
                </a:solidFill>
                <a:latin typeface="Calibri"/>
              </a:rPr>
              <a:t> s</a:t>
            </a:r>
            <a:r>
              <a:rPr lang="en-US" sz="1400" b="0" i="1" strike="noStrike" spc="-1" baseline="30000" dirty="0">
                <a:solidFill>
                  <a:srgbClr val="F2F2F2"/>
                </a:solidFill>
                <a:latin typeface="Calibri"/>
              </a:rPr>
              <a:t>-1</a:t>
            </a:r>
            <a:r>
              <a:rPr lang="en-US" sz="1400" b="0" i="1" strike="noStrike" spc="-1" dirty="0">
                <a:solidFill>
                  <a:srgbClr val="F2F2F2"/>
                </a:solidFill>
                <a:latin typeface="Calibri"/>
              </a:rPr>
              <a:t> (0.35 </a:t>
            </a:r>
            <a:r>
              <a:rPr lang="en-US" sz="1400" b="0" i="1" strike="noStrike" spc="-1" dirty="0" err="1">
                <a:solidFill>
                  <a:srgbClr val="F2F2F2"/>
                </a:solidFill>
                <a:latin typeface="Calibri"/>
              </a:rPr>
              <a:t>μmol</a:t>
            </a:r>
            <a:r>
              <a:rPr lang="en-US" sz="1400" b="0" i="1" strike="noStrike" spc="-1" dirty="0">
                <a:solidFill>
                  <a:srgbClr val="F2F2F2"/>
                </a:solidFill>
                <a:latin typeface="Calibri"/>
              </a:rPr>
              <a:t> g</a:t>
            </a:r>
            <a:r>
              <a:rPr lang="en-US" sz="1400" b="0" i="1" strike="noStrike" spc="-1" baseline="-25000" dirty="0">
                <a:solidFill>
                  <a:srgbClr val="F2F2F2"/>
                </a:solidFill>
                <a:latin typeface="Calibri"/>
              </a:rPr>
              <a:t>termite</a:t>
            </a:r>
            <a:r>
              <a:rPr lang="en-US" sz="1400" b="0" i="1" strike="noStrike" spc="-1" baseline="30000" dirty="0">
                <a:solidFill>
                  <a:srgbClr val="F2F2F2"/>
                </a:solidFill>
                <a:latin typeface="Calibri"/>
              </a:rPr>
              <a:t>-1</a:t>
            </a:r>
            <a:r>
              <a:rPr lang="en-US" sz="1400" b="0" i="1" strike="noStrike" spc="-1" dirty="0">
                <a:solidFill>
                  <a:srgbClr val="F2F2F2"/>
                </a:solidFill>
                <a:latin typeface="Calibri"/>
              </a:rPr>
              <a:t> h</a:t>
            </a:r>
            <a:r>
              <a:rPr lang="en-US" sz="1400" b="0" i="1" strike="noStrike" spc="-1" baseline="30000" dirty="0">
                <a:solidFill>
                  <a:srgbClr val="F2F2F2"/>
                </a:solidFill>
                <a:latin typeface="Calibri"/>
              </a:rPr>
              <a:t>-1</a:t>
            </a:r>
            <a:r>
              <a:rPr lang="en-US" sz="1400" b="0" i="1" strike="noStrike" spc="-1" dirty="0">
                <a:solidFill>
                  <a:srgbClr val="F2F2F2"/>
                </a:solidFill>
                <a:latin typeface="Calibri"/>
              </a:rPr>
              <a:t>) </a:t>
            </a:r>
            <a:r>
              <a:rPr lang="en-US" sz="1400" b="0" i="1" strike="noStrike" spc="-1" dirty="0" smtClean="0">
                <a:solidFill>
                  <a:srgbClr val="F2F2F2"/>
                </a:solidFill>
                <a:latin typeface="Calibri"/>
              </a:rPr>
              <a:t>was determined, which </a:t>
            </a:r>
            <a:r>
              <a:rPr lang="en-US" sz="1400" b="0" i="1" strike="noStrike" spc="-1" dirty="0">
                <a:solidFill>
                  <a:srgbClr val="F2F2F2"/>
                </a:solidFill>
                <a:latin typeface="Calibri"/>
              </a:rPr>
              <a:t>is twice as high as the previously found value for the Amazon by </a:t>
            </a:r>
            <a:r>
              <a:rPr lang="en-US" sz="1400" b="0" i="1" strike="noStrike" spc="-1" dirty="0" err="1">
                <a:solidFill>
                  <a:srgbClr val="F2F2F2"/>
                </a:solidFill>
                <a:latin typeface="Calibri"/>
              </a:rPr>
              <a:t>Martius</a:t>
            </a:r>
            <a:r>
              <a:rPr lang="en-US" sz="1400" b="0" i="1" strike="noStrike" spc="-1" dirty="0">
                <a:solidFill>
                  <a:srgbClr val="F2F2F2"/>
                </a:solidFill>
                <a:latin typeface="Calibri"/>
              </a:rPr>
              <a:t> et al. (1993).</a:t>
            </a:r>
            <a:endParaRPr lang="en-US" sz="1400" b="0" i="1" strike="noStrike" spc="-1" dirty="0">
              <a:latin typeface="Arial"/>
            </a:endParaRPr>
          </a:p>
        </p:txBody>
      </p:sp>
      <p:sp>
        <p:nvSpPr>
          <p:cNvPr id="177" name="CustomShape 4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TextShape 2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de-DE" sz="3600" b="0" strike="noStrike" spc="-1" dirty="0" smtClean="0">
                <a:solidFill>
                  <a:srgbClr val="F2F2F2"/>
                </a:solidFill>
                <a:latin typeface="Calibri"/>
              </a:rPr>
              <a:t>Individual </a:t>
            </a:r>
            <a:r>
              <a:rPr lang="de-DE" sz="3600" b="0" strike="noStrike" spc="-1" dirty="0">
                <a:solidFill>
                  <a:srgbClr val="F2F2F2"/>
                </a:solidFill>
                <a:latin typeface="Calibri"/>
              </a:rPr>
              <a:t>termite CH</a:t>
            </a:r>
            <a:r>
              <a:rPr lang="de-DE" sz="3600" b="0" i="1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3600" b="0" strike="noStrike" spc="-1" dirty="0">
                <a:solidFill>
                  <a:srgbClr val="F2F2F2"/>
                </a:solidFill>
                <a:latin typeface="Calibri"/>
              </a:rPr>
              <a:t> fluxes</a:t>
            </a:r>
            <a:r>
              <a:rPr dirty="0"/>
              <a:t/>
            </a:r>
            <a:br>
              <a:rPr dirty="0"/>
            </a:br>
            <a:r>
              <a:rPr lang="de-DE" sz="3200" i="1" spc="-1" dirty="0">
                <a:solidFill>
                  <a:srgbClr val="F2F2F2"/>
                </a:solidFill>
                <a:latin typeface="Calibri"/>
              </a:rPr>
              <a:t>W</a:t>
            </a:r>
            <a:r>
              <a:rPr lang="de-DE" sz="3200" b="0" i="1" strike="noStrike" spc="-1" dirty="0" smtClean="0">
                <a:solidFill>
                  <a:srgbClr val="F2F2F2"/>
                </a:solidFill>
                <a:latin typeface="Calibri"/>
              </a:rPr>
              <a:t>hat </a:t>
            </a:r>
            <a:r>
              <a:rPr lang="de-DE" sz="3200" b="0" i="1" strike="noStrike" spc="-1" dirty="0">
                <a:solidFill>
                  <a:srgbClr val="F2F2F2"/>
                </a:solidFill>
                <a:latin typeface="Calibri"/>
              </a:rPr>
              <a:t>is the CH</a:t>
            </a:r>
            <a:r>
              <a:rPr lang="de-DE" sz="3200" b="0" i="1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3200" b="0" i="1" strike="noStrike" spc="-1" dirty="0">
                <a:solidFill>
                  <a:srgbClr val="F2F2F2"/>
                </a:solidFill>
                <a:latin typeface="Calibri"/>
              </a:rPr>
              <a:t> emission per termite?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CustomShape 8"/>
          <p:cNvSpPr/>
          <p:nvPr/>
        </p:nvSpPr>
        <p:spPr>
          <a:xfrm>
            <a:off x="4843437" y="6040127"/>
            <a:ext cx="413424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F2F2F2"/>
                </a:solidFill>
                <a:latin typeface="Calibri"/>
              </a:rPr>
              <a:t>More details about this part can be found in van Asperen et al. (2021)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Termite (mound) CH</a:t>
            </a:r>
            <a:r>
              <a:rPr lang="de-DE" sz="1100" spc="-1" baseline="-25000" dirty="0">
                <a:solidFill>
                  <a:srgbClr val="0070C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 flux</a:t>
            </a:r>
            <a:r>
              <a:rPr lang="de-DE" sz="1100" b="0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12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0070C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CustomShape 1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TextShape 2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9500" lnSpcReduction="20000"/>
          </a:bodyPr>
          <a:lstStyle/>
          <a:p>
            <a:pPr algn="ctr">
              <a:lnSpc>
                <a:spcPct val="100000"/>
              </a:lnSpc>
            </a:pPr>
            <a:r>
              <a:rPr lang="de-DE" sz="3600" b="0" strike="noStrike" spc="-1" dirty="0" smtClean="0">
                <a:solidFill>
                  <a:srgbClr val="F2F2F2"/>
                </a:solidFill>
                <a:latin typeface="Calibri"/>
              </a:rPr>
              <a:t>Termite </a:t>
            </a:r>
            <a:r>
              <a:rPr lang="de-DE" sz="3600" b="0" strike="noStrike" spc="-1" dirty="0">
                <a:solidFill>
                  <a:srgbClr val="F2F2F2"/>
                </a:solidFill>
                <a:latin typeface="Calibri"/>
              </a:rPr>
              <a:t>CH</a:t>
            </a:r>
            <a:r>
              <a:rPr lang="de-DE" sz="3600" b="0" i="1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3600" b="0" strike="noStrike" spc="-1" dirty="0">
                <a:solidFill>
                  <a:srgbClr val="F2F2F2"/>
                </a:solidFill>
                <a:latin typeface="Calibri"/>
              </a:rPr>
              <a:t> on ecosystem scale</a:t>
            </a:r>
            <a:r>
              <a:rPr dirty="0"/>
              <a:t/>
            </a:r>
            <a:br>
              <a:rPr dirty="0"/>
            </a:br>
            <a:r>
              <a:rPr lang="de-DE" sz="3200" b="0" i="1" strike="noStrike" spc="-1" dirty="0">
                <a:solidFill>
                  <a:srgbClr val="F2F2F2"/>
                </a:solidFill>
                <a:latin typeface="Calibri"/>
              </a:rPr>
              <a:t>what is the role of termites in the ecosystem?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CustomShape 3"/>
          <p:cNvSpPr/>
          <p:nvPr/>
        </p:nvSpPr>
        <p:spPr>
          <a:xfrm>
            <a:off x="221400" y="2772360"/>
            <a:ext cx="2747880" cy="583321"/>
          </a:xfrm>
          <a:prstGeom prst="rect">
            <a:avLst/>
          </a:prstGeom>
          <a:solidFill>
            <a:schemeClr val="bg1">
              <a:lumMod val="95000"/>
            </a:schemeClr>
          </a:solidFill>
          <a:ln w="316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b="1" strike="noStrike" spc="-1" dirty="0">
                <a:solidFill>
                  <a:srgbClr val="000000"/>
                </a:solidFill>
                <a:latin typeface="Calibri"/>
              </a:rPr>
              <a:t>Average mound emission:</a:t>
            </a:r>
            <a:endParaRPr lang="en-US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25.2 nmol CH</a:t>
            </a:r>
            <a:r>
              <a:rPr lang="de-DE" sz="1600" b="0" strike="noStrike" spc="-1" baseline="-25000" dirty="0">
                <a:solidFill>
                  <a:srgbClr val="000000"/>
                </a:solidFill>
                <a:latin typeface="Calibri"/>
              </a:rPr>
              <a:t>4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 nest</a:t>
            </a:r>
            <a:r>
              <a:rPr lang="de-DE" sz="1600" b="0" strike="noStrike" spc="-1" baseline="30000" dirty="0">
                <a:solidFill>
                  <a:srgbClr val="000000"/>
                </a:solidFill>
                <a:latin typeface="Calibri"/>
              </a:rPr>
              <a:t>-1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 s</a:t>
            </a:r>
            <a:r>
              <a:rPr lang="de-DE" sz="1600" b="0" strike="noStrike" spc="-1" baseline="30000" dirty="0">
                <a:solidFill>
                  <a:srgbClr val="000000"/>
                </a:solidFill>
                <a:latin typeface="Calibri"/>
              </a:rPr>
              <a:t>-1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82" name="CustomShape 4"/>
          <p:cNvSpPr/>
          <p:nvPr/>
        </p:nvSpPr>
        <p:spPr>
          <a:xfrm>
            <a:off x="3204000" y="2894760"/>
            <a:ext cx="2794680" cy="339120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</a:rPr>
              <a:t>Mound density: </a:t>
            </a: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60-280 nests ha</a:t>
            </a:r>
            <a:r>
              <a:rPr lang="de-DE" sz="1400" b="0" strike="noStrike" spc="-1" baseline="30000">
                <a:solidFill>
                  <a:srgbClr val="000000"/>
                </a:solidFill>
                <a:latin typeface="Calibri"/>
              </a:rPr>
              <a:t>-1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83" name="CustomShape 5"/>
          <p:cNvSpPr/>
          <p:nvPr/>
        </p:nvSpPr>
        <p:spPr>
          <a:xfrm>
            <a:off x="6146281" y="2762640"/>
            <a:ext cx="2775240" cy="583321"/>
          </a:xfrm>
          <a:prstGeom prst="rect">
            <a:avLst/>
          </a:prstGeom>
          <a:solidFill>
            <a:schemeClr val="bg1">
              <a:lumMod val="95000"/>
            </a:schemeClr>
          </a:solidFill>
          <a:ln w="316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b="1" strike="noStrike" spc="-1" dirty="0">
                <a:solidFill>
                  <a:srgbClr val="000000"/>
                </a:solidFill>
                <a:latin typeface="Calibri"/>
              </a:rPr>
              <a:t>Ecosystem termite emission:</a:t>
            </a:r>
            <a:endParaRPr lang="en-US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0.15-0.71 nmol CH</a:t>
            </a:r>
            <a:r>
              <a:rPr lang="de-DE" sz="1600" b="0" strike="noStrike" spc="-1" baseline="-25000" dirty="0">
                <a:solidFill>
                  <a:srgbClr val="000000"/>
                </a:solidFill>
                <a:latin typeface="Calibri"/>
              </a:rPr>
              <a:t>4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 m</a:t>
            </a:r>
            <a:r>
              <a:rPr lang="de-DE" sz="1600" b="0" strike="noStrike" spc="-1" baseline="30000" dirty="0">
                <a:solidFill>
                  <a:srgbClr val="000000"/>
                </a:solidFill>
                <a:latin typeface="Calibri"/>
              </a:rPr>
              <a:t>-2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 s</a:t>
            </a:r>
            <a:r>
              <a:rPr lang="de-DE" sz="1600" b="0" strike="noStrike" spc="-1" baseline="30000" dirty="0">
                <a:solidFill>
                  <a:srgbClr val="000000"/>
                </a:solidFill>
                <a:latin typeface="Calibri"/>
              </a:rPr>
              <a:t>-1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84" name="CustomShape 6"/>
          <p:cNvSpPr/>
          <p:nvPr/>
        </p:nvSpPr>
        <p:spPr>
          <a:xfrm>
            <a:off x="221400" y="5179320"/>
            <a:ext cx="2456640" cy="853200"/>
          </a:xfrm>
          <a:prstGeom prst="rect">
            <a:avLst/>
          </a:prstGeom>
          <a:solidFill>
            <a:schemeClr val="bg1">
              <a:lumMod val="95000"/>
            </a:schemeClr>
          </a:solidFill>
          <a:ln w="316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b="1" strike="noStrike" spc="-1" dirty="0">
                <a:solidFill>
                  <a:srgbClr val="000000"/>
                </a:solidFill>
                <a:latin typeface="Calibri"/>
              </a:rPr>
              <a:t>Termite emission factor:</a:t>
            </a:r>
            <a:endParaRPr lang="en-US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0.0002985 nmol CH</a:t>
            </a:r>
            <a:r>
              <a:rPr lang="de-DE" sz="1600" b="0" strike="noStrike" spc="-1" baseline="-25000" dirty="0">
                <a:solidFill>
                  <a:srgbClr val="000000"/>
                </a:solidFill>
                <a:latin typeface="Calibri"/>
              </a:rPr>
              <a:t>4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 termite</a:t>
            </a:r>
            <a:r>
              <a:rPr lang="de-DE" sz="1600" b="0" strike="noStrike" spc="-1" baseline="30000" dirty="0">
                <a:solidFill>
                  <a:srgbClr val="000000"/>
                </a:solidFill>
                <a:latin typeface="Calibri"/>
              </a:rPr>
              <a:t>-1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 s</a:t>
            </a:r>
            <a:r>
              <a:rPr lang="de-DE" sz="1600" b="0" strike="noStrike" spc="-1" baseline="30000" dirty="0">
                <a:solidFill>
                  <a:srgbClr val="000000"/>
                </a:solidFill>
                <a:latin typeface="Calibri"/>
              </a:rPr>
              <a:t>-1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85" name="CustomShape 7"/>
          <p:cNvSpPr/>
          <p:nvPr/>
        </p:nvSpPr>
        <p:spPr>
          <a:xfrm>
            <a:off x="2919240" y="5179320"/>
            <a:ext cx="3452400" cy="339120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</a:rPr>
              <a:t>Termite weight: </a:t>
            </a: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3.07 mg termite</a:t>
            </a:r>
            <a:r>
              <a:rPr lang="de-DE" sz="1400" b="0" strike="noStrike" spc="-1" baseline="30000">
                <a:solidFill>
                  <a:srgbClr val="000000"/>
                </a:solidFill>
                <a:latin typeface="Calibri"/>
              </a:rPr>
              <a:t>-1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86" name="CustomShape 8"/>
          <p:cNvSpPr/>
          <p:nvPr/>
        </p:nvSpPr>
        <p:spPr>
          <a:xfrm>
            <a:off x="6444360" y="5190120"/>
            <a:ext cx="2477160" cy="853200"/>
          </a:xfrm>
          <a:prstGeom prst="rect">
            <a:avLst/>
          </a:prstGeom>
          <a:solidFill>
            <a:schemeClr val="bg1">
              <a:lumMod val="95000"/>
            </a:schemeClr>
          </a:solidFill>
          <a:ln w="316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000000"/>
                </a:solidFill>
                <a:latin typeface="Calibri"/>
              </a:rPr>
              <a:t>Ecosystem termite emission:</a:t>
            </a:r>
            <a:endParaRPr lang="en-U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</a:rPr>
              <a:t>1.1 nmol CH</a:t>
            </a:r>
            <a:r>
              <a:rPr lang="de-DE" sz="1600" b="0" strike="noStrike" spc="-1" baseline="-25000">
                <a:solidFill>
                  <a:srgbClr val="000000"/>
                </a:solidFill>
                <a:latin typeface="Calibri"/>
              </a:rPr>
              <a:t>4</a:t>
            </a:r>
            <a:r>
              <a:rPr lang="de-DE" sz="1600" b="0" strike="noStrike" spc="-1">
                <a:solidFill>
                  <a:srgbClr val="000000"/>
                </a:solidFill>
                <a:latin typeface="Calibri"/>
              </a:rPr>
              <a:t> m</a:t>
            </a:r>
            <a:r>
              <a:rPr lang="de-DE" sz="1600" b="0" strike="noStrike" spc="-1" baseline="30000">
                <a:solidFill>
                  <a:srgbClr val="000000"/>
                </a:solidFill>
                <a:latin typeface="Calibri"/>
              </a:rPr>
              <a:t>-2</a:t>
            </a:r>
            <a:r>
              <a:rPr lang="de-DE" sz="1600" b="0" strike="noStrike" spc="-1">
                <a:solidFill>
                  <a:srgbClr val="000000"/>
                </a:solidFill>
                <a:latin typeface="Calibri"/>
              </a:rPr>
              <a:t> s</a:t>
            </a:r>
            <a:r>
              <a:rPr lang="de-DE" sz="1600" b="0" strike="noStrike" spc="-1" baseline="30000">
                <a:solidFill>
                  <a:srgbClr val="000000"/>
                </a:solidFill>
                <a:latin typeface="Calibri"/>
              </a:rPr>
              <a:t>-1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87" name="CustomShape 9"/>
          <p:cNvSpPr/>
          <p:nvPr/>
        </p:nvSpPr>
        <p:spPr>
          <a:xfrm>
            <a:off x="2915640" y="5661360"/>
            <a:ext cx="3452400" cy="348480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</a:rPr>
              <a:t>Termite biomass: </a:t>
            </a: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11 g m</a:t>
            </a:r>
            <a:r>
              <a:rPr lang="de-DE" sz="1400" b="0" strike="noStrike" spc="-1" baseline="30000">
                <a:solidFill>
                  <a:srgbClr val="000000"/>
                </a:solidFill>
                <a:latin typeface="Calibri"/>
              </a:rPr>
              <a:t>-2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88" name="CustomShape 10"/>
          <p:cNvSpPr/>
          <p:nvPr/>
        </p:nvSpPr>
        <p:spPr>
          <a:xfrm>
            <a:off x="221400" y="1572480"/>
            <a:ext cx="86706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F2F2F2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F2F2F2"/>
                </a:solidFill>
                <a:latin typeface="Calibri"/>
              </a:rPr>
              <a:t>Mound density values from local studies were used to upscale to ecosystem scale </a:t>
            </a:r>
            <a:endParaRPr lang="en-US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2F2F2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F2F2F2"/>
                </a:solidFill>
                <a:latin typeface="Calibri"/>
              </a:rPr>
              <a:t>This estimate neglects termite activity outside mounds, and is therefore lower-bound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89" name="CustomShape 11"/>
          <p:cNvSpPr/>
          <p:nvPr/>
        </p:nvSpPr>
        <p:spPr>
          <a:xfrm>
            <a:off x="143280" y="4233960"/>
            <a:ext cx="8670600" cy="95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F2F2F2"/>
              </a:buClr>
              <a:buFont typeface="Arial"/>
              <a:buChar char="•"/>
            </a:pPr>
            <a:r>
              <a:rPr lang="de-DE" sz="1800" b="0" strike="noStrike" spc="-1" dirty="0">
                <a:solidFill>
                  <a:srgbClr val="F2F2F2"/>
                </a:solidFill>
                <a:latin typeface="Calibri"/>
              </a:rPr>
              <a:t>Estimated termite biomass for tropical rainforest (11 g</a:t>
            </a:r>
            <a:r>
              <a:rPr lang="de-DE" sz="1800" b="0" i="1" strike="noStrike" spc="-1" baseline="-25000" dirty="0">
                <a:solidFill>
                  <a:srgbClr val="F2F2F2"/>
                </a:solidFill>
                <a:latin typeface="Calibri"/>
              </a:rPr>
              <a:t>termite</a:t>
            </a:r>
            <a:r>
              <a:rPr lang="de-DE" sz="1800" b="0" strike="noStrike" spc="-1" dirty="0">
                <a:solidFill>
                  <a:srgbClr val="F2F2F2"/>
                </a:solidFill>
                <a:latin typeface="Calibri"/>
              </a:rPr>
              <a:t> m</a:t>
            </a:r>
            <a:r>
              <a:rPr lang="de-DE" sz="1800" b="0" strike="noStrike" spc="-1" baseline="30000" dirty="0">
                <a:solidFill>
                  <a:srgbClr val="F2F2F2"/>
                </a:solidFill>
                <a:latin typeface="Calibri"/>
              </a:rPr>
              <a:t>-2</a:t>
            </a:r>
            <a:r>
              <a:rPr lang="de-DE" sz="1800" b="0" strike="noStrike" spc="-1" dirty="0">
                <a:solidFill>
                  <a:srgbClr val="F2F2F2"/>
                </a:solidFill>
                <a:latin typeface="Calibri"/>
              </a:rPr>
              <a:t>) were combined with the termite emission factor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190" name="CustomShape 12"/>
          <p:cNvSpPr/>
          <p:nvPr/>
        </p:nvSpPr>
        <p:spPr>
          <a:xfrm>
            <a:off x="-417600" y="3580560"/>
            <a:ext cx="9792720" cy="32770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13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CustomShape 8"/>
          <p:cNvSpPr/>
          <p:nvPr/>
        </p:nvSpPr>
        <p:spPr>
          <a:xfrm>
            <a:off x="4843437" y="6040127"/>
            <a:ext cx="413424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F2F2F2"/>
                </a:solidFill>
                <a:latin typeface="Calibri"/>
              </a:rPr>
              <a:t>More details about this part can be found in van Asperen et al. (2021)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20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Termite (mound) CH</a:t>
            </a:r>
            <a:r>
              <a:rPr lang="de-DE" sz="1100" spc="-1" baseline="-25000" dirty="0">
                <a:solidFill>
                  <a:srgbClr val="0070C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 flux</a:t>
            </a:r>
            <a:r>
              <a:rPr lang="de-DE" sz="1100" b="0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13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Shape 1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Tower (total ecosystem) CH</a:t>
            </a:r>
            <a:r>
              <a:rPr lang="en-US" sz="36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 flux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40680" y="3213000"/>
            <a:ext cx="8707320" cy="1828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CustomShape 4"/>
              <p:cNvSpPr/>
              <p:nvPr/>
            </p:nvSpPr>
            <p:spPr>
              <a:xfrm>
                <a:off x="395640" y="1268639"/>
                <a:ext cx="8229240" cy="51419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Autofit/>
              </a:bodyPr>
              <a:lstStyle/>
              <a:p>
                <a:pPr marL="343080" indent="-342720">
                  <a:lnSpc>
                    <a:spcPct val="100000"/>
                  </a:lnSpc>
                  <a:spcBef>
                    <a:spcPts val="360"/>
                  </a:spcBef>
                  <a:buClr>
                    <a:srgbClr val="F2F2F2"/>
                  </a:buClr>
                  <a:buFont typeface="Arial"/>
                  <a:buChar char="•"/>
                  <a:tabLst>
                    <a:tab pos="0" algn="l"/>
                  </a:tabLst>
                </a:pPr>
                <a:r>
                  <a:rPr lang="de-DE" sz="1600" spc="-1" dirty="0" smtClean="0">
                    <a:solidFill>
                      <a:srgbClr val="F2F2F2"/>
                    </a:solidFill>
                    <a:latin typeface="Calibri"/>
                  </a:rPr>
                  <a:t>The </a:t>
                </a:r>
                <a:r>
                  <a:rPr lang="de-DE" sz="1600" u="sng" spc="-1" dirty="0" smtClean="0">
                    <a:solidFill>
                      <a:srgbClr val="F2F2F2"/>
                    </a:solidFill>
                    <a:latin typeface="Calibri"/>
                  </a:rPr>
                  <a:t>Spectronus FTIR analyzer </a:t>
                </a:r>
                <a:r>
                  <a:rPr lang="de-DE" sz="1600" spc="-1" dirty="0" smtClean="0">
                    <a:solidFill>
                      <a:srgbClr val="F2F2F2"/>
                    </a:solidFill>
                    <a:latin typeface="Calibri"/>
                  </a:rPr>
                  <a:t>continously (every 30 min) measured the concentrations of vertical profile of </a:t>
                </a: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CO</a:t>
                </a:r>
                <a:r>
                  <a:rPr lang="en-US" sz="1600" spc="-1" baseline="-25000" dirty="0" smtClean="0">
                    <a:solidFill>
                      <a:srgbClr val="F2F2F2"/>
                    </a:solidFill>
                    <a:latin typeface="Calibri"/>
                  </a:rPr>
                  <a:t>2</a:t>
                </a:r>
                <a:r>
                  <a:rPr lang="en-US" sz="1600" spc="-1" dirty="0">
                    <a:solidFill>
                      <a:srgbClr val="F2F2F2"/>
                    </a:solidFill>
                    <a:latin typeface="Calibri"/>
                  </a:rPr>
                  <a:t>, CH</a:t>
                </a:r>
                <a:r>
                  <a:rPr lang="en-US" sz="1600" spc="-1" baseline="-25000" dirty="0">
                    <a:solidFill>
                      <a:srgbClr val="F2F2F2"/>
                    </a:solidFill>
                    <a:latin typeface="Calibri"/>
                  </a:rPr>
                  <a:t>4</a:t>
                </a:r>
                <a:r>
                  <a:rPr lang="en-US" sz="1600" spc="-1" dirty="0">
                    <a:solidFill>
                      <a:srgbClr val="F2F2F2"/>
                    </a:solidFill>
                    <a:latin typeface="Calibri"/>
                  </a:rPr>
                  <a:t>, CO, N</a:t>
                </a:r>
                <a:r>
                  <a:rPr lang="en-US" sz="1600" spc="-1" baseline="-25000" dirty="0">
                    <a:solidFill>
                      <a:srgbClr val="F2F2F2"/>
                    </a:solidFill>
                    <a:latin typeface="Calibri"/>
                  </a:rPr>
                  <a:t>2</a:t>
                </a:r>
                <a:r>
                  <a:rPr lang="en-US" sz="1600" spc="-1" dirty="0">
                    <a:solidFill>
                      <a:srgbClr val="F2F2F2"/>
                    </a:solidFill>
                    <a:latin typeface="Calibri"/>
                  </a:rPr>
                  <a:t>O and </a:t>
                </a: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δ</a:t>
                </a:r>
                <a:r>
                  <a:rPr lang="en-US" sz="1600" spc="-1" baseline="30000" dirty="0" smtClean="0">
                    <a:solidFill>
                      <a:srgbClr val="F2F2F2"/>
                    </a:solidFill>
                    <a:latin typeface="Calibri"/>
                  </a:rPr>
                  <a:t>13</a:t>
                </a: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CO</a:t>
                </a:r>
                <a:r>
                  <a:rPr lang="en-US" sz="1600" spc="-1" baseline="-25000" dirty="0" smtClean="0">
                    <a:solidFill>
                      <a:srgbClr val="F2F2F2"/>
                    </a:solidFill>
                    <a:latin typeface="Calibri"/>
                  </a:rPr>
                  <a:t>2</a:t>
                </a:r>
                <a:r>
                  <a:rPr lang="de-DE" sz="1600" spc="-1" dirty="0" smtClean="0">
                    <a:solidFill>
                      <a:srgbClr val="F2F2F2"/>
                    </a:solidFill>
                    <a:latin typeface="Calibri"/>
                  </a:rPr>
                  <a:t>, at the heights </a:t>
                </a: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5</a:t>
                </a:r>
                <a:r>
                  <a:rPr lang="en-US" sz="1600" spc="-1" dirty="0">
                    <a:solidFill>
                      <a:srgbClr val="F2F2F2"/>
                    </a:solidFill>
                    <a:latin typeface="Calibri"/>
                  </a:rPr>
                  <a:t>, 15, 36 and/or 51 m (canopy height ~28 m</a:t>
                </a: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) from 2018 to 2021;</a:t>
                </a:r>
              </a:p>
              <a:p>
                <a:pPr marL="343080" indent="-342720">
                  <a:lnSpc>
                    <a:spcPct val="100000"/>
                  </a:lnSpc>
                  <a:spcBef>
                    <a:spcPts val="360"/>
                  </a:spcBef>
                  <a:buClr>
                    <a:srgbClr val="F2F2F2"/>
                  </a:buClr>
                  <a:buFont typeface="Arial"/>
                  <a:buChar char="•"/>
                  <a:tabLst>
                    <a:tab pos="0" algn="l"/>
                  </a:tabLst>
                </a:pP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The </a:t>
                </a:r>
                <a:r>
                  <a:rPr lang="en-US" sz="1600" u="sng" spc="-1" dirty="0" smtClean="0">
                    <a:solidFill>
                      <a:srgbClr val="F2F2F2"/>
                    </a:solidFill>
                    <a:latin typeface="Calibri"/>
                  </a:rPr>
                  <a:t>Los Gatos analyzer </a:t>
                </a: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measured the nighttime vertical profile of CO</a:t>
                </a:r>
                <a:r>
                  <a:rPr lang="en-US" sz="1600" spc="-1" baseline="-25000" dirty="0" smtClean="0">
                    <a:solidFill>
                      <a:srgbClr val="F2F2F2"/>
                    </a:solidFill>
                    <a:latin typeface="Calibri"/>
                  </a:rPr>
                  <a:t>2</a:t>
                </a:r>
                <a:r>
                  <a:rPr lang="en-US" sz="1600" spc="-1" dirty="0">
                    <a:solidFill>
                      <a:srgbClr val="F2F2F2"/>
                    </a:solidFill>
                    <a:latin typeface="Calibri"/>
                  </a:rPr>
                  <a:t> </a:t>
                </a: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and CH</a:t>
                </a:r>
                <a:r>
                  <a:rPr lang="en-US" sz="1600" spc="-1" baseline="-25000" dirty="0" smtClean="0">
                    <a:solidFill>
                      <a:srgbClr val="F2F2F2"/>
                    </a:solidFill>
                    <a:latin typeface="Calibri"/>
                  </a:rPr>
                  <a:t>4</a:t>
                </a: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 during 3 one-week campaigns at the valley tower B34, at the heights 2,5,10,18,25 and 40 m (canopy height ~20m). These campaigns took place in May 2019 (end wet season), November 2019 (end dry season) and March 2020 (wet season).</a:t>
                </a:r>
              </a:p>
              <a:p>
                <a:pPr marL="343080" indent="-342720">
                  <a:lnSpc>
                    <a:spcPct val="100000"/>
                  </a:lnSpc>
                  <a:spcBef>
                    <a:spcPts val="360"/>
                  </a:spcBef>
                  <a:buClr>
                    <a:srgbClr val="F2F2F2"/>
                  </a:buClr>
                  <a:buFont typeface="Arial"/>
                  <a:buChar char="•"/>
                  <a:tabLst>
                    <a:tab pos="0" algn="l"/>
                  </a:tabLst>
                </a:pPr>
                <a:endParaRPr lang="en-US" sz="1600" spc="-1" dirty="0" smtClean="0">
                  <a:solidFill>
                    <a:srgbClr val="F2F2F2"/>
                  </a:solidFill>
                  <a:latin typeface="Calibri"/>
                </a:endParaRPr>
              </a:p>
              <a:p>
                <a:pPr marL="343080" indent="-342720">
                  <a:lnSpc>
                    <a:spcPct val="100000"/>
                  </a:lnSpc>
                  <a:spcBef>
                    <a:spcPts val="360"/>
                  </a:spcBef>
                  <a:buClr>
                    <a:srgbClr val="F2F2F2"/>
                  </a:buClr>
                  <a:buFont typeface="Arial"/>
                  <a:buChar char="•"/>
                  <a:tabLst>
                    <a:tab pos="0" algn="l"/>
                  </a:tabLst>
                </a:pPr>
                <a:endParaRPr lang="en-US" sz="1600" b="0" strike="noStrike" spc="-1" dirty="0">
                  <a:solidFill>
                    <a:srgbClr val="F2F2F2"/>
                  </a:solidFill>
                  <a:latin typeface="Calibri"/>
                </a:endParaRPr>
              </a:p>
              <a:p>
                <a:pPr marL="343080" indent="-342720">
                  <a:lnSpc>
                    <a:spcPct val="100000"/>
                  </a:lnSpc>
                  <a:spcBef>
                    <a:spcPts val="360"/>
                  </a:spcBef>
                  <a:buClr>
                    <a:srgbClr val="F2F2F2"/>
                  </a:buClr>
                  <a:buFont typeface="Arial"/>
                  <a:buChar char="•"/>
                  <a:tabLst>
                    <a:tab pos="0" algn="l"/>
                  </a:tabLst>
                </a:pPr>
                <a:r>
                  <a:rPr lang="de-DE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Tower profile data can be used to estimate the CH</a:t>
                </a:r>
                <a:r>
                  <a:rPr lang="de-DE" sz="1600" b="0" strike="noStrike" spc="-1" baseline="-25000" dirty="0">
                    <a:solidFill>
                      <a:srgbClr val="F2F2F2"/>
                    </a:solidFill>
                    <a:latin typeface="Calibri"/>
                  </a:rPr>
                  <a:t>4</a:t>
                </a:r>
                <a:r>
                  <a:rPr lang="de-DE" sz="1600" b="0" strike="noStrike" spc="-1" dirty="0">
                    <a:solidFill>
                      <a:srgbClr val="F2F2F2"/>
                    </a:solidFill>
                    <a:latin typeface="Calibri"/>
                  </a:rPr>
                  <a:t> </a:t>
                </a:r>
                <a:r>
                  <a:rPr lang="de-DE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flux:</a:t>
                </a: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 a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t </a:t>
                </a:r>
                <a:r>
                  <a:rPr lang="en-US" sz="1600" b="0" strike="noStrike" spc="-1" dirty="0">
                    <a:solidFill>
                      <a:srgbClr val="F2F2F2"/>
                    </a:solidFill>
                    <a:latin typeface="Calibri"/>
                  </a:rPr>
                  <a:t>night, if the atmosphere is stable, forest respiration leads to a gradual CO</a:t>
                </a:r>
                <a:r>
                  <a:rPr lang="en-US" sz="1600" b="0" strike="noStrike" spc="-1" baseline="-25000" dirty="0">
                    <a:solidFill>
                      <a:srgbClr val="F2F2F2"/>
                    </a:solidFill>
                    <a:latin typeface="Calibri"/>
                  </a:rPr>
                  <a:t>2</a:t>
                </a:r>
                <a:r>
                  <a:rPr lang="en-US" sz="1600" b="0" strike="noStrike" spc="-1" dirty="0">
                    <a:solidFill>
                      <a:srgbClr val="F2F2F2"/>
                    </a:solidFill>
                    <a:latin typeface="Calibri"/>
                  </a:rPr>
                  <a:t> accumulation in the forest so that 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'</a:t>
                </a:r>
                <a:r>
                  <a:rPr lang="en-US" sz="1600" b="0" i="1" strike="noStrike" spc="-1" dirty="0" smtClean="0">
                    <a:solidFill>
                      <a:srgbClr val="F2F2F2"/>
                    </a:solidFill>
                    <a:latin typeface="Calibri"/>
                  </a:rPr>
                  <a:t>dCO</a:t>
                </a:r>
                <a:r>
                  <a:rPr lang="en-US" sz="1600" b="0" i="1" strike="noStrike" spc="-1" baseline="-25000" dirty="0" smtClean="0">
                    <a:solidFill>
                      <a:srgbClr val="F2F2F2"/>
                    </a:solidFill>
                    <a:latin typeface="Calibri"/>
                  </a:rPr>
                  <a:t>2</a:t>
                </a:r>
                <a:r>
                  <a:rPr lang="en-US" sz="1600" b="0" i="1" strike="noStrike" spc="-1" dirty="0" smtClean="0">
                    <a:solidFill>
                      <a:srgbClr val="F2F2F2"/>
                    </a:solidFill>
                    <a:latin typeface="Calibri"/>
                  </a:rPr>
                  <a:t>/</a:t>
                </a:r>
                <a:r>
                  <a:rPr lang="en-US" sz="1600" b="0" i="1" strike="noStrike" spc="-1" dirty="0" err="1" smtClean="0">
                    <a:solidFill>
                      <a:srgbClr val="F2F2F2"/>
                    </a:solidFill>
                    <a:latin typeface="Calibri"/>
                  </a:rPr>
                  <a:t>dz</a:t>
                </a:r>
                <a:r>
                  <a:rPr lang="en-US" sz="1600" b="0" i="1" strike="noStrike" spc="-1" dirty="0" smtClean="0">
                    <a:solidFill>
                      <a:srgbClr val="F2F2F2"/>
                    </a:solidFill>
                    <a:latin typeface="Calibri"/>
                  </a:rPr>
                  <a:t>‘ 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(vertical gradient) </a:t>
                </a:r>
                <a:r>
                  <a:rPr lang="en-US" sz="1600" b="0" strike="noStrike" spc="-1" dirty="0">
                    <a:solidFill>
                      <a:srgbClr val="F2F2F2"/>
                    </a:solidFill>
                    <a:latin typeface="Calibri"/>
                  </a:rPr>
                  <a:t>is positive. 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If </a:t>
                </a:r>
                <a:r>
                  <a:rPr lang="en-US" sz="1600" b="0" strike="noStrike" spc="-1" dirty="0">
                    <a:solidFill>
                      <a:srgbClr val="F2F2F2"/>
                    </a:solidFill>
                    <a:latin typeface="Calibri"/>
                  </a:rPr>
                  <a:t>the 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CH</a:t>
                </a:r>
                <a:r>
                  <a:rPr lang="en-US" sz="1600" b="0" strike="noStrike" spc="-1" baseline="-25000" dirty="0" smtClean="0">
                    <a:solidFill>
                      <a:srgbClr val="F2F2F2"/>
                    </a:solidFill>
                    <a:latin typeface="Calibri"/>
                  </a:rPr>
                  <a:t>4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 </a:t>
                </a:r>
                <a:r>
                  <a:rPr lang="en-US" sz="1600" b="0" strike="noStrike" spc="-1" dirty="0">
                    <a:solidFill>
                      <a:srgbClr val="F2F2F2"/>
                    </a:solidFill>
                    <a:latin typeface="Calibri"/>
                  </a:rPr>
                  <a:t>concentrations also show a concentration increase over 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height, </a:t>
                </a:r>
                <a:r>
                  <a:rPr lang="en-US" sz="1600" b="0" strike="noStrike" spc="-1" dirty="0">
                    <a:solidFill>
                      <a:srgbClr val="F2F2F2"/>
                    </a:solidFill>
                    <a:latin typeface="Calibri"/>
                  </a:rPr>
                  <a:t>a CH</a:t>
                </a:r>
                <a:r>
                  <a:rPr lang="en-US" sz="1600" b="0" strike="noStrike" spc="-1" baseline="-25000" dirty="0">
                    <a:solidFill>
                      <a:srgbClr val="F2F2F2"/>
                    </a:solidFill>
                    <a:latin typeface="Calibri"/>
                  </a:rPr>
                  <a:t>4</a:t>
                </a:r>
                <a:r>
                  <a:rPr lang="en-US" sz="1600" b="0" strike="noStrike" spc="-1" dirty="0">
                    <a:solidFill>
                      <a:srgbClr val="F2F2F2"/>
                    </a:solidFill>
                    <a:latin typeface="Calibri"/>
                  </a:rPr>
                  <a:t> source can be 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expected</a:t>
                </a:r>
                <a:r>
                  <a:rPr lang="en-US" sz="1600" spc="-1" dirty="0" smtClean="0">
                    <a:solidFill>
                      <a:srgbClr val="F2F2F2"/>
                    </a:solidFill>
                    <a:latin typeface="Calibri"/>
                  </a:rPr>
                  <a:t>, and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 </a:t>
                </a:r>
                <a:r>
                  <a:rPr lang="en-US" sz="1600" b="0" strike="noStrike" spc="-1" dirty="0">
                    <a:solidFill>
                      <a:srgbClr val="F2F2F2"/>
                    </a:solidFill>
                    <a:latin typeface="Calibri"/>
                  </a:rPr>
                  <a:t>the CH</a:t>
                </a:r>
                <a:r>
                  <a:rPr lang="en-US" sz="1600" b="0" strike="noStrike" spc="-1" baseline="-25000" dirty="0">
                    <a:solidFill>
                      <a:srgbClr val="F2F2F2"/>
                    </a:solidFill>
                    <a:latin typeface="Calibri"/>
                  </a:rPr>
                  <a:t>4</a:t>
                </a:r>
                <a:r>
                  <a:rPr lang="en-US" sz="1600" b="0" strike="noStrike" spc="-1" dirty="0">
                    <a:solidFill>
                      <a:srgbClr val="F2F2F2"/>
                    </a:solidFill>
                    <a:latin typeface="Calibri"/>
                  </a:rPr>
                  <a:t> emission can be estimated as 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follows (</a:t>
                </a:r>
                <a:r>
                  <a:rPr lang="en-US" sz="1600" b="0" strike="noStrike" spc="-1" dirty="0" err="1" smtClean="0">
                    <a:solidFill>
                      <a:srgbClr val="F2F2F2"/>
                    </a:solidFill>
                    <a:latin typeface="Calibri"/>
                  </a:rPr>
                  <a:t>Carmo</a:t>
                </a:r>
                <a:r>
                  <a:rPr lang="en-US" sz="1600" b="0" strike="noStrike" spc="-1" dirty="0" smtClean="0">
                    <a:solidFill>
                      <a:srgbClr val="F2F2F2"/>
                    </a:solidFill>
                    <a:latin typeface="Calibri"/>
                  </a:rPr>
                  <a:t> et al. 2006):</a:t>
                </a:r>
              </a:p>
              <a:p>
                <a:pPr marL="0" lvl="1" algn="just">
                  <a:spcBef>
                    <a:spcPts val="360"/>
                  </a:spcBef>
                  <a:tabLst>
                    <a:tab pos="0" algn="l"/>
                  </a:tabLs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pc="-1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</a:rPr>
                        <m:t>𝑃𝐶𝐻</m:t>
                      </m:r>
                      <m:r>
                        <a:rPr lang="en-US" i="1" spc="-1" baseline="-25000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spc="-1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pc="-1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</a:rPr>
                        <m:t>𝑃𝐶𝑂</m:t>
                      </m:r>
                      <m:r>
                        <a:rPr lang="en-US" i="1" spc="-1" baseline="-25000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i="1" spc="-1">
                              <a:solidFill>
                                <a:srgbClr val="F2F2F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i="1" spc="-1">
                                  <a:solidFill>
                                    <a:srgbClr val="F2F2F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pc="-1">
                                  <a:solidFill>
                                    <a:srgbClr val="F2F2F2"/>
                                  </a:solidFill>
                                  <a:latin typeface="Cambria Math" panose="02040503050406030204" pitchFamily="18" charset="0"/>
                                </a:rPr>
                                <m:t>𝑑𝐶𝐻</m:t>
                              </m:r>
                              <m:r>
                                <a:rPr lang="en-US" i="1" spc="-1" baseline="-25000">
                                  <a:solidFill>
                                    <a:srgbClr val="F2F2F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 spc="-1">
                                  <a:solidFill>
                                    <a:srgbClr val="F2F2F2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i="1" spc="-1">
                                  <a:solidFill>
                                    <a:srgbClr val="F2F2F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pc="-1">
                                  <a:solidFill>
                                    <a:srgbClr val="F2F2F2"/>
                                  </a:solidFill>
                                  <a:latin typeface="Cambria Math" panose="02040503050406030204" pitchFamily="18" charset="0"/>
                                </a:rPr>
                                <m:t>𝑑𝐶𝑂</m:t>
                              </m:r>
                              <m:r>
                                <a:rPr lang="en-US" i="1" spc="-1" baseline="-25000">
                                  <a:solidFill>
                                    <a:srgbClr val="F2F2F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 spc="-1">
                                  <a:solidFill>
                                    <a:srgbClr val="F2F2F2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b="0" strike="noStrike" spc="-1" dirty="0" smtClean="0">
                  <a:solidFill>
                    <a:srgbClr val="F2F2F2"/>
                  </a:solidFill>
                  <a:latin typeface="Calibri"/>
                </a:endParaRPr>
              </a:p>
              <a:p>
                <a:pPr marL="360">
                  <a:lnSpc>
                    <a:spcPct val="100000"/>
                  </a:lnSpc>
                  <a:spcBef>
                    <a:spcPts val="320"/>
                  </a:spcBef>
                  <a:buClr>
                    <a:srgbClr val="F2F2F2"/>
                  </a:buClr>
                  <a:tabLst>
                    <a:tab pos="0" algn="l"/>
                  </a:tabLst>
                </a:pPr>
                <a:endParaRPr lang="en-US" sz="1600" spc="-1" dirty="0">
                  <a:solidFill>
                    <a:srgbClr val="F2F2F2"/>
                  </a:solidFill>
                  <a:latin typeface="Calibri"/>
                </a:endParaRPr>
              </a:p>
              <a:p>
                <a:pPr marL="360">
                  <a:lnSpc>
                    <a:spcPct val="100000"/>
                  </a:lnSpc>
                  <a:spcBef>
                    <a:spcPts val="320"/>
                  </a:spcBef>
                  <a:buClr>
                    <a:srgbClr val="F2F2F2"/>
                  </a:buClr>
                  <a:tabLst>
                    <a:tab pos="0" algn="l"/>
                  </a:tabLst>
                </a:pPr>
                <a:endParaRPr lang="en-US" b="0" strike="noStrike" spc="-1" dirty="0" smtClean="0">
                  <a:solidFill>
                    <a:srgbClr val="F2F2F2"/>
                  </a:solidFill>
                  <a:latin typeface="Calibri"/>
                </a:endParaRPr>
              </a:p>
              <a:p>
                <a:pPr marL="343080" indent="-342720">
                  <a:lnSpc>
                    <a:spcPct val="100000"/>
                  </a:lnSpc>
                  <a:spcBef>
                    <a:spcPts val="320"/>
                  </a:spcBef>
                  <a:buClr>
                    <a:srgbClr val="F2F2F2"/>
                  </a:buClr>
                  <a:buFont typeface="Arial"/>
                  <a:buChar char="•"/>
                  <a:tabLst>
                    <a:tab pos="0" algn="l"/>
                  </a:tabLst>
                </a:pPr>
                <a:endParaRPr lang="en-US" sz="1600" b="0" strike="noStrike" spc="-1" dirty="0" smtClean="0">
                  <a:solidFill>
                    <a:srgbClr val="F2F2F2"/>
                  </a:solidFill>
                  <a:latin typeface="Calibri"/>
                </a:endParaRPr>
              </a:p>
              <a:p>
                <a:pPr marL="743310" lvl="1" indent="-285750">
                  <a:spcBef>
                    <a:spcPts val="320"/>
                  </a:spcBef>
                  <a:buClr>
                    <a:srgbClr val="F2F2F2"/>
                  </a:buClr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endParaRPr lang="en-US" sz="1600" spc="-1" dirty="0" smtClean="0">
                  <a:solidFill>
                    <a:srgbClr val="F2F2F2"/>
                  </a:solidFill>
                  <a:latin typeface="Calibri"/>
                </a:endParaRPr>
              </a:p>
              <a:p>
                <a:pPr marL="800280" lvl="1" indent="-342720">
                  <a:spcBef>
                    <a:spcPts val="320"/>
                  </a:spcBef>
                  <a:buClr>
                    <a:srgbClr val="F2F2F2"/>
                  </a:buClr>
                  <a:buFont typeface="Arial"/>
                  <a:buChar char="•"/>
                  <a:tabLst>
                    <a:tab pos="0" algn="l"/>
                  </a:tabLst>
                </a:pPr>
                <a:endParaRPr lang="en-US" spc="-1" dirty="0" smtClean="0">
                  <a:solidFill>
                    <a:srgbClr val="F2F2F2"/>
                  </a:solidFill>
                  <a:latin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281"/>
                  </a:spcBef>
                  <a:tabLst>
                    <a:tab pos="0" algn="l"/>
                  </a:tabLst>
                </a:pPr>
                <a:endParaRPr lang="en-US" sz="1600" b="0" strike="noStrike" spc="-1" dirty="0" smtClean="0">
                  <a:latin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281"/>
                  </a:spcBef>
                  <a:tabLst>
                    <a:tab pos="0" algn="l"/>
                  </a:tabLst>
                </a:pPr>
                <a:endParaRPr lang="en-US" sz="1600" b="0" strike="noStrike" spc="-1" dirty="0">
                  <a:latin typeface="Arial"/>
                </a:endParaRPr>
              </a:p>
              <a:p>
                <a:pPr marL="457200">
                  <a:lnSpc>
                    <a:spcPct val="100000"/>
                  </a:lnSpc>
                  <a:spcBef>
                    <a:spcPts val="241"/>
                  </a:spcBef>
                  <a:tabLst>
                    <a:tab pos="0" algn="l"/>
                  </a:tabLst>
                </a:pPr>
                <a:endParaRPr lang="en-US" sz="16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110" name="CustomShap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40" y="1268639"/>
                <a:ext cx="8229240" cy="5141993"/>
              </a:xfrm>
              <a:prstGeom prst="rect">
                <a:avLst/>
              </a:prstGeom>
              <a:blipFill>
                <a:blip r:embed="rId2"/>
                <a:stretch>
                  <a:fillRect l="-296" t="-355" r="-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CustomShape 5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7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</a:t>
            </a:r>
            <a:r>
              <a:rPr lang="de-DE" sz="1100" b="0" strike="noStrike" spc="-1" dirty="0" smtClean="0">
                <a:solidFill>
                  <a:srgbClr val="00B050"/>
                </a:solidFill>
                <a:latin typeface="Calibri"/>
              </a:rPr>
              <a:t>Ecosystem CH</a:t>
            </a:r>
            <a:r>
              <a:rPr lang="de-DE" sz="1100" spc="-1" baseline="-25000" dirty="0">
                <a:solidFill>
                  <a:srgbClr val="00B05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00B05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14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Shape 1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Tower (total ecosystem) CH</a:t>
            </a:r>
            <a:r>
              <a:rPr lang="en-US" sz="36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 flux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40680" y="3213000"/>
            <a:ext cx="8707320" cy="1828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395640" y="1268639"/>
            <a:ext cx="8229240" cy="51419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0" lvl="1" algn="just">
              <a:spcBef>
                <a:spcPts val="360"/>
              </a:spcBef>
              <a:tabLst>
                <a:tab pos="0" algn="l"/>
              </a:tabLst>
            </a:pPr>
            <a:endParaRPr lang="en-US" sz="1600" spc="-1" dirty="0">
              <a:solidFill>
                <a:srgbClr val="F2F2F2"/>
              </a:solidFill>
              <a:latin typeface="Calibri"/>
            </a:endParaRPr>
          </a:p>
          <a:p>
            <a:pPr marL="36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0" strike="noStrike" spc="-1" dirty="0" smtClean="0">
              <a:solidFill>
                <a:srgbClr val="F2F2F2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Arial"/>
              <a:buChar char="•"/>
              <a:tabLst>
                <a:tab pos="0" algn="l"/>
              </a:tabLst>
            </a:pPr>
            <a:endParaRPr lang="en-US" sz="1600" b="0" strike="noStrike" spc="-1" dirty="0" smtClean="0">
              <a:solidFill>
                <a:srgbClr val="F2F2F2"/>
              </a:solidFill>
              <a:latin typeface="Calibri"/>
            </a:endParaRPr>
          </a:p>
          <a:p>
            <a:pPr marL="743310" lvl="1" indent="-285750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1600" spc="-1" dirty="0" smtClean="0">
              <a:solidFill>
                <a:srgbClr val="F2F2F2"/>
              </a:solidFill>
              <a:latin typeface="Calibri"/>
            </a:endParaRPr>
          </a:p>
          <a:p>
            <a:pPr marL="800280" lvl="1" indent="-342720">
              <a:spcBef>
                <a:spcPts val="320"/>
              </a:spcBef>
              <a:buClr>
                <a:srgbClr val="F2F2F2"/>
              </a:buClr>
              <a:buFont typeface="Arial"/>
              <a:buChar char="•"/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6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7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</a:t>
            </a:r>
            <a:r>
              <a:rPr lang="de-DE" sz="1100" b="0" strike="noStrike" spc="-1" dirty="0" smtClean="0">
                <a:solidFill>
                  <a:srgbClr val="00B050"/>
                </a:solidFill>
                <a:latin typeface="Calibri"/>
              </a:rPr>
              <a:t>Ecosystem CH</a:t>
            </a:r>
            <a:r>
              <a:rPr lang="de-DE" sz="1100" spc="-1" baseline="-25000" dirty="0">
                <a:solidFill>
                  <a:srgbClr val="00B05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00B05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t="3778"/>
          <a:stretch/>
        </p:blipFill>
        <p:spPr>
          <a:xfrm>
            <a:off x="4685211" y="3857199"/>
            <a:ext cx="4129749" cy="2389584"/>
          </a:xfrm>
          <a:prstGeom prst="rect">
            <a:avLst/>
          </a:prstGeom>
        </p:spPr>
      </p:pic>
      <p:sp>
        <p:nvSpPr>
          <p:cNvPr id="11" name="CustomShape 4"/>
          <p:cNvSpPr/>
          <p:nvPr/>
        </p:nvSpPr>
        <p:spPr>
          <a:xfrm>
            <a:off x="272520" y="831961"/>
            <a:ext cx="7883366" cy="248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0" lvl="1" algn="just">
              <a:spcBef>
                <a:spcPts val="360"/>
              </a:spcBef>
              <a:tabLst>
                <a:tab pos="0" algn="l"/>
              </a:tabLst>
            </a:pPr>
            <a:endParaRPr lang="en-US" sz="1600" spc="-1" dirty="0">
              <a:solidFill>
                <a:srgbClr val="F2F2F2"/>
              </a:solidFill>
              <a:latin typeface="Calibri"/>
            </a:endParaRPr>
          </a:p>
          <a:p>
            <a:pPr marL="286110" indent="-28575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1600" spc="-1" dirty="0" smtClean="0">
              <a:solidFill>
                <a:srgbClr val="F2F2F2"/>
              </a:solidFill>
              <a:latin typeface="Calibri"/>
            </a:endParaRPr>
          </a:p>
          <a:p>
            <a:pPr marL="286110" indent="-28575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spc="-1" dirty="0" smtClean="0">
                <a:solidFill>
                  <a:srgbClr val="F2F2F2"/>
                </a:solidFill>
                <a:latin typeface="Calibri"/>
              </a:rPr>
              <a:t>(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dCH</a:t>
            </a:r>
            <a:r>
              <a:rPr lang="en-US" sz="1600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/</a:t>
            </a:r>
            <a:r>
              <a:rPr lang="en-US" sz="1600" spc="-1" dirty="0" err="1">
                <a:solidFill>
                  <a:srgbClr val="F2F2F2"/>
                </a:solidFill>
                <a:latin typeface="Calibri"/>
              </a:rPr>
              <a:t>dz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)/(dCO</a:t>
            </a:r>
            <a:r>
              <a:rPr lang="en-US" sz="1600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/</a:t>
            </a:r>
            <a:r>
              <a:rPr lang="en-US" sz="1600" spc="-1" dirty="0" err="1">
                <a:solidFill>
                  <a:srgbClr val="F2F2F2"/>
                </a:solidFill>
                <a:latin typeface="Calibri"/>
              </a:rPr>
              <a:t>dz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) is estimated by correlating the CH</a:t>
            </a:r>
            <a:r>
              <a:rPr lang="en-US" sz="1600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 and CO</a:t>
            </a:r>
            <a:r>
              <a:rPr lang="en-US" sz="1600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 </a:t>
            </a:r>
            <a:r>
              <a:rPr lang="en-US" sz="1600" spc="-1" dirty="0" smtClean="0">
                <a:solidFill>
                  <a:srgbClr val="F2F2F2"/>
                </a:solidFill>
                <a:latin typeface="Calibri"/>
              </a:rPr>
              <a:t>concentration 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data </a:t>
            </a:r>
            <a:r>
              <a:rPr lang="en-US" sz="1600" spc="-1" dirty="0" smtClean="0">
                <a:solidFill>
                  <a:srgbClr val="F2F2F2"/>
                </a:solidFill>
                <a:latin typeface="Calibri"/>
              </a:rPr>
              <a:t>of a minimum of 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3 </a:t>
            </a:r>
            <a:r>
              <a:rPr lang="en-US" sz="1600" spc="-1" dirty="0" smtClean="0">
                <a:solidFill>
                  <a:srgbClr val="F2F2F2"/>
                </a:solidFill>
                <a:latin typeface="Calibri"/>
              </a:rPr>
              <a:t>heights 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each half hour </a:t>
            </a:r>
            <a:r>
              <a:rPr lang="en-US" sz="1600" spc="-1" dirty="0" smtClean="0">
                <a:solidFill>
                  <a:srgbClr val="F2F2F2"/>
                </a:solidFill>
                <a:latin typeface="Calibri"/>
              </a:rPr>
              <a:t>(R</a:t>
            </a:r>
            <a:r>
              <a:rPr lang="en-US" sz="1600" spc="-1" baseline="30000" dirty="0" smtClean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600" spc="-1" dirty="0" smtClean="0">
                <a:solidFill>
                  <a:srgbClr val="F2F2F2"/>
                </a:solidFill>
                <a:latin typeface="Calibri"/>
              </a:rPr>
              <a:t>&gt;0.95). Ratios was calculated for every 30 min for the plateau tower (K34) as well as for the valley tower (B34) for nighttime hours (20h-5h). </a:t>
            </a:r>
          </a:p>
          <a:p>
            <a:pPr marL="286110" indent="-28575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1600" spc="-1" dirty="0">
              <a:solidFill>
                <a:srgbClr val="F2F2F2"/>
              </a:solidFill>
              <a:latin typeface="Calibri"/>
            </a:endParaRPr>
          </a:p>
          <a:p>
            <a:pPr marL="286110" indent="-28575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spc="-1" dirty="0" smtClean="0">
                <a:solidFill>
                  <a:srgbClr val="F2F2F2"/>
                </a:solidFill>
                <a:latin typeface="Calibri"/>
              </a:rPr>
              <a:t>Ratios were also calculated for N</a:t>
            </a:r>
            <a:r>
              <a:rPr lang="en-US" sz="1600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600" spc="-1" dirty="0" smtClean="0">
                <a:solidFill>
                  <a:srgbClr val="F2F2F2"/>
                </a:solidFill>
                <a:latin typeface="Calibri"/>
              </a:rPr>
              <a:t>O and CO, but are not shown in this presentation.</a:t>
            </a:r>
          </a:p>
          <a:p>
            <a:pPr marL="286110" indent="-28575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1600" spc="-1" dirty="0">
              <a:solidFill>
                <a:srgbClr val="F2F2F2"/>
              </a:solidFill>
              <a:latin typeface="Calibri"/>
            </a:endParaRPr>
          </a:p>
          <a:p>
            <a:pPr marL="286110" lvl="1" indent="-285750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spc="-1" dirty="0">
                <a:solidFill>
                  <a:srgbClr val="F2F2F2"/>
                </a:solidFill>
                <a:latin typeface="Calibri"/>
              </a:rPr>
              <a:t>PCO</a:t>
            </a:r>
            <a:r>
              <a:rPr lang="en-US" sz="1600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 is planned to be calculated as </a:t>
            </a:r>
            <a:r>
              <a:rPr lang="en-US" sz="1600" spc="-1" dirty="0" smtClean="0">
                <a:solidFill>
                  <a:srgbClr val="F2F2F2"/>
                </a:solidFill>
                <a:latin typeface="Calibri"/>
              </a:rPr>
              <a:t>‘Storage 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flux + Eddy Covariance </a:t>
            </a:r>
            <a:r>
              <a:rPr lang="en-US" sz="1600" spc="-1" dirty="0" smtClean="0">
                <a:solidFill>
                  <a:srgbClr val="F2F2F2"/>
                </a:solidFill>
                <a:latin typeface="Calibri"/>
              </a:rPr>
              <a:t>flux’. For 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these preliminary results, the ecosystem respiration value of Chambers et al. (2004) of 7.8 µ</a:t>
            </a:r>
            <a:r>
              <a:rPr lang="en-US" sz="1600" spc="-1" dirty="0" err="1">
                <a:solidFill>
                  <a:srgbClr val="F2F2F2"/>
                </a:solidFill>
                <a:latin typeface="Calibri"/>
              </a:rPr>
              <a:t>mol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 m</a:t>
            </a:r>
            <a:r>
              <a:rPr lang="en-US" sz="1600" spc="-1" baseline="30000" dirty="0">
                <a:solidFill>
                  <a:srgbClr val="F2F2F2"/>
                </a:solidFill>
                <a:latin typeface="Calibri"/>
              </a:rPr>
              <a:t>-2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 s</a:t>
            </a:r>
            <a:r>
              <a:rPr lang="en-US" sz="1600" spc="-1" baseline="30000" dirty="0">
                <a:solidFill>
                  <a:srgbClr val="F2F2F2"/>
                </a:solidFill>
                <a:latin typeface="Calibri"/>
              </a:rPr>
              <a:t>-1</a:t>
            </a:r>
            <a:r>
              <a:rPr lang="en-US" sz="1600" spc="-1" dirty="0">
                <a:solidFill>
                  <a:srgbClr val="F2F2F2"/>
                </a:solidFill>
                <a:latin typeface="Calibri"/>
              </a:rPr>
              <a:t> is taken, which was estimated for this ecosystem specifically</a:t>
            </a:r>
            <a:r>
              <a:rPr lang="en-US" spc="-1" dirty="0">
                <a:solidFill>
                  <a:srgbClr val="F2F2F2"/>
                </a:solidFill>
                <a:latin typeface="Calibri"/>
              </a:rPr>
              <a:t>.</a:t>
            </a:r>
          </a:p>
          <a:p>
            <a:pPr marL="36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z="1600" spc="-1" dirty="0">
              <a:solidFill>
                <a:srgbClr val="F2F2F2"/>
              </a:solidFill>
              <a:latin typeface="Calibri"/>
            </a:endParaRPr>
          </a:p>
          <a:p>
            <a:pPr marL="36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0" strike="noStrike" spc="-1" dirty="0" smtClean="0">
              <a:solidFill>
                <a:srgbClr val="F2F2F2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Arial"/>
              <a:buChar char="•"/>
              <a:tabLst>
                <a:tab pos="0" algn="l"/>
              </a:tabLst>
            </a:pPr>
            <a:endParaRPr lang="en-US" sz="1600" b="0" strike="noStrike" spc="-1" dirty="0" smtClean="0">
              <a:solidFill>
                <a:srgbClr val="F2F2F2"/>
              </a:solidFill>
              <a:latin typeface="Calibri"/>
            </a:endParaRPr>
          </a:p>
          <a:p>
            <a:pPr marL="743310" lvl="1" indent="-285750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1600" spc="-1" dirty="0" smtClean="0">
              <a:solidFill>
                <a:srgbClr val="F2F2F2"/>
              </a:solidFill>
              <a:latin typeface="Calibri"/>
            </a:endParaRPr>
          </a:p>
          <a:p>
            <a:pPr marL="800280" lvl="1" indent="-342720">
              <a:spcBef>
                <a:spcPts val="320"/>
              </a:spcBef>
              <a:buClr>
                <a:srgbClr val="F2F2F2"/>
              </a:buClr>
              <a:buFont typeface="Arial"/>
              <a:buChar char="•"/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14" name="CustomShape 3"/>
          <p:cNvSpPr/>
          <p:nvPr/>
        </p:nvSpPr>
        <p:spPr>
          <a:xfrm>
            <a:off x="272520" y="5078686"/>
            <a:ext cx="4207131" cy="11680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i="1" strike="noStrike" spc="-1" dirty="0" smtClean="0">
                <a:solidFill>
                  <a:srgbClr val="F2F2F2"/>
                </a:solidFill>
                <a:latin typeface="Calibri"/>
              </a:rPr>
              <a:t>Fig </a:t>
            </a:r>
            <a:r>
              <a:rPr lang="en-US" sz="1400" i="1" spc="-1" dirty="0" smtClean="0">
                <a:solidFill>
                  <a:srgbClr val="F2F2F2"/>
                </a:solidFill>
                <a:latin typeface="Calibri"/>
              </a:rPr>
              <a:t>9: The CO</a:t>
            </a:r>
            <a:r>
              <a:rPr lang="en-US" sz="1400" i="1" spc="-1" baseline="-25000" dirty="0" smtClean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400" i="1" spc="-1" dirty="0" smtClean="0">
                <a:solidFill>
                  <a:srgbClr val="F2F2F2"/>
                </a:solidFill>
                <a:latin typeface="Calibri"/>
              </a:rPr>
              <a:t> (left panel) and CH</a:t>
            </a:r>
            <a:r>
              <a:rPr lang="en-US" sz="1400" i="1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1400" i="1" spc="-1" dirty="0" smtClean="0">
                <a:solidFill>
                  <a:srgbClr val="F2F2F2"/>
                </a:solidFill>
                <a:latin typeface="Calibri"/>
              </a:rPr>
              <a:t> profile (middle panel) during one night in the dry season at the valley tower B34, as measured by the Los Gatos portable instrument. The right panel shows the CO</a:t>
            </a:r>
            <a:r>
              <a:rPr lang="en-US" sz="1400" i="1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400" i="1" spc="-1" dirty="0" smtClean="0">
                <a:solidFill>
                  <a:srgbClr val="F2F2F2"/>
                </a:solidFill>
                <a:latin typeface="Calibri"/>
              </a:rPr>
              <a:t> vs the CH</a:t>
            </a:r>
            <a:r>
              <a:rPr lang="en-US" sz="1400" i="1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1400" i="1" spc="-1" dirty="0" smtClean="0">
                <a:solidFill>
                  <a:srgbClr val="F2F2F2"/>
                </a:solidFill>
                <a:latin typeface="Calibri"/>
              </a:rPr>
              <a:t> concentrations.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15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Shape 1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Tower (total ecosystem) CH</a:t>
            </a:r>
            <a:r>
              <a:rPr lang="en-US" sz="36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 flux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40680" y="3213000"/>
            <a:ext cx="8707320" cy="1828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395640" y="1268640"/>
            <a:ext cx="822924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7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</a:t>
            </a:r>
            <a:r>
              <a:rPr lang="de-DE" sz="1100" b="0" strike="noStrike" spc="-1" dirty="0" smtClean="0">
                <a:solidFill>
                  <a:srgbClr val="00B050"/>
                </a:solidFill>
                <a:latin typeface="Calibri"/>
              </a:rPr>
              <a:t>Ecosystem CH</a:t>
            </a:r>
            <a:r>
              <a:rPr lang="de-DE" sz="1100" spc="-1" baseline="-25000" dirty="0">
                <a:solidFill>
                  <a:srgbClr val="00B05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00B05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9"/>
          <a:stretch/>
        </p:blipFill>
        <p:spPr>
          <a:xfrm>
            <a:off x="288000" y="3292725"/>
            <a:ext cx="8526960" cy="3003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9358" y="3387638"/>
            <a:ext cx="269967" cy="2067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43073" y="3396347"/>
            <a:ext cx="250253" cy="2085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64182" y="3396347"/>
            <a:ext cx="243842" cy="2085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8000" y="1216046"/>
            <a:ext cx="84796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figure shows the ratios, grouped per month. All 30 min-ratios were filtered for R</a:t>
            </a:r>
            <a:r>
              <a:rPr lang="en-US" sz="1600" baseline="30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&gt;0.95 and dCH</a:t>
            </a:r>
            <a:r>
              <a:rPr lang="en-US" sz="1600" baseline="-25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&gt;0 and dCO</a:t>
            </a:r>
            <a:r>
              <a:rPr lang="en-US" sz="1600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Plateau ratios vary strongly, but the average ratio ranges between 0.1 and 0.4.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valley profile measurements (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squares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indicate a higher ratio (&gt;0.3).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these preliminary analyses, the following CH</a:t>
            </a:r>
            <a:r>
              <a:rPr lang="en-US" sz="1600" baseline="-25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emission can be estimated: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7.8* (0.1-0.4)=0.8-3.4 µ</a:t>
            </a:r>
            <a:r>
              <a:rPr lang="en-US" sz="1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6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baseline="30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sz="1600" b="1" baseline="30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16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5280" y="1024920"/>
            <a:ext cx="8928360" cy="5385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Shape 1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Estimated ecosystem CH</a:t>
            </a:r>
            <a:r>
              <a:rPr lang="en-US" sz="36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 budget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40680" y="3213000"/>
            <a:ext cx="8707320" cy="1828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395640" y="1268640"/>
            <a:ext cx="8229240" cy="377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Soil fluxes - median based estimate		-0.5 to -0.3 </a:t>
            </a:r>
            <a:r>
              <a:rPr lang="en-US" spc="-1" dirty="0" err="1" smtClean="0">
                <a:solidFill>
                  <a:srgbClr val="F2F2F2"/>
                </a:solidFill>
                <a:latin typeface="Calibri"/>
              </a:rPr>
              <a:t>nmol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m</a:t>
            </a:r>
            <a:r>
              <a:rPr lang="en-US" spc="-1" baseline="30000" dirty="0" smtClean="0">
                <a:solidFill>
                  <a:srgbClr val="F2F2F2"/>
                </a:solidFill>
                <a:latin typeface="Calibri"/>
              </a:rPr>
              <a:t>-2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F2F2F2"/>
                </a:solidFill>
                <a:latin typeface="Calibri"/>
              </a:rPr>
              <a:t>s</a:t>
            </a:r>
            <a:r>
              <a:rPr lang="en-US" spc="-1" baseline="30000" dirty="0">
                <a:solidFill>
                  <a:srgbClr val="F2F2F2"/>
                </a:solidFill>
                <a:latin typeface="Calibri"/>
              </a:rPr>
              <a:t>-1</a:t>
            </a: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Soil fluxes - mean based estimate			-0.4 to 0.1 </a:t>
            </a:r>
            <a:r>
              <a:rPr lang="en-US" spc="-1" dirty="0" err="1" smtClean="0">
                <a:solidFill>
                  <a:srgbClr val="F2F2F2"/>
                </a:solidFill>
                <a:latin typeface="Calibri"/>
              </a:rPr>
              <a:t>nmol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F2F2F2"/>
                </a:solidFill>
                <a:latin typeface="Calibri"/>
              </a:rPr>
              <a:t>m</a:t>
            </a:r>
            <a:r>
              <a:rPr lang="en-US" spc="-1" baseline="30000" dirty="0">
                <a:solidFill>
                  <a:srgbClr val="F2F2F2"/>
                </a:solidFill>
                <a:latin typeface="Calibri"/>
              </a:rPr>
              <a:t>-2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F2F2F2"/>
                </a:solidFill>
                <a:latin typeface="Calibri"/>
              </a:rPr>
              <a:t>s</a:t>
            </a:r>
            <a:r>
              <a:rPr lang="en-US" spc="-1" baseline="30000" dirty="0">
                <a:solidFill>
                  <a:srgbClr val="F2F2F2"/>
                </a:solidFill>
                <a:latin typeface="Calibri"/>
              </a:rPr>
              <a:t>-1</a:t>
            </a: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r>
              <a:rPr lang="en-US" b="1" u="sng" spc="-1" dirty="0" smtClean="0">
                <a:solidFill>
                  <a:srgbClr val="F2F2F2"/>
                </a:solidFill>
                <a:latin typeface="Calibri"/>
              </a:rPr>
              <a:t>Contribution of soil fluxes	</a:t>
            </a:r>
            <a:r>
              <a:rPr lang="en-US" b="1" u="sng" spc="-1" dirty="0">
                <a:solidFill>
                  <a:srgbClr val="F2F2F2"/>
                </a:solidFill>
                <a:latin typeface="Calibri"/>
              </a:rPr>
              <a:t>		-0.5 to  </a:t>
            </a:r>
            <a:r>
              <a:rPr lang="en-US" b="1" u="sng" spc="-1" dirty="0" smtClean="0">
                <a:solidFill>
                  <a:srgbClr val="F2F2F2"/>
                </a:solidFill>
                <a:latin typeface="Calibri"/>
              </a:rPr>
              <a:t>0.1 </a:t>
            </a:r>
            <a:r>
              <a:rPr lang="en-US" b="1" u="sng" spc="-1" dirty="0" err="1">
                <a:solidFill>
                  <a:srgbClr val="F2F2F2"/>
                </a:solidFill>
                <a:latin typeface="Calibri"/>
              </a:rPr>
              <a:t>nmol</a:t>
            </a:r>
            <a:r>
              <a:rPr lang="en-US" b="1" u="sng" spc="-1" dirty="0">
                <a:solidFill>
                  <a:srgbClr val="F2F2F2"/>
                </a:solidFill>
                <a:latin typeface="Calibri"/>
              </a:rPr>
              <a:t> m</a:t>
            </a:r>
            <a:r>
              <a:rPr lang="en-US" b="1" u="sng" spc="-1" baseline="30000" dirty="0">
                <a:solidFill>
                  <a:srgbClr val="F2F2F2"/>
                </a:solidFill>
                <a:latin typeface="Calibri"/>
              </a:rPr>
              <a:t>-2</a:t>
            </a:r>
            <a:r>
              <a:rPr lang="en-US" b="1" u="sng" spc="-1" dirty="0">
                <a:solidFill>
                  <a:srgbClr val="F2F2F2"/>
                </a:solidFill>
                <a:latin typeface="Calibri"/>
              </a:rPr>
              <a:t> </a:t>
            </a:r>
            <a:r>
              <a:rPr lang="en-US" b="1" u="sng" spc="-1" dirty="0" smtClean="0">
                <a:solidFill>
                  <a:srgbClr val="F2F2F2"/>
                </a:solidFill>
                <a:latin typeface="Calibri"/>
              </a:rPr>
              <a:t>s</a:t>
            </a:r>
            <a:r>
              <a:rPr lang="en-US" b="1" u="sng" spc="-1" baseline="30000" dirty="0" smtClean="0">
                <a:solidFill>
                  <a:srgbClr val="F2F2F2"/>
                </a:solidFill>
                <a:latin typeface="Calibri"/>
              </a:rPr>
              <a:t>-1</a:t>
            </a: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Termite mound fluxes 	   			~0.5 </a:t>
            </a:r>
            <a:r>
              <a:rPr lang="en-US" spc="-1" dirty="0" err="1" smtClean="0">
                <a:solidFill>
                  <a:srgbClr val="F2F2F2"/>
                </a:solidFill>
                <a:latin typeface="Calibri"/>
              </a:rPr>
              <a:t>nmol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m</a:t>
            </a:r>
            <a:r>
              <a:rPr lang="en-US" spc="-1" baseline="30000" dirty="0" smtClean="0">
                <a:solidFill>
                  <a:srgbClr val="F2F2F2"/>
                </a:solidFill>
                <a:latin typeface="Calibri"/>
              </a:rPr>
              <a:t>-2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s</a:t>
            </a:r>
            <a:r>
              <a:rPr lang="en-US" spc="-1" baseline="30000" dirty="0" smtClean="0">
                <a:solidFill>
                  <a:srgbClr val="F2F2F2"/>
                </a:solidFill>
                <a:latin typeface="Calibri"/>
              </a:rPr>
              <a:t>-1</a:t>
            </a: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General termite emission			1.1 </a:t>
            </a:r>
            <a:r>
              <a:rPr lang="en-US" spc="-1" dirty="0" err="1" smtClean="0">
                <a:solidFill>
                  <a:srgbClr val="F2F2F2"/>
                </a:solidFill>
                <a:latin typeface="Calibri"/>
              </a:rPr>
              <a:t>nmol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m</a:t>
            </a:r>
            <a:r>
              <a:rPr lang="en-US" spc="-1" baseline="30000" dirty="0" smtClean="0">
                <a:solidFill>
                  <a:srgbClr val="F2F2F2"/>
                </a:solidFill>
                <a:latin typeface="Calibri"/>
              </a:rPr>
              <a:t>-2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</a:t>
            </a:r>
            <a:r>
              <a:rPr lang="en-US" spc="-1" dirty="0">
                <a:solidFill>
                  <a:srgbClr val="F2F2F2"/>
                </a:solidFill>
                <a:latin typeface="Calibri"/>
              </a:rPr>
              <a:t>s</a:t>
            </a:r>
            <a:r>
              <a:rPr lang="en-US" spc="-1" baseline="30000" dirty="0">
                <a:solidFill>
                  <a:srgbClr val="F2F2F2"/>
                </a:solidFill>
                <a:latin typeface="Calibri"/>
              </a:rPr>
              <a:t>-1</a:t>
            </a: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r>
              <a:rPr lang="en-US" b="1" u="sng" spc="-1" dirty="0" smtClean="0">
                <a:solidFill>
                  <a:srgbClr val="F2F2F2"/>
                </a:solidFill>
                <a:latin typeface="Calibri"/>
              </a:rPr>
              <a:t>Contribution of termite emission			0.5-1.1 </a:t>
            </a:r>
            <a:r>
              <a:rPr lang="en-US" b="1" u="sng" spc="-1" dirty="0" err="1" smtClean="0">
                <a:solidFill>
                  <a:srgbClr val="F2F2F2"/>
                </a:solidFill>
                <a:latin typeface="Calibri"/>
              </a:rPr>
              <a:t>nmol</a:t>
            </a:r>
            <a:r>
              <a:rPr lang="en-US" b="1" u="sng" spc="-1" dirty="0" smtClean="0">
                <a:solidFill>
                  <a:srgbClr val="F2F2F2"/>
                </a:solidFill>
                <a:latin typeface="Calibri"/>
              </a:rPr>
              <a:t> </a:t>
            </a:r>
            <a:r>
              <a:rPr lang="en-US" b="1" u="sng" spc="-1" dirty="0">
                <a:solidFill>
                  <a:srgbClr val="F2F2F2"/>
                </a:solidFill>
                <a:latin typeface="Calibri"/>
              </a:rPr>
              <a:t>m</a:t>
            </a:r>
            <a:r>
              <a:rPr lang="en-US" b="1" u="sng" spc="-1" baseline="30000" dirty="0">
                <a:solidFill>
                  <a:srgbClr val="F2F2F2"/>
                </a:solidFill>
                <a:latin typeface="Calibri"/>
              </a:rPr>
              <a:t>-2</a:t>
            </a:r>
            <a:r>
              <a:rPr lang="en-US" b="1" u="sng" spc="-1" dirty="0">
                <a:solidFill>
                  <a:srgbClr val="F2F2F2"/>
                </a:solidFill>
                <a:latin typeface="Calibri"/>
              </a:rPr>
              <a:t> s</a:t>
            </a:r>
            <a:r>
              <a:rPr lang="en-US" b="1" u="sng" spc="-1" baseline="30000" dirty="0">
                <a:solidFill>
                  <a:srgbClr val="F2F2F2"/>
                </a:solidFill>
                <a:latin typeface="Calibri"/>
              </a:rPr>
              <a:t>-1</a:t>
            </a:r>
            <a:endParaRPr lang="en-US" b="1" u="sng" spc="-1" dirty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1" spc="-1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r>
              <a:rPr lang="en-US" b="1" u="sng" spc="-1" dirty="0" smtClean="0">
                <a:solidFill>
                  <a:srgbClr val="F2F2F2"/>
                </a:solidFill>
                <a:latin typeface="Calibri"/>
              </a:rPr>
              <a:t>(Plateau) ecosystem CH</a:t>
            </a:r>
            <a:r>
              <a:rPr lang="en-US" b="1" u="sng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b="1" u="sng" spc="-1" dirty="0" smtClean="0">
                <a:solidFill>
                  <a:srgbClr val="F2F2F2"/>
                </a:solidFill>
                <a:latin typeface="Calibri"/>
              </a:rPr>
              <a:t> flux			0.8-3.4 </a:t>
            </a:r>
            <a:r>
              <a:rPr lang="en-US" b="1" u="sng" spc="-1" dirty="0" err="1">
                <a:solidFill>
                  <a:srgbClr val="F2F2F2"/>
                </a:solidFill>
                <a:latin typeface="Calibri"/>
              </a:rPr>
              <a:t>nmol</a:t>
            </a:r>
            <a:r>
              <a:rPr lang="en-US" b="1" u="sng" spc="-1" dirty="0">
                <a:solidFill>
                  <a:srgbClr val="F2F2F2"/>
                </a:solidFill>
                <a:latin typeface="Calibri"/>
              </a:rPr>
              <a:t> m</a:t>
            </a:r>
            <a:r>
              <a:rPr lang="en-US" b="1" u="sng" spc="-1" baseline="30000" dirty="0">
                <a:solidFill>
                  <a:srgbClr val="F2F2F2"/>
                </a:solidFill>
                <a:latin typeface="Calibri"/>
              </a:rPr>
              <a:t>-2</a:t>
            </a:r>
            <a:r>
              <a:rPr lang="en-US" b="1" u="sng" spc="-1" dirty="0">
                <a:solidFill>
                  <a:srgbClr val="F2F2F2"/>
                </a:solidFill>
                <a:latin typeface="Calibri"/>
              </a:rPr>
              <a:t> </a:t>
            </a:r>
            <a:r>
              <a:rPr lang="en-US" b="1" u="sng" spc="-1" dirty="0" smtClean="0">
                <a:solidFill>
                  <a:srgbClr val="F2F2F2"/>
                </a:solidFill>
                <a:latin typeface="Calibri"/>
              </a:rPr>
              <a:t>s</a:t>
            </a:r>
            <a:r>
              <a:rPr lang="en-US" b="1" u="sng" spc="-1" baseline="30000" dirty="0" smtClean="0">
                <a:solidFill>
                  <a:srgbClr val="F2F2F2"/>
                </a:solidFill>
                <a:latin typeface="Calibri"/>
              </a:rPr>
              <a:t>-1</a:t>
            </a: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r>
              <a:rPr lang="en-US" sz="1400" i="1" spc="-1" dirty="0" smtClean="0">
                <a:solidFill>
                  <a:srgbClr val="F2F2F2"/>
                </a:solidFill>
                <a:latin typeface="Calibri"/>
              </a:rPr>
              <a:t>CH</a:t>
            </a:r>
            <a:r>
              <a:rPr lang="en-US" sz="1400" i="1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1400" i="1" spc="-1" dirty="0" smtClean="0">
                <a:solidFill>
                  <a:srgbClr val="F2F2F2"/>
                </a:solidFill>
                <a:latin typeface="Calibri"/>
              </a:rPr>
              <a:t> emission estimated by previous study (</a:t>
            </a:r>
            <a:r>
              <a:rPr lang="en-US" sz="1400" i="1" spc="-1" dirty="0" err="1" smtClean="0">
                <a:solidFill>
                  <a:srgbClr val="F2F2F2"/>
                </a:solidFill>
                <a:latin typeface="Calibri"/>
              </a:rPr>
              <a:t>Querino</a:t>
            </a:r>
            <a:r>
              <a:rPr lang="en-US" sz="1400" i="1" spc="-1" dirty="0" smtClean="0">
                <a:solidFill>
                  <a:srgbClr val="F2F2F2"/>
                </a:solidFill>
                <a:latin typeface="Calibri"/>
              </a:rPr>
              <a:t> et al. 2011)	</a:t>
            </a:r>
            <a:r>
              <a:rPr lang="en-US" sz="1400" b="1" spc="-1" dirty="0" smtClean="0">
                <a:solidFill>
                  <a:srgbClr val="F2F2F2"/>
                </a:solidFill>
                <a:latin typeface="Calibri"/>
              </a:rPr>
              <a:t>1.0 </a:t>
            </a:r>
            <a:r>
              <a:rPr lang="en-US" sz="1400" b="1" spc="-1" dirty="0" err="1">
                <a:solidFill>
                  <a:srgbClr val="F2F2F2"/>
                </a:solidFill>
                <a:latin typeface="Calibri"/>
              </a:rPr>
              <a:t>nmol</a:t>
            </a:r>
            <a:r>
              <a:rPr lang="en-US" sz="1400" b="1" spc="-1" dirty="0">
                <a:solidFill>
                  <a:srgbClr val="F2F2F2"/>
                </a:solidFill>
                <a:latin typeface="Calibri"/>
              </a:rPr>
              <a:t> m</a:t>
            </a:r>
            <a:r>
              <a:rPr lang="en-US" sz="1400" b="1" spc="-1" baseline="30000" dirty="0">
                <a:solidFill>
                  <a:srgbClr val="F2F2F2"/>
                </a:solidFill>
                <a:latin typeface="Calibri"/>
              </a:rPr>
              <a:t>-2</a:t>
            </a:r>
            <a:r>
              <a:rPr lang="en-US" sz="1400" b="1" spc="-1" dirty="0">
                <a:solidFill>
                  <a:srgbClr val="F2F2F2"/>
                </a:solidFill>
                <a:latin typeface="Calibri"/>
              </a:rPr>
              <a:t> s</a:t>
            </a:r>
            <a:r>
              <a:rPr lang="en-US" sz="1400" b="1" spc="-1" baseline="30000" dirty="0">
                <a:solidFill>
                  <a:srgbClr val="F2F2F2"/>
                </a:solidFill>
                <a:latin typeface="Calibri"/>
              </a:rPr>
              <a:t>-1</a:t>
            </a: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z="1400" i="1" spc="-1" baseline="30000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1" u="sng" spc="-1" baseline="30000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1" u="sng" spc="-1" baseline="30000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1" u="sng" spc="-1" baseline="30000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1" u="sng" spc="-1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6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7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</a:t>
            </a:r>
            <a:r>
              <a:rPr lang="de-DE" sz="1100" b="0" strike="noStrike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Ecosystem </a:t>
            </a:r>
            <a:r>
              <a:rPr lang="de-DE" sz="1100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17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5280" y="1024920"/>
            <a:ext cx="8928360" cy="5385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Shape 1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Estimated ecosystem CH</a:t>
            </a:r>
            <a:r>
              <a:rPr lang="en-US" sz="36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 budget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40680" y="3213000"/>
            <a:ext cx="8707320" cy="1828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395640" y="1268640"/>
            <a:ext cx="822924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743310" lvl="1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743310" lvl="1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Soil fluxes indicate an overall CH</a:t>
            </a:r>
            <a:r>
              <a:rPr lang="en-US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uptake, but also showed a large spatial variability, and the presence of (temporary) emission hotspots (Fig 4).</a:t>
            </a:r>
          </a:p>
          <a:p>
            <a:pPr marL="743310" lvl="1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743310" lvl="1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Termite mound measurements showed that mounds can be strong local emitters, serving as CH</a:t>
            </a:r>
            <a:r>
              <a:rPr lang="en-US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hotspots in its surrounding (Fig 6).</a:t>
            </a:r>
          </a:p>
          <a:p>
            <a:pPr marL="743310" lvl="1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pc="-1" dirty="0">
              <a:solidFill>
                <a:srgbClr val="F2F2F2"/>
              </a:solidFill>
              <a:latin typeface="Calibri"/>
            </a:endParaRPr>
          </a:p>
          <a:p>
            <a:pPr marL="743310" lvl="1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u="sng" spc="-1" dirty="0" smtClean="0">
                <a:solidFill>
                  <a:srgbClr val="F2F2F2"/>
                </a:solidFill>
                <a:latin typeface="Calibri"/>
              </a:rPr>
              <a:t>Considering the estimated ecosystem emission (0.8-3.4 </a:t>
            </a:r>
            <a:r>
              <a:rPr lang="en-US" u="sng" spc="-1" dirty="0" err="1" smtClean="0">
                <a:solidFill>
                  <a:srgbClr val="F2F2F2"/>
                </a:solidFill>
                <a:latin typeface="Calibri"/>
              </a:rPr>
              <a:t>nmol</a:t>
            </a:r>
            <a:r>
              <a:rPr lang="en-US" u="sng" spc="-1" dirty="0" smtClean="0">
                <a:solidFill>
                  <a:srgbClr val="F2F2F2"/>
                </a:solidFill>
                <a:latin typeface="Calibri"/>
              </a:rPr>
              <a:t> m</a:t>
            </a:r>
            <a:r>
              <a:rPr lang="en-US" u="sng" spc="-1" baseline="30000" dirty="0" smtClean="0">
                <a:solidFill>
                  <a:srgbClr val="F2F2F2"/>
                </a:solidFill>
                <a:latin typeface="Calibri"/>
              </a:rPr>
              <a:t>-2</a:t>
            </a:r>
            <a:r>
              <a:rPr lang="en-US" u="sng" spc="-1" dirty="0" smtClean="0">
                <a:solidFill>
                  <a:srgbClr val="F2F2F2"/>
                </a:solidFill>
                <a:latin typeface="Calibri"/>
              </a:rPr>
              <a:t> s</a:t>
            </a:r>
            <a:r>
              <a:rPr lang="en-US" u="sng" spc="-1" baseline="30000" dirty="0" smtClean="0">
                <a:solidFill>
                  <a:srgbClr val="F2F2F2"/>
                </a:solidFill>
                <a:latin typeface="Calibri"/>
              </a:rPr>
              <a:t>-1</a:t>
            </a:r>
            <a:r>
              <a:rPr lang="en-US" u="sng" spc="-1" dirty="0" smtClean="0">
                <a:solidFill>
                  <a:srgbClr val="F2F2F2"/>
                </a:solidFill>
                <a:latin typeface="Calibri"/>
              </a:rPr>
              <a:t>), there are likely more hotspots in the ecosystem, in the form of active (anaerobic) soil spots, termite nests, rotting wood and water emissions.</a:t>
            </a:r>
          </a:p>
          <a:p>
            <a:pPr marL="743310" lvl="1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pc="-1" dirty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1" u="sng" spc="-1" baseline="30000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1" u="sng" spc="-1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6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7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</a:t>
            </a:r>
            <a:r>
              <a:rPr lang="de-DE" sz="1100" b="0" strike="noStrike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Ecosystem </a:t>
            </a:r>
            <a:r>
              <a:rPr lang="de-DE" sz="1100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5280" y="1024920"/>
            <a:ext cx="8928360" cy="5385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Shape 1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Estimated ecosystem CH</a:t>
            </a:r>
            <a:r>
              <a:rPr lang="en-US" sz="36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 budget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40680" y="3213000"/>
            <a:ext cx="8707320" cy="1828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395640" y="1268640"/>
            <a:ext cx="822924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743310" lvl="1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pc="-1" dirty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Several additional experiments have been performed at the fieldsite to study and quantity these hotspots, which are not shown in this presentation:</a:t>
            </a: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1200510" lvl="2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Floating chamber and tree flux measurements;</a:t>
            </a:r>
          </a:p>
          <a:p>
            <a:pPr marL="1200510" lvl="2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Ebullition bubble detection experiment, wherein CH</a:t>
            </a:r>
            <a:r>
              <a:rPr lang="en-US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concentrations were measured continuously just above the water surface (50 cm);</a:t>
            </a:r>
          </a:p>
          <a:p>
            <a:pPr marL="1200510" lvl="2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Nighttime valley concentration measurements, wherein CH</a:t>
            </a:r>
            <a:r>
              <a:rPr lang="en-US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was measured in the valley, adjacent to the valley stream;</a:t>
            </a:r>
          </a:p>
          <a:p>
            <a:pPr marL="1200510" lvl="2" indent="-285750" algn="just">
              <a:spcBef>
                <a:spcPts val="320"/>
              </a:spcBef>
              <a:buClr>
                <a:srgbClr val="F2F2F2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Spatial variability experiment on the plateau, wherein 8 inlets (0.5m height) were continuously measured for</a:t>
            </a:r>
            <a:r>
              <a:rPr lang="en-US" spc="-1" dirty="0">
                <a:solidFill>
                  <a:srgbClr val="F2F2F2"/>
                </a:solidFill>
                <a:latin typeface="Calibri"/>
              </a:rPr>
              <a:t> CH</a:t>
            </a:r>
            <a:r>
              <a:rPr lang="en-US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pc="-1" dirty="0">
                <a:solidFill>
                  <a:srgbClr val="F2F2F2"/>
                </a:solidFill>
                <a:latin typeface="Calibri"/>
              </a:rPr>
              <a:t> 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concentrations.</a:t>
            </a: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 marL="457560" lvl="1" algn="just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1" u="sng" spc="-1" baseline="30000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b="1" u="sng" spc="-1" dirty="0" smtClean="0">
              <a:solidFill>
                <a:srgbClr val="F2F2F2"/>
              </a:solidFill>
              <a:latin typeface="Calibri"/>
            </a:endParaRPr>
          </a:p>
          <a:p>
            <a:pPr marL="457560" lvl="1">
              <a:spcBef>
                <a:spcPts val="320"/>
              </a:spcBef>
              <a:buClr>
                <a:srgbClr val="F2F2F2"/>
              </a:buClr>
              <a:tabLst>
                <a:tab pos="0" algn="l"/>
              </a:tabLst>
            </a:pPr>
            <a:endParaRPr lang="en-US" spc="-1" dirty="0" smtClean="0">
              <a:solidFill>
                <a:srgbClr val="F2F2F2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6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7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</a:t>
            </a:r>
            <a:r>
              <a:rPr lang="de-DE" sz="1100" b="0" strike="noStrike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Ecosystem </a:t>
            </a:r>
            <a:r>
              <a:rPr lang="de-DE" sz="1100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19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457200" y="44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 dirty="0">
                <a:solidFill>
                  <a:srgbClr val="F2F2F2"/>
                </a:solidFill>
                <a:latin typeface="Calibri"/>
              </a:rPr>
              <a:t>Tropical forest CH</a:t>
            </a:r>
            <a:r>
              <a:rPr lang="de-DE" sz="4400" b="0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endParaRPr lang="en-US" sz="4400" b="0" strike="noStrike" spc="-1" baseline="-25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457200" y="1600200"/>
            <a:ext cx="598680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80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2F2F2"/>
              </a:buClr>
              <a:buFont typeface="Arial"/>
              <a:buChar char="•"/>
            </a:pPr>
            <a:r>
              <a:rPr lang="en-US" sz="2700" b="0" strike="noStrike" spc="-1" dirty="0">
                <a:solidFill>
                  <a:srgbClr val="F2F2F2"/>
                </a:solidFill>
                <a:latin typeface="Calibri"/>
              </a:rPr>
              <a:t>Natural sources of methane are still not well understood and quantified.</a:t>
            </a:r>
            <a:endParaRPr lang="en-US" sz="27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en-US" sz="27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2F2F2"/>
              </a:buClr>
              <a:buFont typeface="Arial"/>
              <a:buChar char="•"/>
            </a:pPr>
            <a:r>
              <a:rPr lang="en-US" sz="2700" b="0" strike="noStrike" spc="-1" dirty="0">
                <a:solidFill>
                  <a:srgbClr val="F2F2F2"/>
                </a:solidFill>
                <a:latin typeface="Calibri"/>
              </a:rPr>
              <a:t>The Amazon rainforest is expected to be a significant source of methane, but in situ CH</a:t>
            </a:r>
            <a:r>
              <a:rPr lang="en-US" sz="2700" b="0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2700" b="0" strike="noStrike" spc="-1" dirty="0">
                <a:solidFill>
                  <a:srgbClr val="F2F2F2"/>
                </a:solidFill>
                <a:latin typeface="Calibri"/>
              </a:rPr>
              <a:t> flux measurements are rare.</a:t>
            </a:r>
            <a:endParaRPr lang="en-US" sz="27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en-US" sz="27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2F2F2"/>
              </a:buClr>
              <a:buFont typeface="Arial"/>
              <a:buChar char="•"/>
              <a:tabLst>
                <a:tab pos="0" algn="l"/>
              </a:tabLst>
            </a:pPr>
            <a:r>
              <a:rPr lang="de-DE" sz="2700" b="0" strike="noStrike" spc="-1" dirty="0">
                <a:solidFill>
                  <a:srgbClr val="F2F2F2"/>
                </a:solidFill>
                <a:latin typeface="Calibri"/>
              </a:rPr>
              <a:t>By combining different instruments and measurement techniques, we aimed to identify the different CH</a:t>
            </a:r>
            <a:r>
              <a:rPr lang="de-DE" sz="2700" b="0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2700" b="0" strike="noStrike" spc="-1" dirty="0">
                <a:solidFill>
                  <a:srgbClr val="F2F2F2"/>
                </a:solidFill>
                <a:latin typeface="Calibri"/>
              </a:rPr>
              <a:t> sources and sinks in the ecosystem, and tried to estimate the overal net CH</a:t>
            </a:r>
            <a:r>
              <a:rPr lang="de-DE" sz="2700" b="0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2700" b="0" strike="noStrike" spc="-1" dirty="0">
                <a:solidFill>
                  <a:srgbClr val="F2F2F2"/>
                </a:solidFill>
                <a:latin typeface="Calibri"/>
              </a:rPr>
              <a:t> flux.</a:t>
            </a:r>
            <a:endParaRPr lang="en-US" sz="27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9" name="Picture 2"/>
          <p:cNvPicPr/>
          <p:nvPr/>
        </p:nvPicPr>
        <p:blipFill>
          <a:blip r:embed="rId2"/>
          <a:srcRect l="67030"/>
          <a:stretch/>
        </p:blipFill>
        <p:spPr>
          <a:xfrm>
            <a:off x="6588360" y="1530360"/>
            <a:ext cx="2301120" cy="4464000"/>
          </a:xfrm>
          <a:prstGeom prst="rect">
            <a:avLst/>
          </a:prstGeom>
          <a:ln>
            <a:noFill/>
          </a:ln>
        </p:spPr>
      </p:pic>
      <p:sp>
        <p:nvSpPr>
          <p:cNvPr id="90" name="CustomShape 4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6"/>
          <p:cNvSpPr/>
          <p:nvPr/>
        </p:nvSpPr>
        <p:spPr>
          <a:xfrm>
            <a:off x="6156360" y="5769360"/>
            <a:ext cx="2987640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Fig 1: View from the B34 valley tower, at fieldsite ZF2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9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 budget</a:t>
            </a:r>
            <a:endParaRPr lang="en-US" sz="11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5280" y="1024920"/>
            <a:ext cx="8928360" cy="5385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Shape 1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spc="-1" dirty="0" smtClean="0">
                <a:solidFill>
                  <a:srgbClr val="F2F2F2"/>
                </a:solidFill>
                <a:latin typeface="Calibri"/>
              </a:rPr>
              <a:t>Conclusion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40680" y="3213000"/>
            <a:ext cx="8707320" cy="1828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7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</a:t>
            </a:r>
            <a:r>
              <a:rPr lang="de-DE" sz="1100" b="0" strike="noStrike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Ecosystem </a:t>
            </a:r>
            <a:r>
              <a:rPr lang="de-DE" sz="1100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656072"/>
            <a:ext cx="5467920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38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de-DE" sz="2000" spc="-1" dirty="0" smtClean="0">
                <a:solidFill>
                  <a:srgbClr val="F2F2F2"/>
                </a:solidFill>
                <a:latin typeface="Calibri"/>
              </a:rPr>
              <a:t>By </a:t>
            </a:r>
            <a:r>
              <a:rPr lang="de-DE" sz="2000" spc="-1" dirty="0">
                <a:solidFill>
                  <a:srgbClr val="F2F2F2"/>
                </a:solidFill>
                <a:latin typeface="Calibri"/>
              </a:rPr>
              <a:t>combining different instruments and set ups, different components of the CH</a:t>
            </a:r>
            <a:r>
              <a:rPr lang="de-DE" sz="2000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2000" spc="-1" dirty="0">
                <a:solidFill>
                  <a:srgbClr val="F2F2F2"/>
                </a:solidFill>
                <a:latin typeface="Calibri"/>
              </a:rPr>
              <a:t> budget of the ecosystem could be </a:t>
            </a:r>
            <a:r>
              <a:rPr lang="de-DE" sz="2000" spc="-1" dirty="0" smtClean="0">
                <a:solidFill>
                  <a:srgbClr val="F2F2F2"/>
                </a:solidFill>
                <a:latin typeface="Calibri"/>
              </a:rPr>
              <a:t>studied.</a:t>
            </a:r>
          </a:p>
          <a:p>
            <a:pPr marL="285750" indent="-285750">
              <a:lnSpc>
                <a:spcPct val="100000"/>
              </a:lnSpc>
              <a:spcBef>
                <a:spcPts val="38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0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spcBef>
                <a:spcPts val="38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de-DE" sz="2000" spc="-1" dirty="0">
                <a:solidFill>
                  <a:srgbClr val="F2F2F2"/>
                </a:solidFill>
                <a:latin typeface="Calibri"/>
              </a:rPr>
              <a:t>In this presentation, just a selection of the measurements was shown</a:t>
            </a:r>
            <a:r>
              <a:rPr lang="de-DE" sz="2000" spc="-1" dirty="0" smtClean="0">
                <a:solidFill>
                  <a:srgbClr val="F2F2F2"/>
                </a:solidFill>
                <a:latin typeface="Calibri"/>
              </a:rPr>
              <a:t>.</a:t>
            </a:r>
            <a:endParaRPr lang="en-US" sz="20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38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0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38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de-DE" sz="2000" spc="-1" dirty="0">
                <a:solidFill>
                  <a:srgbClr val="F2F2F2"/>
                </a:solidFill>
                <a:latin typeface="Calibri"/>
              </a:rPr>
              <a:t>Overall, it is expected that hotspots, such as termite mounds, dead wood, or active soil spots, play an important role in the ecosystems CH</a:t>
            </a:r>
            <a:r>
              <a:rPr lang="de-DE" sz="2000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2000" spc="-1" dirty="0">
                <a:solidFill>
                  <a:srgbClr val="F2F2F2"/>
                </a:solidFill>
                <a:latin typeface="Calibri"/>
              </a:rPr>
              <a:t> budget</a:t>
            </a:r>
            <a:r>
              <a:rPr lang="de-DE" spc="-1" dirty="0">
                <a:solidFill>
                  <a:srgbClr val="F2F2F2"/>
                </a:solidFill>
                <a:latin typeface="Calibri"/>
              </a:rPr>
              <a:t>.</a:t>
            </a:r>
            <a:endParaRPr lang="en-US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" name="Picture 2"/>
          <p:cNvPicPr/>
          <p:nvPr/>
        </p:nvPicPr>
        <p:blipFill>
          <a:blip r:embed="rId2"/>
          <a:stretch/>
        </p:blipFill>
        <p:spPr>
          <a:xfrm>
            <a:off x="6014640" y="1815480"/>
            <a:ext cx="2862000" cy="4320000"/>
          </a:xfrm>
          <a:prstGeom prst="rect">
            <a:avLst/>
          </a:prstGeom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8686440" y="65177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20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45720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 dirty="0" smtClean="0">
                <a:solidFill>
                  <a:srgbClr val="F2F2F2"/>
                </a:solidFill>
                <a:latin typeface="Calibri"/>
              </a:rPr>
              <a:t>References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4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TextShape 5"/>
          <p:cNvSpPr txBox="1"/>
          <p:nvPr/>
        </p:nvSpPr>
        <p:spPr>
          <a:xfrm>
            <a:off x="457200" y="1337733"/>
            <a:ext cx="8229240" cy="1701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Carmo</a:t>
            </a:r>
            <a:r>
              <a:rPr lang="en-US" sz="1400" dirty="0">
                <a:solidFill>
                  <a:schemeClr val="bg1"/>
                </a:solidFill>
              </a:rPr>
              <a:t>, J. B. D., Keller, M., Dias, J. D., Camargo, P. B. D., &amp; </a:t>
            </a:r>
            <a:r>
              <a:rPr lang="en-US" sz="1400" dirty="0" err="1">
                <a:solidFill>
                  <a:schemeClr val="bg1"/>
                </a:solidFill>
              </a:rPr>
              <a:t>Crill</a:t>
            </a:r>
            <a:r>
              <a:rPr lang="en-US" sz="1400" dirty="0">
                <a:solidFill>
                  <a:schemeClr val="bg1"/>
                </a:solidFill>
              </a:rPr>
              <a:t>, P. (2006). A source of methane from upland forests in the Brazilian Amazon. </a:t>
            </a:r>
            <a:r>
              <a:rPr lang="en-US" sz="1400" i="1" dirty="0">
                <a:solidFill>
                  <a:schemeClr val="bg1"/>
                </a:solidFill>
              </a:rPr>
              <a:t>Geophysical Research Letters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33</a:t>
            </a:r>
            <a:r>
              <a:rPr lang="en-US" sz="1400" dirty="0">
                <a:solidFill>
                  <a:schemeClr val="bg1"/>
                </a:solidFill>
              </a:rPr>
              <a:t>(4</a:t>
            </a:r>
            <a:r>
              <a:rPr lang="en-US" sz="1400" dirty="0" smtClean="0">
                <a:solidFill>
                  <a:schemeClr val="bg1"/>
                </a:solidFill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Chambers, J. Q., </a:t>
            </a:r>
            <a:r>
              <a:rPr lang="en-US" sz="1400" dirty="0" err="1">
                <a:solidFill>
                  <a:schemeClr val="bg1"/>
                </a:solidFill>
              </a:rPr>
              <a:t>Tribuzy</a:t>
            </a:r>
            <a:r>
              <a:rPr lang="en-US" sz="1400" dirty="0">
                <a:solidFill>
                  <a:schemeClr val="bg1"/>
                </a:solidFill>
              </a:rPr>
              <a:t>, E. S., Toledo, L. C., </a:t>
            </a:r>
            <a:r>
              <a:rPr lang="en-US" sz="1400" dirty="0" err="1">
                <a:solidFill>
                  <a:schemeClr val="bg1"/>
                </a:solidFill>
              </a:rPr>
              <a:t>Crispim</a:t>
            </a:r>
            <a:r>
              <a:rPr lang="en-US" sz="1400" dirty="0">
                <a:solidFill>
                  <a:schemeClr val="bg1"/>
                </a:solidFill>
              </a:rPr>
              <a:t>, B. F., Higuchi, N., Santos, J. D., ... &amp; </a:t>
            </a:r>
            <a:r>
              <a:rPr lang="en-US" sz="1400" dirty="0" err="1">
                <a:solidFill>
                  <a:schemeClr val="bg1"/>
                </a:solidFill>
              </a:rPr>
              <a:t>Trumbore</a:t>
            </a:r>
            <a:r>
              <a:rPr lang="en-US" sz="1400" dirty="0">
                <a:solidFill>
                  <a:schemeClr val="bg1"/>
                </a:solidFill>
              </a:rPr>
              <a:t>, S. E. (2004). Respiration from a tropical forest ecosystem: partitioning of sources and low carbon use efficiency. </a:t>
            </a:r>
            <a:r>
              <a:rPr lang="en-US" sz="1400" i="1" dirty="0">
                <a:solidFill>
                  <a:schemeClr val="bg1"/>
                </a:solidFill>
              </a:rPr>
              <a:t>Ecological Applications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14</a:t>
            </a:r>
            <a:r>
              <a:rPr lang="en-US" sz="1400" dirty="0">
                <a:solidFill>
                  <a:schemeClr val="bg1"/>
                </a:solidFill>
              </a:rPr>
              <a:t>(sp4), 72-88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Querino</a:t>
            </a:r>
            <a:r>
              <a:rPr lang="en-US" sz="1400" dirty="0">
                <a:solidFill>
                  <a:schemeClr val="bg1"/>
                </a:solidFill>
              </a:rPr>
              <a:t>, C. A. S., </a:t>
            </a:r>
            <a:r>
              <a:rPr lang="en-US" sz="1400" dirty="0" err="1">
                <a:solidFill>
                  <a:schemeClr val="bg1"/>
                </a:solidFill>
              </a:rPr>
              <a:t>Smeets</a:t>
            </a:r>
            <a:r>
              <a:rPr lang="en-US" sz="1400" dirty="0">
                <a:solidFill>
                  <a:schemeClr val="bg1"/>
                </a:solidFill>
              </a:rPr>
              <a:t>, C. J. P. P., </a:t>
            </a:r>
            <a:r>
              <a:rPr lang="en-US" sz="1400" dirty="0" err="1">
                <a:solidFill>
                  <a:schemeClr val="bg1"/>
                </a:solidFill>
              </a:rPr>
              <a:t>Vigano</a:t>
            </a:r>
            <a:r>
              <a:rPr lang="en-US" sz="1400" dirty="0">
                <a:solidFill>
                  <a:schemeClr val="bg1"/>
                </a:solidFill>
              </a:rPr>
              <a:t>, I., </a:t>
            </a:r>
            <a:r>
              <a:rPr lang="en-US" sz="1400" dirty="0" err="1">
                <a:solidFill>
                  <a:schemeClr val="bg1"/>
                </a:solidFill>
              </a:rPr>
              <a:t>Holzinger</a:t>
            </a:r>
            <a:r>
              <a:rPr lang="en-US" sz="1400" dirty="0">
                <a:solidFill>
                  <a:schemeClr val="bg1"/>
                </a:solidFill>
              </a:rPr>
              <a:t>, R., Moura, V., </a:t>
            </a:r>
            <a:r>
              <a:rPr lang="en-US" sz="1400" dirty="0" err="1">
                <a:solidFill>
                  <a:schemeClr val="bg1"/>
                </a:solidFill>
              </a:rPr>
              <a:t>Gatti</a:t>
            </a:r>
            <a:r>
              <a:rPr lang="en-US" sz="1400" dirty="0">
                <a:solidFill>
                  <a:schemeClr val="bg1"/>
                </a:solidFill>
              </a:rPr>
              <a:t>, L. V., ... &amp; </a:t>
            </a:r>
            <a:r>
              <a:rPr lang="en-US" sz="1400" dirty="0" err="1">
                <a:solidFill>
                  <a:schemeClr val="bg1"/>
                </a:solidFill>
              </a:rPr>
              <a:t>Röckmann</a:t>
            </a:r>
            <a:r>
              <a:rPr lang="en-US" sz="1400" dirty="0">
                <a:solidFill>
                  <a:schemeClr val="bg1"/>
                </a:solidFill>
              </a:rPr>
              <a:t>, T. (2011). Methane flux, vertical gradient and mixing ratio measurements in a tropical forest. </a:t>
            </a:r>
            <a:r>
              <a:rPr lang="en-US" sz="1400" i="1" dirty="0">
                <a:solidFill>
                  <a:schemeClr val="bg1"/>
                </a:solidFill>
              </a:rPr>
              <a:t>Atmospheric chemistry and physics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11</a:t>
            </a:r>
            <a:r>
              <a:rPr lang="en-US" sz="1400" dirty="0">
                <a:solidFill>
                  <a:schemeClr val="bg1"/>
                </a:solidFill>
              </a:rPr>
              <a:t>(15), 7943-7953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van </a:t>
            </a:r>
            <a:r>
              <a:rPr lang="en-US" sz="1400" dirty="0" err="1">
                <a:solidFill>
                  <a:schemeClr val="bg1"/>
                </a:solidFill>
              </a:rPr>
              <a:t>Asperen</a:t>
            </a:r>
            <a:r>
              <a:rPr lang="en-US" sz="1400" dirty="0">
                <a:solidFill>
                  <a:schemeClr val="bg1"/>
                </a:solidFill>
              </a:rPr>
              <a:t>, H., Alves-Oliveira, J. R., </a:t>
            </a:r>
            <a:r>
              <a:rPr lang="en-US" sz="1400" dirty="0" err="1">
                <a:solidFill>
                  <a:schemeClr val="bg1"/>
                </a:solidFill>
              </a:rPr>
              <a:t>Warneke</a:t>
            </a:r>
            <a:r>
              <a:rPr lang="en-US" sz="1400" dirty="0">
                <a:solidFill>
                  <a:schemeClr val="bg1"/>
                </a:solidFill>
              </a:rPr>
              <a:t>, T., Forsberg, B., de </a:t>
            </a:r>
            <a:r>
              <a:rPr lang="en-US" sz="1400" dirty="0" err="1">
                <a:solidFill>
                  <a:schemeClr val="bg1"/>
                </a:solidFill>
              </a:rPr>
              <a:t>Araújo</a:t>
            </a:r>
            <a:r>
              <a:rPr lang="en-US" sz="1400" dirty="0">
                <a:solidFill>
                  <a:schemeClr val="bg1"/>
                </a:solidFill>
              </a:rPr>
              <a:t>, A. C., &amp; </a:t>
            </a:r>
            <a:r>
              <a:rPr lang="en-US" sz="1400" dirty="0" err="1">
                <a:solidFill>
                  <a:schemeClr val="bg1"/>
                </a:solidFill>
              </a:rPr>
              <a:t>Notholt</a:t>
            </a:r>
            <a:r>
              <a:rPr lang="en-US" sz="1400" dirty="0">
                <a:solidFill>
                  <a:schemeClr val="bg1"/>
                </a:solidFill>
              </a:rPr>
              <a:t>, J. (2021). The role of termite CH 4 emissions on the ecosystem scale: a case study in the Amazon rainforest. </a:t>
            </a:r>
            <a:r>
              <a:rPr lang="en-US" sz="1400" i="1" dirty="0" err="1">
                <a:solidFill>
                  <a:schemeClr val="bg1"/>
                </a:solidFill>
              </a:rPr>
              <a:t>Biogeosciences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18</a:t>
            </a:r>
            <a:r>
              <a:rPr lang="en-US" sz="1400" dirty="0">
                <a:solidFill>
                  <a:schemeClr val="bg1"/>
                </a:solidFill>
              </a:rPr>
              <a:t>(8), 2609-2625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Zanchi</a:t>
            </a:r>
            <a:r>
              <a:rPr lang="en-US" sz="1400" dirty="0">
                <a:solidFill>
                  <a:schemeClr val="bg1"/>
                </a:solidFill>
              </a:rPr>
              <a:t>, F. B., </a:t>
            </a:r>
            <a:r>
              <a:rPr lang="en-US" sz="1400" dirty="0" err="1">
                <a:solidFill>
                  <a:schemeClr val="bg1"/>
                </a:solidFill>
              </a:rPr>
              <a:t>Meesters</a:t>
            </a:r>
            <a:r>
              <a:rPr lang="en-US" sz="1400" dirty="0">
                <a:solidFill>
                  <a:schemeClr val="bg1"/>
                </a:solidFill>
              </a:rPr>
              <a:t>, A. G., </a:t>
            </a:r>
            <a:r>
              <a:rPr lang="en-US" sz="1400" dirty="0" err="1">
                <a:solidFill>
                  <a:schemeClr val="bg1"/>
                </a:solidFill>
              </a:rPr>
              <a:t>Kruijt</a:t>
            </a:r>
            <a:r>
              <a:rPr lang="en-US" sz="1400" dirty="0">
                <a:solidFill>
                  <a:schemeClr val="bg1"/>
                </a:solidFill>
              </a:rPr>
              <a:t>, B., </a:t>
            </a:r>
            <a:r>
              <a:rPr lang="en-US" sz="1400" dirty="0" err="1">
                <a:solidFill>
                  <a:schemeClr val="bg1"/>
                </a:solidFill>
              </a:rPr>
              <a:t>Kesselmeier</a:t>
            </a:r>
            <a:r>
              <a:rPr lang="en-US" sz="1400" dirty="0">
                <a:solidFill>
                  <a:schemeClr val="bg1"/>
                </a:solidFill>
              </a:rPr>
              <a:t>, J., </a:t>
            </a:r>
            <a:r>
              <a:rPr lang="en-US" sz="1400" dirty="0" err="1">
                <a:solidFill>
                  <a:schemeClr val="bg1"/>
                </a:solidFill>
              </a:rPr>
              <a:t>Luizão</a:t>
            </a:r>
            <a:r>
              <a:rPr lang="en-US" sz="1400" dirty="0">
                <a:solidFill>
                  <a:schemeClr val="bg1"/>
                </a:solidFill>
              </a:rPr>
              <a:t>, F. J., &amp; Dolman, A. J. (2014). Soil CO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exchange in seven pristine Amazonian rain forest sites in relation to soil temperature. </a:t>
            </a:r>
            <a:r>
              <a:rPr lang="en-US" sz="1400" i="1" dirty="0">
                <a:solidFill>
                  <a:schemeClr val="bg1"/>
                </a:solidFill>
              </a:rPr>
              <a:t>Agricultural and Forest Meteorology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192</a:t>
            </a:r>
            <a:r>
              <a:rPr lang="en-US" sz="1400" dirty="0">
                <a:solidFill>
                  <a:schemeClr val="bg1"/>
                </a:solidFill>
              </a:rPr>
              <a:t>, 96-107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For any questions, please feel free to write me: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Hella van </a:t>
            </a:r>
            <a:r>
              <a:rPr lang="en-US" sz="1600" dirty="0" err="1" smtClean="0">
                <a:solidFill>
                  <a:schemeClr val="bg1"/>
                </a:solidFill>
              </a:rPr>
              <a:t>Asperen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hasperen@bgc-jena.mpg.de</a:t>
            </a:r>
          </a:p>
        </p:txBody>
      </p:sp>
      <p:sp>
        <p:nvSpPr>
          <p:cNvPr id="7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45720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 dirty="0" smtClean="0">
                <a:solidFill>
                  <a:srgbClr val="F2F2F2"/>
                </a:solidFill>
                <a:latin typeface="Calibri"/>
              </a:rPr>
              <a:t>Acknowledgements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4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TextShape 5"/>
          <p:cNvSpPr txBox="1"/>
          <p:nvPr/>
        </p:nvSpPr>
        <p:spPr>
          <a:xfrm>
            <a:off x="457200" y="1337733"/>
            <a:ext cx="8229240" cy="1701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We are grateful for the support of the DFG, which supported this research by providing an individual research grant (</a:t>
            </a:r>
            <a:r>
              <a:rPr lang="en-US" dirty="0">
                <a:solidFill>
                  <a:schemeClr val="bg1"/>
                </a:solidFill>
              </a:rPr>
              <a:t>grant no. </a:t>
            </a:r>
            <a:r>
              <a:rPr lang="en-US" dirty="0" smtClean="0">
                <a:solidFill>
                  <a:schemeClr val="bg1"/>
                </a:solidFill>
              </a:rPr>
              <a:t>352322796)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We </a:t>
            </a:r>
            <a:r>
              <a:rPr lang="en-US" dirty="0">
                <a:solidFill>
                  <a:schemeClr val="bg1"/>
                </a:solidFill>
              </a:rPr>
              <a:t>are thankful for the support of the </a:t>
            </a:r>
            <a:r>
              <a:rPr lang="en-US" dirty="0" smtClean="0">
                <a:solidFill>
                  <a:schemeClr val="bg1"/>
                </a:solidFill>
              </a:rPr>
              <a:t>crew of </a:t>
            </a:r>
            <a:r>
              <a:rPr lang="en-US" dirty="0">
                <a:solidFill>
                  <a:schemeClr val="bg1"/>
                </a:solidFill>
              </a:rPr>
              <a:t>the experimental field site ZF2, the research station </a:t>
            </a:r>
            <a:r>
              <a:rPr lang="en-US" dirty="0" smtClean="0">
                <a:solidFill>
                  <a:schemeClr val="bg1"/>
                </a:solidFill>
              </a:rPr>
              <a:t>managed by </a:t>
            </a:r>
            <a:r>
              <a:rPr lang="en-US" dirty="0">
                <a:solidFill>
                  <a:schemeClr val="bg1"/>
                </a:solidFill>
              </a:rPr>
              <a:t>the INPA-LBA (National Institute for Amazonian </a:t>
            </a:r>
            <a:r>
              <a:rPr lang="en-US" dirty="0" smtClean="0">
                <a:solidFill>
                  <a:schemeClr val="bg1"/>
                </a:solidFill>
              </a:rPr>
              <a:t>Research (INPA</a:t>
            </a:r>
            <a:r>
              <a:rPr lang="en-US" dirty="0">
                <a:solidFill>
                  <a:schemeClr val="bg1"/>
                </a:solidFill>
              </a:rPr>
              <a:t>), The Large-Scale Biosphere-Atmosphere Research </a:t>
            </a:r>
            <a:r>
              <a:rPr lang="en-US" dirty="0" smtClean="0">
                <a:solidFill>
                  <a:schemeClr val="bg1"/>
                </a:solidFill>
              </a:rPr>
              <a:t>Program in </a:t>
            </a:r>
            <a:r>
              <a:rPr lang="en-US" dirty="0">
                <a:solidFill>
                  <a:schemeClr val="bg1"/>
                </a:solidFill>
              </a:rPr>
              <a:t>Amazonia (LBA)). We would also like to express our gratitude </a:t>
            </a:r>
            <a:r>
              <a:rPr lang="en-US" dirty="0" smtClean="0">
                <a:solidFill>
                  <a:schemeClr val="bg1"/>
                </a:solidFill>
              </a:rPr>
              <a:t>to the </a:t>
            </a:r>
            <a:r>
              <a:rPr lang="en-US" dirty="0">
                <a:solidFill>
                  <a:schemeClr val="bg1"/>
                </a:solidFill>
              </a:rPr>
              <a:t>staff of LBA for providing logistics, advice, and support during</a:t>
            </a:r>
            <a:r>
              <a:rPr lang="en-US" sz="1400" dirty="0">
                <a:solidFill>
                  <a:schemeClr val="bg1"/>
                </a:solidFill>
              </a:rPr>
              <a:t/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different phases of this research. </a:t>
            </a:r>
            <a:endParaRPr lang="en-US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7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6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45720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 dirty="0">
                <a:solidFill>
                  <a:srgbClr val="F2F2F2"/>
                </a:solidFill>
                <a:latin typeface="Calibri"/>
              </a:rPr>
              <a:t>Field </a:t>
            </a:r>
            <a:r>
              <a:rPr lang="de-DE" sz="4400" b="0" strike="noStrike" spc="-1" dirty="0" smtClean="0">
                <a:solidFill>
                  <a:srgbClr val="F2F2F2"/>
                </a:solidFill>
                <a:latin typeface="Calibri"/>
              </a:rPr>
              <a:t>site </a:t>
            </a:r>
            <a:r>
              <a:rPr lang="en-US" sz="4400" b="0" strike="noStrike" spc="-1" dirty="0" smtClean="0">
                <a:solidFill>
                  <a:srgbClr val="F2F2F2"/>
                </a:solidFill>
                <a:latin typeface="Calibri"/>
              </a:rPr>
              <a:t>&amp; Instruments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251640" y="1403280"/>
            <a:ext cx="843480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 algn="just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Fieldsite ZF2 (LBA, INPA) is located 60 km northwest of Manaus (Brazil), in the middle of the Amazon rainforest (Fig. </a:t>
            </a:r>
            <a:r>
              <a:rPr lang="en-US" sz="1600" b="0" strike="noStrike" spc="-1" dirty="0" smtClean="0">
                <a:solidFill>
                  <a:srgbClr val="F2F2F2"/>
                </a:solidFill>
                <a:latin typeface="Calibri"/>
              </a:rPr>
              <a:t>2). 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The area consists of plateaus and waterlogged valleys. </a:t>
            </a:r>
            <a:r>
              <a:rPr lang="en-US" sz="1600" b="0" strike="noStrike" spc="-1" dirty="0" smtClean="0">
                <a:solidFill>
                  <a:srgbClr val="F2F2F2"/>
                </a:solidFill>
                <a:latin typeface="Calibri"/>
              </a:rPr>
              <a:t>The 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50m high </a:t>
            </a:r>
            <a:r>
              <a:rPr lang="en-US" sz="1600" b="0" u="sng" strike="noStrike" spc="-1" dirty="0">
                <a:solidFill>
                  <a:srgbClr val="F2F2F2"/>
                </a:solidFill>
                <a:latin typeface="Calibri"/>
              </a:rPr>
              <a:t>K34 tower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, located on the plateau, is a </a:t>
            </a:r>
            <a:r>
              <a:rPr lang="en-US" sz="1600" b="0" strike="noStrike" spc="-1" dirty="0" smtClean="0">
                <a:solidFill>
                  <a:srgbClr val="F2F2F2"/>
                </a:solidFill>
                <a:latin typeface="Calibri"/>
              </a:rPr>
              <a:t>micrometeorological 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tower, providing environmental 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       and flux (CO</a:t>
            </a:r>
            <a:r>
              <a:rPr lang="en-US" sz="1600" b="0" strike="noStrike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 and H</a:t>
            </a:r>
            <a:r>
              <a:rPr lang="en-US" sz="1600" b="0" strike="noStrike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O) data.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Grafik 5"/>
          <p:cNvPicPr/>
          <p:nvPr/>
        </p:nvPicPr>
        <p:blipFill>
          <a:blip r:embed="rId2"/>
          <a:srcRect l="1346" t="2881" r="61914" b="4608"/>
          <a:stretch/>
        </p:blipFill>
        <p:spPr>
          <a:xfrm>
            <a:off x="6660360" y="2574320"/>
            <a:ext cx="2338200" cy="330372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CustomShape 4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 budget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98" name="CustomShape 6"/>
          <p:cNvSpPr/>
          <p:nvPr/>
        </p:nvSpPr>
        <p:spPr>
          <a:xfrm>
            <a:off x="6169500" y="5631753"/>
            <a:ext cx="2987640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Fig 2: the </a:t>
            </a: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location of the K34 </a:t>
            </a: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tower at </a:t>
            </a:r>
            <a:r>
              <a:rPr lang="en-US" sz="1200" i="1" spc="-1" dirty="0" smtClean="0">
                <a:solidFill>
                  <a:srgbClr val="F2F2F2"/>
                </a:solidFill>
                <a:latin typeface="Calibri"/>
              </a:rPr>
              <a:t>fieldsite ZF2</a:t>
            </a: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, </a:t>
            </a: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60 km northwest of Manaus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300600" y="2625120"/>
            <a:ext cx="6214680" cy="378438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US" sz="1600" b="0" strike="noStrike" spc="-1" dirty="0" smtClean="0">
                <a:solidFill>
                  <a:srgbClr val="F2F2F2"/>
                </a:solidFill>
                <a:latin typeface="Calibri"/>
              </a:rPr>
              <a:t>Two 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additional instruments were added to the </a:t>
            </a:r>
            <a:r>
              <a:rPr lang="en-US" sz="1600" b="0" strike="noStrike" spc="-1" dirty="0" smtClean="0">
                <a:solidFill>
                  <a:srgbClr val="F2F2F2"/>
                </a:solidFill>
                <a:latin typeface="Calibri"/>
              </a:rPr>
              <a:t>K34-tower (2018-2021): 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600" b="0" strike="noStrike" spc="-1" dirty="0" smtClean="0">
                <a:solidFill>
                  <a:srgbClr val="F2F2F2"/>
                </a:solidFill>
                <a:latin typeface="Calibri"/>
              </a:rPr>
              <a:t>A </a:t>
            </a:r>
            <a:r>
              <a:rPr lang="de-DE" sz="1600" b="0" u="sng" strike="noStrike" spc="-1" dirty="0" smtClean="0">
                <a:solidFill>
                  <a:srgbClr val="F2F2F2"/>
                </a:solidFill>
                <a:latin typeface="Calibri"/>
              </a:rPr>
              <a:t>Spectronus</a:t>
            </a:r>
            <a:r>
              <a:rPr lang="de-DE" sz="1600" b="0" strike="noStrike" spc="-1" dirty="0" smtClean="0">
                <a:solidFill>
                  <a:srgbClr val="F2F2F2"/>
                </a:solidFill>
                <a:latin typeface="Calibri"/>
              </a:rPr>
              <a:t> </a:t>
            </a:r>
            <a:r>
              <a:rPr lang="de-DE" sz="1600" b="0" strike="noStrike" spc="-1" dirty="0">
                <a:solidFill>
                  <a:srgbClr val="F2F2F2"/>
                </a:solidFill>
                <a:latin typeface="Calibri"/>
              </a:rPr>
              <a:t>FTIR-analyzer (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CO</a:t>
            </a:r>
            <a:r>
              <a:rPr lang="en-US" sz="1600" b="0" strike="noStrike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, CH</a:t>
            </a:r>
            <a:r>
              <a:rPr lang="en-US" sz="1600" b="0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, CO, N</a:t>
            </a:r>
            <a:r>
              <a:rPr lang="en-US" sz="1600" b="0" strike="noStrike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O and δ</a:t>
            </a:r>
            <a:r>
              <a:rPr lang="en-US" sz="1600" b="0" strike="noStrike" spc="-1" baseline="30000" dirty="0">
                <a:solidFill>
                  <a:srgbClr val="F2F2F2"/>
                </a:solidFill>
                <a:latin typeface="Calibri"/>
              </a:rPr>
              <a:t>13</a:t>
            </a:r>
            <a:r>
              <a:rPr lang="en-US" sz="1600" b="0" strike="noStrike" spc="-1" dirty="0">
                <a:solidFill>
                  <a:srgbClr val="F2F2F2"/>
                </a:solidFill>
                <a:latin typeface="Calibri"/>
              </a:rPr>
              <a:t>CO</a:t>
            </a:r>
            <a:r>
              <a:rPr lang="en-US" sz="1600" b="0" strike="noStrike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de-DE" sz="1600" b="0" strike="noStrike" spc="-1" dirty="0" smtClean="0">
                <a:solidFill>
                  <a:srgbClr val="F2F2F2"/>
                </a:solidFill>
                <a:latin typeface="Calibri"/>
              </a:rPr>
              <a:t>);</a:t>
            </a:r>
          </a:p>
          <a:p>
            <a:pPr marL="743040" lvl="1" indent="-28548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Courier New"/>
              <a:buChar char="o"/>
            </a:pPr>
            <a:r>
              <a:rPr lang="en-US" sz="1600" b="0" strike="noStrike" spc="-1" dirty="0" smtClean="0">
                <a:solidFill>
                  <a:srgbClr val="F2F2F2"/>
                </a:solidFill>
                <a:latin typeface="Calibri"/>
              </a:rPr>
              <a:t>continuously measures concentrations at 5, 15, 36 and/or 51 m;</a:t>
            </a:r>
          </a:p>
          <a:p>
            <a:pPr marL="743040" lvl="1" indent="-28548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Courier New"/>
              <a:buChar char="o"/>
            </a:pPr>
            <a:r>
              <a:rPr lang="en-US" sz="1600" b="0" strike="noStrike" spc="-1" dirty="0" smtClean="0">
                <a:solidFill>
                  <a:srgbClr val="F2F2F2"/>
                </a:solidFill>
                <a:latin typeface="Calibri"/>
              </a:rPr>
              <a:t>measures bag samples from soil and termite flux chamber measurements, and bag samples from nighttime valley air.</a:t>
            </a:r>
            <a:endParaRPr lang="en-US" sz="16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600" b="0" strike="noStrike" spc="-1" dirty="0">
                <a:solidFill>
                  <a:srgbClr val="F2F2F2"/>
                </a:solidFill>
                <a:latin typeface="Calibri"/>
              </a:rPr>
              <a:t>a </a:t>
            </a:r>
            <a:r>
              <a:rPr lang="de-DE" sz="1600" b="0" u="sng" strike="noStrike" spc="-1" dirty="0">
                <a:solidFill>
                  <a:srgbClr val="F2F2F2"/>
                </a:solidFill>
                <a:latin typeface="Calibri"/>
              </a:rPr>
              <a:t>Los Gatos </a:t>
            </a:r>
            <a:r>
              <a:rPr lang="de-DE" sz="1600" b="0" strike="noStrike" spc="-1" dirty="0">
                <a:solidFill>
                  <a:srgbClr val="F2F2F2"/>
                </a:solidFill>
                <a:latin typeface="Calibri"/>
              </a:rPr>
              <a:t>ultraportable analyzer (CO</a:t>
            </a:r>
            <a:r>
              <a:rPr lang="en-US" sz="1600" b="0" strike="noStrike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de-DE" sz="1600" b="0" strike="noStrike" spc="-1" dirty="0">
                <a:solidFill>
                  <a:srgbClr val="F2F2F2"/>
                </a:solidFill>
                <a:latin typeface="Calibri"/>
              </a:rPr>
              <a:t> and </a:t>
            </a:r>
            <a:r>
              <a:rPr lang="de-DE" sz="1600" b="0" strike="noStrike" spc="-1" dirty="0" smtClean="0">
                <a:solidFill>
                  <a:srgbClr val="F2F2F2"/>
                </a:solidFill>
                <a:latin typeface="Calibri"/>
              </a:rPr>
              <a:t>CH</a:t>
            </a:r>
            <a:r>
              <a:rPr lang="en-US" sz="1600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1600" b="0" strike="noStrike" spc="-1" dirty="0" smtClean="0">
                <a:solidFill>
                  <a:srgbClr val="F2F2F2"/>
                </a:solidFill>
                <a:latin typeface="Calibri"/>
              </a:rPr>
              <a:t>)</a:t>
            </a:r>
          </a:p>
          <a:p>
            <a:pPr marL="743040" lvl="1" indent="-28548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1600" b="0" strike="noStrike" spc="-1" dirty="0" smtClean="0">
                <a:solidFill>
                  <a:srgbClr val="F2F2F2"/>
                </a:solidFill>
                <a:latin typeface="Calibri"/>
              </a:rPr>
              <a:t>Nighttime valley tower (B34) profile measurements;</a:t>
            </a:r>
            <a:endParaRPr lang="en-US" sz="16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1600" b="0" strike="noStrike" spc="-1" dirty="0" smtClean="0">
                <a:solidFill>
                  <a:srgbClr val="F2F2F2"/>
                </a:solidFill>
                <a:latin typeface="Calibri"/>
              </a:rPr>
              <a:t>Flux chamber measurements on soil, tree stems, water, and termite mounds;</a:t>
            </a:r>
            <a:endParaRPr lang="en-US" sz="16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320"/>
              </a:spcBef>
              <a:buClr>
                <a:srgbClr val="F2F2F2"/>
              </a:buClr>
              <a:buFont typeface="Courier New"/>
              <a:buChar char="o"/>
              <a:tabLst>
                <a:tab pos="0" algn="l"/>
              </a:tabLst>
            </a:pPr>
            <a:r>
              <a:rPr lang="en-US" sz="1600" b="0" strike="noStrike" spc="-1" dirty="0" smtClean="0">
                <a:solidFill>
                  <a:srgbClr val="F2F2F2"/>
                </a:solidFill>
                <a:latin typeface="Calibri"/>
              </a:rPr>
              <a:t>Termite incubations experiments.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720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 dirty="0" smtClean="0">
                <a:solidFill>
                  <a:srgbClr val="F2F2F2"/>
                </a:solidFill>
                <a:latin typeface="Calibri"/>
              </a:rPr>
              <a:t>Ecosystem CH</a:t>
            </a:r>
            <a:r>
              <a:rPr lang="de-DE" sz="44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4400" b="0" strike="noStrike" spc="-1" dirty="0" smtClean="0">
                <a:solidFill>
                  <a:srgbClr val="F2F2F2"/>
                </a:solidFill>
                <a:latin typeface="Calibri"/>
              </a:rPr>
              <a:t> budget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457200" y="1403280"/>
            <a:ext cx="723888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CustomShape 5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6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Rounded Rectangle 1"/>
          <p:cNvSpPr/>
          <p:nvPr/>
        </p:nvSpPr>
        <p:spPr>
          <a:xfrm>
            <a:off x="211756" y="1206640"/>
            <a:ext cx="2281083" cy="1101213"/>
          </a:xfrm>
          <a:prstGeom prst="roundRect">
            <a:avLst/>
          </a:prstGeom>
          <a:solidFill>
            <a:srgbClr val="C43E1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Soil flux measurements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143634" y="1225832"/>
            <a:ext cx="2281083" cy="1082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Termite (mound) flux measurements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146456" y="1225833"/>
            <a:ext cx="2281083" cy="1068434"/>
          </a:xfrm>
          <a:prstGeom prst="round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Tower (total ecosystem) flux measurements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143634" y="3514621"/>
            <a:ext cx="2281083" cy="110121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Ecosystem CH</a:t>
            </a:r>
            <a:r>
              <a:rPr lang="en-US" baseline="-25000" dirty="0" smtClean="0"/>
              <a:t>4</a:t>
            </a:r>
            <a:r>
              <a:rPr lang="en-US" dirty="0" smtClean="0"/>
              <a:t> budget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7455" y="5461146"/>
            <a:ext cx="5513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spc="-1" dirty="0">
                <a:solidFill>
                  <a:srgbClr val="F2F2F2"/>
                </a:solidFill>
                <a:latin typeface="Calibri"/>
              </a:rPr>
              <a:t>Tropical forest CH</a:t>
            </a:r>
            <a:r>
              <a:rPr lang="en-US" sz="2800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2800" spc="-1" dirty="0">
                <a:solidFill>
                  <a:srgbClr val="F2F2F2"/>
                </a:solidFill>
                <a:latin typeface="Calibri"/>
              </a:rPr>
              <a:t>budget: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spc="-1" dirty="0">
                <a:solidFill>
                  <a:srgbClr val="F2F2F2"/>
                </a:solidFill>
                <a:latin typeface="Calibri"/>
              </a:rPr>
              <a:t>the importance of local hotspots</a:t>
            </a:r>
            <a:endParaRPr lang="en-US" sz="28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Right Arrow 3"/>
          <p:cNvSpPr/>
          <p:nvPr/>
        </p:nvSpPr>
        <p:spPr>
          <a:xfrm rot="2983687">
            <a:off x="2431064" y="2821829"/>
            <a:ext cx="693496" cy="454880"/>
          </a:xfrm>
          <a:prstGeom prst="rightArrow">
            <a:avLst/>
          </a:prstGeom>
          <a:solidFill>
            <a:srgbClr val="C43E1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342826">
            <a:off x="5527446" y="2857210"/>
            <a:ext cx="693496" cy="454880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3999319" y="2791409"/>
            <a:ext cx="608903" cy="454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3964888" y="4857543"/>
            <a:ext cx="638572" cy="45488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3550" y="2284106"/>
            <a:ext cx="147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Slide 5-8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4434" y="2300464"/>
            <a:ext cx="147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Slide 9-13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1951" y="2301631"/>
            <a:ext cx="147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Slide 14-16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</a:t>
            </a:r>
            <a:r>
              <a:rPr lang="de-DE" sz="1100" b="0" strike="noStrike" spc="-1" dirty="0" smtClean="0">
                <a:solidFill>
                  <a:srgbClr val="C43E1A"/>
                </a:solidFill>
                <a:latin typeface="Calibri"/>
              </a:rPr>
              <a:t>Soil CH</a:t>
            </a:r>
            <a:r>
              <a:rPr lang="de-DE" sz="1100" b="0" strike="noStrike" spc="-1" baseline="-25000" dirty="0" smtClean="0">
                <a:solidFill>
                  <a:srgbClr val="C43E1A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C43E1A"/>
                </a:solidFill>
                <a:latin typeface="Calibri"/>
              </a:rPr>
              <a:t> flux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  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Termite (mound) CH</a:t>
            </a:r>
            <a:r>
              <a:rPr lang="de-DE" sz="1100" spc="-1" baseline="-25000" dirty="0">
                <a:solidFill>
                  <a:srgbClr val="0070C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</a:t>
            </a:r>
            <a:r>
              <a:rPr lang="de-DE" sz="1100" b="0" strike="noStrike" spc="-1" dirty="0" smtClean="0">
                <a:solidFill>
                  <a:srgbClr val="00B050"/>
                </a:solidFill>
                <a:latin typeface="Calibri"/>
              </a:rPr>
              <a:t>Ecosystem CH</a:t>
            </a:r>
            <a:r>
              <a:rPr lang="de-DE" sz="1100" spc="-1" baseline="-25000" dirty="0">
                <a:solidFill>
                  <a:srgbClr val="00B05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00B05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</a:t>
            </a:r>
            <a:r>
              <a:rPr lang="de-DE" sz="1100" b="0" strike="noStrike" spc="-1" dirty="0" smtClean="0">
                <a:solidFill>
                  <a:srgbClr val="FFC000"/>
                </a:solidFill>
                <a:latin typeface="Calibri"/>
              </a:rPr>
              <a:t>Ecosystem </a:t>
            </a:r>
            <a:r>
              <a:rPr lang="de-DE" sz="1100" spc="-1" dirty="0" smtClean="0">
                <a:solidFill>
                  <a:srgbClr val="FFC000"/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rgbClr val="FFC000"/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rgbClr val="FFC000"/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3792" y="4669158"/>
            <a:ext cx="147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Slide 17-20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C43E1A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Shape 1"/>
          <p:cNvSpPr txBox="1"/>
          <p:nvPr/>
        </p:nvSpPr>
        <p:spPr>
          <a:xfrm>
            <a:off x="40680" y="3213000"/>
            <a:ext cx="8707320" cy="1828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395640" y="1412640"/>
            <a:ext cx="8229240" cy="452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F2F2F2"/>
                </a:solidFill>
                <a:latin typeface="Calibri"/>
              </a:rPr>
              <a:t>40 soil collars were installed at 8 topographical locations (Fig. 3b).</a:t>
            </a:r>
            <a:endParaRPr lang="en-US" sz="18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F2F2F2"/>
                </a:solidFill>
                <a:latin typeface="Calibri"/>
              </a:rPr>
              <a:t>CO</a:t>
            </a:r>
            <a:r>
              <a:rPr lang="en-US" sz="1800" b="0" strike="noStrike" spc="-1" baseline="-25000" dirty="0">
                <a:solidFill>
                  <a:srgbClr val="F2F2F2"/>
                </a:solidFill>
                <a:latin typeface="Calibri"/>
              </a:rPr>
              <a:t>2</a:t>
            </a:r>
            <a:r>
              <a:rPr lang="en-US" sz="1800" b="0" strike="noStrike" spc="-1" dirty="0">
                <a:solidFill>
                  <a:srgbClr val="F2F2F2"/>
                </a:solidFill>
                <a:latin typeface="Calibri"/>
              </a:rPr>
              <a:t> and CH</a:t>
            </a:r>
            <a:r>
              <a:rPr lang="en-US" sz="1800" b="0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1800" b="0" strike="noStrike" spc="-1" dirty="0">
                <a:solidFill>
                  <a:srgbClr val="F2F2F2"/>
                </a:solidFill>
                <a:latin typeface="Calibri"/>
              </a:rPr>
              <a:t> fluxes were measured  by use of the Los Gatos analyzer, connected to a portable flow-through flux chamber (4.7 L, Fig. 3a).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F2F2F2"/>
                </a:solidFill>
                <a:latin typeface="Calibri"/>
              </a:rPr>
              <a:t>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de-DE" sz="1400" b="0" strike="noStrike" spc="-1" dirty="0">
                <a:solidFill>
                  <a:srgbClr val="F2F2F2"/>
                </a:solidFill>
                <a:latin typeface="Calibri"/>
              </a:rPr>
              <a:t>	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</p:txBody>
      </p:sp>
      <p:pic>
        <p:nvPicPr>
          <p:cNvPr id="124" name="Picture 2"/>
          <p:cNvPicPr/>
          <p:nvPr/>
        </p:nvPicPr>
        <p:blipFill>
          <a:blip r:embed="rId2"/>
          <a:stretch/>
        </p:blipFill>
        <p:spPr>
          <a:xfrm>
            <a:off x="215280" y="2853000"/>
            <a:ext cx="4887360" cy="3395520"/>
          </a:xfrm>
          <a:prstGeom prst="rect">
            <a:avLst/>
          </a:prstGeom>
          <a:ln>
            <a:noFill/>
          </a:ln>
        </p:spPr>
      </p:pic>
      <p:pic>
        <p:nvPicPr>
          <p:cNvPr id="125" name="Picture 3"/>
          <p:cNvPicPr/>
          <p:nvPr/>
        </p:nvPicPr>
        <p:blipFill>
          <a:blip r:embed="rId3"/>
          <a:stretch/>
        </p:blipFill>
        <p:spPr>
          <a:xfrm>
            <a:off x="5628240" y="2853000"/>
            <a:ext cx="3071880" cy="2304000"/>
          </a:xfrm>
          <a:prstGeom prst="rect">
            <a:avLst/>
          </a:prstGeom>
          <a:ln>
            <a:noFill/>
          </a:ln>
        </p:spPr>
      </p:pic>
      <p:sp>
        <p:nvSpPr>
          <p:cNvPr id="127" name="CustomShape 4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5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7"/>
          <p:cNvSpPr/>
          <p:nvPr/>
        </p:nvSpPr>
        <p:spPr>
          <a:xfrm>
            <a:off x="5103000" y="4980600"/>
            <a:ext cx="3933000" cy="1291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Fig </a:t>
            </a: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3a: Picture of the Los Gatos analyzer, measuring the soil flux chamber</a:t>
            </a:r>
            <a:endParaRPr lang="en-US" sz="1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en-US" sz="1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Fig </a:t>
            </a: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3b: Overview of the topography of the transect, with the 8 soil flux locations indicated.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3" name="TextShape 4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Soil flux CH</a:t>
            </a:r>
            <a:r>
              <a:rPr lang="en-US" sz="36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 measurements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Introduction</a:t>
            </a: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</a:t>
            </a:r>
            <a:r>
              <a:rPr lang="de-DE" sz="1100" b="0" strike="noStrike" spc="-1" dirty="0" smtClean="0">
                <a:solidFill>
                  <a:srgbClr val="C43E1A"/>
                </a:solidFill>
                <a:latin typeface="Calibri"/>
              </a:rPr>
              <a:t>Soil CH</a:t>
            </a:r>
            <a:r>
              <a:rPr lang="de-DE" sz="1100" b="0" strike="noStrike" spc="-1" baseline="-25000" dirty="0" smtClean="0">
                <a:solidFill>
                  <a:srgbClr val="C43E1A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C43E1A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 budget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71840" y="6517760"/>
            <a:ext cx="26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5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C43E1A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Shape 1"/>
          <p:cNvSpPr txBox="1"/>
          <p:nvPr/>
        </p:nvSpPr>
        <p:spPr>
          <a:xfrm>
            <a:off x="40680" y="3213000"/>
            <a:ext cx="8707320" cy="1828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395640" y="1412640"/>
            <a:ext cx="8229240" cy="452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F2F2F2"/>
                </a:solidFill>
                <a:latin typeface="Calibri"/>
              </a:rPr>
              <a:t>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de-DE" sz="1400" b="0" strike="noStrike" spc="-1" dirty="0">
                <a:solidFill>
                  <a:srgbClr val="F2F2F2"/>
                </a:solidFill>
                <a:latin typeface="Calibri"/>
              </a:rPr>
              <a:t>	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5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TextShape 4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Soil flux CH</a:t>
            </a:r>
            <a:r>
              <a:rPr lang="en-US" sz="36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 measurements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Picture 2"/>
          <p:cNvPicPr/>
          <p:nvPr/>
        </p:nvPicPr>
        <p:blipFill>
          <a:blip r:embed="rId2"/>
          <a:stretch/>
        </p:blipFill>
        <p:spPr>
          <a:xfrm>
            <a:off x="301320" y="1412640"/>
            <a:ext cx="8446680" cy="4165246"/>
          </a:xfrm>
          <a:prstGeom prst="rect">
            <a:avLst/>
          </a:prstGeom>
          <a:ln>
            <a:noFill/>
          </a:ln>
        </p:spPr>
      </p:pic>
      <p:sp>
        <p:nvSpPr>
          <p:cNvPr id="14" name="CustomShape 1"/>
          <p:cNvSpPr/>
          <p:nvPr/>
        </p:nvSpPr>
        <p:spPr>
          <a:xfrm>
            <a:off x="301320" y="5717454"/>
            <a:ext cx="870192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Fig 4: Soil CH</a:t>
            </a:r>
            <a:r>
              <a:rPr lang="en-US" sz="1200" b="0" i="1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 fluxes measured in the different seasons: upper figure is wet season (May 2019), middle figure is dry season (November 2019), and lower figure is wet season (March 2020). Every bar stands for the average of the 3 measurements.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5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Introduction</a:t>
            </a: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</a:t>
            </a:r>
            <a:r>
              <a:rPr lang="de-DE" sz="1100" b="0" strike="noStrike" spc="-1" dirty="0" smtClean="0">
                <a:solidFill>
                  <a:srgbClr val="C43E1A"/>
                </a:solidFill>
                <a:latin typeface="Calibri"/>
              </a:rPr>
              <a:t>Soil CH</a:t>
            </a:r>
            <a:r>
              <a:rPr lang="de-DE" sz="1100" b="0" strike="noStrike" spc="-1" baseline="-25000" dirty="0" smtClean="0">
                <a:solidFill>
                  <a:srgbClr val="C43E1A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C43E1A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 budget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71840" y="6517760"/>
            <a:ext cx="26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79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C43E1A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*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22" name="TextShape 1"/>
          <p:cNvSpPr txBox="1"/>
          <p:nvPr/>
        </p:nvSpPr>
        <p:spPr>
          <a:xfrm>
            <a:off x="40680" y="3213000"/>
            <a:ext cx="8707320" cy="1828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395640" y="1412640"/>
            <a:ext cx="8229240" cy="452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F2F2F2"/>
                </a:solidFill>
                <a:latin typeface="Calibri"/>
              </a:rPr>
              <a:t>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de-DE" sz="1400" b="0" strike="noStrike" spc="-1" dirty="0">
                <a:solidFill>
                  <a:srgbClr val="F2F2F2"/>
                </a:solidFill>
                <a:latin typeface="Calibri"/>
              </a:rPr>
              <a:t>	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5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TextShape 4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Soil flux CH</a:t>
            </a:r>
            <a:r>
              <a:rPr lang="en-US" sz="36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 measurements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075732"/>
              </p:ext>
            </p:extLst>
          </p:nvPr>
        </p:nvGraphicFramePr>
        <p:xfrm>
          <a:off x="213360" y="1306982"/>
          <a:ext cx="8727440" cy="46312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6156">
                  <a:extLst>
                    <a:ext uri="{9D8B030D-6E8A-4147-A177-3AD203B41FA5}">
                      <a16:colId xmlns:a16="http://schemas.microsoft.com/office/drawing/2014/main" val="1809710228"/>
                    </a:ext>
                  </a:extLst>
                </a:gridCol>
                <a:gridCol w="810549">
                  <a:extLst>
                    <a:ext uri="{9D8B030D-6E8A-4147-A177-3AD203B41FA5}">
                      <a16:colId xmlns:a16="http://schemas.microsoft.com/office/drawing/2014/main" val="2540538171"/>
                    </a:ext>
                  </a:extLst>
                </a:gridCol>
                <a:gridCol w="1036085">
                  <a:extLst>
                    <a:ext uri="{9D8B030D-6E8A-4147-A177-3AD203B41FA5}">
                      <a16:colId xmlns:a16="http://schemas.microsoft.com/office/drawing/2014/main" val="2979734290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1102766683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3965132598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138688175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70809856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3716553623"/>
                    </a:ext>
                  </a:extLst>
                </a:gridCol>
              </a:tblGrid>
              <a:tr h="39354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Area*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Wet season 2019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Dry season 2019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Wet season 2020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173266"/>
                  </a:ext>
                </a:extLst>
              </a:tr>
              <a:tr h="39354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Median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Median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</a:t>
                      </a:r>
                      <a:r>
                        <a:rPr lang="en-US" sz="1400" baseline="0" dirty="0" smtClean="0"/>
                        <a:t>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Median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Mean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653595"/>
                  </a:ext>
                </a:extLst>
              </a:tr>
              <a:tr h="3935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Plateau 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-0.21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-0.22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-0.38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-0.42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017181"/>
                  </a:ext>
                </a:extLst>
              </a:tr>
              <a:tr h="3935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Plateau 2</a:t>
                      </a:r>
                      <a:endParaRPr lang="en-US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2.53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-0.06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876764"/>
                  </a:ext>
                </a:extLst>
              </a:tr>
              <a:tr h="3935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Slope 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-0.28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-0.04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0.38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766358"/>
                  </a:ext>
                </a:extLst>
              </a:tr>
              <a:tr h="3935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Slope 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-0.61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-0.84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-0.89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520597"/>
                  </a:ext>
                </a:extLst>
              </a:tr>
              <a:tr h="393549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Campinarana</a:t>
                      </a:r>
                      <a:r>
                        <a:rPr lang="en-US" sz="1400" dirty="0" smtClean="0"/>
                        <a:t> 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-1.47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-1.19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-1.35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721527"/>
                  </a:ext>
                </a:extLst>
              </a:tr>
              <a:tr h="393549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Campinarana</a:t>
                      </a:r>
                      <a:r>
                        <a:rPr lang="en-US" sz="1400" dirty="0" smtClean="0"/>
                        <a:t> 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-1.48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-1.31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-1.67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-1.72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972859"/>
                  </a:ext>
                </a:extLst>
              </a:tr>
              <a:tr h="3935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Valley 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-0.03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333040"/>
                  </a:ext>
                </a:extLst>
              </a:tr>
              <a:tr h="3935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Valley 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-0.03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0.21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491963"/>
                  </a:ext>
                </a:extLst>
              </a:tr>
              <a:tr h="69572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Area weighted average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-0.339</a:t>
                      </a:r>
                    </a:p>
                    <a:p>
                      <a:r>
                        <a:rPr lang="en-US" sz="1200" b="1" dirty="0" err="1" smtClean="0"/>
                        <a:t>nmol</a:t>
                      </a:r>
                      <a:r>
                        <a:rPr lang="en-US" sz="1200" b="1" dirty="0" smtClean="0"/>
                        <a:t> m</a:t>
                      </a:r>
                      <a:r>
                        <a:rPr lang="en-US" sz="1200" b="1" baseline="30000" dirty="0" smtClean="0"/>
                        <a:t>-2</a:t>
                      </a:r>
                      <a:r>
                        <a:rPr lang="en-US" sz="1200" b="1" baseline="0" dirty="0" smtClean="0"/>
                        <a:t> s</a:t>
                      </a:r>
                      <a:r>
                        <a:rPr lang="en-US" sz="1200" b="1" baseline="30000" dirty="0" smtClean="0"/>
                        <a:t>-1</a:t>
                      </a:r>
                      <a:endParaRPr lang="en-US" sz="12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0.085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/>
                        <a:t>nmol</a:t>
                      </a:r>
                      <a:r>
                        <a:rPr lang="en-US" sz="1200" b="1" dirty="0" smtClean="0"/>
                        <a:t> m</a:t>
                      </a:r>
                      <a:r>
                        <a:rPr lang="en-US" sz="1200" b="1" baseline="30000" dirty="0" smtClean="0"/>
                        <a:t>-2</a:t>
                      </a:r>
                      <a:r>
                        <a:rPr lang="en-US" sz="1200" b="1" baseline="0" dirty="0" smtClean="0"/>
                        <a:t> s</a:t>
                      </a:r>
                      <a:r>
                        <a:rPr lang="en-US" sz="1200" b="1" baseline="30000" dirty="0" smtClean="0"/>
                        <a:t>-1</a:t>
                      </a:r>
                    </a:p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-0.435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/>
                        <a:t>nmol</a:t>
                      </a:r>
                      <a:r>
                        <a:rPr lang="en-US" sz="1200" b="1" dirty="0" smtClean="0"/>
                        <a:t> m</a:t>
                      </a:r>
                      <a:r>
                        <a:rPr lang="en-US" sz="1200" b="1" baseline="30000" dirty="0" smtClean="0"/>
                        <a:t>-2</a:t>
                      </a:r>
                      <a:r>
                        <a:rPr lang="en-US" sz="1200" b="1" baseline="0" dirty="0" smtClean="0"/>
                        <a:t> s</a:t>
                      </a:r>
                      <a:r>
                        <a:rPr lang="en-US" sz="1200" b="1" baseline="30000" dirty="0" smtClean="0"/>
                        <a:t>-1</a:t>
                      </a:r>
                    </a:p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-0.109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/>
                        <a:t>nmol</a:t>
                      </a:r>
                      <a:r>
                        <a:rPr lang="en-US" sz="1200" b="1" dirty="0" smtClean="0"/>
                        <a:t> m</a:t>
                      </a:r>
                      <a:r>
                        <a:rPr lang="en-US" sz="1200" b="1" baseline="30000" dirty="0" smtClean="0"/>
                        <a:t>-2</a:t>
                      </a:r>
                      <a:r>
                        <a:rPr lang="en-US" sz="1200" b="1" baseline="0" dirty="0" smtClean="0"/>
                        <a:t> s</a:t>
                      </a:r>
                      <a:r>
                        <a:rPr lang="en-US" sz="1200" b="1" baseline="30000" dirty="0" smtClean="0"/>
                        <a:t>-1</a:t>
                      </a:r>
                    </a:p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-0.490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/>
                        <a:t>nmol</a:t>
                      </a:r>
                      <a:r>
                        <a:rPr lang="en-US" sz="1200" b="1" dirty="0" smtClean="0"/>
                        <a:t> m</a:t>
                      </a:r>
                      <a:r>
                        <a:rPr lang="en-US" sz="1200" b="1" baseline="30000" dirty="0" smtClean="0"/>
                        <a:t>-2</a:t>
                      </a:r>
                      <a:r>
                        <a:rPr lang="en-US" sz="1200" b="1" baseline="0" dirty="0" smtClean="0"/>
                        <a:t> s</a:t>
                      </a:r>
                      <a:r>
                        <a:rPr lang="en-US" sz="1200" b="1" baseline="30000" dirty="0" smtClean="0"/>
                        <a:t>-1</a:t>
                      </a:r>
                    </a:p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-0.405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/>
                        <a:t>nmol</a:t>
                      </a:r>
                      <a:r>
                        <a:rPr lang="en-US" sz="1200" b="1" dirty="0" smtClean="0"/>
                        <a:t> m</a:t>
                      </a:r>
                      <a:r>
                        <a:rPr lang="en-US" sz="1200" b="1" baseline="30000" dirty="0" smtClean="0"/>
                        <a:t>-2</a:t>
                      </a:r>
                      <a:r>
                        <a:rPr lang="en-US" sz="1200" b="1" baseline="0" dirty="0" smtClean="0"/>
                        <a:t> s</a:t>
                      </a:r>
                      <a:r>
                        <a:rPr lang="en-US" sz="1200" b="1" baseline="30000" dirty="0" smtClean="0"/>
                        <a:t>-1</a:t>
                      </a:r>
                    </a:p>
                    <a:p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12087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2192949" y="5022606"/>
            <a:ext cx="6670431" cy="107735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1320" y="6018220"/>
            <a:ext cx="6573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*area is based on </a:t>
            </a:r>
            <a:r>
              <a:rPr lang="en-US" sz="1100" b="1" dirty="0" err="1" smtClean="0">
                <a:solidFill>
                  <a:schemeClr val="bg1"/>
                </a:solidFill>
              </a:rPr>
              <a:t>Zanchi</a:t>
            </a:r>
            <a:r>
              <a:rPr lang="en-US" sz="1100" b="1" dirty="0" smtClean="0">
                <a:solidFill>
                  <a:schemeClr val="bg1"/>
                </a:solidFill>
              </a:rPr>
              <a:t> et al. 2014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Introduction</a:t>
            </a: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</a:t>
            </a:r>
            <a:r>
              <a:rPr lang="de-DE" sz="1100" b="0" strike="noStrike" spc="-1" dirty="0" smtClean="0">
                <a:solidFill>
                  <a:srgbClr val="C43E1A"/>
                </a:solidFill>
                <a:latin typeface="Calibri"/>
              </a:rPr>
              <a:t>Soil CH</a:t>
            </a:r>
            <a:r>
              <a:rPr lang="de-DE" sz="1100" b="0" strike="noStrike" spc="-1" baseline="-25000" dirty="0" smtClean="0">
                <a:solidFill>
                  <a:srgbClr val="C43E1A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C43E1A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 budget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1840" y="6517760"/>
            <a:ext cx="26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7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C43E1A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ustomShape 2"/>
          <p:cNvSpPr/>
          <p:nvPr/>
        </p:nvSpPr>
        <p:spPr>
          <a:xfrm>
            <a:off x="395640" y="1412640"/>
            <a:ext cx="8229240" cy="452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F2F2F2"/>
                </a:solidFill>
                <a:latin typeface="Calibri"/>
              </a:rPr>
              <a:t>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de-DE" sz="1400" b="0" strike="noStrike" spc="-1" dirty="0">
                <a:solidFill>
                  <a:srgbClr val="F2F2F2"/>
                </a:solidFill>
                <a:latin typeface="Calibri"/>
              </a:rPr>
              <a:t>	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5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TextShape 4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Soil flux CH</a:t>
            </a:r>
            <a:r>
              <a:rPr lang="en-US" sz="3600" b="0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3600" b="0" strike="noStrike" spc="-1" dirty="0" smtClean="0">
                <a:solidFill>
                  <a:srgbClr val="F2F2F2"/>
                </a:solidFill>
                <a:latin typeface="Calibri"/>
              </a:rPr>
              <a:t> measurements</a:t>
            </a:r>
            <a:r>
              <a:rPr dirty="0"/>
              <a:t/>
            </a:r>
            <a:br>
              <a:rPr dirty="0"/>
            </a:b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548040" y="1565040"/>
            <a:ext cx="8229240" cy="452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343080" indent="-342720" algn="just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Valley was a small but consistent source of CH</a:t>
            </a:r>
            <a:r>
              <a:rPr lang="en-US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, while the neighboring sandy </a:t>
            </a:r>
            <a:r>
              <a:rPr lang="en-US" spc="-1" dirty="0" err="1" smtClean="0">
                <a:solidFill>
                  <a:srgbClr val="F2F2F2"/>
                </a:solidFill>
                <a:latin typeface="Calibri"/>
              </a:rPr>
              <a:t>campinarana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was a strong CH</a:t>
            </a:r>
            <a:r>
              <a:rPr lang="en-US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sink.</a:t>
            </a:r>
          </a:p>
          <a:p>
            <a:pPr marL="343080" indent="-342720" algn="just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</a:pPr>
            <a:endParaRPr lang="en-US" spc="-1" dirty="0">
              <a:solidFill>
                <a:srgbClr val="F2F2F2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</a:pP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While the slope and the plateau overall show CH</a:t>
            </a:r>
            <a:r>
              <a:rPr lang="en-US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uptake, also some strong CH</a:t>
            </a:r>
            <a:r>
              <a:rPr lang="en-US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 emissions were observed, varying over small scale, and varying over the different seasons. As a result of the </a:t>
            </a:r>
            <a:r>
              <a:rPr lang="en-US" u="sng" spc="-1" dirty="0" smtClean="0">
                <a:solidFill>
                  <a:srgbClr val="F2F2F2"/>
                </a:solidFill>
                <a:latin typeface="Calibri"/>
              </a:rPr>
              <a:t>high spatial variability</a:t>
            </a:r>
            <a:r>
              <a:rPr lang="en-US" spc="-1" dirty="0" smtClean="0">
                <a:solidFill>
                  <a:srgbClr val="F2F2F2"/>
                </a:solidFill>
                <a:latin typeface="Calibri"/>
              </a:rPr>
              <a:t>, the mean and median flux per location differ strongly.</a:t>
            </a:r>
          </a:p>
          <a:p>
            <a:pPr marL="343080" indent="-342720" algn="just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</a:pPr>
            <a:endParaRPr lang="en-US" sz="1800" b="0" strike="noStrike" spc="-1" dirty="0" smtClean="0">
              <a:solidFill>
                <a:srgbClr val="F2F2F2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</a:pPr>
            <a:r>
              <a:rPr lang="en-US" sz="1800" b="0" strike="noStrike" spc="-1" dirty="0" smtClean="0">
                <a:solidFill>
                  <a:srgbClr val="F2F2F2"/>
                </a:solidFill>
                <a:latin typeface="Calibri"/>
              </a:rPr>
              <a:t>Based on the medians of the 3 season, an area-weighted average soil ecosystem flux of </a:t>
            </a:r>
            <a:r>
              <a:rPr lang="en-US" sz="1800" b="1" strike="noStrike" spc="-1" dirty="0" smtClean="0">
                <a:solidFill>
                  <a:srgbClr val="F2F2F2"/>
                </a:solidFill>
                <a:latin typeface="Calibri"/>
              </a:rPr>
              <a:t>-0.5 to -0.3 </a:t>
            </a:r>
            <a:r>
              <a:rPr lang="en-US" sz="1800" b="1" strike="noStrike" spc="-1" dirty="0" err="1" smtClean="0">
                <a:solidFill>
                  <a:srgbClr val="F2F2F2"/>
                </a:solidFill>
                <a:latin typeface="Calibri"/>
              </a:rPr>
              <a:t>nmol</a:t>
            </a:r>
            <a:r>
              <a:rPr lang="en-US" sz="1800" b="1" strike="noStrike" spc="-1" dirty="0" smtClean="0">
                <a:solidFill>
                  <a:srgbClr val="F2F2F2"/>
                </a:solidFill>
                <a:latin typeface="Calibri"/>
              </a:rPr>
              <a:t> m</a:t>
            </a:r>
            <a:r>
              <a:rPr lang="en-US" sz="1800" b="1" strike="noStrike" spc="-1" baseline="30000" dirty="0" smtClean="0">
                <a:solidFill>
                  <a:srgbClr val="F2F2F2"/>
                </a:solidFill>
                <a:latin typeface="Calibri"/>
              </a:rPr>
              <a:t>-2</a:t>
            </a:r>
            <a:r>
              <a:rPr lang="en-US" sz="1800" b="1" strike="noStrike" spc="-1" dirty="0" smtClean="0">
                <a:solidFill>
                  <a:srgbClr val="F2F2F2"/>
                </a:solidFill>
                <a:latin typeface="Calibri"/>
              </a:rPr>
              <a:t> s</a:t>
            </a:r>
            <a:r>
              <a:rPr lang="en-US" b="1" spc="-1" baseline="30000" dirty="0" smtClean="0">
                <a:solidFill>
                  <a:srgbClr val="F2F2F2"/>
                </a:solidFill>
                <a:latin typeface="Calibri"/>
              </a:rPr>
              <a:t>-1</a:t>
            </a:r>
            <a:r>
              <a:rPr lang="en-US" sz="1800" b="1" strike="noStrike" spc="-1" dirty="0" smtClean="0">
                <a:solidFill>
                  <a:srgbClr val="F2F2F2"/>
                </a:solidFill>
                <a:latin typeface="Calibri"/>
              </a:rPr>
              <a:t> </a:t>
            </a:r>
            <a:r>
              <a:rPr lang="en-US" sz="1800" b="0" strike="noStrike" spc="-1" dirty="0" smtClean="0">
                <a:solidFill>
                  <a:srgbClr val="F2F2F2"/>
                </a:solidFill>
                <a:latin typeface="Calibri"/>
              </a:rPr>
              <a:t>was estimated, indicating that the soil in this ecosystem is a </a:t>
            </a:r>
            <a:r>
              <a:rPr lang="en-US" sz="1800" b="0" u="sng" strike="noStrike" spc="-1" dirty="0" smtClean="0">
                <a:solidFill>
                  <a:srgbClr val="F2F2F2"/>
                </a:solidFill>
                <a:latin typeface="Calibri"/>
              </a:rPr>
              <a:t>net sink of CH</a:t>
            </a:r>
            <a:r>
              <a:rPr lang="en-US" sz="1800" b="0" u="sng" strike="noStrike" spc="-1" baseline="-25000" dirty="0" smtClean="0">
                <a:solidFill>
                  <a:srgbClr val="F2F2F2"/>
                </a:solidFill>
                <a:latin typeface="Calibri"/>
              </a:rPr>
              <a:t>4</a:t>
            </a:r>
            <a:r>
              <a:rPr lang="en-US" sz="1800" b="0" strike="noStrike" spc="-1" dirty="0" smtClean="0">
                <a:solidFill>
                  <a:srgbClr val="F2F2F2"/>
                </a:solidFill>
                <a:latin typeface="Calibri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F2F2F2"/>
                </a:solidFill>
                <a:latin typeface="Calibri"/>
              </a:rPr>
              <a:t>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de-DE" sz="1400" b="0" strike="noStrike" spc="-1" dirty="0">
                <a:solidFill>
                  <a:srgbClr val="F2F2F2"/>
                </a:solidFill>
                <a:latin typeface="Calibri"/>
              </a:rPr>
              <a:t>	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241"/>
              </a:spcBef>
              <a:tabLst>
                <a:tab pos="0" algn="l"/>
              </a:tabLst>
            </a:pPr>
            <a:endParaRPr lang="en-US" sz="1400" b="0" strike="noStrike" spc="-1" dirty="0">
              <a:latin typeface="Arial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Introduction</a:t>
            </a:r>
            <a:r>
              <a:rPr lang="de-DE" sz="1100" b="0" strike="noStrike" spc="-1" dirty="0" smtClean="0">
                <a:solidFill>
                  <a:srgbClr val="F2F2F2"/>
                </a:solidFill>
                <a:latin typeface="Calibri"/>
              </a:rPr>
              <a:t>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</a:t>
            </a:r>
            <a:r>
              <a:rPr lang="de-DE" sz="1100" b="0" strike="noStrike" spc="-1" dirty="0" smtClean="0">
                <a:solidFill>
                  <a:srgbClr val="C43E1A"/>
                </a:solidFill>
                <a:latin typeface="Calibri"/>
              </a:rPr>
              <a:t>Soil CH</a:t>
            </a:r>
            <a:r>
              <a:rPr lang="de-DE" sz="1100" b="0" strike="noStrike" spc="-1" baseline="-25000" dirty="0" smtClean="0">
                <a:solidFill>
                  <a:srgbClr val="C43E1A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C43E1A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  Termite (mound)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rgbClr val="808080"/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rgbClr val="808080"/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rgbClr val="808080"/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rgbClr val="808080"/>
                </a:solidFill>
                <a:latin typeface="Calibri"/>
              </a:rPr>
              <a:t> budget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1840" y="6517760"/>
            <a:ext cx="26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8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7640" y="1024921"/>
            <a:ext cx="8928360" cy="5385712"/>
          </a:xfrm>
          <a:prstGeom prst="rect">
            <a:avLst/>
          </a:prstGeom>
          <a:solidFill>
            <a:srgbClr val="0070C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Shape 1"/>
          <p:cNvSpPr txBox="1"/>
          <p:nvPr/>
        </p:nvSpPr>
        <p:spPr>
          <a:xfrm>
            <a:off x="385200" y="1340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</a:pPr>
            <a:r>
              <a:rPr lang="de-DE" sz="1800" b="0" strike="noStrike" spc="-1" dirty="0">
                <a:solidFill>
                  <a:srgbClr val="F2F2F2"/>
                </a:solidFill>
                <a:latin typeface="Calibri"/>
              </a:rPr>
              <a:t>5 mound of the species </a:t>
            </a:r>
            <a:r>
              <a:rPr lang="de-DE" sz="1800" b="0" i="1" strike="noStrike" spc="-1" dirty="0">
                <a:solidFill>
                  <a:srgbClr val="F2F2F2"/>
                </a:solidFill>
                <a:latin typeface="Calibri"/>
              </a:rPr>
              <a:t>Neocapritermes brasiliensis </a:t>
            </a:r>
            <a:r>
              <a:rPr lang="de-DE" sz="1800" b="0" strike="noStrike" spc="-1" dirty="0">
                <a:solidFill>
                  <a:srgbClr val="F2F2F2"/>
                </a:solidFill>
                <a:latin typeface="Calibri"/>
              </a:rPr>
              <a:t>were selected for termite mound measurements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F2F2F2"/>
              </a:buClr>
              <a:buFont typeface="Arial"/>
              <a:buChar char="•"/>
            </a:pPr>
            <a:r>
              <a:rPr lang="de-DE" sz="1800" b="0" strike="noStrike" spc="-1" dirty="0">
                <a:solidFill>
                  <a:srgbClr val="F2F2F2"/>
                </a:solidFill>
                <a:latin typeface="Calibri"/>
              </a:rPr>
              <a:t>Emission were measured by placing a large bucket over the mound, and measuring the CH</a:t>
            </a:r>
            <a:r>
              <a:rPr lang="en-US" sz="1800" b="0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1800" b="0" strike="noStrike" spc="-1" dirty="0">
                <a:solidFill>
                  <a:srgbClr val="F2F2F2"/>
                </a:solidFill>
                <a:latin typeface="Calibri"/>
              </a:rPr>
              <a:t> increase in the bucket by use of </a:t>
            </a:r>
            <a:r>
              <a:rPr lang="de-DE" sz="1800" b="0" strike="noStrike" spc="-1" dirty="0" smtClean="0">
                <a:solidFill>
                  <a:srgbClr val="F2F2F2"/>
                </a:solidFill>
                <a:latin typeface="Calibri"/>
              </a:rPr>
              <a:t>the portable </a:t>
            </a:r>
            <a:r>
              <a:rPr lang="de-DE" sz="1800" b="0" strike="noStrike" spc="-1" dirty="0">
                <a:solidFill>
                  <a:srgbClr val="F2F2F2"/>
                </a:solidFill>
                <a:latin typeface="Calibri"/>
              </a:rPr>
              <a:t>Los Gatos analyzer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9" name="Grafik 3"/>
          <p:cNvPicPr/>
          <p:nvPr/>
        </p:nvPicPr>
        <p:blipFill>
          <a:blip r:embed="rId2"/>
          <a:stretch/>
        </p:blipFill>
        <p:spPr>
          <a:xfrm>
            <a:off x="618634" y="2728440"/>
            <a:ext cx="2342280" cy="2760630"/>
          </a:xfrm>
          <a:prstGeom prst="rect">
            <a:avLst/>
          </a:prstGeom>
          <a:ln w="31680">
            <a:solidFill>
              <a:schemeClr val="tx1"/>
            </a:solidFill>
            <a:round/>
          </a:ln>
        </p:spPr>
      </p:pic>
      <p:pic>
        <p:nvPicPr>
          <p:cNvPr id="140" name="Grafik 4"/>
          <p:cNvPicPr/>
          <p:nvPr/>
        </p:nvPicPr>
        <p:blipFill>
          <a:blip r:embed="rId3"/>
          <a:srcRect l="13421" t="18847" b="27996"/>
          <a:stretch/>
        </p:blipFill>
        <p:spPr>
          <a:xfrm>
            <a:off x="4878720" y="2728440"/>
            <a:ext cx="3735720" cy="3137760"/>
          </a:xfrm>
          <a:prstGeom prst="rect">
            <a:avLst/>
          </a:prstGeom>
          <a:ln w="31680">
            <a:solidFill>
              <a:schemeClr val="tx1"/>
            </a:solidFill>
            <a:round/>
          </a:ln>
        </p:spPr>
      </p:pic>
      <p:sp>
        <p:nvSpPr>
          <p:cNvPr id="141" name="CustomShape 2"/>
          <p:cNvSpPr/>
          <p:nvPr/>
        </p:nvSpPr>
        <p:spPr>
          <a:xfrm>
            <a:off x="-396720" y="-2736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3"/>
          <p:cNvSpPr/>
          <p:nvPr/>
        </p:nvSpPr>
        <p:spPr>
          <a:xfrm>
            <a:off x="-244080" y="6552720"/>
            <a:ext cx="9792720" cy="1052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TextShape 4"/>
          <p:cNvSpPr txBox="1"/>
          <p:nvPr/>
        </p:nvSpPr>
        <p:spPr>
          <a:xfrm>
            <a:off x="0" y="26064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de-DE" sz="3600" b="0" strike="noStrike" spc="-1" dirty="0" smtClean="0">
                <a:solidFill>
                  <a:srgbClr val="F2F2F2"/>
                </a:solidFill>
                <a:latin typeface="Calibri"/>
              </a:rPr>
              <a:t>Termite mound </a:t>
            </a:r>
            <a:r>
              <a:rPr lang="de-DE" sz="3600" b="0" strike="noStrike" spc="-1" dirty="0">
                <a:solidFill>
                  <a:srgbClr val="F2F2F2"/>
                </a:solidFill>
                <a:latin typeface="Calibri"/>
              </a:rPr>
              <a:t>CH</a:t>
            </a:r>
            <a:r>
              <a:rPr lang="de-DE" sz="3600" b="0" i="1" strike="noStrike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3600" b="0" strike="noStrike" spc="-1" dirty="0">
                <a:solidFill>
                  <a:srgbClr val="F2F2F2"/>
                </a:solidFill>
                <a:latin typeface="Calibri"/>
              </a:rPr>
              <a:t> </a:t>
            </a:r>
            <a:r>
              <a:rPr lang="de-DE" sz="3600" b="0" strike="noStrike" spc="-1" dirty="0" smtClean="0">
                <a:solidFill>
                  <a:srgbClr val="F2F2F2"/>
                </a:solidFill>
                <a:latin typeface="Calibri"/>
              </a:rPr>
              <a:t>fluxes</a:t>
            </a:r>
          </a:p>
          <a:p>
            <a:pPr algn="ctr">
              <a:lnSpc>
                <a:spcPct val="100000"/>
              </a:lnSpc>
            </a:pPr>
            <a:r>
              <a:rPr lang="de-DE" sz="2300" i="1" spc="-1" dirty="0">
                <a:solidFill>
                  <a:srgbClr val="F2F2F2"/>
                </a:solidFill>
                <a:latin typeface="Calibri"/>
              </a:rPr>
              <a:t>What are the CH</a:t>
            </a:r>
            <a:r>
              <a:rPr lang="de-DE" sz="2300" i="1" spc="-1" baseline="-25000" dirty="0">
                <a:solidFill>
                  <a:srgbClr val="F2F2F2"/>
                </a:solidFill>
                <a:latin typeface="Calibri"/>
              </a:rPr>
              <a:t>4</a:t>
            </a:r>
            <a:r>
              <a:rPr lang="de-DE" sz="2300" i="1" spc="-1" dirty="0">
                <a:solidFill>
                  <a:srgbClr val="F2F2F2"/>
                </a:solidFill>
                <a:latin typeface="Calibri"/>
              </a:rPr>
              <a:t> emissions of termite mounds?</a:t>
            </a:r>
            <a:r>
              <a:rPr sz="2300" dirty="0"/>
              <a:t/>
            </a:r>
            <a:br>
              <a:rPr sz="2300" dirty="0"/>
            </a:br>
            <a:r>
              <a:rPr sz="2300" dirty="0"/>
              <a:t/>
            </a:r>
            <a:br>
              <a:rPr sz="2300" dirty="0"/>
            </a:br>
            <a:endParaRPr lang="en-US" sz="2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CustomShape 8"/>
          <p:cNvSpPr/>
          <p:nvPr/>
        </p:nvSpPr>
        <p:spPr>
          <a:xfrm>
            <a:off x="4760383" y="5945750"/>
            <a:ext cx="413424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F2F2F2"/>
                </a:solidFill>
                <a:latin typeface="Calibri"/>
              </a:rPr>
              <a:t>More details about this part can be found in van Asperen et al. (2021)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0" y="6550200"/>
            <a:ext cx="11844720" cy="260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    Introduction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Soil CH</a:t>
            </a:r>
            <a:r>
              <a:rPr lang="de-DE" sz="1100" b="0" strike="noStrike" spc="-1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  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Termite (mound) CH</a:t>
            </a:r>
            <a:r>
              <a:rPr lang="de-DE" sz="1100" spc="-1" baseline="-25000" dirty="0">
                <a:solidFill>
                  <a:srgbClr val="0070C0"/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rgbClr val="0070C0"/>
                </a:solidFill>
                <a:latin typeface="Calibri"/>
              </a:rPr>
              <a:t> flux</a:t>
            </a:r>
            <a:r>
              <a:rPr lang="de-DE" sz="1100" b="0" strike="noStrike" spc="-1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Ecosystem 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flux           </a:t>
            </a:r>
            <a:r>
              <a:rPr lang="de-DE" sz="11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     </a:t>
            </a:r>
            <a:r>
              <a:rPr lang="de-DE" sz="1100" b="0" strike="noStrike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    Ecosystem 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CH</a:t>
            </a:r>
            <a:r>
              <a:rPr lang="de-DE" sz="1100" spc="-1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4</a:t>
            </a:r>
            <a:r>
              <a:rPr lang="de-DE" sz="1100" spc="-1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budget</a:t>
            </a:r>
            <a:endParaRPr lang="en-US" sz="11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5" name="CustomShape 1"/>
          <p:cNvSpPr/>
          <p:nvPr/>
        </p:nvSpPr>
        <p:spPr>
          <a:xfrm>
            <a:off x="277560" y="5530721"/>
            <a:ext cx="4375183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200" b="0" i="1" strike="noStrike" spc="-1" dirty="0">
                <a:solidFill>
                  <a:srgbClr val="F2F2F2"/>
                </a:solidFill>
                <a:latin typeface="Calibri"/>
              </a:rPr>
              <a:t>Fig </a:t>
            </a: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5: A termite mound of the species ‘</a:t>
            </a:r>
            <a:r>
              <a:rPr lang="en-US" sz="1200" b="0" i="1" strike="noStrike" spc="-1" dirty="0" err="1" smtClean="0">
                <a:solidFill>
                  <a:srgbClr val="F2F2F2"/>
                </a:solidFill>
                <a:latin typeface="Calibri"/>
              </a:rPr>
              <a:t>Neocapritermes</a:t>
            </a: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 </a:t>
            </a:r>
            <a:r>
              <a:rPr lang="en-US" sz="1200" b="0" i="1" strike="noStrike" spc="-1" dirty="0" err="1" smtClean="0">
                <a:solidFill>
                  <a:srgbClr val="F2F2F2"/>
                </a:solidFill>
                <a:latin typeface="Calibri"/>
              </a:rPr>
              <a:t>brasiliensis</a:t>
            </a:r>
            <a:r>
              <a:rPr lang="en-US" sz="1200" b="0" i="1" strike="noStrike" spc="-1" dirty="0" smtClean="0">
                <a:solidFill>
                  <a:srgbClr val="F2F2F2"/>
                </a:solidFill>
                <a:latin typeface="Calibri"/>
              </a:rPr>
              <a:t>’. A special soil collar was designed to fit </a:t>
            </a:r>
            <a:r>
              <a:rPr lang="en-US" sz="1200" i="1" spc="-1" dirty="0" smtClean="0">
                <a:solidFill>
                  <a:srgbClr val="F2F2F2"/>
                </a:solidFill>
                <a:latin typeface="Calibri"/>
              </a:rPr>
              <a:t>around the mound so that the flux chamber could be installed without leaks.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1840" y="6517760"/>
            <a:ext cx="26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201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</TotalTime>
  <Words>2924</Words>
  <Application>Microsoft Office PowerPoint</Application>
  <PresentationFormat>On-screen Show (4:3)</PresentationFormat>
  <Paragraphs>389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Cambria Math</vt:lpstr>
      <vt:lpstr>Courier New</vt:lpstr>
      <vt:lpstr>DejaVu Sans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forest CH4:  from termite mounds to  tower measurements</dc:title>
  <dc:subject/>
  <dc:creator>Hella</dc:creator>
  <dc:description/>
  <cp:lastModifiedBy>Hella</cp:lastModifiedBy>
  <cp:revision>79</cp:revision>
  <cp:lastPrinted>2022-05-23T07:56:29Z</cp:lastPrinted>
  <dcterms:created xsi:type="dcterms:W3CDTF">2021-04-25T06:45:09Z</dcterms:created>
  <dcterms:modified xsi:type="dcterms:W3CDTF">2022-05-24T06:14:34Z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Bildschirmpräsentation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</vt:i4>
  </property>
</Properties>
</file>