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1" r:id="rId2"/>
    <p:sldId id="316" r:id="rId3"/>
    <p:sldId id="312" r:id="rId4"/>
    <p:sldId id="268" r:id="rId5"/>
    <p:sldId id="308" r:id="rId6"/>
    <p:sldId id="309" r:id="rId7"/>
    <p:sldId id="314" r:id="rId8"/>
    <p:sldId id="290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D1699-4C6A-4D6B-B861-2B6179FF6473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DCD-6ADE-471A-A8B0-4D4BACD5016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289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en-US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DE0F5-7EC4-44D6-8382-A67BC1AFF4FE}" type="slidenum">
              <a:rPr lang="es-E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s-E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1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F22D4C-B325-4500-8F76-EB7FCC616F3B}" type="slidenum">
              <a:rPr lang="pt-PT" altLang="en-US" smtClean="0"/>
              <a:pPr>
                <a:spcBef>
                  <a:spcPct val="0"/>
                </a:spcBef>
              </a:pPr>
              <a:t>3</a:t>
            </a:fld>
            <a:endParaRPr lang="pt-PT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9391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6C343A-1280-47A2-8047-5C4F4C7FD676}" type="slidenum">
              <a:rPr lang="pt-PT" altLang="en-US"/>
              <a:pPr eaLnBrk="1" hangingPunct="1">
                <a:spcBef>
                  <a:spcPct val="0"/>
                </a:spcBef>
              </a:pPr>
              <a:t>4</a:t>
            </a:fld>
            <a:endParaRPr lang="pt-PT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</a:rPr>
              <a:t>Statistical frequency distribution of European ([35ºN, 70ºN], [25ºW, 40ºE]) summer land temperature anomalies (ºC, relative to the 1970-1999 period) for the 1500-2010 period (vertical lines). The five warmest and coldest summers are highlighted. Grey bars represent the distribution for the 1500-2002 period (</a:t>
            </a:r>
            <a:r>
              <a:rPr lang="en-US" i="1" dirty="0">
                <a:latin typeface="+mn-lt"/>
              </a:rPr>
              <a:t>11</a:t>
            </a:r>
            <a:r>
              <a:rPr lang="en-US" dirty="0">
                <a:latin typeface="+mn-lt"/>
              </a:rPr>
              <a:t>) with a Gaussian fit in black. Data for the 2003-2010 period are from (</a:t>
            </a:r>
            <a:r>
              <a:rPr lang="en-US" i="1" dirty="0">
                <a:latin typeface="+mn-lt"/>
              </a:rPr>
              <a:t>23</a:t>
            </a:r>
            <a:r>
              <a:rPr lang="en-US" dirty="0">
                <a:latin typeface="+mn-lt"/>
              </a:rPr>
              <a:t>). The bottom panel shows the running decadal frequency of extreme summers, defined as those with temperature above the 95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percentile of the 1500-2002 distribution. A 10-yr smoothing is applied. Dotted line shows the 95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percentile of the distribution of maximum decadal values that would be expected by random chance (</a:t>
            </a:r>
            <a:r>
              <a:rPr lang="en-US" i="1" dirty="0">
                <a:latin typeface="+mn-lt"/>
              </a:rPr>
              <a:t>15</a:t>
            </a:r>
            <a:r>
              <a:rPr lang="en-US" dirty="0">
                <a:latin typeface="+mn-lt"/>
              </a:rPr>
              <a:t>).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75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593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857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999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609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056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484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809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506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175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11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159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EB19-F83D-4949-95BC-A93334C4B3A6}" type="datetimeFigureOut">
              <a:rPr lang="pt-PT" smtClean="0"/>
              <a:t>24-05-2022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0CA9-5CEF-4EEE-B22D-3DB7B614164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96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862716" y="3512836"/>
            <a:ext cx="82687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en-US" sz="2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PT" altLang="en-US" sz="2400" b="1" dirty="0">
                <a:latin typeface="Arial" panose="020B0604020202020204" pitchFamily="34" charset="0"/>
              </a:rPr>
              <a:t>Ricardo </a:t>
            </a:r>
            <a:r>
              <a:rPr lang="pt-PT" altLang="en-US" sz="2400" b="1" dirty="0" smtClean="0">
                <a:latin typeface="Arial" panose="020B0604020202020204" pitchFamily="34" charset="0"/>
              </a:rPr>
              <a:t>Trigo</a:t>
            </a:r>
            <a:r>
              <a:rPr lang="pt-PT" altLang="en-US" sz="2400" dirty="0" smtClean="0">
                <a:latin typeface="Arial" panose="020B0604020202020204" pitchFamily="34" charset="0"/>
              </a:rPr>
              <a:t>, </a:t>
            </a:r>
            <a:r>
              <a:rPr lang="pt-PT" altLang="en-US" sz="2400" dirty="0">
                <a:latin typeface="Arial" panose="020B0604020202020204" pitchFamily="34" charset="0"/>
              </a:rPr>
              <a:t>Marco </a:t>
            </a:r>
            <a:r>
              <a:rPr lang="pt-PT" altLang="en-US" sz="2400" dirty="0" smtClean="0">
                <a:latin typeface="Arial" panose="020B0604020202020204" pitchFamily="34" charset="0"/>
              </a:rPr>
              <a:t>Turco, </a:t>
            </a:r>
            <a:r>
              <a:rPr lang="pt-PT" altLang="en-US" sz="2400" dirty="0">
                <a:latin typeface="Arial" panose="020B0604020202020204" pitchFamily="34" charset="0"/>
              </a:rPr>
              <a:t>Sonia </a:t>
            </a:r>
            <a:r>
              <a:rPr lang="pt-PT" altLang="en-US" sz="2400" dirty="0" smtClean="0">
                <a:latin typeface="Arial" panose="020B0604020202020204" pitchFamily="34" charset="0"/>
              </a:rPr>
              <a:t>Jerez, </a:t>
            </a:r>
            <a:r>
              <a:rPr lang="pt-PT" altLang="en-US" sz="2400" dirty="0">
                <a:latin typeface="Arial" panose="020B0604020202020204" pitchFamily="34" charset="0"/>
              </a:rPr>
              <a:t>Pedro </a:t>
            </a:r>
            <a:r>
              <a:rPr lang="pt-PT" altLang="en-US" sz="2400" dirty="0" smtClean="0">
                <a:latin typeface="Arial" panose="020B0604020202020204" pitchFamily="34" charset="0"/>
              </a:rPr>
              <a:t>Sousa, </a:t>
            </a:r>
            <a:r>
              <a:rPr lang="pt-PT" altLang="en-US" sz="2400" dirty="0">
                <a:latin typeface="Arial" panose="020B0604020202020204" pitchFamily="34" charset="0"/>
              </a:rPr>
              <a:t>Ana </a:t>
            </a:r>
            <a:r>
              <a:rPr lang="pt-PT" altLang="en-US" sz="2400" dirty="0" smtClean="0">
                <a:latin typeface="Arial" panose="020B0604020202020204" pitchFamily="34" charset="0"/>
              </a:rPr>
              <a:t>Russo </a:t>
            </a:r>
            <a:r>
              <a:rPr lang="pt-PT" altLang="en-US" sz="2400" dirty="0">
                <a:latin typeface="Arial" panose="020B0604020202020204" pitchFamily="34" charset="0"/>
              </a:rPr>
              <a:t>and Julien </a:t>
            </a:r>
            <a:r>
              <a:rPr lang="pt-PT" altLang="en-US" sz="2400" dirty="0" smtClean="0">
                <a:latin typeface="Arial" panose="020B0604020202020204" pitchFamily="34" charset="0"/>
              </a:rPr>
              <a:t>Ruffault</a:t>
            </a:r>
            <a:endParaRPr lang="pt-PT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031" y="2269090"/>
            <a:ext cx="11667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Recent and future intense fire seasons in the Mediterranean basin: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increasing role of droughts and heatwaves</a:t>
            </a:r>
            <a:endParaRPr lang="pt-PT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2" y="231900"/>
            <a:ext cx="2847671" cy="7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6969" y="6076261"/>
            <a:ext cx="63451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 2022                        </a:t>
            </a:r>
            <a:r>
              <a:rPr lang="en-US" b="1" dirty="0" smtClean="0">
                <a:solidFill>
                  <a:srgbClr val="0070C0"/>
                </a:solidFill>
              </a:rPr>
              <a:t>EGU </a:t>
            </a:r>
            <a:r>
              <a:rPr lang="en-US" b="1" dirty="0">
                <a:solidFill>
                  <a:srgbClr val="0070C0"/>
                </a:solidFill>
              </a:rPr>
              <a:t>General Assembly </a:t>
            </a:r>
            <a:r>
              <a:rPr lang="en-US" b="1" dirty="0" smtClean="0">
                <a:solidFill>
                  <a:srgbClr val="0070C0"/>
                </a:solidFill>
              </a:rPr>
              <a:t>2022</a:t>
            </a:r>
            <a:r>
              <a:rPr lang="en-US" b="1" dirty="0" smtClean="0"/>
              <a:t> </a:t>
            </a:r>
            <a:r>
              <a:rPr lang="en-US" sz="2500" b="1" dirty="0" smtClean="0">
                <a:solidFill>
                  <a:srgbClr val="00B050"/>
                </a:solidFill>
              </a:rPr>
              <a:t> </a:t>
            </a:r>
            <a:endParaRPr lang="en-US" sz="2500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892800"/>
            <a:ext cx="12192000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5"/>
          <p:cNvSpPr/>
          <p:nvPr/>
        </p:nvSpPr>
        <p:spPr>
          <a:xfrm rot="10800000">
            <a:off x="83127" y="1271559"/>
            <a:ext cx="12025745" cy="12699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75000"/>
                </a:schemeClr>
              </a:gs>
              <a:gs pos="7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954" y="101180"/>
            <a:ext cx="892385" cy="892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762" y="194422"/>
            <a:ext cx="3127513" cy="818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0018" y="11842"/>
            <a:ext cx="2136070" cy="11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0149B0F8-34D2-4328-868F-6A7FE332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B0DE-29ED-4616-93A7-60A375D3B5DB}" type="slidenum">
              <a:rPr lang="en-US" altLang="pt-PT" smtClean="0"/>
              <a:pPr>
                <a:defRPr/>
              </a:pPr>
              <a:t>2</a:t>
            </a:fld>
            <a:endParaRPr lang="en-US" altLang="pt-PT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1D718AB-58E1-4ADA-9DAC-63E4AA91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154" y="649356"/>
            <a:ext cx="8448549" cy="452475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D2B077E6-1B84-4BE3-9DE4-214E5D31DCC9}"/>
              </a:ext>
            </a:extLst>
          </p:cNvPr>
          <p:cNvSpPr txBox="1"/>
          <p:nvPr/>
        </p:nvSpPr>
        <p:spPr>
          <a:xfrm>
            <a:off x="259906" y="176511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Turco </a:t>
            </a:r>
            <a:r>
              <a:rPr lang="pt-PT" sz="1600" b="1" dirty="0" err="1"/>
              <a:t>et</a:t>
            </a:r>
            <a:r>
              <a:rPr lang="pt-PT" sz="1600" b="1" dirty="0"/>
              <a:t> al (2017)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075C5E3-59A4-4990-BFB1-068B78BEDEB4}"/>
              </a:ext>
            </a:extLst>
          </p:cNvPr>
          <p:cNvSpPr txBox="1"/>
          <p:nvPr/>
        </p:nvSpPr>
        <p:spPr>
          <a:xfrm>
            <a:off x="689719" y="457394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1985-2011</a:t>
            </a:r>
          </a:p>
          <a:p>
            <a:pPr algn="ctr"/>
            <a:endParaRPr lang="pt-PT" sz="2400" dirty="0"/>
          </a:p>
          <a:p>
            <a:pPr algn="ctr"/>
            <a:r>
              <a:rPr lang="pt-PT" sz="2400" dirty="0"/>
              <a:t>EFFIS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766" t="-284" r="754" b="77801"/>
          <a:stretch/>
        </p:blipFill>
        <p:spPr>
          <a:xfrm>
            <a:off x="135876" y="119619"/>
            <a:ext cx="1934819" cy="1170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5211" y="5451111"/>
            <a:ext cx="722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Maximum significant correlation between </a:t>
            </a:r>
            <a:r>
              <a:rPr lang="en-US" dirty="0" err="1" smtClean="0"/>
              <a:t>detrended</a:t>
            </a:r>
            <a:r>
              <a:rPr lang="en-US" dirty="0" smtClean="0"/>
              <a:t> log(</a:t>
            </a:r>
            <a:r>
              <a:rPr lang="en-US" b="1" dirty="0" smtClean="0"/>
              <a:t>BA</a:t>
            </a:r>
            <a:r>
              <a:rPr lang="en-US" dirty="0" smtClean="0"/>
              <a:t>) and </a:t>
            </a:r>
            <a:r>
              <a:rPr lang="en-US" b="1" dirty="0" smtClean="0"/>
              <a:t>SPEI</a:t>
            </a:r>
            <a:r>
              <a:rPr lang="en-US" dirty="0" smtClean="0"/>
              <a:t> (b) length of the period (3, 6 and 12 months)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1317866" y="200324"/>
            <a:ext cx="9151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en-US" sz="2400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Annual burned area </a:t>
            </a:r>
            <a:r>
              <a:rPr lang="pt-BR" altLang="en-US" sz="2400" dirty="0">
                <a:solidFill>
                  <a:srgbClr val="003399"/>
                </a:solidFill>
                <a:latin typeface="Times New Roman" panose="02020603050405020304" pitchFamily="18" charset="0"/>
              </a:rPr>
              <a:t>in Portugal </a:t>
            </a:r>
            <a:r>
              <a:rPr lang="pt-BR" altLang="en-US" sz="2400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since 1980 (peaks in  </a:t>
            </a:r>
            <a:r>
              <a:rPr lang="pt-B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2003  </a:t>
            </a:r>
            <a:r>
              <a:rPr lang="pt-BR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2005</a:t>
            </a:r>
            <a:r>
              <a:rPr lang="pt-BR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pt-BR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2017)</a:t>
            </a:r>
            <a:endParaRPr lang="pt-PT" alt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9" y="2142332"/>
            <a:ext cx="6102836" cy="326756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530538" y="661989"/>
            <a:ext cx="6821239" cy="6492283"/>
            <a:chOff x="4568638" y="661989"/>
            <a:chExt cx="6821239" cy="6492283"/>
          </a:xfrm>
        </p:grpSpPr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6574648" y="664745"/>
              <a:ext cx="4789829" cy="6489527"/>
              <a:chOff x="323528" y="576265"/>
              <a:chExt cx="4563507" cy="6281735"/>
            </a:xfrm>
          </p:grpSpPr>
          <p:pic>
            <p:nvPicPr>
              <p:cNvPr id="21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55" y="576265"/>
                <a:ext cx="4320480" cy="6105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3"/>
              <p:cNvSpPr>
                <a:spLocks noChangeArrowheads="1"/>
              </p:cNvSpPr>
              <p:nvPr/>
            </p:nvSpPr>
            <p:spPr bwMode="auto">
              <a:xfrm>
                <a:off x="323528" y="5229200"/>
                <a:ext cx="1656184" cy="14019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2141730" y="6239780"/>
                <a:ext cx="2052228" cy="61822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954545" y="3836924"/>
              <a:ext cx="2913051" cy="2112366"/>
              <a:chOff x="1055205" y="3697941"/>
              <a:chExt cx="2913051" cy="2112366"/>
            </a:xfrm>
          </p:grpSpPr>
          <p:cxnSp>
            <p:nvCxnSpPr>
              <p:cNvPr id="26" name="Conexão reta unidirecional 2"/>
              <p:cNvCxnSpPr>
                <a:cxnSpLocks noChangeShapeType="1"/>
              </p:cNvCxnSpPr>
              <p:nvPr/>
            </p:nvCxnSpPr>
            <p:spPr bwMode="auto">
              <a:xfrm flipH="1">
                <a:off x="2591281" y="3697941"/>
                <a:ext cx="1376975" cy="119091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CaixaDeTexto 3"/>
              <p:cNvSpPr txBox="1">
                <a:spLocks noChangeArrowheads="1"/>
              </p:cNvSpPr>
              <p:nvPr/>
            </p:nvSpPr>
            <p:spPr bwMode="auto">
              <a:xfrm>
                <a:off x="1055205" y="4888855"/>
                <a:ext cx="1562337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pt-PT" sz="1400" dirty="0" smtClean="0">
                    <a:solidFill>
                      <a:srgbClr val="FF9900"/>
                    </a:solidFill>
                  </a:rPr>
                  <a:t>2003 fires induced by HW</a:t>
                </a:r>
                <a:endParaRPr lang="en-US" altLang="pt-PT" sz="1400" dirty="0">
                  <a:solidFill>
                    <a:srgbClr val="FF9900"/>
                  </a:solidFill>
                </a:endParaRPr>
              </a:p>
            </p:txBody>
          </p:sp>
          <p:cxnSp>
            <p:nvCxnSpPr>
              <p:cNvPr id="28" name="Conexão reta unidirecional 2"/>
              <p:cNvCxnSpPr>
                <a:cxnSpLocks noChangeShapeType="1"/>
              </p:cNvCxnSpPr>
              <p:nvPr/>
            </p:nvCxnSpPr>
            <p:spPr bwMode="auto">
              <a:xfrm flipH="1" flipV="1">
                <a:off x="2574881" y="5412075"/>
                <a:ext cx="630479" cy="39823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3" name="Conexão reta unidirecional 2"/>
            <p:cNvCxnSpPr>
              <a:cxnSpLocks noChangeShapeType="1"/>
            </p:cNvCxnSpPr>
            <p:nvPr/>
          </p:nvCxnSpPr>
          <p:spPr bwMode="auto">
            <a:xfrm flipH="1">
              <a:off x="8546535" y="3047836"/>
              <a:ext cx="992337" cy="37240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6600048" y="661989"/>
              <a:ext cx="4789829" cy="6489527"/>
              <a:chOff x="323528" y="576265"/>
              <a:chExt cx="4563507" cy="6281735"/>
            </a:xfrm>
          </p:grpSpPr>
          <p:pic>
            <p:nvPicPr>
              <p:cNvPr id="36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555" y="576265"/>
                <a:ext cx="4320480" cy="6105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ectangle 3"/>
              <p:cNvSpPr>
                <a:spLocks noChangeArrowheads="1"/>
              </p:cNvSpPr>
              <p:nvPr/>
            </p:nvSpPr>
            <p:spPr bwMode="auto">
              <a:xfrm>
                <a:off x="323528" y="5229200"/>
                <a:ext cx="1656184" cy="140192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2141730" y="6239780"/>
                <a:ext cx="2052228" cy="61822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979945" y="3834168"/>
              <a:ext cx="2913051" cy="2112366"/>
              <a:chOff x="1055205" y="3697941"/>
              <a:chExt cx="2913051" cy="2112366"/>
            </a:xfrm>
          </p:grpSpPr>
          <p:cxnSp>
            <p:nvCxnSpPr>
              <p:cNvPr id="40" name="Conexão reta unidirecional 2"/>
              <p:cNvCxnSpPr>
                <a:cxnSpLocks noChangeShapeType="1"/>
              </p:cNvCxnSpPr>
              <p:nvPr/>
            </p:nvCxnSpPr>
            <p:spPr bwMode="auto">
              <a:xfrm flipH="1">
                <a:off x="2591281" y="3697941"/>
                <a:ext cx="1376975" cy="119091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CaixaDeTexto 3"/>
              <p:cNvSpPr txBox="1">
                <a:spLocks noChangeArrowheads="1"/>
              </p:cNvSpPr>
              <p:nvPr/>
            </p:nvSpPr>
            <p:spPr bwMode="auto">
              <a:xfrm>
                <a:off x="1055205" y="4888855"/>
                <a:ext cx="1562337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pt-PT" sz="1400" dirty="0" smtClean="0">
                    <a:solidFill>
                      <a:srgbClr val="FF9900"/>
                    </a:solidFill>
                  </a:rPr>
                  <a:t>2003 fires induced by HW</a:t>
                </a:r>
                <a:endParaRPr lang="en-US" altLang="pt-PT" sz="1400" dirty="0">
                  <a:solidFill>
                    <a:srgbClr val="FF9900"/>
                  </a:solidFill>
                </a:endParaRPr>
              </a:p>
            </p:txBody>
          </p:sp>
          <p:cxnSp>
            <p:nvCxnSpPr>
              <p:cNvPr id="42" name="Conexão reta unidirecional 2"/>
              <p:cNvCxnSpPr>
                <a:cxnSpLocks noChangeShapeType="1"/>
              </p:cNvCxnSpPr>
              <p:nvPr/>
            </p:nvCxnSpPr>
            <p:spPr bwMode="auto">
              <a:xfrm flipH="1" flipV="1">
                <a:off x="2574881" y="5412075"/>
                <a:ext cx="630479" cy="39823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3" name="Group 42"/>
            <p:cNvGrpSpPr/>
            <p:nvPr/>
          </p:nvGrpSpPr>
          <p:grpSpPr>
            <a:xfrm>
              <a:off x="4834352" y="3002146"/>
              <a:ext cx="4729920" cy="523220"/>
              <a:chOff x="-943298" y="2251419"/>
              <a:chExt cx="4729920" cy="523220"/>
            </a:xfrm>
          </p:grpSpPr>
          <p:sp>
            <p:nvSpPr>
              <p:cNvPr id="44" name="CaixaDeTexto 3"/>
              <p:cNvSpPr txBox="1">
                <a:spLocks noChangeArrowheads="1"/>
              </p:cNvSpPr>
              <p:nvPr/>
            </p:nvSpPr>
            <p:spPr bwMode="auto">
              <a:xfrm>
                <a:off x="874195" y="2251419"/>
                <a:ext cx="1934249" cy="5232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pt-PT" sz="1400" dirty="0" smtClean="0">
                    <a:solidFill>
                      <a:srgbClr val="0070C0"/>
                    </a:solidFill>
                  </a:rPr>
                  <a:t>2005 fires induced by Winter-spring Drought</a:t>
                </a:r>
                <a:endParaRPr lang="en-US" altLang="pt-PT" sz="14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45" name="Conexão reta unidirecional 2"/>
              <p:cNvCxnSpPr>
                <a:cxnSpLocks noChangeShapeType="1"/>
                <a:endCxn id="44" idx="1"/>
              </p:cNvCxnSpPr>
              <p:nvPr/>
            </p:nvCxnSpPr>
            <p:spPr bwMode="auto">
              <a:xfrm>
                <a:off x="-943298" y="2453823"/>
                <a:ext cx="1817493" cy="5920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Conexão reta unidirecional 2"/>
              <p:cNvCxnSpPr>
                <a:cxnSpLocks noChangeShapeType="1"/>
              </p:cNvCxnSpPr>
              <p:nvPr/>
            </p:nvCxnSpPr>
            <p:spPr bwMode="auto">
              <a:xfrm flipH="1">
                <a:off x="2794285" y="2294353"/>
                <a:ext cx="992337" cy="37240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7" name="Conexão reta unidirecional 2"/>
            <p:cNvCxnSpPr>
              <a:cxnSpLocks noChangeShapeType="1"/>
            </p:cNvCxnSpPr>
            <p:nvPr/>
          </p:nvCxnSpPr>
          <p:spPr bwMode="auto">
            <a:xfrm>
              <a:off x="4568638" y="3910368"/>
              <a:ext cx="2401568" cy="111638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7"/>
            <p:cNvSpPr/>
            <p:nvPr/>
          </p:nvSpPr>
          <p:spPr>
            <a:xfrm>
              <a:off x="6979945" y="2408174"/>
              <a:ext cx="1765063" cy="541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6357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" descr="figu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7"/>
          <a:stretch/>
        </p:blipFill>
        <p:spPr bwMode="auto">
          <a:xfrm>
            <a:off x="1160666" y="1002244"/>
            <a:ext cx="6315400" cy="434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4"/>
          <p:cNvSpPr txBox="1">
            <a:spLocks noChangeArrowheads="1"/>
          </p:cNvSpPr>
          <p:nvPr/>
        </p:nvSpPr>
        <p:spPr bwMode="auto">
          <a:xfrm>
            <a:off x="769125" y="6183467"/>
            <a:ext cx="3549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600" b="1" dirty="0"/>
              <a:t>Barriopedro </a:t>
            </a:r>
            <a:r>
              <a:rPr lang="pt-PT" altLang="en-US" sz="1600" b="1" dirty="0" err="1"/>
              <a:t>et</a:t>
            </a:r>
            <a:r>
              <a:rPr lang="pt-PT" altLang="en-US" sz="1600" b="1" dirty="0"/>
              <a:t> al. (2011, SCIENCE)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85462" y="169711"/>
            <a:ext cx="9806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The impact of summer </a:t>
            </a:r>
            <a:r>
              <a:rPr lang="pt-BR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2003</a:t>
            </a: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and </a:t>
            </a:r>
            <a:r>
              <a:rPr lang="pt-BR" alt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2010</a:t>
            </a: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800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mega-heatwaves </a:t>
            </a: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in Europe</a:t>
            </a:r>
            <a:endParaRPr lang="en-GB" altLang="en-US" sz="28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xmlns="" id="{870EAB47-F8D2-4B4C-B9FC-2BDE719D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04" y="2326654"/>
            <a:ext cx="4052471" cy="1173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 b="34255"/>
          <a:stretch/>
        </p:blipFill>
        <p:spPr bwMode="auto">
          <a:xfrm>
            <a:off x="286877" y="872836"/>
            <a:ext cx="5376898" cy="373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3131" y="1302543"/>
            <a:ext cx="1091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2800" b="1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53131" y="6342020"/>
            <a:ext cx="2422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 b="1" dirty="0"/>
              <a:t>(Sousa et al, 2019)</a:t>
            </a:r>
            <a:endParaRPr lang="pt-PT" altLang="pt-PT" sz="1600" b="1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1" t="65845" r="28646" b="13260"/>
          <a:stretch/>
        </p:blipFill>
        <p:spPr bwMode="auto">
          <a:xfrm>
            <a:off x="1544451" y="4774337"/>
            <a:ext cx="3726873" cy="10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17752" y="65542"/>
            <a:ext cx="8748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The impact of summer </a:t>
            </a:r>
            <a:r>
              <a:rPr lang="pt-BR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2018</a:t>
            </a: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and </a:t>
            </a:r>
            <a:r>
              <a:rPr lang="pt-BR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2019</a:t>
            </a:r>
            <a:r>
              <a:rPr lang="pt-BR" altLang="en-US" sz="2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heatwaves in Europe</a:t>
            </a:r>
            <a:endParaRPr lang="en-GB" altLang="en-US" sz="28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2108" y="847688"/>
            <a:ext cx="6137992" cy="5886914"/>
            <a:chOff x="6092108" y="847688"/>
            <a:chExt cx="6137992" cy="5886914"/>
          </a:xfrm>
        </p:grpSpPr>
        <p:grpSp>
          <p:nvGrpSpPr>
            <p:cNvPr id="3" name="Group 2"/>
            <p:cNvGrpSpPr/>
            <p:nvPr/>
          </p:nvGrpSpPr>
          <p:grpSpPr>
            <a:xfrm>
              <a:off x="6092108" y="847688"/>
              <a:ext cx="5733179" cy="5247393"/>
              <a:chOff x="6038669" y="766978"/>
              <a:chExt cx="5733179" cy="5247393"/>
            </a:xfrm>
          </p:grpSpPr>
          <p:sp>
            <p:nvSpPr>
              <p:cNvPr id="7" name="TextBox 4"/>
              <p:cNvSpPr txBox="1">
                <a:spLocks noChangeArrowheads="1"/>
              </p:cNvSpPr>
              <p:nvPr/>
            </p:nvSpPr>
            <p:spPr bwMode="auto">
              <a:xfrm>
                <a:off x="10753105" y="1221833"/>
                <a:ext cx="10187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t-PT" altLang="pt-PT" sz="2800" b="1" dirty="0">
                    <a:solidFill>
                      <a:srgbClr val="7030A0"/>
                    </a:solidFill>
                  </a:rPr>
                  <a:t>2019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8669" y="766978"/>
                <a:ext cx="4714437" cy="5247393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0C58C72-B68F-48A2-8903-E5F99EC61906}"/>
                </a:ext>
              </a:extLst>
            </p:cNvPr>
            <p:cNvSpPr txBox="1"/>
            <p:nvPr/>
          </p:nvSpPr>
          <p:spPr>
            <a:xfrm>
              <a:off x="6196887" y="6365270"/>
              <a:ext cx="4714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 (New French Record)  </a:t>
              </a:r>
              <a:r>
                <a:rPr lang="en-US" dirty="0" smtClean="0"/>
                <a:t> </a:t>
              </a:r>
              <a:r>
                <a:rPr lang="en-US" dirty="0"/>
                <a:t>44,1ºC (2003)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5D00E78-937D-4F7A-9495-B7474A709877}"/>
                </a:ext>
              </a:extLst>
            </p:cNvPr>
            <p:cNvGrpSpPr/>
            <p:nvPr/>
          </p:nvGrpSpPr>
          <p:grpSpPr>
            <a:xfrm>
              <a:off x="10225523" y="6365270"/>
              <a:ext cx="2004577" cy="369332"/>
              <a:chOff x="10225523" y="6365270"/>
              <a:chExt cx="2004577" cy="3693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F6BB2EDB-0840-4748-9617-5CBFB65BA936}"/>
                  </a:ext>
                </a:extLst>
              </p:cNvPr>
              <p:cNvSpPr txBox="1"/>
              <p:nvPr/>
            </p:nvSpPr>
            <p:spPr>
              <a:xfrm>
                <a:off x="10663237" y="6365270"/>
                <a:ext cx="15668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46ºC</a:t>
                </a:r>
                <a:r>
                  <a:rPr lang="en-US" b="1" dirty="0"/>
                  <a:t> (2019)</a:t>
                </a:r>
              </a:p>
            </p:txBody>
          </p:sp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xmlns="" id="{9CB0BEBF-D027-4725-8A87-99BFFFD0D4B5}"/>
                  </a:ext>
                </a:extLst>
              </p:cNvPr>
              <p:cNvSpPr/>
              <p:nvPr/>
            </p:nvSpPr>
            <p:spPr>
              <a:xfrm>
                <a:off x="10225523" y="6531363"/>
                <a:ext cx="398996" cy="9803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92434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3" y="1209049"/>
            <a:ext cx="6859586" cy="4328151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038405" y="6254650"/>
            <a:ext cx="2422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 b="1" dirty="0"/>
              <a:t>(Sousa et al, 2020)</a:t>
            </a:r>
            <a:endParaRPr lang="pt-PT" altLang="pt-PT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2486641"/>
            <a:ext cx="3699001" cy="1942932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07704" y="249301"/>
            <a:ext cx="8748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The impact of summer </a:t>
            </a:r>
            <a:r>
              <a:rPr lang="pt-BR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2018</a:t>
            </a: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and </a:t>
            </a:r>
            <a:r>
              <a:rPr lang="pt-BR" altLang="en-US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2019</a:t>
            </a:r>
            <a:r>
              <a:rPr lang="pt-BR" altLang="en-US" sz="2800" dirty="0">
                <a:solidFill>
                  <a:srgbClr val="003399"/>
                </a:solidFill>
                <a:latin typeface="Times New Roman" panose="02020603050405020304" pitchFamily="18" charset="0"/>
              </a:rPr>
              <a:t> heatwaves in Europe</a:t>
            </a:r>
            <a:endParaRPr lang="en-GB" altLang="en-US" sz="2800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1" y="773563"/>
            <a:ext cx="11333545" cy="4828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240" y="5602301"/>
            <a:ext cx="9241052" cy="1130300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6338040"/>
            <a:ext cx="2422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 b="1" dirty="0"/>
              <a:t>(Ruffault et al, 2020)</a:t>
            </a:r>
            <a:endParaRPr lang="pt-PT" altLang="pt-PT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6766" t="-284" r="754" b="77801"/>
          <a:stretch/>
        </p:blipFill>
        <p:spPr>
          <a:xfrm>
            <a:off x="108899" y="0"/>
            <a:ext cx="1934819" cy="11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865" y="1175272"/>
            <a:ext cx="10444829" cy="280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n-US" sz="2200" i="1" dirty="0"/>
          </a:p>
          <a:p>
            <a:pPr marL="365760" indent="-457200" algn="just">
              <a:defRPr/>
            </a:pPr>
            <a:r>
              <a:rPr lang="en-US" sz="2200" dirty="0" smtClean="0"/>
              <a:t>1) </a:t>
            </a:r>
            <a:r>
              <a:rPr lang="en-US" sz="2200" dirty="0"/>
              <a:t>In Mediterranean-type climates, </a:t>
            </a:r>
            <a:r>
              <a:rPr lang="en-US" sz="2200" b="1" dirty="0"/>
              <a:t>the frequency and amplitude of extreme events </a:t>
            </a:r>
            <a:r>
              <a:rPr lang="en-US" sz="2200" dirty="0"/>
              <a:t>(</a:t>
            </a:r>
            <a:r>
              <a:rPr lang="en-US" sz="2200" dirty="0">
                <a:solidFill>
                  <a:srgbClr val="C00000"/>
                </a:solidFill>
              </a:rPr>
              <a:t>Drought – Heat waves – Fires</a:t>
            </a:r>
            <a:r>
              <a:rPr lang="en-US" sz="2200" dirty="0"/>
              <a:t>) </a:t>
            </a:r>
            <a:r>
              <a:rPr lang="en-US" sz="2200" u="sng" dirty="0"/>
              <a:t>are rising significantly and increasingly driven by Climate Change. </a:t>
            </a:r>
          </a:p>
          <a:p>
            <a:pPr algn="just">
              <a:defRPr/>
            </a:pPr>
            <a:endParaRPr lang="en-US" sz="2200" i="1" dirty="0"/>
          </a:p>
          <a:p>
            <a:pPr marL="457200" indent="-457200" algn="just">
              <a:defRPr/>
            </a:pPr>
            <a:r>
              <a:rPr lang="en-US" sz="2200" dirty="0" smtClean="0"/>
              <a:t>2)  </a:t>
            </a:r>
            <a:r>
              <a:rPr lang="en-US" sz="2200" dirty="0" smtClean="0"/>
              <a:t>The Mediterranean region is bound to see a higher risk of </a:t>
            </a:r>
            <a:r>
              <a:rPr lang="en-US" sz="2200" b="1" dirty="0" smtClean="0">
                <a:solidFill>
                  <a:srgbClr val="C00000"/>
                </a:solidFill>
              </a:rPr>
              <a:t>Hot-Drought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FF0000"/>
                </a:solidFill>
              </a:rPr>
              <a:t>Heatwave</a:t>
            </a:r>
            <a:r>
              <a:rPr lang="en-US" sz="2200" dirty="0" smtClean="0"/>
              <a:t> type of fires in the next decades as RCMs show that both types are </a:t>
            </a:r>
            <a:r>
              <a:rPr lang="en-US" sz="2200" dirty="0" smtClean="0"/>
              <a:t>predicted to </a:t>
            </a:r>
            <a:r>
              <a:rPr lang="en-US" sz="2200" dirty="0" smtClean="0"/>
              <a:t>become more frequent under</a:t>
            </a:r>
            <a:r>
              <a:rPr lang="en-US" sz="2200" b="1" dirty="0" smtClean="0"/>
              <a:t> Climate Change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304300" y="530383"/>
            <a:ext cx="367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Takeaway messages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91" y="4600093"/>
            <a:ext cx="1134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This work was supported by national funds through </a:t>
            </a:r>
            <a:r>
              <a:rPr lang="en-US" sz="1600" b="1" i="1" dirty="0"/>
              <a:t>FCT </a:t>
            </a:r>
            <a:r>
              <a:rPr lang="en-US" sz="1600" i="1" dirty="0"/>
              <a:t>(Fundação para a </a:t>
            </a:r>
            <a:r>
              <a:rPr lang="en-US" sz="1600" i="1" dirty="0" err="1"/>
              <a:t>Ciência</a:t>
            </a:r>
            <a:r>
              <a:rPr lang="en-US" sz="1600" i="1" dirty="0"/>
              <a:t> e </a:t>
            </a:r>
            <a:r>
              <a:rPr lang="en-US" sz="1600" i="1" dirty="0" smtClean="0"/>
              <a:t>a </a:t>
            </a:r>
            <a:r>
              <a:rPr lang="pt-PT" sz="1600" i="1" dirty="0" smtClean="0"/>
              <a:t>Tecnologia</a:t>
            </a:r>
            <a:r>
              <a:rPr lang="pt-PT" sz="1600" i="1" dirty="0"/>
              <a:t>, Portugal) </a:t>
            </a:r>
            <a:r>
              <a:rPr lang="pt-PT" sz="1600" i="1" dirty="0" err="1"/>
              <a:t>under</a:t>
            </a:r>
            <a:r>
              <a:rPr lang="pt-PT" sz="1600" i="1" dirty="0"/>
              <a:t> project </a:t>
            </a:r>
            <a:r>
              <a:rPr lang="pt-PT" sz="1600" b="1" i="1" dirty="0"/>
              <a:t>FIRECAST </a:t>
            </a:r>
            <a:r>
              <a:rPr lang="pt-PT" sz="1600" i="1" dirty="0"/>
              <a:t>(PCIF/GRF/0204/2017</a:t>
            </a:r>
            <a:r>
              <a:rPr lang="pt-PT" sz="1600" i="1" dirty="0" smtClean="0"/>
              <a:t>). </a:t>
            </a:r>
            <a:r>
              <a:rPr lang="en-US" sz="1600" dirty="0" smtClean="0"/>
              <a:t>M.T</a:t>
            </a:r>
            <a:r>
              <a:rPr lang="en-US" sz="1600" dirty="0"/>
              <a:t>. is supported by </a:t>
            </a:r>
            <a:r>
              <a:rPr lang="en-US" sz="1600" dirty="0" smtClean="0"/>
              <a:t>the Spanish </a:t>
            </a:r>
            <a:r>
              <a:rPr lang="en-US" sz="1600" dirty="0"/>
              <a:t>Ministry of Science, Innovation and Universities - Spanish State Research </a:t>
            </a:r>
            <a:r>
              <a:rPr lang="en-US" sz="1600" dirty="0" smtClean="0"/>
              <a:t>Agency and </a:t>
            </a:r>
            <a:r>
              <a:rPr lang="en-US" sz="1600" dirty="0"/>
              <a:t>the European Regional Development Fund through the </a:t>
            </a:r>
            <a:r>
              <a:rPr lang="en-US" sz="1600" b="1" dirty="0"/>
              <a:t>PREDFIRE</a:t>
            </a:r>
            <a:r>
              <a:rPr lang="en-US" sz="1600" dirty="0"/>
              <a:t> </a:t>
            </a:r>
            <a:r>
              <a:rPr lang="en-US" sz="1600" dirty="0" smtClean="0"/>
              <a:t>projects (</a:t>
            </a:r>
            <a:r>
              <a:rPr lang="en-US" sz="1600" dirty="0"/>
              <a:t>RTI2018-099711-J-I00, MCI/AEI/FEDER, EU) and the </a:t>
            </a:r>
            <a:r>
              <a:rPr lang="en-US" sz="1600" b="1" dirty="0" err="1"/>
              <a:t>Ramón</a:t>
            </a:r>
            <a:r>
              <a:rPr lang="en-US" sz="1600" b="1" dirty="0"/>
              <a:t> y </a:t>
            </a:r>
            <a:r>
              <a:rPr lang="en-US" sz="1600" b="1" dirty="0" err="1"/>
              <a:t>Cajal</a:t>
            </a:r>
            <a:r>
              <a:rPr lang="en-US" sz="1600" b="1" dirty="0"/>
              <a:t> </a:t>
            </a:r>
            <a:r>
              <a:rPr lang="en-US" sz="1600" dirty="0"/>
              <a:t>grant (RYC2019-027115-I</a:t>
            </a:r>
            <a:r>
              <a:rPr lang="en-US" sz="1600" dirty="0" smtClean="0"/>
              <a:t>). S.J</a:t>
            </a:r>
            <a:r>
              <a:rPr lang="en-US" sz="1600" dirty="0"/>
              <a:t>. thanks the Spanish Ministry of Science, Innovation and Universities - </a:t>
            </a:r>
            <a:r>
              <a:rPr lang="en-US" sz="1600" dirty="0" err="1"/>
              <a:t>Agencia</a:t>
            </a:r>
            <a:r>
              <a:rPr lang="en-US" sz="1600" dirty="0"/>
              <a:t> </a:t>
            </a:r>
            <a:r>
              <a:rPr lang="en-US" sz="1600" dirty="0" err="1"/>
              <a:t>Estatal</a:t>
            </a:r>
            <a:r>
              <a:rPr lang="en-US" sz="1600" dirty="0"/>
              <a:t> </a:t>
            </a:r>
            <a:r>
              <a:rPr lang="en-US" sz="1600" dirty="0" smtClean="0"/>
              <a:t>de </a:t>
            </a:r>
            <a:r>
              <a:rPr lang="en-US" sz="1600" dirty="0" err="1" smtClean="0"/>
              <a:t>Investigación</a:t>
            </a:r>
            <a:r>
              <a:rPr lang="en-US" sz="1600" dirty="0" smtClean="0"/>
              <a:t> </a:t>
            </a:r>
            <a:r>
              <a:rPr lang="en-US" sz="1600" dirty="0"/>
              <a:t>and the European Regional Development Fund for the support </a:t>
            </a:r>
            <a:r>
              <a:rPr lang="en-US" sz="1600" dirty="0" smtClean="0"/>
              <a:t>received through </a:t>
            </a:r>
            <a:r>
              <a:rPr lang="en-US" sz="1600" dirty="0"/>
              <a:t>the </a:t>
            </a:r>
            <a:r>
              <a:rPr lang="en-US" sz="1600" b="1" dirty="0"/>
              <a:t>EASE</a:t>
            </a:r>
            <a:r>
              <a:rPr lang="en-US" sz="1600" dirty="0"/>
              <a:t> project (RTI2018 100870 A I00).</a:t>
            </a:r>
            <a:endParaRPr lang="pt-PT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309" y="6017353"/>
            <a:ext cx="2150638" cy="7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495</Words>
  <Application>Microsoft Office PowerPoint</Application>
  <PresentationFormat>Widescreen</PresentationFormat>
  <Paragraphs>36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Trigo</dc:creator>
  <cp:lastModifiedBy>Ricardo Trigo</cp:lastModifiedBy>
  <cp:revision>80</cp:revision>
  <dcterms:created xsi:type="dcterms:W3CDTF">2021-07-21T16:57:27Z</dcterms:created>
  <dcterms:modified xsi:type="dcterms:W3CDTF">2022-05-24T08:14:22Z</dcterms:modified>
</cp:coreProperties>
</file>