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00" autoAdjust="0"/>
    <p:restoredTop sz="94660"/>
  </p:normalViewPr>
  <p:slideViewPr>
    <p:cSldViewPr snapToGrid="0">
      <p:cViewPr varScale="1">
        <p:scale>
          <a:sx n="127" d="100"/>
          <a:sy n="127" d="100"/>
        </p:scale>
        <p:origin x="31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2726395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3467331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4075678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4270991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1056049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622071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113688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65308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2188295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2198654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0F4C98EC-D241-4123-A7AB-0CD9E48A8753}" type="datetimeFigureOut">
              <a:rPr lang="zh-CN" altLang="en-US" smtClean="0"/>
              <a:t>2022/5/12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3571924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4C98EC-D241-4123-A7AB-0CD9E48A8753}" type="datetimeFigureOut">
              <a:rPr lang="zh-CN" altLang="en-US" smtClean="0"/>
              <a:t>2022/5/12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337CF0-98C4-4267-8705-ACA3BCB71770}" type="slidenum">
              <a:rPr lang="zh-CN" altLang="en-US" smtClean="0"/>
              <a:t>‹#›</a:t>
            </a:fld>
            <a:endParaRPr lang="zh-CN" altLang="en-US"/>
          </a:p>
        </p:txBody>
      </p:sp>
    </p:spTree>
    <p:extLst>
      <p:ext uri="{BB962C8B-B14F-4D97-AF65-F5344CB8AC3E}">
        <p14:creationId xmlns:p14="http://schemas.microsoft.com/office/powerpoint/2010/main" val="2450422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D1F3DE89-BE91-4604-828C-63851CB93278}"/>
              </a:ext>
            </a:extLst>
          </p:cNvPr>
          <p:cNvSpPr>
            <a:spLocks noChangeArrowheads="1"/>
          </p:cNvSpPr>
          <p:nvPr/>
        </p:nvSpPr>
        <p:spPr bwMode="gray">
          <a:xfrm>
            <a:off x="15932" y="589556"/>
            <a:ext cx="12192000" cy="51948"/>
          </a:xfrm>
          <a:prstGeom prst="rect">
            <a:avLst/>
          </a:prstGeom>
          <a:gradFill rotWithShape="0">
            <a:gsLst>
              <a:gs pos="0">
                <a:srgbClr val="0000FF"/>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endParaRPr lang="zh-CN" altLang="en-US" sz="2400">
              <a:latin typeface="Arial" panose="020B0604020202020204" pitchFamily="34" charset="0"/>
              <a:ea typeface="黑体" panose="02010609060101010101" pitchFamily="49" charset="-122"/>
            </a:endParaRPr>
          </a:p>
        </p:txBody>
      </p:sp>
      <p:sp>
        <p:nvSpPr>
          <p:cNvPr id="13" name="矩形 21">
            <a:extLst>
              <a:ext uri="{FF2B5EF4-FFF2-40B4-BE49-F238E27FC236}">
                <a16:creationId xmlns:a16="http://schemas.microsoft.com/office/drawing/2014/main" id="{7F8983E9-2B3D-46C8-8AED-2FF2E1E89B9E}"/>
              </a:ext>
            </a:extLst>
          </p:cNvPr>
          <p:cNvSpPr/>
          <p:nvPr/>
        </p:nvSpPr>
        <p:spPr>
          <a:xfrm>
            <a:off x="525060" y="5145"/>
            <a:ext cx="10989425" cy="600164"/>
          </a:xfrm>
          <a:prstGeom prst="rect">
            <a:avLst/>
          </a:prstGeom>
          <a:noFill/>
          <a:ln w="9525">
            <a:noFill/>
          </a:ln>
        </p:spPr>
        <p:txBody>
          <a:bodyPr wrap="square" anchor="t">
            <a:spAutoFit/>
          </a:bodyPr>
          <a:lstStyle/>
          <a:p>
            <a:pPr algn="ctr"/>
            <a:r>
              <a:rPr lang="en-US" altLang="zh-CN" sz="1100" b="1"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Maturity assessment of solid bitumen in the </a:t>
            </a:r>
            <a:r>
              <a:rPr lang="en-US" altLang="zh-CN" sz="1100" b="1" dirty="0" err="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Sinian</a:t>
            </a:r>
            <a:r>
              <a:rPr lang="en-US" altLang="zh-CN" sz="1100" b="1"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 carbonate reservoirs of the eastern and central Sichuan Basin, China: </a:t>
            </a:r>
          </a:p>
          <a:p>
            <a:pPr algn="ctr"/>
            <a:r>
              <a:rPr lang="en-US" altLang="zh-CN" sz="1100" b="1"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insights from FTIR and Raman spectroscopy analyses</a:t>
            </a:r>
          </a:p>
          <a:p>
            <a:pPr algn="ctr"/>
            <a:r>
              <a:rPr lang="en-US" altLang="zh-CN" sz="1100" b="1" dirty="0" err="1">
                <a:solidFill>
                  <a:srgbClr val="0070C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Jiaxu</a:t>
            </a:r>
            <a:r>
              <a:rPr lang="en-US" altLang="zh-CN" sz="11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 Chen and </a:t>
            </a:r>
            <a:r>
              <a:rPr lang="en-US" altLang="zh-CN" sz="1100" b="1" dirty="0" err="1">
                <a:solidFill>
                  <a:srgbClr val="0070C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Xiaowen</a:t>
            </a:r>
            <a:r>
              <a:rPr lang="en-US" altLang="zh-CN" sz="11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rPr>
              <a:t> Guo</a:t>
            </a:r>
            <a:endParaRPr lang="zh-CN" altLang="en-US" sz="11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sym typeface="微软雅黑" panose="020B0503020204020204" pitchFamily="34" charset="-122"/>
            </a:endParaRPr>
          </a:p>
        </p:txBody>
      </p:sp>
      <p:sp>
        <p:nvSpPr>
          <p:cNvPr id="3" name="文本框 2"/>
          <p:cNvSpPr txBox="1"/>
          <p:nvPr/>
        </p:nvSpPr>
        <p:spPr>
          <a:xfrm>
            <a:off x="249317" y="953738"/>
            <a:ext cx="3658198" cy="2031325"/>
          </a:xfrm>
          <a:prstGeom prst="rect">
            <a:avLst/>
          </a:prstGeom>
          <a:noFill/>
        </p:spPr>
        <p:txBody>
          <a:bodyPr wrap="square" rtlCol="0">
            <a:spAutoFit/>
          </a:bodyPr>
          <a:lstStyle/>
          <a:p>
            <a:pPr algn="just"/>
            <a:r>
              <a:rPr lang="en-US" altLang="zh-CN" sz="900" dirty="0">
                <a:latin typeface="Times New Roman" panose="02020603050405020304" pitchFamily="18" charset="0"/>
                <a:cs typeface="Times New Roman" panose="02020603050405020304" pitchFamily="18" charset="0"/>
              </a:rPr>
              <a:t>        Maturity assessment of solid bitumen is significant for the construction of the thermal evolution history of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carbonate reservoirs in the eastern and central Sichuan Basin because of the absence of vitrinite. Optical characteristics, thermal maturity levels, and geochemical compositions of solid bitumen in the central Sichuan Basin have been extensively studied, yet its thermal maturity remains controversial. The application of solid bitumen reflectance plays an important role in assessing thermal maturity due to the intensified exploitation of deep carbonate hydrocarbon systems in the central Sichuan Basin. However, it is difficult to interpret the reflectance values of solid bitumen debris in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carbonate reservoirs according to the established empirical thresholds because of their extensive values (0.12%–9.35%) which are not common in ordinary reservoirs. Therefore, the thermal maturity levels of solid bitumen are very difficult to accurately evaluate by solid bitumen reflectance.</a:t>
            </a:r>
            <a:endParaRPr lang="zh-CN" altLang="en-US" sz="900" dirty="0">
              <a:latin typeface="Times New Roman" panose="02020603050405020304" pitchFamily="18" charset="0"/>
              <a:cs typeface="Times New Roman" panose="02020603050405020304" pitchFamily="18" charset="0"/>
            </a:endParaRPr>
          </a:p>
        </p:txBody>
      </p:sp>
      <p:sp>
        <p:nvSpPr>
          <p:cNvPr id="18" name="文本框 17"/>
          <p:cNvSpPr txBox="1"/>
          <p:nvPr/>
        </p:nvSpPr>
        <p:spPr>
          <a:xfrm>
            <a:off x="245977" y="3208194"/>
            <a:ext cx="3742580" cy="784830"/>
          </a:xfrm>
          <a:prstGeom prst="rect">
            <a:avLst/>
          </a:prstGeom>
          <a:noFill/>
        </p:spPr>
        <p:txBody>
          <a:bodyPr wrap="square" rtlCol="0">
            <a:spAutoFit/>
          </a:bodyPr>
          <a:lstStyle/>
          <a:p>
            <a:pPr algn="just"/>
            <a:r>
              <a:rPr lang="en-US" altLang="zh-CN" sz="900" dirty="0">
                <a:latin typeface="Times New Roman" panose="02020603050405020304" pitchFamily="18" charset="0"/>
                <a:cs typeface="Times New Roman" panose="02020603050405020304" pitchFamily="18" charset="0"/>
              </a:rPr>
              <a:t>        The objectives of this study are to: (1) evaluate the thermal maturity of solid bitumen in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carbonate reservoirs of the eastern and central Sichuan Basin by FTIR spectroscopy and Raman spectroscopy; (2) reconstruct the thermal history of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carbonate reservoirs in the eastern and central Sichuan Basin.</a:t>
            </a:r>
            <a:endParaRPr lang="zh-CN" altLang="en-US" sz="900" dirty="0">
              <a:latin typeface="Times New Roman" panose="02020603050405020304" pitchFamily="18" charset="0"/>
              <a:cs typeface="Times New Roman" panose="02020603050405020304" pitchFamily="18" charset="0"/>
            </a:endParaRPr>
          </a:p>
        </p:txBody>
      </p:sp>
      <p:sp>
        <p:nvSpPr>
          <p:cNvPr id="23" name="文本框 22"/>
          <p:cNvSpPr txBox="1"/>
          <p:nvPr/>
        </p:nvSpPr>
        <p:spPr>
          <a:xfrm>
            <a:off x="157724" y="4215426"/>
            <a:ext cx="1943871" cy="2169825"/>
          </a:xfrm>
          <a:prstGeom prst="rect">
            <a:avLst/>
          </a:prstGeom>
          <a:noFill/>
        </p:spPr>
        <p:txBody>
          <a:bodyPr wrap="square" rtlCol="0">
            <a:spAutoFit/>
          </a:bodyPr>
          <a:lstStyle/>
          <a:p>
            <a:pPr algn="just"/>
            <a:r>
              <a:rPr lang="en-US" altLang="zh-CN" sz="900" dirty="0">
                <a:latin typeface="Times New Roman" panose="02020603050405020304" pitchFamily="18" charset="0"/>
                <a:cs typeface="Times New Roman" panose="02020603050405020304" pitchFamily="18" charset="0"/>
              </a:rPr>
              <a:t>      The Sichuan Basin, located in the southwest of China, is a superimposed petroliferous basin that developed on the Precambrian basement of the Yangtze Craton, covering an area of 1.8 × 10</a:t>
            </a:r>
            <a:r>
              <a:rPr lang="en-US" altLang="zh-CN" sz="900" baseline="30000" dirty="0">
                <a:latin typeface="Times New Roman" panose="02020603050405020304" pitchFamily="18" charset="0"/>
                <a:cs typeface="Times New Roman" panose="02020603050405020304" pitchFamily="18" charset="0"/>
              </a:rPr>
              <a:t>5</a:t>
            </a:r>
            <a:r>
              <a:rPr lang="en-US" altLang="zh-CN" sz="900" dirty="0">
                <a:latin typeface="Times New Roman" panose="02020603050405020304" pitchFamily="18" charset="0"/>
                <a:cs typeface="Times New Roman" panose="02020603050405020304" pitchFamily="18" charset="0"/>
              </a:rPr>
              <a:t> km</a:t>
            </a:r>
            <a:r>
              <a:rPr lang="en-US" altLang="zh-CN" sz="900" baseline="30000" dirty="0">
                <a:latin typeface="Times New Roman" panose="02020603050405020304" pitchFamily="18" charset="0"/>
                <a:cs typeface="Times New Roman" panose="02020603050405020304" pitchFamily="18" charset="0"/>
              </a:rPr>
              <a:t>2</a:t>
            </a:r>
            <a:r>
              <a:rPr lang="en-US" altLang="zh-CN" sz="900" dirty="0">
                <a:latin typeface="Times New Roman" panose="02020603050405020304" pitchFamily="18" charset="0"/>
                <a:cs typeface="Times New Roman" panose="02020603050405020304" pitchFamily="18" charset="0"/>
              </a:rPr>
              <a:t>(Fig. 1). The basin can be divided into four secondary structural units, including the western Sichuan Basin, the southern Sichuan Basin, the central Sichuan Basin, and the eastern Sichuan Basin.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dolomites in the Sichuan Basin constitute high-quality reservoirs in which natural gas and solid bitumen were found.</a:t>
            </a:r>
            <a:endParaRPr lang="zh-CN" altLang="en-US" sz="900" dirty="0">
              <a:latin typeface="Times New Roman" panose="02020603050405020304" pitchFamily="18" charset="0"/>
              <a:cs typeface="Times New Roman" panose="02020603050405020304" pitchFamily="18" charset="0"/>
            </a:endParaRPr>
          </a:p>
        </p:txBody>
      </p:sp>
      <p:sp>
        <p:nvSpPr>
          <p:cNvPr id="24" name="矩形 23"/>
          <p:cNvSpPr/>
          <p:nvPr/>
        </p:nvSpPr>
        <p:spPr>
          <a:xfrm>
            <a:off x="1209116" y="3979858"/>
            <a:ext cx="1525517" cy="25302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latin typeface="Times New Roman" pitchFamily="18" charset="0"/>
                <a:cs typeface="Times New Roman" pitchFamily="18" charset="0"/>
              </a:rPr>
              <a:t>Geological settings</a:t>
            </a:r>
            <a:endParaRPr lang="zh-CN" altLang="en-US" sz="1100" b="1" dirty="0">
              <a:latin typeface="Times New Roman" pitchFamily="18" charset="0"/>
              <a:cs typeface="Times New Roman" pitchFamily="18" charset="0"/>
            </a:endParaRPr>
          </a:p>
        </p:txBody>
      </p:sp>
      <p:sp>
        <p:nvSpPr>
          <p:cNvPr id="30" name="矩形 29"/>
          <p:cNvSpPr/>
          <p:nvPr/>
        </p:nvSpPr>
        <p:spPr>
          <a:xfrm>
            <a:off x="1443924" y="717182"/>
            <a:ext cx="1088206" cy="25302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latin typeface="Times New Roman" pitchFamily="18" charset="0"/>
                <a:cs typeface="Times New Roman" pitchFamily="18" charset="0"/>
              </a:rPr>
              <a:t>Introduction</a:t>
            </a:r>
            <a:endParaRPr lang="zh-CN" altLang="en-US" sz="1100" b="1" dirty="0">
              <a:latin typeface="Times New Roman" pitchFamily="18" charset="0"/>
              <a:cs typeface="Times New Roman" pitchFamily="18" charset="0"/>
            </a:endParaRPr>
          </a:p>
        </p:txBody>
      </p:sp>
      <p:sp>
        <p:nvSpPr>
          <p:cNvPr id="31" name="矩形 30"/>
          <p:cNvSpPr/>
          <p:nvPr/>
        </p:nvSpPr>
        <p:spPr>
          <a:xfrm>
            <a:off x="1573320" y="2974740"/>
            <a:ext cx="797107" cy="25302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latin typeface="Times New Roman" pitchFamily="18" charset="0"/>
                <a:cs typeface="Times New Roman" pitchFamily="18" charset="0"/>
              </a:rPr>
              <a:t>Objective</a:t>
            </a:r>
            <a:endParaRPr lang="zh-CN" altLang="en-US" sz="1100" b="1" dirty="0">
              <a:latin typeface="Times New Roman" pitchFamily="18" charset="0"/>
              <a:cs typeface="Times New Roman" pitchFamily="18" charset="0"/>
            </a:endParaRPr>
          </a:p>
        </p:txBody>
      </p:sp>
      <p:sp>
        <p:nvSpPr>
          <p:cNvPr id="32" name="文本框 31"/>
          <p:cNvSpPr txBox="1"/>
          <p:nvPr/>
        </p:nvSpPr>
        <p:spPr>
          <a:xfrm>
            <a:off x="1983619" y="5874903"/>
            <a:ext cx="2077651" cy="307777"/>
          </a:xfrm>
          <a:prstGeom prst="rect">
            <a:avLst/>
          </a:prstGeom>
          <a:noFill/>
        </p:spPr>
        <p:txBody>
          <a:bodyPr wrap="square" rtlCol="0">
            <a:spAutoFit/>
          </a:bodyPr>
          <a:lstStyle/>
          <a:p>
            <a:pPr algn="ctr"/>
            <a:r>
              <a:rPr lang="en-US" altLang="zh-CN" sz="700" dirty="0">
                <a:latin typeface="Times New Roman" panose="02020603050405020304" pitchFamily="18" charset="0"/>
                <a:cs typeface="Times New Roman" panose="02020603050405020304" pitchFamily="18" charset="0"/>
              </a:rPr>
              <a:t>Fig. 1 Geological map of the Sichuan Basin, showing main structural units and well locations.</a:t>
            </a:r>
            <a:endParaRPr lang="zh-CN" altLang="en-US" sz="700" dirty="0">
              <a:latin typeface="Times New Roman" panose="02020603050405020304" pitchFamily="18" charset="0"/>
              <a:cs typeface="Times New Roman" panose="02020603050405020304" pitchFamily="18" charset="0"/>
            </a:endParaRPr>
          </a:p>
        </p:txBody>
      </p:sp>
      <p:sp>
        <p:nvSpPr>
          <p:cNvPr id="45" name="文本框 44"/>
          <p:cNvSpPr txBox="1"/>
          <p:nvPr/>
        </p:nvSpPr>
        <p:spPr>
          <a:xfrm>
            <a:off x="4094189" y="1698729"/>
            <a:ext cx="2056140" cy="3831818"/>
          </a:xfrm>
          <a:prstGeom prst="rect">
            <a:avLst/>
          </a:prstGeom>
          <a:noFill/>
        </p:spPr>
        <p:txBody>
          <a:bodyPr wrap="square" rtlCol="0">
            <a:spAutoFit/>
          </a:bodyPr>
          <a:lstStyle/>
          <a:p>
            <a:pPr marL="171450" indent="-171450" algn="just">
              <a:buFont typeface="Wingdings" panose="05000000000000000000" pitchFamily="2" charset="2"/>
              <a:buChar char="Ø"/>
            </a:pPr>
            <a:r>
              <a:rPr lang="en-US" altLang="zh-CN" sz="900" dirty="0">
                <a:latin typeface="Times New Roman" panose="02020603050405020304" pitchFamily="18" charset="0"/>
                <a:cs typeface="Times New Roman" panose="02020603050405020304" pitchFamily="18" charset="0"/>
              </a:rPr>
              <a:t>Based on detailed observation of core samples and thin sections, solid bitumen was identified within </a:t>
            </a:r>
            <a:r>
              <a:rPr lang="en-US" altLang="zh-CN" sz="900" dirty="0" err="1">
                <a:latin typeface="Times New Roman" panose="02020603050405020304" pitchFamily="18" charset="0"/>
                <a:cs typeface="Times New Roman" panose="02020603050405020304" pitchFamily="18" charset="0"/>
              </a:rPr>
              <a:t>intercrystalline</a:t>
            </a:r>
            <a:r>
              <a:rPr lang="en-US" altLang="zh-CN" sz="900" dirty="0">
                <a:latin typeface="Times New Roman" panose="02020603050405020304" pitchFamily="18" charset="0"/>
                <a:cs typeface="Times New Roman" panose="02020603050405020304" pitchFamily="18" charset="0"/>
              </a:rPr>
              <a:t> pores, </a:t>
            </a:r>
            <a:r>
              <a:rPr lang="en-US" altLang="zh-CN" sz="900" dirty="0" err="1">
                <a:latin typeface="Times New Roman" panose="02020603050405020304" pitchFamily="18" charset="0"/>
                <a:cs typeface="Times New Roman" panose="02020603050405020304" pitchFamily="18" charset="0"/>
              </a:rPr>
              <a:t>intercrystalline</a:t>
            </a:r>
            <a:r>
              <a:rPr lang="en-US" altLang="zh-CN" sz="900" dirty="0">
                <a:latin typeface="Times New Roman" panose="02020603050405020304" pitchFamily="18" charset="0"/>
                <a:cs typeface="Times New Roman" panose="02020603050405020304" pitchFamily="18" charset="0"/>
              </a:rPr>
              <a:t> dissolution pores, karst caves, fractures, and </a:t>
            </a:r>
            <a:r>
              <a:rPr lang="en-US" altLang="zh-CN" sz="900" dirty="0" err="1">
                <a:latin typeface="Times New Roman" panose="02020603050405020304" pitchFamily="18" charset="0"/>
                <a:cs typeface="Times New Roman" panose="02020603050405020304" pitchFamily="18" charset="0"/>
              </a:rPr>
              <a:t>stylolites</a:t>
            </a:r>
            <a:r>
              <a:rPr lang="en-US" altLang="zh-CN" sz="900" dirty="0">
                <a:latin typeface="Times New Roman" panose="02020603050405020304" pitchFamily="18" charset="0"/>
                <a:cs typeface="Times New Roman" panose="02020603050405020304" pitchFamily="18" charset="0"/>
              </a:rPr>
              <a:t> in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reservoir of the Sichuan Basin (Fig. 2). Single-phase bitumen inclusions were observed in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reservoir of the central Sichuan Basin (Fig. 3).</a:t>
            </a:r>
          </a:p>
          <a:p>
            <a:pPr marL="171450" indent="-171450" algn="just">
              <a:buFont typeface="Wingdings" panose="05000000000000000000" pitchFamily="2" charset="2"/>
              <a:buChar char="Ø"/>
            </a:pPr>
            <a:r>
              <a:rPr lang="en-US" altLang="zh-CN" sz="900" dirty="0">
                <a:latin typeface="Times New Roman" panose="02020603050405020304" pitchFamily="18" charset="0"/>
                <a:cs typeface="Times New Roman" panose="02020603050405020304" pitchFamily="18" charset="0"/>
              </a:rPr>
              <a:t> The FTIR spectrums of solid bitumen are characterized by depleted aliphatic carbon and C=O group, and enrichment of aromatic carbon, which indicates that the </a:t>
            </a:r>
            <a:r>
              <a:rPr lang="en-US" altLang="zh-CN" sz="900" dirty="0" err="1">
                <a:latin typeface="Times New Roman" panose="02020603050405020304" pitchFamily="18" charset="0"/>
                <a:cs typeface="Times New Roman" panose="02020603050405020304" pitchFamily="18" charset="0"/>
              </a:rPr>
              <a:t>VR</a:t>
            </a:r>
            <a:r>
              <a:rPr lang="en-US" altLang="zh-CN" sz="900" baseline="-25000" dirty="0" err="1">
                <a:latin typeface="Times New Roman" panose="02020603050405020304" pitchFamily="18" charset="0"/>
                <a:cs typeface="Times New Roman" panose="02020603050405020304" pitchFamily="18" charset="0"/>
              </a:rPr>
              <a:t>eq</a:t>
            </a:r>
            <a:r>
              <a:rPr lang="en-US" altLang="zh-CN" sz="900" dirty="0">
                <a:latin typeface="Times New Roman" panose="02020603050405020304" pitchFamily="18" charset="0"/>
                <a:cs typeface="Times New Roman" panose="02020603050405020304" pitchFamily="18" charset="0"/>
              </a:rPr>
              <a:t> values of solid bitumen in the Sichuan Basin exceed at least 1.3%. (Fig. 4).</a:t>
            </a:r>
          </a:p>
          <a:p>
            <a:pPr marL="171450" indent="-171450" algn="just">
              <a:buFont typeface="Wingdings" panose="05000000000000000000" pitchFamily="2" charset="2"/>
              <a:buChar char="Ø"/>
            </a:pPr>
            <a:r>
              <a:rPr lang="en-US" altLang="zh-CN" sz="900" dirty="0">
                <a:latin typeface="Times New Roman" panose="02020603050405020304" pitchFamily="18" charset="0"/>
                <a:cs typeface="Times New Roman" panose="02020603050405020304" pitchFamily="18" charset="0"/>
              </a:rPr>
              <a:t>The calculated </a:t>
            </a:r>
            <a:r>
              <a:rPr lang="en-US" altLang="zh-CN" sz="900" dirty="0" err="1">
                <a:latin typeface="Times New Roman" panose="02020603050405020304" pitchFamily="18" charset="0"/>
                <a:cs typeface="Times New Roman" panose="02020603050405020304" pitchFamily="18" charset="0"/>
              </a:rPr>
              <a:t>VR</a:t>
            </a:r>
            <a:r>
              <a:rPr lang="en-US" altLang="zh-CN" sz="900" baseline="-25000" dirty="0" err="1">
                <a:latin typeface="Times New Roman" panose="02020603050405020304" pitchFamily="18" charset="0"/>
                <a:cs typeface="Times New Roman" panose="02020603050405020304" pitchFamily="18" charset="0"/>
              </a:rPr>
              <a:t>eq</a:t>
            </a:r>
            <a:r>
              <a:rPr lang="en-US" altLang="zh-CN" sz="900" dirty="0">
                <a:latin typeface="Times New Roman" panose="02020603050405020304" pitchFamily="18" charset="0"/>
                <a:cs typeface="Times New Roman" panose="02020603050405020304" pitchFamily="18" charset="0"/>
              </a:rPr>
              <a:t> values of solid bitumen inferred by Raman spectroscopy analysis are 3.8%–4.09% and 3.51%–3.77% in the eastern and central Sichuan Basin, respectively (Fig. 5). The calculated </a:t>
            </a:r>
            <a:r>
              <a:rPr lang="en-US" altLang="zh-CN" sz="900" dirty="0" err="1">
                <a:latin typeface="Times New Roman" panose="02020603050405020304" pitchFamily="18" charset="0"/>
                <a:cs typeface="Times New Roman" panose="02020603050405020304" pitchFamily="18" charset="0"/>
              </a:rPr>
              <a:t>VR</a:t>
            </a:r>
            <a:r>
              <a:rPr lang="en-US" altLang="zh-CN" sz="900" baseline="-25000" dirty="0" err="1">
                <a:latin typeface="Times New Roman" panose="02020603050405020304" pitchFamily="18" charset="0"/>
                <a:cs typeface="Times New Roman" panose="02020603050405020304" pitchFamily="18" charset="0"/>
              </a:rPr>
              <a:t>eq</a:t>
            </a:r>
            <a:r>
              <a:rPr lang="en-US" altLang="zh-CN" sz="900" dirty="0">
                <a:latin typeface="Times New Roman" panose="02020603050405020304" pitchFamily="18" charset="0"/>
                <a:cs typeface="Times New Roman" panose="02020603050405020304" pitchFamily="18" charset="0"/>
              </a:rPr>
              <a:t> values of bitumen inclusions </a:t>
            </a:r>
          </a:p>
        </p:txBody>
      </p:sp>
      <p:sp>
        <p:nvSpPr>
          <p:cNvPr id="46" name="文本框 45"/>
          <p:cNvSpPr txBox="1"/>
          <p:nvPr/>
        </p:nvSpPr>
        <p:spPr>
          <a:xfrm>
            <a:off x="6030422" y="3175779"/>
            <a:ext cx="2120051" cy="307777"/>
          </a:xfrm>
          <a:prstGeom prst="rect">
            <a:avLst/>
          </a:prstGeom>
          <a:noFill/>
        </p:spPr>
        <p:txBody>
          <a:bodyPr wrap="square" rtlCol="0">
            <a:spAutoFit/>
          </a:bodyPr>
          <a:lstStyle/>
          <a:p>
            <a:pPr algn="ctr"/>
            <a:r>
              <a:rPr lang="en-US" altLang="zh-CN" sz="700" dirty="0">
                <a:latin typeface="Times New Roman" panose="02020603050405020304" pitchFamily="18" charset="0"/>
                <a:cs typeface="Times New Roman" panose="02020603050405020304" pitchFamily="18" charset="0"/>
              </a:rPr>
              <a:t>Fig. 2 Photographs showing the occurrence of solid bitumen in the </a:t>
            </a:r>
            <a:r>
              <a:rPr lang="en-US" altLang="zh-CN" sz="700" dirty="0" err="1">
                <a:latin typeface="Times New Roman" panose="02020603050405020304" pitchFamily="18" charset="0"/>
                <a:cs typeface="Times New Roman" panose="02020603050405020304" pitchFamily="18" charset="0"/>
              </a:rPr>
              <a:t>Sinian</a:t>
            </a:r>
            <a:r>
              <a:rPr lang="en-US" altLang="zh-CN" sz="700" dirty="0">
                <a:latin typeface="Times New Roman" panose="02020603050405020304" pitchFamily="18" charset="0"/>
                <a:cs typeface="Times New Roman" panose="02020603050405020304" pitchFamily="18" charset="0"/>
              </a:rPr>
              <a:t> reservoirs of the Sichuan Basin.</a:t>
            </a:r>
            <a:endParaRPr lang="zh-CN" altLang="en-US" sz="700" dirty="0">
              <a:latin typeface="Times New Roman" panose="02020603050405020304" pitchFamily="18" charset="0"/>
              <a:cs typeface="Times New Roman" panose="02020603050405020304" pitchFamily="18" charset="0"/>
            </a:endParaRPr>
          </a:p>
        </p:txBody>
      </p:sp>
      <p:sp>
        <p:nvSpPr>
          <p:cNvPr id="47" name="文本框 46"/>
          <p:cNvSpPr txBox="1"/>
          <p:nvPr/>
        </p:nvSpPr>
        <p:spPr>
          <a:xfrm>
            <a:off x="6080262" y="4940008"/>
            <a:ext cx="1926413" cy="307777"/>
          </a:xfrm>
          <a:prstGeom prst="rect">
            <a:avLst/>
          </a:prstGeom>
          <a:noFill/>
        </p:spPr>
        <p:txBody>
          <a:bodyPr wrap="square" rtlCol="0">
            <a:spAutoFit/>
          </a:bodyPr>
          <a:lstStyle/>
          <a:p>
            <a:pPr algn="ctr"/>
            <a:r>
              <a:rPr lang="en-US" altLang="zh-CN" sz="700" dirty="0">
                <a:latin typeface="Times New Roman" panose="02020603050405020304" pitchFamily="18" charset="0"/>
                <a:cs typeface="Times New Roman" panose="02020603050405020304" pitchFamily="18" charset="0"/>
              </a:rPr>
              <a:t>Fig. 3 Photograph of bitumen inclusions in the </a:t>
            </a:r>
            <a:r>
              <a:rPr lang="en-US" altLang="zh-CN" sz="700" dirty="0" err="1">
                <a:latin typeface="Times New Roman" panose="02020603050405020304" pitchFamily="18" charset="0"/>
                <a:cs typeface="Times New Roman" panose="02020603050405020304" pitchFamily="18" charset="0"/>
              </a:rPr>
              <a:t>Sinian</a:t>
            </a:r>
            <a:r>
              <a:rPr lang="en-US" altLang="zh-CN" sz="700" dirty="0">
                <a:latin typeface="Times New Roman" panose="02020603050405020304" pitchFamily="18" charset="0"/>
                <a:cs typeface="Times New Roman" panose="02020603050405020304" pitchFamily="18" charset="0"/>
              </a:rPr>
              <a:t> reservoir of the central Sichuan Basin.</a:t>
            </a:r>
            <a:endParaRPr lang="zh-CN" altLang="en-US" sz="700" dirty="0">
              <a:latin typeface="Times New Roman" panose="02020603050405020304" pitchFamily="18" charset="0"/>
              <a:cs typeface="Times New Roman" panose="02020603050405020304" pitchFamily="18" charset="0"/>
            </a:endParaRPr>
          </a:p>
        </p:txBody>
      </p:sp>
      <p:sp>
        <p:nvSpPr>
          <p:cNvPr id="48" name="文本框 47"/>
          <p:cNvSpPr txBox="1"/>
          <p:nvPr/>
        </p:nvSpPr>
        <p:spPr>
          <a:xfrm>
            <a:off x="4914929" y="6565674"/>
            <a:ext cx="2394006" cy="200055"/>
          </a:xfrm>
          <a:prstGeom prst="rect">
            <a:avLst/>
          </a:prstGeom>
          <a:noFill/>
        </p:spPr>
        <p:txBody>
          <a:bodyPr wrap="square" rtlCol="0">
            <a:spAutoFit/>
          </a:bodyPr>
          <a:lstStyle/>
          <a:p>
            <a:pPr algn="ctr"/>
            <a:r>
              <a:rPr lang="en-US" altLang="zh-CN" sz="700" dirty="0">
                <a:latin typeface="Times New Roman" panose="02020603050405020304" pitchFamily="18" charset="0"/>
                <a:cs typeface="Times New Roman" panose="02020603050405020304" pitchFamily="18" charset="0"/>
              </a:rPr>
              <a:t>Fig. 4 FTIR spectrums of solid bitumen in the Sichuan Basin.</a:t>
            </a:r>
            <a:endParaRPr lang="zh-CN" altLang="en-US" sz="700" dirty="0">
              <a:latin typeface="Times New Roman" panose="02020603050405020304" pitchFamily="18" charset="0"/>
              <a:cs typeface="Times New Roman" panose="02020603050405020304" pitchFamily="18" charset="0"/>
            </a:endParaRPr>
          </a:p>
        </p:txBody>
      </p:sp>
      <p:sp>
        <p:nvSpPr>
          <p:cNvPr id="53" name="矩形 52"/>
          <p:cNvSpPr/>
          <p:nvPr/>
        </p:nvSpPr>
        <p:spPr>
          <a:xfrm>
            <a:off x="4875701" y="1413765"/>
            <a:ext cx="2319905" cy="25302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latin typeface="Times New Roman" pitchFamily="18" charset="0"/>
                <a:cs typeface="Times New Roman" pitchFamily="18" charset="0"/>
              </a:rPr>
              <a:t>Thermal maturity of solid bitumen</a:t>
            </a:r>
            <a:endParaRPr lang="zh-CN" altLang="en-US" sz="1100" b="1" dirty="0">
              <a:latin typeface="Times New Roman" pitchFamily="18" charset="0"/>
              <a:cs typeface="Times New Roman" pitchFamily="18" charset="0"/>
            </a:endParaRPr>
          </a:p>
        </p:txBody>
      </p:sp>
      <p:sp>
        <p:nvSpPr>
          <p:cNvPr id="55" name="矩形 54"/>
          <p:cNvSpPr/>
          <p:nvPr/>
        </p:nvSpPr>
        <p:spPr>
          <a:xfrm>
            <a:off x="1573319" y="6283123"/>
            <a:ext cx="797107" cy="25302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latin typeface="Times New Roman" pitchFamily="18" charset="0"/>
                <a:cs typeface="Times New Roman" pitchFamily="18" charset="0"/>
              </a:rPr>
              <a:t>Methods</a:t>
            </a:r>
            <a:endParaRPr lang="zh-CN" altLang="en-US" sz="1100" b="1" dirty="0">
              <a:latin typeface="Times New Roman" pitchFamily="18" charset="0"/>
              <a:cs typeface="Times New Roman" pitchFamily="18" charset="0"/>
            </a:endParaRPr>
          </a:p>
        </p:txBody>
      </p:sp>
      <p:sp>
        <p:nvSpPr>
          <p:cNvPr id="56" name="文本框 55"/>
          <p:cNvSpPr txBox="1"/>
          <p:nvPr/>
        </p:nvSpPr>
        <p:spPr>
          <a:xfrm>
            <a:off x="245977" y="6532083"/>
            <a:ext cx="3704433" cy="230832"/>
          </a:xfrm>
          <a:prstGeom prst="rect">
            <a:avLst/>
          </a:prstGeom>
          <a:noFill/>
        </p:spPr>
        <p:txBody>
          <a:bodyPr wrap="square" rtlCol="0">
            <a:spAutoFit/>
          </a:bodyPr>
          <a:lstStyle/>
          <a:p>
            <a:pPr marL="171450" indent="-171450" algn="just">
              <a:buFont typeface="Wingdings" panose="05000000000000000000" pitchFamily="2" charset="2"/>
              <a:buChar char="Ø"/>
            </a:pPr>
            <a:r>
              <a:rPr lang="en-US" altLang="zh-CN" sz="900" dirty="0">
                <a:latin typeface="Times New Roman" panose="02020603050405020304" pitchFamily="18" charset="0"/>
                <a:cs typeface="Times New Roman" panose="02020603050405020304" pitchFamily="18" charset="0"/>
              </a:rPr>
              <a:t>Thermal maturity of solid bitumen was evaluated by FTIR spectroscopy</a:t>
            </a:r>
            <a:endParaRPr lang="zh-CN" altLang="en-US" sz="900" dirty="0">
              <a:latin typeface="Times New Roman" panose="02020603050405020304" pitchFamily="18" charset="0"/>
              <a:cs typeface="Times New Roman" panose="02020603050405020304" pitchFamily="18" charset="0"/>
            </a:endParaRPr>
          </a:p>
        </p:txBody>
      </p:sp>
      <p:sp>
        <p:nvSpPr>
          <p:cNvPr id="62" name="文本框 61"/>
          <p:cNvSpPr txBox="1"/>
          <p:nvPr/>
        </p:nvSpPr>
        <p:spPr>
          <a:xfrm>
            <a:off x="8559458" y="2114087"/>
            <a:ext cx="3395825" cy="200055"/>
          </a:xfrm>
          <a:prstGeom prst="rect">
            <a:avLst/>
          </a:prstGeom>
          <a:noFill/>
        </p:spPr>
        <p:txBody>
          <a:bodyPr wrap="square" rtlCol="0">
            <a:spAutoFit/>
          </a:bodyPr>
          <a:lstStyle/>
          <a:p>
            <a:r>
              <a:rPr lang="en-US" altLang="zh-CN" sz="700" dirty="0">
                <a:latin typeface="Times New Roman" panose="02020603050405020304" pitchFamily="18" charset="0"/>
                <a:cs typeface="Times New Roman" panose="02020603050405020304" pitchFamily="18" charset="0"/>
              </a:rPr>
              <a:t>Fig. 5 Raman spectrums of solid bitumen and bitumen inclusions in the Sichuan Basin.</a:t>
            </a:r>
            <a:endParaRPr lang="zh-CN" altLang="en-US" sz="700" dirty="0">
              <a:latin typeface="Times New Roman" panose="02020603050405020304" pitchFamily="18" charset="0"/>
              <a:cs typeface="Times New Roman" panose="02020603050405020304" pitchFamily="18" charset="0"/>
            </a:endParaRPr>
          </a:p>
        </p:txBody>
      </p:sp>
      <p:sp>
        <p:nvSpPr>
          <p:cNvPr id="67" name="文本框 66"/>
          <p:cNvSpPr txBox="1"/>
          <p:nvPr/>
        </p:nvSpPr>
        <p:spPr>
          <a:xfrm>
            <a:off x="9873396" y="4722471"/>
            <a:ext cx="2175725" cy="307777"/>
          </a:xfrm>
          <a:prstGeom prst="rect">
            <a:avLst/>
          </a:prstGeom>
          <a:noFill/>
        </p:spPr>
        <p:txBody>
          <a:bodyPr wrap="square" rtlCol="0">
            <a:spAutoFit/>
          </a:bodyPr>
          <a:lstStyle/>
          <a:p>
            <a:pPr algn="ctr"/>
            <a:r>
              <a:rPr lang="en-US" altLang="zh-CN" sz="700" dirty="0">
                <a:latin typeface="Times New Roman" panose="02020603050405020304" pitchFamily="18" charset="0"/>
                <a:cs typeface="Times New Roman" panose="02020603050405020304" pitchFamily="18" charset="0"/>
              </a:rPr>
              <a:t>Fig. 6 Depth profiles of modeled and measured temperatures and Ro values in wells JS1 and MX10.</a:t>
            </a:r>
            <a:endParaRPr lang="zh-CN" altLang="en-US" sz="700" dirty="0">
              <a:latin typeface="Times New Roman" panose="02020603050405020304" pitchFamily="18" charset="0"/>
              <a:cs typeface="Times New Roman" panose="02020603050405020304" pitchFamily="18" charset="0"/>
            </a:endParaRPr>
          </a:p>
        </p:txBody>
      </p:sp>
      <p:sp>
        <p:nvSpPr>
          <p:cNvPr id="68" name="文本框 67"/>
          <p:cNvSpPr txBox="1"/>
          <p:nvPr/>
        </p:nvSpPr>
        <p:spPr>
          <a:xfrm>
            <a:off x="8233431" y="2617157"/>
            <a:ext cx="1711757" cy="2585323"/>
          </a:xfrm>
          <a:prstGeom prst="rect">
            <a:avLst/>
          </a:prstGeom>
          <a:noFill/>
        </p:spPr>
        <p:txBody>
          <a:bodyPr wrap="square" rtlCol="0">
            <a:spAutoFit/>
          </a:bodyPr>
          <a:lstStyle/>
          <a:p>
            <a:pPr algn="just"/>
            <a:r>
              <a:rPr lang="en-US" altLang="zh-CN" sz="900" dirty="0">
                <a:latin typeface="Times New Roman" panose="02020603050405020304" pitchFamily="18" charset="0"/>
                <a:cs typeface="Times New Roman" panose="02020603050405020304" pitchFamily="18" charset="0"/>
              </a:rPr>
              <a:t>        Modeled temperatures and R</a:t>
            </a:r>
            <a:r>
              <a:rPr lang="en-US" altLang="zh-CN" sz="900" baseline="-25000" dirty="0">
                <a:latin typeface="Times New Roman" panose="02020603050405020304" pitchFamily="18" charset="0"/>
                <a:cs typeface="Times New Roman" panose="02020603050405020304" pitchFamily="18" charset="0"/>
              </a:rPr>
              <a:t>o</a:t>
            </a:r>
            <a:r>
              <a:rPr lang="en-US" altLang="zh-CN" sz="900" dirty="0">
                <a:latin typeface="Times New Roman" panose="02020603050405020304" pitchFamily="18" charset="0"/>
                <a:cs typeface="Times New Roman" panose="02020603050405020304" pitchFamily="18" charset="0"/>
              </a:rPr>
              <a:t> values concur with the measured temperatures and R</a:t>
            </a:r>
            <a:r>
              <a:rPr lang="en-US" altLang="zh-CN" sz="900" baseline="-25000" dirty="0">
                <a:latin typeface="Times New Roman" panose="02020603050405020304" pitchFamily="18" charset="0"/>
                <a:cs typeface="Times New Roman" panose="02020603050405020304" pitchFamily="18" charset="0"/>
              </a:rPr>
              <a:t>o</a:t>
            </a:r>
            <a:r>
              <a:rPr lang="en-US" altLang="zh-CN" sz="900" dirty="0">
                <a:latin typeface="Times New Roman" panose="02020603050405020304" pitchFamily="18" charset="0"/>
                <a:cs typeface="Times New Roman" panose="02020603050405020304" pitchFamily="18" charset="0"/>
              </a:rPr>
              <a:t> values, implying that the burial and thermal history models are suitable for the eastern and central Sichuan Basin (Fig. 6). The thermal evolution history of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reservoirs in the eastern and central Sichuan Basin can be divided into two heating–cooling stages. At the end of the second heating stage, that is, the Late Cretaceous, the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reservoir reached the highest temperature of 250 °C in the eastern Sichuan Basin and 225 °C in the central Sichuan Basin (Fig. 7).</a:t>
            </a:r>
            <a:endParaRPr lang="zh-CN" altLang="en-US" sz="900" dirty="0">
              <a:latin typeface="Times New Roman" panose="02020603050405020304" pitchFamily="18" charset="0"/>
              <a:cs typeface="Times New Roman" panose="02020603050405020304" pitchFamily="18" charset="0"/>
            </a:endParaRPr>
          </a:p>
        </p:txBody>
      </p:sp>
      <p:sp>
        <p:nvSpPr>
          <p:cNvPr id="69" name="文本框 68"/>
          <p:cNvSpPr txBox="1"/>
          <p:nvPr/>
        </p:nvSpPr>
        <p:spPr>
          <a:xfrm>
            <a:off x="8618943" y="6570450"/>
            <a:ext cx="3050305" cy="200055"/>
          </a:xfrm>
          <a:prstGeom prst="rect">
            <a:avLst/>
          </a:prstGeom>
          <a:noFill/>
        </p:spPr>
        <p:txBody>
          <a:bodyPr wrap="square" rtlCol="0">
            <a:spAutoFit/>
          </a:bodyPr>
          <a:lstStyle/>
          <a:p>
            <a:pPr algn="ctr"/>
            <a:r>
              <a:rPr lang="en-US" altLang="zh-CN" sz="700" dirty="0">
                <a:latin typeface="Times New Roman" panose="02020603050405020304" pitchFamily="18" charset="0"/>
                <a:cs typeface="Times New Roman" panose="02020603050405020304" pitchFamily="18" charset="0"/>
              </a:rPr>
              <a:t>Fig. 7 Burial and thermal history of wells JS1 and MX10 in the Sichuan Basin.</a:t>
            </a:r>
            <a:endParaRPr lang="zh-CN" altLang="en-US" sz="700" dirty="0">
              <a:latin typeface="Times New Roman" panose="02020603050405020304" pitchFamily="18" charset="0"/>
              <a:cs typeface="Times New Roman" panose="02020603050405020304" pitchFamily="18" charset="0"/>
            </a:endParaRPr>
          </a:p>
        </p:txBody>
      </p:sp>
      <p:pic>
        <p:nvPicPr>
          <p:cNvPr id="58" name="图片 57" descr="模拟成熟度与实测值">
            <a:extLst>
              <a:ext uri="{FF2B5EF4-FFF2-40B4-BE49-F238E27FC236}">
                <a16:creationId xmlns:a16="http://schemas.microsoft.com/office/drawing/2014/main" id="{F03EAF92-DE0D-6F61-918D-6DEA13AFA66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5177" y="2719022"/>
            <a:ext cx="1872164" cy="1967007"/>
          </a:xfrm>
          <a:prstGeom prst="rect">
            <a:avLst/>
          </a:prstGeom>
          <a:noFill/>
          <a:ln>
            <a:noFill/>
          </a:ln>
        </p:spPr>
      </p:pic>
      <p:pic>
        <p:nvPicPr>
          <p:cNvPr id="65" name="图片 64" descr="埋藏史">
            <a:extLst>
              <a:ext uri="{FF2B5EF4-FFF2-40B4-BE49-F238E27FC236}">
                <a16:creationId xmlns:a16="http://schemas.microsoft.com/office/drawing/2014/main" id="{8314F131-A135-9BD8-B33C-E2EF4CD5182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94064" y="5194886"/>
            <a:ext cx="3494187" cy="1338835"/>
          </a:xfrm>
          <a:prstGeom prst="rect">
            <a:avLst/>
          </a:prstGeom>
          <a:noFill/>
          <a:ln>
            <a:noFill/>
          </a:ln>
        </p:spPr>
      </p:pic>
      <p:pic>
        <p:nvPicPr>
          <p:cNvPr id="70" name="图片 69">
            <a:extLst>
              <a:ext uri="{FF2B5EF4-FFF2-40B4-BE49-F238E27FC236}">
                <a16:creationId xmlns:a16="http://schemas.microsoft.com/office/drawing/2014/main" id="{25C77BFF-6C2F-30D3-9E7E-79FC5CEFD2E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60223" y="4341377"/>
            <a:ext cx="1860586" cy="1510854"/>
          </a:xfrm>
          <a:prstGeom prst="rect">
            <a:avLst/>
          </a:prstGeom>
          <a:noFill/>
          <a:ln>
            <a:noFill/>
          </a:ln>
        </p:spPr>
      </p:pic>
      <p:pic>
        <p:nvPicPr>
          <p:cNvPr id="6" name="图片 5">
            <a:extLst>
              <a:ext uri="{FF2B5EF4-FFF2-40B4-BE49-F238E27FC236}">
                <a16:creationId xmlns:a16="http://schemas.microsoft.com/office/drawing/2014/main" id="{2D5DFF7F-ECF1-5723-9483-A9EB8FAB60EC}"/>
              </a:ext>
            </a:extLst>
          </p:cNvPr>
          <p:cNvPicPr>
            <a:picLocks noChangeAspect="1"/>
          </p:cNvPicPr>
          <p:nvPr/>
        </p:nvPicPr>
        <p:blipFill>
          <a:blip r:embed="rId5"/>
          <a:stretch>
            <a:fillRect/>
          </a:stretch>
        </p:blipFill>
        <p:spPr>
          <a:xfrm>
            <a:off x="6107343" y="1756042"/>
            <a:ext cx="1885734" cy="1419737"/>
          </a:xfrm>
          <a:prstGeom prst="rect">
            <a:avLst/>
          </a:prstGeom>
        </p:spPr>
      </p:pic>
      <p:pic>
        <p:nvPicPr>
          <p:cNvPr id="8" name="图片 7">
            <a:extLst>
              <a:ext uri="{FF2B5EF4-FFF2-40B4-BE49-F238E27FC236}">
                <a16:creationId xmlns:a16="http://schemas.microsoft.com/office/drawing/2014/main" id="{1B77D86E-26EC-6838-9C13-583F64CFFA38}"/>
              </a:ext>
            </a:extLst>
          </p:cNvPr>
          <p:cNvPicPr>
            <a:picLocks noChangeAspect="1"/>
          </p:cNvPicPr>
          <p:nvPr/>
        </p:nvPicPr>
        <p:blipFill rotWithShape="1">
          <a:blip r:embed="rId6"/>
          <a:srcRect r="50682"/>
          <a:stretch/>
        </p:blipFill>
        <p:spPr>
          <a:xfrm>
            <a:off x="6107343" y="3515761"/>
            <a:ext cx="1872253" cy="1435026"/>
          </a:xfrm>
          <a:prstGeom prst="rect">
            <a:avLst/>
          </a:prstGeom>
        </p:spPr>
      </p:pic>
      <p:sp>
        <p:nvSpPr>
          <p:cNvPr id="71" name="矩形 70">
            <a:extLst>
              <a:ext uri="{FF2B5EF4-FFF2-40B4-BE49-F238E27FC236}">
                <a16:creationId xmlns:a16="http://schemas.microsoft.com/office/drawing/2014/main" id="{2582DF3A-556D-DB26-42BA-449A5C85735C}"/>
              </a:ext>
            </a:extLst>
          </p:cNvPr>
          <p:cNvSpPr/>
          <p:nvPr/>
        </p:nvSpPr>
        <p:spPr>
          <a:xfrm>
            <a:off x="8674100" y="2339399"/>
            <a:ext cx="2934105" cy="25302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latin typeface="Times New Roman" pitchFamily="18" charset="0"/>
                <a:cs typeface="Times New Roman" pitchFamily="18" charset="0"/>
              </a:rPr>
              <a:t>Thermal evolution history of </a:t>
            </a:r>
            <a:r>
              <a:rPr lang="en-US" altLang="zh-CN" sz="1100" b="1" dirty="0" err="1">
                <a:latin typeface="Times New Roman" pitchFamily="18" charset="0"/>
                <a:cs typeface="Times New Roman" pitchFamily="18" charset="0"/>
              </a:rPr>
              <a:t>Sinian</a:t>
            </a:r>
            <a:r>
              <a:rPr lang="en-US" altLang="zh-CN" sz="1100" b="1" dirty="0">
                <a:latin typeface="Times New Roman" pitchFamily="18" charset="0"/>
                <a:cs typeface="Times New Roman" pitchFamily="18" charset="0"/>
              </a:rPr>
              <a:t> reservoirs</a:t>
            </a:r>
            <a:endParaRPr lang="zh-CN" altLang="en-US" sz="1100" b="1" dirty="0">
              <a:latin typeface="Times New Roman" pitchFamily="18" charset="0"/>
              <a:cs typeface="Times New Roman" pitchFamily="18" charset="0"/>
            </a:endParaRPr>
          </a:p>
        </p:txBody>
      </p:sp>
      <p:pic>
        <p:nvPicPr>
          <p:cNvPr id="16" name="图片 15">
            <a:extLst>
              <a:ext uri="{FF2B5EF4-FFF2-40B4-BE49-F238E27FC236}">
                <a16:creationId xmlns:a16="http://schemas.microsoft.com/office/drawing/2014/main" id="{0A9F6AB8-DD98-897B-C02B-51570BE2AAE8}"/>
              </a:ext>
            </a:extLst>
          </p:cNvPr>
          <p:cNvPicPr>
            <a:picLocks noChangeAspect="1"/>
          </p:cNvPicPr>
          <p:nvPr/>
        </p:nvPicPr>
        <p:blipFill>
          <a:blip r:embed="rId7"/>
          <a:stretch>
            <a:fillRect/>
          </a:stretch>
        </p:blipFill>
        <p:spPr>
          <a:xfrm>
            <a:off x="197802" y="65158"/>
            <a:ext cx="1540314" cy="441195"/>
          </a:xfrm>
          <a:prstGeom prst="rect">
            <a:avLst/>
          </a:prstGeom>
        </p:spPr>
      </p:pic>
      <p:pic>
        <p:nvPicPr>
          <p:cNvPr id="72" name="图片 71">
            <a:extLst>
              <a:ext uri="{FF2B5EF4-FFF2-40B4-BE49-F238E27FC236}">
                <a16:creationId xmlns:a16="http://schemas.microsoft.com/office/drawing/2014/main" id="{BC06BDE5-FBE9-7651-3209-185AD260F989}"/>
              </a:ext>
            </a:extLst>
          </p:cNvPr>
          <p:cNvPicPr>
            <a:picLocks noChangeAspect="1"/>
          </p:cNvPicPr>
          <p:nvPr/>
        </p:nvPicPr>
        <p:blipFill>
          <a:blip r:embed="rId7"/>
          <a:stretch>
            <a:fillRect/>
          </a:stretch>
        </p:blipFill>
        <p:spPr>
          <a:xfrm>
            <a:off x="10419136" y="87495"/>
            <a:ext cx="1540314" cy="441195"/>
          </a:xfrm>
          <a:prstGeom prst="rect">
            <a:avLst/>
          </a:prstGeom>
        </p:spPr>
      </p:pic>
      <p:pic>
        <p:nvPicPr>
          <p:cNvPr id="19" name="图片 18">
            <a:extLst>
              <a:ext uri="{FF2B5EF4-FFF2-40B4-BE49-F238E27FC236}">
                <a16:creationId xmlns:a16="http://schemas.microsoft.com/office/drawing/2014/main" id="{C349964A-2955-72FC-81CE-7DC7E7E041A4}"/>
              </a:ext>
            </a:extLst>
          </p:cNvPr>
          <p:cNvPicPr>
            <a:picLocks noChangeAspect="1"/>
          </p:cNvPicPr>
          <p:nvPr/>
        </p:nvPicPr>
        <p:blipFill>
          <a:blip r:embed="rId8"/>
          <a:stretch>
            <a:fillRect/>
          </a:stretch>
        </p:blipFill>
        <p:spPr>
          <a:xfrm>
            <a:off x="8202786" y="1083205"/>
            <a:ext cx="3654820" cy="1064995"/>
          </a:xfrm>
          <a:prstGeom prst="rect">
            <a:avLst/>
          </a:prstGeom>
        </p:spPr>
      </p:pic>
      <p:pic>
        <p:nvPicPr>
          <p:cNvPr id="73" name="图片 72">
            <a:extLst>
              <a:ext uri="{FF2B5EF4-FFF2-40B4-BE49-F238E27FC236}">
                <a16:creationId xmlns:a16="http://schemas.microsoft.com/office/drawing/2014/main" id="{DB07787C-EA26-C9F5-00D2-F54B74A57402}"/>
              </a:ext>
            </a:extLst>
          </p:cNvPr>
          <p:cNvPicPr>
            <a:picLocks noChangeAspect="1"/>
          </p:cNvPicPr>
          <p:nvPr/>
        </p:nvPicPr>
        <p:blipFill rotWithShape="1">
          <a:blip r:embed="rId9"/>
          <a:srcRect l="1" r="-4635"/>
          <a:stretch/>
        </p:blipFill>
        <p:spPr>
          <a:xfrm>
            <a:off x="4260027" y="5391384"/>
            <a:ext cx="3973403" cy="1190015"/>
          </a:xfrm>
          <a:prstGeom prst="rect">
            <a:avLst/>
          </a:prstGeom>
        </p:spPr>
      </p:pic>
      <p:sp>
        <p:nvSpPr>
          <p:cNvPr id="34" name="文本框 33">
            <a:extLst>
              <a:ext uri="{FF2B5EF4-FFF2-40B4-BE49-F238E27FC236}">
                <a16:creationId xmlns:a16="http://schemas.microsoft.com/office/drawing/2014/main" id="{AB14D6A9-5452-5621-FD62-3B55D3820AD8}"/>
              </a:ext>
            </a:extLst>
          </p:cNvPr>
          <p:cNvSpPr txBox="1"/>
          <p:nvPr/>
        </p:nvSpPr>
        <p:spPr>
          <a:xfrm>
            <a:off x="4082726" y="748087"/>
            <a:ext cx="3910351" cy="646331"/>
          </a:xfrm>
          <a:prstGeom prst="rect">
            <a:avLst/>
          </a:prstGeom>
          <a:noFill/>
        </p:spPr>
        <p:txBody>
          <a:bodyPr wrap="square">
            <a:spAutoFit/>
          </a:bodyPr>
          <a:lstStyle/>
          <a:p>
            <a:pPr algn="just"/>
            <a:r>
              <a:rPr lang="en-US" altLang="zh-CN" sz="900" dirty="0">
                <a:latin typeface="Times New Roman" panose="02020603050405020304" pitchFamily="18" charset="0"/>
                <a:cs typeface="Times New Roman" panose="02020603050405020304" pitchFamily="18" charset="0"/>
              </a:rPr>
              <a:t>      and Raman spectroscopy analysis.</a:t>
            </a:r>
          </a:p>
          <a:p>
            <a:pPr marL="171450" indent="-171450" algn="just">
              <a:buFont typeface="Wingdings" panose="05000000000000000000" pitchFamily="2" charset="2"/>
              <a:buChar char="Ø"/>
            </a:pPr>
            <a:r>
              <a:rPr lang="en-US" altLang="zh-CN" sz="900" dirty="0">
                <a:latin typeface="Times New Roman" panose="02020603050405020304" pitchFamily="18" charset="0"/>
                <a:cs typeface="Times New Roman" panose="02020603050405020304" pitchFamily="18" charset="0"/>
              </a:rPr>
              <a:t>Wells MX10 and JS1 were selected to simulate the burial and thermal history of </a:t>
            </a:r>
            <a:r>
              <a:rPr lang="en-US" altLang="zh-CN" sz="900" dirty="0" err="1">
                <a:latin typeface="Times New Roman" panose="02020603050405020304" pitchFamily="18" charset="0"/>
                <a:cs typeface="Times New Roman" panose="02020603050405020304" pitchFamily="18" charset="0"/>
              </a:rPr>
              <a:t>Sinian</a:t>
            </a:r>
            <a:r>
              <a:rPr lang="en-US" altLang="zh-CN" sz="900" dirty="0">
                <a:latin typeface="Times New Roman" panose="02020603050405020304" pitchFamily="18" charset="0"/>
                <a:cs typeface="Times New Roman" panose="02020603050405020304" pitchFamily="18" charset="0"/>
              </a:rPr>
              <a:t> reservoirs in the central and eastern Sichuan Basin utilizing the </a:t>
            </a:r>
            <a:r>
              <a:rPr lang="en-US" altLang="zh-CN" sz="900" dirty="0" err="1">
                <a:latin typeface="Times New Roman" panose="02020603050405020304" pitchFamily="18" charset="0"/>
                <a:cs typeface="Times New Roman" panose="02020603050405020304" pitchFamily="18" charset="0"/>
              </a:rPr>
              <a:t>BasinMod</a:t>
            </a:r>
            <a:r>
              <a:rPr lang="en-US" altLang="zh-CN" sz="900" dirty="0">
                <a:latin typeface="Times New Roman" panose="02020603050405020304" pitchFamily="18" charset="0"/>
                <a:cs typeface="Times New Roman" panose="02020603050405020304" pitchFamily="18" charset="0"/>
              </a:rPr>
              <a:t> 1-D software. </a:t>
            </a:r>
            <a:endParaRPr lang="zh-CN" altLang="en-US" sz="900" dirty="0">
              <a:latin typeface="Times New Roman" panose="02020603050405020304" pitchFamily="18" charset="0"/>
              <a:cs typeface="Times New Roman" panose="02020603050405020304" pitchFamily="18" charset="0"/>
            </a:endParaRPr>
          </a:p>
        </p:txBody>
      </p:sp>
      <p:sp>
        <p:nvSpPr>
          <p:cNvPr id="36" name="文本框 35">
            <a:extLst>
              <a:ext uri="{FF2B5EF4-FFF2-40B4-BE49-F238E27FC236}">
                <a16:creationId xmlns:a16="http://schemas.microsoft.com/office/drawing/2014/main" id="{DE6C9B9C-C29E-F655-B7A7-6638200F3C67}"/>
              </a:ext>
            </a:extLst>
          </p:cNvPr>
          <p:cNvSpPr txBox="1"/>
          <p:nvPr/>
        </p:nvSpPr>
        <p:spPr>
          <a:xfrm>
            <a:off x="8197767" y="813925"/>
            <a:ext cx="3654820" cy="230832"/>
          </a:xfrm>
          <a:prstGeom prst="rect">
            <a:avLst/>
          </a:prstGeom>
          <a:noFill/>
        </p:spPr>
        <p:txBody>
          <a:bodyPr wrap="square">
            <a:spAutoFit/>
          </a:bodyPr>
          <a:lstStyle/>
          <a:p>
            <a:pPr algn="just"/>
            <a:r>
              <a:rPr lang="en-US" altLang="zh-CN" sz="900" dirty="0">
                <a:latin typeface="Times New Roman" panose="02020603050405020304" pitchFamily="18" charset="0"/>
                <a:cs typeface="Times New Roman" panose="02020603050405020304" pitchFamily="18" charset="0"/>
              </a:rPr>
              <a:t>of the central Sichuan Basin vary from 3.54% to 3.64% (Fig. 5). </a:t>
            </a:r>
          </a:p>
        </p:txBody>
      </p:sp>
    </p:spTree>
    <p:extLst>
      <p:ext uri="{BB962C8B-B14F-4D97-AF65-F5344CB8AC3E}">
        <p14:creationId xmlns:p14="http://schemas.microsoft.com/office/powerpoint/2010/main" val="202206929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1914</TotalTime>
  <Words>798</Words>
  <Application>Microsoft Office PowerPoint</Application>
  <PresentationFormat>宽屏</PresentationFormat>
  <Paragraphs>27</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等线 Light</vt:lpstr>
      <vt:lpstr>Arial</vt:lpstr>
      <vt:lpstr>Times New Roman</vt:lpstr>
      <vt:lpstr>Wingdings</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陈家旭</dc:creator>
  <cp:lastModifiedBy>陈 家旭</cp:lastModifiedBy>
  <cp:revision>41</cp:revision>
  <dcterms:created xsi:type="dcterms:W3CDTF">2021-03-20T13:53:20Z</dcterms:created>
  <dcterms:modified xsi:type="dcterms:W3CDTF">2022-05-12T10:07:46Z</dcterms:modified>
</cp:coreProperties>
</file>