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745" r:id="rId5"/>
  </p:sldMasterIdLst>
  <p:notesMasterIdLst>
    <p:notesMasterId r:id="rId19"/>
  </p:notesMasterIdLst>
  <p:handoutMasterIdLst>
    <p:handoutMasterId r:id="rId20"/>
  </p:handoutMasterIdLst>
  <p:sldIdLst>
    <p:sldId id="310" r:id="rId6"/>
    <p:sldId id="320" r:id="rId7"/>
    <p:sldId id="321" r:id="rId8"/>
    <p:sldId id="294" r:id="rId9"/>
    <p:sldId id="296" r:id="rId10"/>
    <p:sldId id="298" r:id="rId11"/>
    <p:sldId id="312" r:id="rId12"/>
    <p:sldId id="313" r:id="rId13"/>
    <p:sldId id="317" r:id="rId14"/>
    <p:sldId id="319" r:id="rId15"/>
    <p:sldId id="314" r:id="rId16"/>
    <p:sldId id="315" r:id="rId17"/>
    <p:sldId id="316" r:id="rId18"/>
  </p:sldIdLst>
  <p:sldSz cx="12192000" cy="6858000"/>
  <p:notesSz cx="6797675" cy="9928225"/>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7529" userDrawn="1">
          <p15:clr>
            <a:srgbClr val="A4A3A4"/>
          </p15:clr>
        </p15:guide>
        <p15:guide id="3" orient="horz" pos="391" userDrawn="1">
          <p15:clr>
            <a:srgbClr val="A4A3A4"/>
          </p15:clr>
        </p15:guide>
        <p15:guide id="4" orient="horz" pos="73" userDrawn="1">
          <p15:clr>
            <a:srgbClr val="A4A3A4"/>
          </p15:clr>
        </p15:guide>
        <p15:guide id="5" pos="57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73AE9-2678-EC48-DB0E-85AEFEE47DA7}" name="Robert Grabowski" initials="RG" userId="Robert Grabowsk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06D"/>
    <a:srgbClr val="E4003A"/>
    <a:srgbClr val="0099C4"/>
    <a:srgbClr val="2F444E"/>
    <a:srgbClr val="354248"/>
    <a:srgbClr val="091932"/>
    <a:srgbClr val="344248"/>
    <a:srgbClr val="384A50"/>
    <a:srgbClr val="633E88"/>
    <a:srgbClr val="2737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BEDB0-F9E3-4924-A623-A86148909950}" v="7" dt="2022-05-13T10:01:52.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4" autoAdjust="0"/>
    <p:restoredTop sz="82374" autoAdjust="0"/>
  </p:normalViewPr>
  <p:slideViewPr>
    <p:cSldViewPr>
      <p:cViewPr varScale="1">
        <p:scale>
          <a:sx n="94" d="100"/>
          <a:sy n="94" d="100"/>
        </p:scale>
        <p:origin x="1224" y="78"/>
      </p:cViewPr>
      <p:guideLst>
        <p:guide orient="horz" pos="1117"/>
        <p:guide pos="7529"/>
        <p:guide orient="horz" pos="391"/>
        <p:guide orient="horz" pos="73"/>
        <p:guide pos="57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29" d="100"/>
          <a:sy n="129" d="100"/>
        </p:scale>
        <p:origin x="397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Grabowski" userId="5bde7af0-2875-41f2-b06b-f4aaed883015" providerId="ADAL" clId="{9B1BEDB0-F9E3-4924-A623-A86148909950}"/>
    <pc:docChg chg="undo custSel modSld">
      <pc:chgData name="Robert Grabowski" userId="5bde7af0-2875-41f2-b06b-f4aaed883015" providerId="ADAL" clId="{9B1BEDB0-F9E3-4924-A623-A86148909950}" dt="2022-05-13T10:05:18.476" v="370"/>
      <pc:docMkLst>
        <pc:docMk/>
      </pc:docMkLst>
      <pc:sldChg chg="modSp mod addCm modCm">
        <pc:chgData name="Robert Grabowski" userId="5bde7af0-2875-41f2-b06b-f4aaed883015" providerId="ADAL" clId="{9B1BEDB0-F9E3-4924-A623-A86148909950}" dt="2022-05-13T09:55:01.523" v="17"/>
        <pc:sldMkLst>
          <pc:docMk/>
          <pc:sldMk cId="2322353783" sldId="294"/>
        </pc:sldMkLst>
        <pc:spChg chg="mod">
          <ac:chgData name="Robert Grabowski" userId="5bde7af0-2875-41f2-b06b-f4aaed883015" providerId="ADAL" clId="{9B1BEDB0-F9E3-4924-A623-A86148909950}" dt="2022-05-13T09:53:48.929" v="16" actId="20577"/>
          <ac:spMkLst>
            <pc:docMk/>
            <pc:sldMk cId="2322353783" sldId="294"/>
            <ac:spMk id="12" creationId="{078E2E64-4644-44B0-90B2-BB2C93DAAFF9}"/>
          </ac:spMkLst>
        </pc:spChg>
      </pc:sldChg>
      <pc:sldChg chg="modSp mod addCm">
        <pc:chgData name="Robert Grabowski" userId="5bde7af0-2875-41f2-b06b-f4aaed883015" providerId="ADAL" clId="{9B1BEDB0-F9E3-4924-A623-A86148909950}" dt="2022-05-13T09:57:33.061" v="20"/>
        <pc:sldMkLst>
          <pc:docMk/>
          <pc:sldMk cId="2471912877" sldId="296"/>
        </pc:sldMkLst>
        <pc:spChg chg="mod">
          <ac:chgData name="Robert Grabowski" userId="5bde7af0-2875-41f2-b06b-f4aaed883015" providerId="ADAL" clId="{9B1BEDB0-F9E3-4924-A623-A86148909950}" dt="2022-05-13T09:56:01.885" v="19" actId="20577"/>
          <ac:spMkLst>
            <pc:docMk/>
            <pc:sldMk cId="2471912877" sldId="296"/>
            <ac:spMk id="11" creationId="{D0B6BB44-E890-4957-AF1A-2DFB1153DB57}"/>
          </ac:spMkLst>
        </pc:spChg>
      </pc:sldChg>
      <pc:sldChg chg="addCm modCm">
        <pc:chgData name="Robert Grabowski" userId="5bde7af0-2875-41f2-b06b-f4aaed883015" providerId="ADAL" clId="{9B1BEDB0-F9E3-4924-A623-A86148909950}" dt="2022-05-13T10:05:18.476" v="370"/>
        <pc:sldMkLst>
          <pc:docMk/>
          <pc:sldMk cId="2782909545" sldId="311"/>
        </pc:sldMkLst>
      </pc:sldChg>
      <pc:sldChg chg="modSp mod addCm delCm modCm">
        <pc:chgData name="Robert Grabowski" userId="5bde7af0-2875-41f2-b06b-f4aaed883015" providerId="ADAL" clId="{9B1BEDB0-F9E3-4924-A623-A86148909950}" dt="2022-05-13T10:04:36.114" v="369"/>
        <pc:sldMkLst>
          <pc:docMk/>
          <pc:sldMk cId="2971514209" sldId="313"/>
        </pc:sldMkLst>
        <pc:spChg chg="mod">
          <ac:chgData name="Robert Grabowski" userId="5bde7af0-2875-41f2-b06b-f4aaed883015" providerId="ADAL" clId="{9B1BEDB0-F9E3-4924-A623-A86148909950}" dt="2022-05-13T10:04:10.087" v="367" actId="20577"/>
          <ac:spMkLst>
            <pc:docMk/>
            <pc:sldMk cId="2971514209" sldId="313"/>
            <ac:spMk id="18" creationId="{E203B48E-8A92-46E8-A8EA-7A25EA9CFC0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latin typeface="Arial" charset="0"/>
              <a:ea typeface="Arial" charset="0"/>
              <a:cs typeface="Arial" charset="0"/>
            </a:endParaRPr>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6F8EA1D-728A-4E5F-9A4B-D1A7FD31BCED}" type="datetimeFigureOut">
              <a:rPr lang="en-GB" smtClean="0">
                <a:latin typeface="Arial" charset="0"/>
                <a:ea typeface="Arial" charset="0"/>
                <a:cs typeface="Arial" charset="0"/>
              </a:rPr>
              <a:t>19/05/2022</a:t>
            </a:fld>
            <a:endParaRPr lang="en-GB" dirty="0">
              <a:latin typeface="Arial" charset="0"/>
              <a:ea typeface="Arial" charset="0"/>
              <a:cs typeface="Arial" charset="0"/>
            </a:endParaRPr>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latin typeface="Arial" charset="0"/>
              <a:ea typeface="Arial" charset="0"/>
              <a:cs typeface="Arial" charset="0"/>
            </a:endParaRPr>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539A8912-DC56-4920-85F1-EA9817C1761F}" type="slidenum">
              <a:rPr lang="en-GB" smtClean="0">
                <a:latin typeface="Arial" charset="0"/>
                <a:ea typeface="Arial" charset="0"/>
                <a:cs typeface="Arial" charset="0"/>
              </a:rPr>
              <a:t>‹#›</a:t>
            </a:fld>
            <a:endParaRPr lang="en-GB" dirty="0">
              <a:latin typeface="Arial" charset="0"/>
              <a:ea typeface="Arial" charset="0"/>
              <a:cs typeface="Arial" charset="0"/>
            </a:endParaRPr>
          </a:p>
        </p:txBody>
      </p:sp>
    </p:spTree>
    <p:extLst>
      <p:ext uri="{BB962C8B-B14F-4D97-AF65-F5344CB8AC3E}">
        <p14:creationId xmlns:p14="http://schemas.microsoft.com/office/powerpoint/2010/main" val="660024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463CE1C2-7DC9-FC47-9848-69281FD2BD18}" type="datetimeFigureOut">
              <a:rPr lang="en-US" smtClean="0"/>
              <a:t>5/19/2022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3B11FC8D-FEAC-3A4D-B17B-284E661AD230}" type="slidenum">
              <a:rPr lang="en-US" smtClean="0"/>
              <a:t>‹#›</a:t>
            </a:fld>
            <a:endParaRPr lang="en-US"/>
          </a:p>
        </p:txBody>
      </p:sp>
    </p:spTree>
    <p:extLst>
      <p:ext uri="{BB962C8B-B14F-4D97-AF65-F5344CB8AC3E}">
        <p14:creationId xmlns:p14="http://schemas.microsoft.com/office/powerpoint/2010/main" val="818081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welcome to my presentation, my name is wenlong </a:t>
            </a:r>
            <a:r>
              <a:rPr lang="en-GB" dirty="0" err="1"/>
              <a:t>chen,</a:t>
            </a:r>
            <a:r>
              <a:rPr lang="en-GB" dirty="0"/>
              <a:t> I am working in Cranfield University as a research fellow. In this talk, I am going to share out latest research on using molecular dynamics simulation to model the short-range interaction of clay particles, an to improve the prediction of erodibility with our model. I would like to thank my co-authors, Dr Robert Grabowski and professor Saurav Goel from London south bank university. As well as the financial support from EPSRC and the university. </a:t>
            </a:r>
          </a:p>
        </p:txBody>
      </p:sp>
      <p:sp>
        <p:nvSpPr>
          <p:cNvPr id="4" name="Slide Number Placeholder 3"/>
          <p:cNvSpPr>
            <a:spLocks noGrp="1"/>
          </p:cNvSpPr>
          <p:nvPr>
            <p:ph type="sldNum" sz="quarter" idx="5"/>
          </p:nvPr>
        </p:nvSpPr>
        <p:spPr/>
        <p:txBody>
          <a:bodyPr/>
          <a:lstStyle/>
          <a:p>
            <a:fld id="{3B11FC8D-FEAC-3A4D-B17B-284E661AD230}" type="slidenum">
              <a:rPr lang="en-US" smtClean="0"/>
              <a:t>1</a:t>
            </a:fld>
            <a:endParaRPr lang="en-US"/>
          </a:p>
        </p:txBody>
      </p:sp>
    </p:spTree>
    <p:extLst>
      <p:ext uri="{BB962C8B-B14F-4D97-AF65-F5344CB8AC3E}">
        <p14:creationId xmlns:p14="http://schemas.microsoft.com/office/powerpoint/2010/main" val="337365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Neue"/>
                <a:ea typeface="DengXian" panose="02010600030101010101" pitchFamily="2" charset="-122"/>
              </a:rPr>
              <a:t>the stabilizing mechanism of various salt differs, as the figure shows, with 2% NaCl, increased number of cations were observed, whereas with other salts, the Na Cation was replaced with other more stable cations. </a:t>
            </a:r>
            <a:endParaRPr lang="en-GB" sz="18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10"/>
          </p:nvPr>
        </p:nvSpPr>
        <p:spPr/>
        <p:txBody>
          <a:bodyPr/>
          <a:lstStyle/>
          <a:p>
            <a:fld id="{3B11FC8D-FEAC-3A4D-B17B-284E661AD230}" type="slidenum">
              <a:rPr lang="en-US" smtClean="0"/>
              <a:t>10</a:t>
            </a:fld>
            <a:endParaRPr lang="en-US"/>
          </a:p>
        </p:txBody>
      </p:sp>
    </p:spTree>
    <p:extLst>
      <p:ext uri="{BB962C8B-B14F-4D97-AF65-F5344CB8AC3E}">
        <p14:creationId xmlns:p14="http://schemas.microsoft.com/office/powerpoint/2010/main" val="361342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Helvetica Neue"/>
                <a:ea typeface="DengXian" panose="02010600030101010101" pitchFamily="2" charset="-122"/>
              </a:rPr>
              <a:t>with molecular dynamics simulation, we are now able to quantify the resistance of stable clay particles in either pure water or salted environment. we would like to use our result to improve the prediction of sediment erodibility. in sediment transport, an often used theory to describe clay attraction was the van der Waals interaction. it predicts exponentially decreasing attraction over the inter-particle distance as you can find in the dashed curves where </a:t>
            </a:r>
            <a:r>
              <a:rPr lang="en-GB" sz="1800" dirty="0" err="1">
                <a:solidFill>
                  <a:srgbClr val="000000"/>
                </a:solidFill>
                <a:effectLst/>
                <a:latin typeface="Helvetica Neue"/>
                <a:ea typeface="DengXian" panose="02010600030101010101" pitchFamily="2" charset="-122"/>
              </a:rPr>
              <a:t>hamaker</a:t>
            </a:r>
            <a:r>
              <a:rPr lang="en-GB" sz="1800" dirty="0">
                <a:solidFill>
                  <a:srgbClr val="000000"/>
                </a:solidFill>
                <a:effectLst/>
                <a:latin typeface="Helvetica Neue"/>
                <a:ea typeface="DengXian" panose="02010600030101010101" pitchFamily="2" charset="-122"/>
              </a:rPr>
              <a:t> constant was used to account for variations in the clay minerals, water chemistry. The hammer constant was empirically obtained due to the lack of accurate calculation, and various value were suggested. furthermore, the van der Waals attraction predicts a closely attached combination between clay particles, which contradicts our finding of an equilibrate interlayer distance. Here we proposed a new relationship to describe clay interaction that takes the shape of the solid curves. It is inspired from the </a:t>
            </a:r>
            <a:r>
              <a:rPr lang="en-GB" sz="1800" dirty="0" err="1">
                <a:solidFill>
                  <a:srgbClr val="000000"/>
                </a:solidFill>
                <a:effectLst/>
                <a:latin typeface="Helvetica Neue"/>
                <a:ea typeface="DengXian" panose="02010600030101010101" pitchFamily="2" charset="-122"/>
              </a:rPr>
              <a:t>lenaard</a:t>
            </a:r>
            <a:r>
              <a:rPr lang="en-GB" sz="1800" dirty="0">
                <a:solidFill>
                  <a:srgbClr val="000000"/>
                </a:solidFill>
                <a:effectLst/>
                <a:latin typeface="Helvetica Neue"/>
                <a:ea typeface="DengXian" panose="02010600030101010101" pitchFamily="2" charset="-122"/>
              </a:rPr>
              <a:t>-jones potential. Two parameters linking to interlayer distance and resistance were used in the relation. Note that the negative and positive pressure in the figure indicates attraction and repulsion in between clay particles. Where the repulsion at distance short than the equilibrium distance was obtained by press analysis. The proposed relation captures both the attraction and repulsion of clay particles. The blue and purple cross indicate the shear resistance of clay particles.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3B11FC8D-FEAC-3A4D-B17B-284E661AD230}" type="slidenum">
              <a:rPr lang="en-US" smtClean="0"/>
              <a:t>11</a:t>
            </a:fld>
            <a:endParaRPr lang="en-US"/>
          </a:p>
        </p:txBody>
      </p:sp>
    </p:spTree>
    <p:extLst>
      <p:ext uri="{BB962C8B-B14F-4D97-AF65-F5344CB8AC3E}">
        <p14:creationId xmlns:p14="http://schemas.microsoft.com/office/powerpoint/2010/main" val="182496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conclusion. We developed a molecular dynamics method to investigate nano-scale clay water interaction and to quantify the strength of clay particle.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Additional studies on other clays such as </a:t>
            </a:r>
            <a:r>
              <a:rPr lang="en-GB" sz="1200" dirty="0" err="1"/>
              <a:t>beidellde</a:t>
            </a:r>
            <a:r>
              <a:rPr lang="en-GB" sz="1200" dirty="0"/>
              <a:t> and kaolinite as well as other counter ions were performed, we hope to present these findings in a research paper in the coming month.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your attention and we welcome suggestions/comments/communications in any form.</a:t>
            </a:r>
          </a:p>
        </p:txBody>
      </p:sp>
      <p:sp>
        <p:nvSpPr>
          <p:cNvPr id="4" name="Slide Number Placeholder 3"/>
          <p:cNvSpPr>
            <a:spLocks noGrp="1"/>
          </p:cNvSpPr>
          <p:nvPr>
            <p:ph type="sldNum" sz="quarter" idx="10"/>
          </p:nvPr>
        </p:nvSpPr>
        <p:spPr/>
        <p:txBody>
          <a:bodyPr/>
          <a:lstStyle/>
          <a:p>
            <a:fld id="{3B11FC8D-FEAC-3A4D-B17B-284E661AD230}" type="slidenum">
              <a:rPr lang="en-US" smtClean="0"/>
              <a:t>12</a:t>
            </a:fld>
            <a:endParaRPr lang="en-US"/>
          </a:p>
        </p:txBody>
      </p:sp>
    </p:spTree>
    <p:extLst>
      <p:ext uri="{BB962C8B-B14F-4D97-AF65-F5344CB8AC3E}">
        <p14:creationId xmlns:p14="http://schemas.microsoft.com/office/powerpoint/2010/main" val="143529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simulation results are present here. We looked into clay of various charge, therefore requires different number of </a:t>
            </a:r>
            <a:r>
              <a:rPr lang="en-GB" sz="1200" dirty="0" err="1"/>
              <a:t>sodiums</a:t>
            </a:r>
            <a:r>
              <a:rPr lang="en-GB" sz="1200" dirty="0"/>
              <a:t> to balance the charge, 2, 4, 6, 12 etc. and also potassium and calcium as balancing cations. The x axis is time and the vertical axis the d-space, which denotes the distance between layers. Lets first look at the sudden jumps of d-space. In panel f, the d-space stays for around 15 ns at 12.5 A and suddenly jumps to 15 A in less than 0.2 ns. Such step-wise increase is also known as crystalline swell. Lets take a close look at this process. </a:t>
            </a:r>
          </a:p>
        </p:txBody>
      </p:sp>
      <p:sp>
        <p:nvSpPr>
          <p:cNvPr id="4" name="Slide Number Placeholder 3"/>
          <p:cNvSpPr>
            <a:spLocks noGrp="1"/>
          </p:cNvSpPr>
          <p:nvPr>
            <p:ph type="sldNum" sz="quarter" idx="10"/>
          </p:nvPr>
        </p:nvSpPr>
        <p:spPr/>
        <p:txBody>
          <a:bodyPr/>
          <a:lstStyle/>
          <a:p>
            <a:fld id="{3B11FC8D-FEAC-3A4D-B17B-284E661AD230}" type="slidenum">
              <a:rPr lang="en-US" smtClean="0"/>
              <a:t>13</a:t>
            </a:fld>
            <a:endParaRPr lang="en-US"/>
          </a:p>
        </p:txBody>
      </p:sp>
    </p:spTree>
    <p:extLst>
      <p:ext uri="{BB962C8B-B14F-4D97-AF65-F5344CB8AC3E}">
        <p14:creationId xmlns:p14="http://schemas.microsoft.com/office/powerpoint/2010/main" val="108442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Sediment erosion affects many engineering problems, such as the water quality, pollutant transport, land deformation, bank failure or coastal erosion. Such large-scale engineering problems are normally solved using continuum model. However, as pointed out by recent studies on sediment transport, an accurate continuum model should based on point resolved sediment dynamics. Where inter-particle interaction is crucial in predicting the movement of sediment. Now lets look into the mixture of cohesive sediment. The fine composition of the mixture, especially the finest composition, clay, are in fact the dominant component providing attraction within the mixture. Clay featured with small size, negative charge and plate like shape. It is very active both physically and chemically. Owing to these features, clay provides the most adhesion and cohesion to the cohesive sediment, and is very important for the stability of the mixture. </a:t>
            </a:r>
          </a:p>
        </p:txBody>
      </p:sp>
      <p:sp>
        <p:nvSpPr>
          <p:cNvPr id="4" name="Slide Number Placeholder 3"/>
          <p:cNvSpPr>
            <a:spLocks noGrp="1"/>
          </p:cNvSpPr>
          <p:nvPr>
            <p:ph type="sldNum" sz="quarter" idx="10"/>
          </p:nvPr>
        </p:nvSpPr>
        <p:spPr/>
        <p:txBody>
          <a:bodyPr/>
          <a:lstStyle/>
          <a:p>
            <a:fld id="{3B11FC8D-FEAC-3A4D-B17B-284E661AD230}" type="slidenum">
              <a:rPr lang="en-US" smtClean="0"/>
              <a:t>2</a:t>
            </a:fld>
            <a:endParaRPr lang="en-US"/>
          </a:p>
        </p:txBody>
      </p:sp>
    </p:spTree>
    <p:extLst>
      <p:ext uri="{BB962C8B-B14F-4D97-AF65-F5344CB8AC3E}">
        <p14:creationId xmlns:p14="http://schemas.microsoft.com/office/powerpoint/2010/main" val="75125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Sediment erosion affects many engineering problems, such as the water quality, pollutant transport, land deformation, bank failure or coastal erosion. Such large-scale engineering problems are normally solved using continuum model. However, as pointed out by recent studies on sediment transport, an accurate continuum model should based on point resolved sediment dynamics. Where inter-particle interaction is crucial in predicting the movement of sediment. Now lets look into the mixture of cohesive sediment. The fine composition of the mixture, especially the finest composition, clay, are in fact the dominant component providing attraction within the mixture. Clay featured with small size, negative charge and plate like shape. It is very active both physically and chemically. Owing to these features, clay provides the most adhesion and cohesion to the cohesive sediment, and is very important for the stability of the mixture. Numerous studies looked into the interactions between clay particles with both experimental and numerical methods, but results remains as empirical. Which led to the fact that there is no universal formula for the prediction of sediment erodibility. In this study, we would like to build up from the bottom, using molecular dynamics to quantify inter-particle forces for clay particles. The variation of clay charge was also considered. </a:t>
            </a:r>
          </a:p>
        </p:txBody>
      </p:sp>
      <p:sp>
        <p:nvSpPr>
          <p:cNvPr id="4" name="Slide Number Placeholder 3"/>
          <p:cNvSpPr>
            <a:spLocks noGrp="1"/>
          </p:cNvSpPr>
          <p:nvPr>
            <p:ph type="sldNum" sz="quarter" idx="10"/>
          </p:nvPr>
        </p:nvSpPr>
        <p:spPr/>
        <p:txBody>
          <a:bodyPr/>
          <a:lstStyle/>
          <a:p>
            <a:fld id="{3B11FC8D-FEAC-3A4D-B17B-284E661AD230}" type="slidenum">
              <a:rPr lang="en-US" smtClean="0"/>
              <a:t>3</a:t>
            </a:fld>
            <a:endParaRPr lang="en-US"/>
          </a:p>
        </p:txBody>
      </p:sp>
    </p:spTree>
    <p:extLst>
      <p:ext uri="{BB962C8B-B14F-4D97-AF65-F5344CB8AC3E}">
        <p14:creationId xmlns:p14="http://schemas.microsoft.com/office/powerpoint/2010/main" val="3264166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Here is an example of clay structure. Clay is featured with numerous plate layers stack together. Here we look at montmorillonite, which has such </a:t>
            </a:r>
            <a:r>
              <a:rPr lang="en-GB" sz="1200" dirty="0" err="1"/>
              <a:t>sandwidch</a:t>
            </a:r>
            <a:r>
              <a:rPr lang="en-GB" sz="1200" dirty="0"/>
              <a:t> structure in each layer, for instance, with two surface tetrahedral layers and one interior octahedral layers. The substitution of o-layer Aluminium with Magnesium then leads to negative charge of the particle, owing to their valence difference. Various number of substitution then leads to different layer charge. Which requires positively charged cations to balance the charge. Cations can be mono valent, such as sodium and potassium or bivalent like calcium. The distance between two layers, here denoted as delta, and is recorded as an indicator for the swelling state of clays. </a:t>
            </a:r>
          </a:p>
        </p:txBody>
      </p:sp>
      <p:sp>
        <p:nvSpPr>
          <p:cNvPr id="4" name="Slide Number Placeholder 3"/>
          <p:cNvSpPr>
            <a:spLocks noGrp="1"/>
          </p:cNvSpPr>
          <p:nvPr>
            <p:ph type="sldNum" sz="quarter" idx="10"/>
          </p:nvPr>
        </p:nvSpPr>
        <p:spPr/>
        <p:txBody>
          <a:bodyPr/>
          <a:lstStyle/>
          <a:p>
            <a:fld id="{3B11FC8D-FEAC-3A4D-B17B-284E661AD230}" type="slidenum">
              <a:rPr lang="en-US" smtClean="0"/>
              <a:t>4</a:t>
            </a:fld>
            <a:endParaRPr lang="en-US"/>
          </a:p>
        </p:txBody>
      </p:sp>
    </p:spTree>
    <p:extLst>
      <p:ext uri="{BB962C8B-B14F-4D97-AF65-F5344CB8AC3E}">
        <p14:creationId xmlns:p14="http://schemas.microsoft.com/office/powerpoint/2010/main" val="172633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are using </a:t>
            </a:r>
            <a:r>
              <a:rPr lang="en-GB" sz="1200" dirty="0" err="1"/>
              <a:t>lammps</a:t>
            </a:r>
            <a:r>
              <a:rPr lang="en-GB" sz="1200" dirty="0"/>
              <a:t> software to perform the molecular dynamics simulation, which uses newton’s second law to predict the trajectory of atoms. The force/interaction between atoms are described with the CLAYFF force field. As you can see from the right figure, a two layer particle was used, the white and red sticks indicate the water molecules, and the disperse purple balls are resolved sodium atoms. Throughout the simulation, the bottom layer was fixed, whereas the top layer was free to move vertically. The inter-layer attraction was quantified as resistance to applied stress.  </a:t>
            </a:r>
          </a:p>
        </p:txBody>
      </p:sp>
      <p:sp>
        <p:nvSpPr>
          <p:cNvPr id="4" name="Slide Number Placeholder 3"/>
          <p:cNvSpPr>
            <a:spLocks noGrp="1"/>
          </p:cNvSpPr>
          <p:nvPr>
            <p:ph type="sldNum" sz="quarter" idx="10"/>
          </p:nvPr>
        </p:nvSpPr>
        <p:spPr/>
        <p:txBody>
          <a:bodyPr/>
          <a:lstStyle/>
          <a:p>
            <a:fld id="{3B11FC8D-FEAC-3A4D-B17B-284E661AD230}" type="slidenum">
              <a:rPr lang="en-US" smtClean="0"/>
              <a:t>5</a:t>
            </a:fld>
            <a:endParaRPr lang="en-US"/>
          </a:p>
        </p:txBody>
      </p:sp>
    </p:spTree>
    <p:extLst>
      <p:ext uri="{BB962C8B-B14F-4D97-AF65-F5344CB8AC3E}">
        <p14:creationId xmlns:p14="http://schemas.microsoft.com/office/powerpoint/2010/main" val="291201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Neue"/>
                <a:ea typeface="DengXian" panose="02010600030101010101" pitchFamily="2" charset="-122"/>
              </a:rPr>
              <a:t>clay of various charge were placed in water box and equilibrate over time. the top layer was fixed for the 1st ns at a distance of 2 A, and relaxed afterwards. in the figure, the x axis is time and y axis is interlayer distance. as you can see from the figure, clay of various charge shows </a:t>
            </a:r>
            <a:r>
              <a:rPr lang="en-GB" sz="1800" dirty="0" err="1">
                <a:solidFill>
                  <a:srgbClr val="000000"/>
                </a:solidFill>
                <a:effectLst/>
                <a:latin typeface="Helvetica Neue"/>
                <a:ea typeface="DengXian" panose="02010600030101010101" pitchFamily="2" charset="-122"/>
              </a:rPr>
              <a:t>distincting</a:t>
            </a:r>
            <a:r>
              <a:rPr lang="en-GB" sz="1800" dirty="0">
                <a:solidFill>
                  <a:srgbClr val="000000"/>
                </a:solidFill>
                <a:effectLst/>
                <a:latin typeface="Helvetica Neue"/>
                <a:ea typeface="DengXian" panose="02010600030101010101" pitchFamily="2" charset="-122"/>
              </a:rPr>
              <a:t> </a:t>
            </a:r>
            <a:r>
              <a:rPr lang="en-GB" sz="1800" dirty="0" err="1">
                <a:solidFill>
                  <a:srgbClr val="000000"/>
                </a:solidFill>
                <a:effectLst/>
                <a:latin typeface="Helvetica Neue"/>
                <a:ea typeface="DengXian" panose="02010600030101010101" pitchFamily="2" charset="-122"/>
              </a:rPr>
              <a:t>behavior</a:t>
            </a:r>
            <a:r>
              <a:rPr lang="en-GB" sz="1800" dirty="0">
                <a:solidFill>
                  <a:srgbClr val="000000"/>
                </a:solidFill>
                <a:effectLst/>
                <a:latin typeface="Helvetica Neue"/>
                <a:ea typeface="DengXian" panose="02010600030101010101" pitchFamily="2" charset="-122"/>
              </a:rPr>
              <a:t>. with low charge, for instance panel a and b, the clay stabilized at a distance around 3 A, which is the thickness of 1 water layer. with mediate charge, clay swells to a distance over 12 A. this is known as osmotic swell in soil dynamics. swelling clay has no resistance towards external stress and is not stable. with high charge, like it shown in panel f, clay stabilized at around 6 A, which is equivalent to the thickness of 2 water layer. </a:t>
            </a:r>
            <a:endParaRPr lang="en-GB" sz="1800" dirty="0">
              <a:effectLst/>
              <a:latin typeface="Calibri" panose="020F0502020204030204" pitchFamily="34" charset="0"/>
              <a:ea typeface="DengXian" panose="02010600030101010101" pitchFamily="2" charset="-122"/>
            </a:endParaRPr>
          </a:p>
          <a:p>
            <a:r>
              <a:rPr lang="en-GB" sz="1800" dirty="0">
                <a:solidFill>
                  <a:srgbClr val="000000"/>
                </a:solidFill>
                <a:effectLst/>
                <a:latin typeface="Helvetica Neue"/>
                <a:ea typeface="DengXian" panose="02010600030101010101" pitchFamily="2" charset="-122"/>
              </a:rPr>
              <a:t>the jump from 1W-2W state is rather swift, like a step-wise, this is a phenomenon known as </a:t>
            </a:r>
            <a:r>
              <a:rPr lang="en-GB" sz="1800" dirty="0" err="1">
                <a:solidFill>
                  <a:srgbClr val="000000"/>
                </a:solidFill>
                <a:effectLst/>
                <a:latin typeface="Helvetica Neue"/>
                <a:ea typeface="DengXian" panose="02010600030101010101" pitchFamily="2" charset="-122"/>
              </a:rPr>
              <a:t>christalline</a:t>
            </a:r>
            <a:r>
              <a:rPr lang="en-GB" sz="1800" dirty="0">
                <a:solidFill>
                  <a:srgbClr val="000000"/>
                </a:solidFill>
                <a:effectLst/>
                <a:latin typeface="Helvetica Neue"/>
                <a:ea typeface="DengXian" panose="02010600030101010101" pitchFamily="2" charset="-122"/>
              </a:rPr>
              <a:t> swell, and was simulated for the first time in our study. the mechanism underneath </a:t>
            </a:r>
            <a:r>
              <a:rPr lang="en-GB" sz="1800" dirty="0" err="1">
                <a:solidFill>
                  <a:srgbClr val="000000"/>
                </a:solidFill>
                <a:effectLst/>
                <a:latin typeface="Helvetica Neue"/>
                <a:ea typeface="DengXian" panose="02010600030101010101" pitchFamily="2" charset="-122"/>
              </a:rPr>
              <a:t>christalline</a:t>
            </a:r>
            <a:r>
              <a:rPr lang="en-GB" sz="1800" dirty="0">
                <a:solidFill>
                  <a:srgbClr val="000000"/>
                </a:solidFill>
                <a:effectLst/>
                <a:latin typeface="Helvetica Neue"/>
                <a:ea typeface="DengXian" panose="02010600030101010101" pitchFamily="2" charset="-122"/>
              </a:rPr>
              <a:t> swell and osmotic swell could be found on our latest publication on ACS omega. </a:t>
            </a:r>
            <a:endParaRPr lang="en-GB" sz="18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10"/>
          </p:nvPr>
        </p:nvSpPr>
        <p:spPr/>
        <p:txBody>
          <a:bodyPr/>
          <a:lstStyle/>
          <a:p>
            <a:fld id="{3B11FC8D-FEAC-3A4D-B17B-284E661AD230}" type="slidenum">
              <a:rPr lang="en-US" smtClean="0"/>
              <a:t>6</a:t>
            </a:fld>
            <a:endParaRPr lang="en-US"/>
          </a:p>
        </p:txBody>
      </p:sp>
    </p:spTree>
    <p:extLst>
      <p:ext uri="{BB962C8B-B14F-4D97-AF65-F5344CB8AC3E}">
        <p14:creationId xmlns:p14="http://schemas.microsoft.com/office/powerpoint/2010/main" val="221557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Neue"/>
                <a:ea typeface="DengXian" panose="02010600030101010101" pitchFamily="2" charset="-122"/>
              </a:rPr>
              <a:t>to quantify the attraction in between clay layers, we performed a so called pull resistance analysis on those stable clay particles. the final state of stable clay from previous simulation was used. we apply pull stress on the top layer, and incrementally increased the stress until the top layer was dragged away from the bottom layer. the maximum stress the structure could withstand is then captured and used to represent clay attraction. </a:t>
            </a:r>
            <a:endParaRPr lang="en-GB" sz="18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10"/>
          </p:nvPr>
        </p:nvSpPr>
        <p:spPr/>
        <p:txBody>
          <a:bodyPr/>
          <a:lstStyle/>
          <a:p>
            <a:fld id="{3B11FC8D-FEAC-3A4D-B17B-284E661AD230}" type="slidenum">
              <a:rPr lang="en-US" smtClean="0"/>
              <a:t>7</a:t>
            </a:fld>
            <a:endParaRPr lang="en-US"/>
          </a:p>
        </p:txBody>
      </p:sp>
    </p:spTree>
    <p:extLst>
      <p:ext uri="{BB962C8B-B14F-4D97-AF65-F5344CB8AC3E}">
        <p14:creationId xmlns:p14="http://schemas.microsoft.com/office/powerpoint/2010/main" val="246669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Neue"/>
                <a:ea typeface="DengXian" panose="02010600030101010101" pitchFamily="2" charset="-122"/>
              </a:rPr>
              <a:t>Results are present in this figure, for each clay, a number of pull tests were performed, the averaged value were plotted, with bar indicating the standard deviation. note that the clay with mediate charge has no resistance. the greatest resistance was found for clay of lowest charge. The resistance is inversely correlates with the interlayer equilibrium distance. as clay with bigger interlayer distance exhibits lower resistance. </a:t>
            </a:r>
            <a:endParaRPr lang="en-GB" sz="18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10"/>
          </p:nvPr>
        </p:nvSpPr>
        <p:spPr/>
        <p:txBody>
          <a:bodyPr/>
          <a:lstStyle/>
          <a:p>
            <a:fld id="{3B11FC8D-FEAC-3A4D-B17B-284E661AD230}" type="slidenum">
              <a:rPr lang="en-US" smtClean="0"/>
              <a:t>8</a:t>
            </a:fld>
            <a:endParaRPr lang="en-US"/>
          </a:p>
        </p:txBody>
      </p:sp>
    </p:spTree>
    <p:extLst>
      <p:ext uri="{BB962C8B-B14F-4D97-AF65-F5344CB8AC3E}">
        <p14:creationId xmlns:p14="http://schemas.microsoft.com/office/powerpoint/2010/main" val="101831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Neue"/>
                <a:ea typeface="DengXian" panose="02010600030101010101" pitchFamily="2" charset="-122"/>
              </a:rPr>
              <a:t>we also investigated the effect of salt on the swelling clays, for sodium based mot carrying 0.5 e/unit negative charge, we add salt of various type and concentration into the water box. in general, adding salt effectively inhibit the osmotic swelling of the particle but the requirement of salt concentration differs for various salt. in the top panel we can see the equilibrium interlayer distance of clay in salted water. osmotic swelling was observed for water with sodium chloride concentration lower than 2%, whereas with other salt, only 0.5% of salt was needed to stop the osmotic swelling. note that, with potassium chloride, the clay stabilizes at 1W thickness. as a result, the strength of clay was greatly improved. with other salt, stabilized clay has similar resistance as those of stable clay in water. </a:t>
            </a:r>
            <a:endParaRPr lang="en-GB" sz="18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10"/>
          </p:nvPr>
        </p:nvSpPr>
        <p:spPr/>
        <p:txBody>
          <a:bodyPr/>
          <a:lstStyle/>
          <a:p>
            <a:fld id="{3B11FC8D-FEAC-3A4D-B17B-284E661AD230}" type="slidenum">
              <a:rPr lang="en-US" smtClean="0"/>
              <a:t>9</a:t>
            </a:fld>
            <a:endParaRPr lang="en-US"/>
          </a:p>
        </p:txBody>
      </p:sp>
    </p:spTree>
    <p:extLst>
      <p:ext uri="{BB962C8B-B14F-4D97-AF65-F5344CB8AC3E}">
        <p14:creationId xmlns:p14="http://schemas.microsoft.com/office/powerpoint/2010/main" val="1721248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lstStyle>
            <a:lvl1pPr marL="0" indent="0">
              <a:buNone/>
              <a:defRPr sz="3200" b="1" i="0">
                <a:solidFill>
                  <a:srgbClr val="0C406D"/>
                </a:solidFill>
                <a:latin typeface="Arial" charset="0"/>
                <a:ea typeface="Arial" charset="0"/>
                <a:cs typeface="Arial" charset="0"/>
              </a:defRPr>
            </a:lvl1pPr>
          </a:lstStyle>
          <a:p>
            <a:pPr lvl="0"/>
            <a:r>
              <a:rPr lang="en-GB" dirty="0"/>
              <a:t>Presentation or Chapter Title, Arial Bold 32pt</a:t>
            </a:r>
            <a:endParaRPr lang="en-US" dirty="0"/>
          </a:p>
        </p:txBody>
      </p:sp>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lstStyle>
            <a:lvl1pPr marL="0" indent="0">
              <a:buNone/>
              <a:defRPr sz="2200" b="1" i="0">
                <a:solidFill>
                  <a:srgbClr val="0099C4"/>
                </a:solidFill>
                <a:latin typeface="Arial" charset="0"/>
                <a:ea typeface="Arial" charset="0"/>
                <a:cs typeface="Arial" charset="0"/>
              </a:defRPr>
            </a:lvl1pPr>
          </a:lstStyle>
          <a:p>
            <a:pPr lvl="0"/>
            <a:r>
              <a:rPr lang="en-GB" dirty="0"/>
              <a:t>Presenter’s Name and Title, Arial Bold 22pt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lstStyle>
            <a:lvl1pPr marL="0" indent="0">
              <a:buNone/>
              <a:defRPr sz="2000" b="1" i="0">
                <a:solidFill>
                  <a:schemeClr val="tx1"/>
                </a:solidFill>
                <a:latin typeface="Arial" charset="0"/>
                <a:ea typeface="Arial" charset="0"/>
                <a:cs typeface="Arial" charset="0"/>
              </a:defRPr>
            </a:lvl1pPr>
          </a:lstStyle>
          <a:p>
            <a:pPr lvl="0"/>
            <a:r>
              <a:rPr lang="en-GB" dirty="0"/>
              <a:t>Date, Arial 20pt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t>www.cranfield.ac.uk</a:t>
            </a:r>
            <a:endParaRPr lang="en-GB" sz="2400" b="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spTree>
    <p:extLst>
      <p:ext uri="{BB962C8B-B14F-4D97-AF65-F5344CB8AC3E}">
        <p14:creationId xmlns:p14="http://schemas.microsoft.com/office/powerpoint/2010/main" val="414603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19" name="TextBox 18"/>
          <p:cNvSpPr txBox="1"/>
          <p:nvPr userDrawn="1"/>
        </p:nvSpPr>
        <p:spPr>
          <a:xfrm>
            <a:off x="8904312" y="6414383"/>
            <a:ext cx="2880320" cy="338554"/>
          </a:xfrm>
          <a:prstGeom prst="rect">
            <a:avLst/>
          </a:prstGeom>
          <a:noFill/>
        </p:spPr>
        <p:txBody>
          <a:bodyPr wrap="square" rtlCol="0">
            <a:spAutoFit/>
          </a:bodyPr>
          <a:lstStyle/>
          <a:p>
            <a:pPr algn="r"/>
            <a:r>
              <a:rPr lang="en-US" sz="1600" dirty="0">
                <a:solidFill>
                  <a:schemeClr val="bg1"/>
                </a:solidFill>
                <a:latin typeface="Arial" charset="0"/>
                <a:ea typeface="Arial" charset="0"/>
                <a:cs typeface="Arial" charset="0"/>
              </a:rPr>
              <a:t>© </a:t>
            </a:r>
            <a:r>
              <a:rPr lang="en-US" sz="1600" dirty="0" err="1">
                <a:solidFill>
                  <a:schemeClr val="bg1"/>
                </a:solidFill>
                <a:latin typeface="Arial" charset="0"/>
                <a:ea typeface="Arial" charset="0"/>
                <a:cs typeface="Arial" charset="0"/>
              </a:rPr>
              <a:t>Cranfield</a:t>
            </a:r>
            <a:r>
              <a:rPr lang="en-US" sz="1600" dirty="0">
                <a:solidFill>
                  <a:schemeClr val="bg1"/>
                </a:solidFill>
                <a:latin typeface="Arial" charset="0"/>
                <a:ea typeface="Arial" charset="0"/>
                <a:cs typeface="Arial" charset="0"/>
              </a:rPr>
              <a:t> University</a:t>
            </a:r>
          </a:p>
        </p:txBody>
      </p:sp>
      <p:sp>
        <p:nvSpPr>
          <p:cNvPr id="14"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6" name="Text Placeholder 2"/>
          <p:cNvSpPr>
            <a:spLocks noGrp="1"/>
          </p:cNvSpPr>
          <p:nvPr>
            <p:ph type="body" sz="quarter" idx="15" hasCustomPrompt="1"/>
          </p:nvPr>
        </p:nvSpPr>
        <p:spPr>
          <a:xfrm>
            <a:off x="407988" y="1412875"/>
            <a:ext cx="11376644" cy="792163"/>
          </a:xfrm>
          <a:prstGeom prst="rect">
            <a:avLst/>
          </a:prstGeom>
          <a:noFill/>
          <a:ln>
            <a:noFill/>
          </a:ln>
        </p:spPr>
        <p:txBody>
          <a:bodyPr anchor="ctr"/>
          <a:lstStyle>
            <a:lvl1pPr marL="0" indent="0">
              <a:lnSpc>
                <a:spcPct val="100000"/>
              </a:lnSpc>
              <a:buNone/>
              <a:defRPr sz="2200" b="1">
                <a:solidFill>
                  <a:srgbClr val="0099C4"/>
                </a:solidFill>
              </a:defRPr>
            </a:lvl1pPr>
            <a:lvl3pPr marL="914400" indent="0">
              <a:lnSpc>
                <a:spcPct val="100000"/>
              </a:lnSpc>
              <a:buFont typeface="Arial" panose="020B0604020202020204" pitchFamily="34" charset="0"/>
              <a:buNone/>
              <a:defRPr sz="2200" b="1" baseline="0">
                <a:solidFill>
                  <a:srgbClr val="0099C4"/>
                </a:solidFill>
              </a:defRPr>
            </a:lvl3pPr>
          </a:lstStyle>
          <a:p>
            <a:pPr lvl="0"/>
            <a:r>
              <a:rPr lang="en-GB" dirty="0"/>
              <a:t>Sub-header, Arial Bold 22pt</a:t>
            </a:r>
          </a:p>
        </p:txBody>
      </p:sp>
      <p:sp>
        <p:nvSpPr>
          <p:cNvPr id="7" name="Content Placeholder 7"/>
          <p:cNvSpPr>
            <a:spLocks noGrp="1"/>
          </p:cNvSpPr>
          <p:nvPr>
            <p:ph sz="quarter" idx="16"/>
          </p:nvPr>
        </p:nvSpPr>
        <p:spPr>
          <a:xfrm>
            <a:off x="407988" y="2349501"/>
            <a:ext cx="11376025" cy="381580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909435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14"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10"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8" name="Text Placeholder 2"/>
          <p:cNvSpPr>
            <a:spLocks noGrp="1"/>
          </p:cNvSpPr>
          <p:nvPr>
            <p:ph type="body" sz="quarter" idx="15" hasCustomPrompt="1"/>
          </p:nvPr>
        </p:nvSpPr>
        <p:spPr>
          <a:xfrm>
            <a:off x="407988" y="1412875"/>
            <a:ext cx="6696488" cy="792163"/>
          </a:xfrm>
          <a:prstGeom prst="rect">
            <a:avLst/>
          </a:prstGeom>
          <a:noFill/>
          <a:ln>
            <a:noFill/>
          </a:ln>
        </p:spPr>
        <p:txBody>
          <a:bodyPr anchor="ctr"/>
          <a:lstStyle>
            <a:lvl1pPr marL="0" indent="0">
              <a:lnSpc>
                <a:spcPct val="100000"/>
              </a:lnSpc>
              <a:buNone/>
              <a:defRPr sz="2200" b="1">
                <a:solidFill>
                  <a:srgbClr val="0099C4"/>
                </a:solidFill>
              </a:defRPr>
            </a:lvl1pPr>
            <a:lvl3pPr marL="914400" indent="0">
              <a:lnSpc>
                <a:spcPct val="100000"/>
              </a:lnSpc>
              <a:buFont typeface="Arial" panose="020B0604020202020204" pitchFamily="34" charset="0"/>
              <a:buNone/>
              <a:defRPr sz="2200" b="1" baseline="0">
                <a:solidFill>
                  <a:srgbClr val="0099C4"/>
                </a:solidFill>
              </a:defRPr>
            </a:lvl3pPr>
          </a:lstStyle>
          <a:p>
            <a:pPr lvl="0"/>
            <a:r>
              <a:rPr lang="en-GB" dirty="0"/>
              <a:t>Sub-header, Arial Bold 22pt</a:t>
            </a:r>
          </a:p>
        </p:txBody>
      </p:sp>
      <p:sp>
        <p:nvSpPr>
          <p:cNvPr id="11" name="Content Placeholder 7"/>
          <p:cNvSpPr>
            <a:spLocks noGrp="1"/>
          </p:cNvSpPr>
          <p:nvPr>
            <p:ph sz="quarter" idx="16"/>
          </p:nvPr>
        </p:nvSpPr>
        <p:spPr>
          <a:xfrm>
            <a:off x="407989" y="2349501"/>
            <a:ext cx="6696124" cy="381580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66670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13"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8"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5" name="Content Placeholder 7"/>
          <p:cNvSpPr>
            <a:spLocks noGrp="1"/>
          </p:cNvSpPr>
          <p:nvPr>
            <p:ph sz="quarter" idx="16"/>
          </p:nvPr>
        </p:nvSpPr>
        <p:spPr>
          <a:xfrm>
            <a:off x="407989" y="1412776"/>
            <a:ext cx="6696124" cy="475252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422986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11"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5" name="Content Placeholder 7"/>
          <p:cNvSpPr>
            <a:spLocks noGrp="1"/>
          </p:cNvSpPr>
          <p:nvPr>
            <p:ph sz="quarter" idx="16" hasCustomPrompt="1"/>
          </p:nvPr>
        </p:nvSpPr>
        <p:spPr>
          <a:xfrm>
            <a:off x="407988" y="1412776"/>
            <a:ext cx="11376643" cy="475252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81458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copy, Image">
    <p:spTree>
      <p:nvGrpSpPr>
        <p:cNvPr id="1" name=""/>
        <p:cNvGrpSpPr/>
        <p:nvPr/>
      </p:nvGrpSpPr>
      <p:grpSpPr>
        <a:xfrm>
          <a:off x="0" y="0"/>
          <a:ext cx="0" cy="0"/>
          <a:chOff x="0" y="0"/>
          <a:chExt cx="0" cy="0"/>
        </a:xfrm>
      </p:grpSpPr>
      <p:sp>
        <p:nvSpPr>
          <p:cNvPr id="12" name="Content Placeholder 2"/>
          <p:cNvSpPr>
            <a:spLocks noGrp="1"/>
          </p:cNvSpPr>
          <p:nvPr>
            <p:ph sz="quarter" idx="17" hasCustomPrompt="1"/>
          </p:nvPr>
        </p:nvSpPr>
        <p:spPr>
          <a:xfrm>
            <a:off x="7248525" y="404664"/>
            <a:ext cx="4535488" cy="5760640"/>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5" name="Content Placeholder 7"/>
          <p:cNvSpPr>
            <a:spLocks noGrp="1"/>
          </p:cNvSpPr>
          <p:nvPr>
            <p:ph sz="quarter" idx="16"/>
          </p:nvPr>
        </p:nvSpPr>
        <p:spPr>
          <a:xfrm>
            <a:off x="407989" y="404664"/>
            <a:ext cx="6552108" cy="576064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32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area">
    <p:spTree>
      <p:nvGrpSpPr>
        <p:cNvPr id="1" name=""/>
        <p:cNvGrpSpPr/>
        <p:nvPr/>
      </p:nvGrpSpPr>
      <p:grpSpPr>
        <a:xfrm>
          <a:off x="0" y="0"/>
          <a:ext cx="0" cy="0"/>
          <a:chOff x="0" y="0"/>
          <a:chExt cx="0" cy="0"/>
        </a:xfrm>
      </p:grpSpPr>
      <p:sp>
        <p:nvSpPr>
          <p:cNvPr id="3" name="Content Placeholder 7"/>
          <p:cNvSpPr>
            <a:spLocks noGrp="1"/>
          </p:cNvSpPr>
          <p:nvPr>
            <p:ph sz="quarter" idx="17" hasCustomPrompt="1"/>
          </p:nvPr>
        </p:nvSpPr>
        <p:spPr>
          <a:xfrm>
            <a:off x="407988" y="404664"/>
            <a:ext cx="11376644" cy="5760641"/>
          </a:xfrm>
          <a:prstGeom prst="rect">
            <a:avLst/>
          </a:prstGeom>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1738299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images">
    <p:spTree>
      <p:nvGrpSpPr>
        <p:cNvPr id="1" name=""/>
        <p:cNvGrpSpPr/>
        <p:nvPr/>
      </p:nvGrpSpPr>
      <p:grpSpPr>
        <a:xfrm>
          <a:off x="0" y="0"/>
          <a:ext cx="0" cy="0"/>
          <a:chOff x="0" y="0"/>
          <a:chExt cx="0" cy="0"/>
        </a:xfrm>
      </p:grpSpPr>
      <p:sp>
        <p:nvSpPr>
          <p:cNvPr id="6" name="Content Placeholder 7"/>
          <p:cNvSpPr>
            <a:spLocks noGrp="1"/>
          </p:cNvSpPr>
          <p:nvPr>
            <p:ph sz="quarter" idx="17" hasCustomPrompt="1"/>
          </p:nvPr>
        </p:nvSpPr>
        <p:spPr>
          <a:xfrm>
            <a:off x="407988" y="404664"/>
            <a:ext cx="5616004" cy="5760641"/>
          </a:xfrm>
          <a:prstGeom prst="rect">
            <a:avLst/>
          </a:prstGeom>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
        <p:nvSpPr>
          <p:cNvPr id="9" name="Content Placeholder 7"/>
          <p:cNvSpPr>
            <a:spLocks noGrp="1"/>
          </p:cNvSpPr>
          <p:nvPr>
            <p:ph sz="quarter" idx="20" hasCustomPrompt="1"/>
          </p:nvPr>
        </p:nvSpPr>
        <p:spPr>
          <a:xfrm>
            <a:off x="6168008" y="404664"/>
            <a:ext cx="5616004" cy="5760641"/>
          </a:xfrm>
          <a:prstGeom prst="rect">
            <a:avLst/>
          </a:prstGeom>
        </p:spPr>
        <p:txBody>
          <a:bodyPr numCol="1"/>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Image/media area</a:t>
            </a:r>
            <a:endParaRPr lang="en-GB" dirty="0"/>
          </a:p>
        </p:txBody>
      </p:sp>
    </p:spTree>
    <p:extLst>
      <p:ext uri="{BB962C8B-B14F-4D97-AF65-F5344CB8AC3E}">
        <p14:creationId xmlns:p14="http://schemas.microsoft.com/office/powerpoint/2010/main" val="1806034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058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13" name="TextBox 12"/>
          <p:cNvSpPr txBox="1"/>
          <p:nvPr userDrawn="1"/>
        </p:nvSpPr>
        <p:spPr>
          <a:xfrm>
            <a:off x="4871864" y="2367553"/>
            <a:ext cx="65808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err="1">
                <a:solidFill>
                  <a:srgbClr val="0C406D"/>
                </a:solidFill>
                <a:latin typeface="Arial" charset="0"/>
                <a:ea typeface="Arial" charset="0"/>
                <a:cs typeface="Arial" charset="0"/>
              </a:rPr>
              <a:t>www.cranfield.ac.uk</a:t>
            </a:r>
            <a:endParaRPr lang="en-GB" sz="4400" b="1" dirty="0">
              <a:solidFill>
                <a:srgbClr val="0C406D"/>
              </a:solidFill>
              <a:latin typeface="Arial" charset="0"/>
              <a:ea typeface="Arial" charset="0"/>
              <a:cs typeface="Arial" charset="0"/>
            </a:endParaRPr>
          </a:p>
        </p:txBody>
      </p:sp>
      <p:sp>
        <p:nvSpPr>
          <p:cNvPr id="15" name="TextBox 14"/>
          <p:cNvSpPr txBox="1"/>
          <p:nvPr userDrawn="1"/>
        </p:nvSpPr>
        <p:spPr>
          <a:xfrm>
            <a:off x="4871864" y="3585210"/>
            <a:ext cx="6336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0099C4"/>
                </a:solidFill>
                <a:latin typeface="Arial" charset="0"/>
                <a:ea typeface="Arial" charset="0"/>
                <a:cs typeface="Arial" charset="0"/>
              </a:rPr>
              <a:t>T: +44 (0)1234 750111</a:t>
            </a:r>
            <a:endParaRPr lang="en-US" sz="4000" b="1" dirty="0">
              <a:solidFill>
                <a:srgbClr val="0099C4"/>
              </a:solidFill>
              <a:latin typeface="Arial" charset="0"/>
              <a:ea typeface="Arial" charset="0"/>
              <a:cs typeface="Arial" charset="0"/>
            </a:endParaRPr>
          </a:p>
        </p:txBody>
      </p:sp>
      <p:sp>
        <p:nvSpPr>
          <p:cNvPr id="11" name="Rectangle 10"/>
          <p:cNvSpPr/>
          <p:nvPr userDrawn="1"/>
        </p:nvSpPr>
        <p:spPr>
          <a:xfrm>
            <a:off x="3719736" y="6309320"/>
            <a:ext cx="3960440" cy="548680"/>
          </a:xfrm>
          <a:prstGeom prst="rect">
            <a:avLst/>
          </a:prstGeom>
          <a:solidFill>
            <a:srgbClr val="0C406D"/>
          </a:solidFill>
          <a:ln w="12700" cap="flat" cmpd="sng" algn="ctr">
            <a:noFill/>
            <a:prstDash val="solid"/>
            <a:miter lim="800000"/>
          </a:ln>
          <a:effectLst/>
        </p:spPr>
        <p:txBody>
          <a:bodyPr rtlCol="0" anchor="ctr"/>
          <a:lstStyle/>
          <a:p>
            <a:pPr algn="ctr"/>
            <a:endParaRPr lang="en-US" kern="0">
              <a:solidFill>
                <a:prstClr val="white"/>
              </a:solidFill>
            </a:endParaRPr>
          </a:p>
        </p:txBody>
      </p:sp>
    </p:spTree>
    <p:extLst>
      <p:ext uri="{BB962C8B-B14F-4D97-AF65-F5344CB8AC3E}">
        <p14:creationId xmlns:p14="http://schemas.microsoft.com/office/powerpoint/2010/main" val="149703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7" name="Text Placeholder 2"/>
          <p:cNvSpPr>
            <a:spLocks noGrp="1"/>
          </p:cNvSpPr>
          <p:nvPr>
            <p:ph type="body" sz="quarter" idx="15" hasCustomPrompt="1"/>
          </p:nvPr>
        </p:nvSpPr>
        <p:spPr>
          <a:xfrm>
            <a:off x="407988" y="1412875"/>
            <a:ext cx="11376644" cy="792163"/>
          </a:xfrm>
          <a:prstGeom prst="rect">
            <a:avLst/>
          </a:prstGeom>
          <a:noFill/>
          <a:ln>
            <a:noFill/>
          </a:ln>
        </p:spPr>
        <p:txBody>
          <a:bodyPr anchor="ctr"/>
          <a:lstStyle>
            <a:lvl1pPr marL="0" indent="0">
              <a:lnSpc>
                <a:spcPct val="100000"/>
              </a:lnSpc>
              <a:buNone/>
              <a:defRPr sz="2200" b="1">
                <a:solidFill>
                  <a:srgbClr val="0099C4"/>
                </a:solidFill>
              </a:defRPr>
            </a:lvl1pPr>
            <a:lvl3pPr marL="914400" indent="0">
              <a:lnSpc>
                <a:spcPct val="100000"/>
              </a:lnSpc>
              <a:buFont typeface="Arial" panose="020B0604020202020204" pitchFamily="34" charset="0"/>
              <a:buNone/>
              <a:defRPr sz="2200" b="1" baseline="0">
                <a:solidFill>
                  <a:srgbClr val="0099C4"/>
                </a:solidFill>
              </a:defRPr>
            </a:lvl3pPr>
          </a:lstStyle>
          <a:p>
            <a:pPr lvl="0"/>
            <a:r>
              <a:rPr lang="en-GB" dirty="0"/>
              <a:t>Sub-header, Arial Bold 22pt</a:t>
            </a:r>
          </a:p>
        </p:txBody>
      </p:sp>
      <p:sp>
        <p:nvSpPr>
          <p:cNvPr id="11" name="Content Placeholder 7"/>
          <p:cNvSpPr>
            <a:spLocks noGrp="1"/>
          </p:cNvSpPr>
          <p:nvPr>
            <p:ph sz="quarter" idx="16"/>
          </p:nvPr>
        </p:nvSpPr>
        <p:spPr>
          <a:xfrm>
            <a:off x="407988" y="2349500"/>
            <a:ext cx="11376025" cy="39592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95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6" name="Text Placeholder 8"/>
          <p:cNvSpPr>
            <a:spLocks noGrp="1"/>
          </p:cNvSpPr>
          <p:nvPr>
            <p:ph type="body" sz="quarter" idx="15"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4" name="Text Placeholder 2"/>
          <p:cNvSpPr>
            <a:spLocks noGrp="1"/>
          </p:cNvSpPr>
          <p:nvPr>
            <p:ph type="body" sz="quarter" idx="18" hasCustomPrompt="1"/>
          </p:nvPr>
        </p:nvSpPr>
        <p:spPr>
          <a:xfrm>
            <a:off x="407988" y="1412875"/>
            <a:ext cx="6696488" cy="792163"/>
          </a:xfrm>
          <a:prstGeom prst="rect">
            <a:avLst/>
          </a:prstGeom>
          <a:noFill/>
          <a:ln>
            <a:noFill/>
          </a:ln>
        </p:spPr>
        <p:txBody>
          <a:bodyPr anchor="ctr"/>
          <a:lstStyle>
            <a:lvl1pPr marL="0" indent="0">
              <a:lnSpc>
                <a:spcPct val="100000"/>
              </a:lnSpc>
              <a:buNone/>
              <a:defRPr sz="2200" b="1">
                <a:solidFill>
                  <a:srgbClr val="0099C4"/>
                </a:solidFill>
              </a:defRPr>
            </a:lvl1pPr>
            <a:lvl3pPr marL="914400" indent="0">
              <a:lnSpc>
                <a:spcPct val="100000"/>
              </a:lnSpc>
              <a:buFont typeface="Arial" panose="020B0604020202020204" pitchFamily="34" charset="0"/>
              <a:buNone/>
              <a:defRPr sz="2200" b="1" baseline="0">
                <a:solidFill>
                  <a:srgbClr val="0099C4"/>
                </a:solidFill>
              </a:defRPr>
            </a:lvl3pPr>
          </a:lstStyle>
          <a:p>
            <a:pPr lvl="0"/>
            <a:r>
              <a:rPr lang="en-GB" dirty="0"/>
              <a:t>Sub-header, Arial Bold 22pt</a:t>
            </a:r>
          </a:p>
        </p:txBody>
      </p:sp>
      <p:sp>
        <p:nvSpPr>
          <p:cNvPr id="15" name="Content Placeholder 7"/>
          <p:cNvSpPr>
            <a:spLocks noGrp="1"/>
          </p:cNvSpPr>
          <p:nvPr>
            <p:ph sz="quarter" idx="16"/>
          </p:nvPr>
        </p:nvSpPr>
        <p:spPr>
          <a:xfrm>
            <a:off x="407989" y="2349500"/>
            <a:ext cx="6696124" cy="39592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122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5" name="Text Placeholder 8"/>
          <p:cNvSpPr>
            <a:spLocks noGrp="1"/>
          </p:cNvSpPr>
          <p:nvPr>
            <p:ph type="body" sz="quarter" idx="16"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9" name="Content Placeholder 7"/>
          <p:cNvSpPr>
            <a:spLocks noGrp="1"/>
          </p:cNvSpPr>
          <p:nvPr>
            <p:ph sz="quarter" idx="20"/>
          </p:nvPr>
        </p:nvSpPr>
        <p:spPr>
          <a:xfrm>
            <a:off x="407989" y="1412776"/>
            <a:ext cx="6696124" cy="489594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693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3" name="Text Placeholder 8"/>
          <p:cNvSpPr>
            <a:spLocks noGrp="1"/>
          </p:cNvSpPr>
          <p:nvPr>
            <p:ph type="body" sz="quarter" idx="17"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6" name="Content Placeholder 7"/>
          <p:cNvSpPr>
            <a:spLocks noGrp="1"/>
          </p:cNvSpPr>
          <p:nvPr>
            <p:ph sz="quarter" idx="16" hasCustomPrompt="1"/>
          </p:nvPr>
        </p:nvSpPr>
        <p:spPr>
          <a:xfrm>
            <a:off x="407988" y="1412776"/>
            <a:ext cx="11376643" cy="4895949"/>
          </a:xfrm>
          <a:prstGeom prst="rect">
            <a:avLst/>
          </a:prstGeom>
        </p:spPr>
        <p:txBody>
          <a:bodyPr/>
          <a:lstStyle>
            <a:lvl1pPr>
              <a:lnSpc>
                <a:spcPct val="100000"/>
              </a:lnSpc>
              <a:defRPr/>
            </a:lvl1pPr>
          </a:lstStyle>
          <a:p>
            <a:pPr lvl="0"/>
            <a:r>
              <a:rPr lang="en-US" dirty="0"/>
              <a:t>Image/media area</a:t>
            </a:r>
            <a:endParaRPr lang="en-GB" dirty="0"/>
          </a:p>
        </p:txBody>
      </p:sp>
    </p:spTree>
    <p:extLst>
      <p:ext uri="{BB962C8B-B14F-4D97-AF65-F5344CB8AC3E}">
        <p14:creationId xmlns:p14="http://schemas.microsoft.com/office/powerpoint/2010/main" val="129790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sp>
        <p:nvSpPr>
          <p:cNvPr id="8" name="Text Placeholder 8"/>
          <p:cNvSpPr>
            <a:spLocks noGrp="1"/>
          </p:cNvSpPr>
          <p:nvPr>
            <p:ph type="body" sz="quarter" idx="20"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7" name="Content Placeholder 7"/>
          <p:cNvSpPr>
            <a:spLocks noGrp="1"/>
          </p:cNvSpPr>
          <p:nvPr>
            <p:ph sz="quarter" idx="16" hasCustomPrompt="1"/>
          </p:nvPr>
        </p:nvSpPr>
        <p:spPr>
          <a:xfrm>
            <a:off x="407989" y="1412776"/>
            <a:ext cx="5616004" cy="4895949"/>
          </a:xfrm>
          <a:prstGeom prst="rect">
            <a:avLst/>
          </a:prstGeom>
        </p:spPr>
        <p:txBody>
          <a:bodyPr/>
          <a:lstStyle>
            <a:lvl1pPr>
              <a:lnSpc>
                <a:spcPct val="100000"/>
              </a:lnSpc>
              <a:defRPr/>
            </a:lvl1pPr>
          </a:lstStyle>
          <a:p>
            <a:pPr lvl="0"/>
            <a:r>
              <a:rPr lang="en-US" dirty="0"/>
              <a:t>Image/media area</a:t>
            </a:r>
            <a:endParaRPr lang="en-GB" dirty="0"/>
          </a:p>
        </p:txBody>
      </p:sp>
      <p:sp>
        <p:nvSpPr>
          <p:cNvPr id="10" name="Content Placeholder 7"/>
          <p:cNvSpPr>
            <a:spLocks noGrp="1"/>
          </p:cNvSpPr>
          <p:nvPr>
            <p:ph sz="quarter" idx="22" hasCustomPrompt="1"/>
          </p:nvPr>
        </p:nvSpPr>
        <p:spPr>
          <a:xfrm>
            <a:off x="6168008" y="1412776"/>
            <a:ext cx="5616004" cy="4895949"/>
          </a:xfrm>
          <a:prstGeom prst="rect">
            <a:avLst/>
          </a:prstGeom>
        </p:spPr>
        <p:txBody>
          <a:bodyPr/>
          <a:lstStyle>
            <a:lvl1pPr>
              <a:lnSpc>
                <a:spcPct val="100000"/>
              </a:lnSpc>
              <a:defRPr/>
            </a:lvl1pPr>
          </a:lstStyle>
          <a:p>
            <a:pPr lvl="0"/>
            <a:r>
              <a:rPr lang="en-US" dirty="0"/>
              <a:t>Image/media area</a:t>
            </a:r>
            <a:endParaRPr lang="en-GB" dirty="0"/>
          </a:p>
        </p:txBody>
      </p:sp>
    </p:spTree>
    <p:extLst>
      <p:ext uri="{BB962C8B-B14F-4D97-AF65-F5344CB8AC3E}">
        <p14:creationId xmlns:p14="http://schemas.microsoft.com/office/powerpoint/2010/main" val="168590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909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8" name="TextBox 7"/>
          <p:cNvSpPr txBox="1"/>
          <p:nvPr userDrawn="1"/>
        </p:nvSpPr>
        <p:spPr>
          <a:xfrm>
            <a:off x="4871864" y="2367553"/>
            <a:ext cx="65808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err="1">
                <a:solidFill>
                  <a:srgbClr val="0C406D"/>
                </a:solidFill>
                <a:latin typeface="Arial" charset="0"/>
                <a:ea typeface="Arial" charset="0"/>
                <a:cs typeface="Arial" charset="0"/>
              </a:rPr>
              <a:t>www.cranfield.ac.uk</a:t>
            </a:r>
            <a:endParaRPr lang="en-GB" sz="4400" b="1" dirty="0">
              <a:solidFill>
                <a:srgbClr val="0C406D"/>
              </a:solidFill>
              <a:latin typeface="Arial" charset="0"/>
              <a:ea typeface="Arial" charset="0"/>
              <a:cs typeface="Arial" charset="0"/>
            </a:endParaRPr>
          </a:p>
        </p:txBody>
      </p:sp>
      <p:sp>
        <p:nvSpPr>
          <p:cNvPr id="10" name="TextBox 9"/>
          <p:cNvSpPr txBox="1"/>
          <p:nvPr userDrawn="1"/>
        </p:nvSpPr>
        <p:spPr>
          <a:xfrm>
            <a:off x="4871864" y="3585210"/>
            <a:ext cx="6336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0099C4"/>
                </a:solidFill>
                <a:latin typeface="Arial" charset="0"/>
                <a:ea typeface="Arial" charset="0"/>
                <a:cs typeface="Arial" charset="0"/>
              </a:rPr>
              <a:t>T: +44 (0)1234 750111</a:t>
            </a:r>
            <a:endParaRPr lang="en-US" sz="4000" b="1" dirty="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42376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lstStyle>
            <a:lvl1pPr marL="0" indent="0">
              <a:buNone/>
              <a:defRPr sz="3200" b="1" i="0">
                <a:solidFill>
                  <a:srgbClr val="0C406D"/>
                </a:solidFill>
                <a:latin typeface="Arial" charset="0"/>
                <a:ea typeface="Arial" charset="0"/>
                <a:cs typeface="Arial" charset="0"/>
              </a:defRPr>
            </a:lvl1pPr>
          </a:lstStyle>
          <a:p>
            <a:pPr lvl="0"/>
            <a:r>
              <a:rPr lang="en-GB" dirty="0"/>
              <a:t>Presentation or Chapter Title, Arial Bold 32pt</a:t>
            </a:r>
            <a:endParaRPr lang="en-US" dirty="0"/>
          </a:p>
        </p:txBody>
      </p:sp>
      <p:sp>
        <p:nvSpPr>
          <p:cNvPr id="11" name="Text Placeholder 8"/>
          <p:cNvSpPr>
            <a:spLocks noGrp="1"/>
          </p:cNvSpPr>
          <p:nvPr>
            <p:ph type="body" sz="quarter" idx="11" hasCustomPrompt="1"/>
          </p:nvPr>
        </p:nvSpPr>
        <p:spPr>
          <a:xfrm>
            <a:off x="4871864" y="4005064"/>
            <a:ext cx="6264696" cy="792088"/>
          </a:xfrm>
          <a:prstGeom prst="rect">
            <a:avLst/>
          </a:prstGeom>
        </p:spPr>
        <p:txBody>
          <a:bodyPr anchor="ctr"/>
          <a:lstStyle>
            <a:lvl1pPr marL="0" indent="0">
              <a:buNone/>
              <a:defRPr sz="2200" b="1" i="0">
                <a:solidFill>
                  <a:srgbClr val="0099C4"/>
                </a:solidFill>
                <a:latin typeface="Arial" charset="0"/>
                <a:ea typeface="Arial" charset="0"/>
                <a:cs typeface="Arial" charset="0"/>
              </a:defRPr>
            </a:lvl1pPr>
          </a:lstStyle>
          <a:p>
            <a:pPr lvl="0"/>
            <a:r>
              <a:rPr lang="en-GB" dirty="0"/>
              <a:t>Presenter’s Name and Title, Arial Bold 22pt</a:t>
            </a:r>
            <a:endParaRPr lang="en-US" dirty="0"/>
          </a:p>
        </p:txBody>
      </p:sp>
      <p:sp>
        <p:nvSpPr>
          <p:cNvPr id="13" name="Text Placeholder 8"/>
          <p:cNvSpPr>
            <a:spLocks noGrp="1"/>
          </p:cNvSpPr>
          <p:nvPr>
            <p:ph type="body" sz="quarter" idx="12" hasCustomPrompt="1"/>
          </p:nvPr>
        </p:nvSpPr>
        <p:spPr>
          <a:xfrm>
            <a:off x="4873469" y="4941168"/>
            <a:ext cx="6264696" cy="504056"/>
          </a:xfrm>
          <a:prstGeom prst="rect">
            <a:avLst/>
          </a:prstGeom>
        </p:spPr>
        <p:txBody>
          <a:bodyPr anchor="ctr"/>
          <a:lstStyle>
            <a:lvl1pPr marL="0" indent="0">
              <a:buNone/>
              <a:defRPr sz="2000" b="1" i="0">
                <a:solidFill>
                  <a:schemeClr val="tx1"/>
                </a:solidFill>
                <a:latin typeface="Arial" charset="0"/>
                <a:ea typeface="Arial" charset="0"/>
                <a:cs typeface="Arial" charset="0"/>
              </a:defRPr>
            </a:lvl1pPr>
          </a:lstStyle>
          <a:p>
            <a:pPr lvl="0"/>
            <a:r>
              <a:rPr lang="en-GB" dirty="0"/>
              <a:t>Date, Arial 20pt</a:t>
            </a:r>
            <a:endParaRPr lang="en-US" dirty="0"/>
          </a:p>
        </p:txBody>
      </p:sp>
      <p:sp>
        <p:nvSpPr>
          <p:cNvPr id="5" name="Text Placeholder 17"/>
          <p:cNvSpPr txBox="1">
            <a:spLocks/>
          </p:cNvSpPr>
          <p:nvPr userDrawn="1"/>
        </p:nvSpPr>
        <p:spPr>
          <a:xfrm>
            <a:off x="4871864" y="566124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a:t>www.cranfield.ac.uk</a:t>
            </a:r>
            <a:endParaRPr lang="en-GB" sz="2400" b="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sp>
        <p:nvSpPr>
          <p:cNvPr id="8" name="Rectangle 7"/>
          <p:cNvSpPr/>
          <p:nvPr userDrawn="1"/>
        </p:nvSpPr>
        <p:spPr>
          <a:xfrm>
            <a:off x="3719736" y="6309320"/>
            <a:ext cx="3960440" cy="548680"/>
          </a:xfrm>
          <a:prstGeom prst="rect">
            <a:avLst/>
          </a:prstGeom>
          <a:solidFill>
            <a:srgbClr val="0C406D"/>
          </a:solidFill>
          <a:ln w="12700" cap="flat" cmpd="sng" algn="ctr">
            <a:noFill/>
            <a:prstDash val="solid"/>
            <a:miter lim="800000"/>
          </a:ln>
          <a:effectLst/>
        </p:spPr>
        <p:txBody>
          <a:bodyPr rtlCol="0" anchor="ctr"/>
          <a:lstStyle/>
          <a:p>
            <a:pPr algn="ctr"/>
            <a:endParaRPr lang="en-US" kern="0">
              <a:solidFill>
                <a:prstClr val="white"/>
              </a:solidFill>
            </a:endParaRPr>
          </a:p>
        </p:txBody>
      </p:sp>
    </p:spTree>
    <p:extLst>
      <p:ext uri="{BB962C8B-B14F-4D97-AF65-F5344CB8AC3E}">
        <p14:creationId xmlns:p14="http://schemas.microsoft.com/office/powerpoint/2010/main" val="754893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000" y="324000"/>
            <a:ext cx="972000" cy="972000"/>
          </a:xfrm>
          <a:prstGeom prst="rect">
            <a:avLst/>
          </a:prstGeom>
        </p:spPr>
      </p:pic>
      <p:sp>
        <p:nvSpPr>
          <p:cNvPr id="8" name="Footer Placeholder 4"/>
          <p:cNvSpPr txBox="1">
            <a:spLocks/>
          </p:cNvSpPr>
          <p:nvPr/>
        </p:nvSpPr>
        <p:spPr>
          <a:xfrm>
            <a:off x="5843972" y="6414382"/>
            <a:ext cx="504056" cy="32698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mtClean="0"/>
              <a:pPr algn="ctr"/>
              <a:t>‹#›</a:t>
            </a:fld>
            <a:endParaRPr lang="en-US" dirty="0"/>
          </a:p>
        </p:txBody>
      </p:sp>
    </p:spTree>
    <p:extLst>
      <p:ext uri="{BB962C8B-B14F-4D97-AF65-F5344CB8AC3E}">
        <p14:creationId xmlns:p14="http://schemas.microsoft.com/office/powerpoint/2010/main" val="15212011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1" r:id="rId5"/>
    <p:sldLayoutId id="2147483742" r:id="rId6"/>
    <p:sldLayoutId id="2147483743" r:id="rId7"/>
    <p:sldLayoutId id="2147483744" r:id="rId8"/>
  </p:sldLayoutIdLst>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800" y="403200"/>
            <a:ext cx="11376000" cy="864000"/>
          </a:xfrm>
          <a:prstGeom prst="rect">
            <a:avLst/>
          </a:prstGeom>
        </p:spPr>
        <p:txBody>
          <a:bodyPr vert="horz" lIns="91440" tIns="45720" rIns="91440" bIns="45720" rtlCol="0" anchor="ctr">
            <a:normAutofit/>
          </a:bodyPr>
          <a:lstStyle/>
          <a:p>
            <a:r>
              <a:rPr lang="en-US" dirty="0"/>
              <a:t>Slide Title, Arial Bold 28pt</a:t>
            </a:r>
            <a:endParaRPr lang="en-GB" dirty="0"/>
          </a:p>
        </p:txBody>
      </p:sp>
      <p:sp>
        <p:nvSpPr>
          <p:cNvPr id="13" name="Rectangle 12"/>
          <p:cNvSpPr/>
          <p:nvPr/>
        </p:nvSpPr>
        <p:spPr>
          <a:xfrm>
            <a:off x="0" y="6309320"/>
            <a:ext cx="12192000" cy="548680"/>
          </a:xfrm>
          <a:prstGeom prst="rect">
            <a:avLst/>
          </a:prstGeom>
          <a:solidFill>
            <a:srgbClr val="0C406D"/>
          </a:solidFill>
          <a:ln w="12700" cap="flat" cmpd="sng" algn="ctr">
            <a:noFill/>
            <a:prstDash val="solid"/>
            <a:miter lim="800000"/>
          </a:ln>
          <a:effectLst/>
        </p:spPr>
        <p:txBody>
          <a:bodyPr rtlCol="0" anchor="ctr"/>
          <a:lstStyle/>
          <a:p>
            <a:pPr algn="ctr"/>
            <a:endParaRPr lang="en-US" kern="0">
              <a:solidFill>
                <a:prstClr val="white"/>
              </a:solidFill>
            </a:endParaRPr>
          </a:p>
        </p:txBody>
      </p:sp>
      <p:sp>
        <p:nvSpPr>
          <p:cNvPr id="14" name="TextBox 13"/>
          <p:cNvSpPr txBox="1"/>
          <p:nvPr/>
        </p:nvSpPr>
        <p:spPr>
          <a:xfrm>
            <a:off x="8904312" y="6414383"/>
            <a:ext cx="2880320" cy="338554"/>
          </a:xfrm>
          <a:prstGeom prst="rect">
            <a:avLst/>
          </a:prstGeom>
          <a:noFill/>
        </p:spPr>
        <p:txBody>
          <a:bodyPr wrap="square" rtlCol="0">
            <a:spAutoFit/>
          </a:bodyPr>
          <a:lstStyle/>
          <a:p>
            <a:pPr algn="r"/>
            <a:r>
              <a:rPr lang="en-US" sz="1600" dirty="0">
                <a:solidFill>
                  <a:prstClr val="white"/>
                </a:solidFill>
                <a:latin typeface="Arial" charset="0"/>
                <a:ea typeface="Arial" charset="0"/>
                <a:cs typeface="Arial" charset="0"/>
              </a:rPr>
              <a:t>© </a:t>
            </a:r>
            <a:r>
              <a:rPr lang="en-US" sz="1600" dirty="0" err="1">
                <a:solidFill>
                  <a:prstClr val="white"/>
                </a:solidFill>
                <a:latin typeface="Arial" charset="0"/>
                <a:ea typeface="Arial" charset="0"/>
                <a:cs typeface="Arial" charset="0"/>
              </a:rPr>
              <a:t>Cranfield</a:t>
            </a:r>
            <a:r>
              <a:rPr lang="en-US" sz="1600" dirty="0">
                <a:solidFill>
                  <a:prstClr val="white"/>
                </a:solidFill>
                <a:latin typeface="Arial" charset="0"/>
                <a:ea typeface="Arial" charset="0"/>
                <a:cs typeface="Arial" charset="0"/>
              </a:rPr>
              <a:t> University</a:t>
            </a:r>
          </a:p>
        </p:txBody>
      </p:sp>
      <p:sp>
        <p:nvSpPr>
          <p:cNvPr id="15" name="Footer Placeholder 16"/>
          <p:cNvSpPr txBox="1">
            <a:spLocks/>
          </p:cNvSpPr>
          <p:nvPr/>
        </p:nvSpPr>
        <p:spPr>
          <a:xfrm>
            <a:off x="4038600"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1940673710"/>
      </p:ext>
    </p:extLst>
  </p:cSld>
  <p:clrMap bg1="lt1" tx1="dk1" bg2="lt2" tx2="dk2" accent1="accent1" accent2="accent2" accent3="accent3" accent4="accent4" accent5="accent5" accent6="accent6" hlink="hlink" folHlink="folHlink"/>
  <p:sldLayoutIdLst>
    <p:sldLayoutId id="2147483730" r:id="rId1"/>
    <p:sldLayoutId id="2147483708" r:id="rId2"/>
    <p:sldLayoutId id="2147483729" r:id="rId3"/>
    <p:sldLayoutId id="2147483709" r:id="rId4"/>
    <p:sldLayoutId id="2147483712" r:id="rId5"/>
    <p:sldLayoutId id="2147483717" r:id="rId6"/>
    <p:sldLayoutId id="2147483714" r:id="rId7"/>
    <p:sldLayoutId id="2147483727" r:id="rId8"/>
    <p:sldLayoutId id="2147483711" r:id="rId9"/>
    <p:sldLayoutId id="2147483733" r:id="rId10"/>
  </p:sldLayoutIdLst>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doi.org/https:/doi.org/10.1006/jcph.1995.1039"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doi.org/10.3389/fmars.2021.713039" TargetMode="External"/><Relationship Id="rId5" Type="http://schemas.openxmlformats.org/officeDocument/2006/relationships/hyperlink" Target="https://doi.org/10.1007/s00707-021-02951-4" TargetMode="External"/><Relationship Id="rId4" Type="http://schemas.openxmlformats.org/officeDocument/2006/relationships/hyperlink" Target="https://doi.org/10.1038/306249a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4.t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ti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83886C-5073-4D4D-906B-5D99D06BC0B7}"/>
              </a:ext>
            </a:extLst>
          </p:cNvPr>
          <p:cNvSpPr/>
          <p:nvPr/>
        </p:nvSpPr>
        <p:spPr>
          <a:xfrm>
            <a:off x="0" y="0"/>
            <a:ext cx="12192000" cy="684942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with medium confidence">
            <a:extLst>
              <a:ext uri="{FF2B5EF4-FFF2-40B4-BE49-F238E27FC236}">
                <a16:creationId xmlns:a16="http://schemas.microsoft.com/office/drawing/2014/main" id="{3FE0E29A-9F21-4C9D-868E-F9F15CB64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448" y="5301208"/>
            <a:ext cx="1440000" cy="144000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F3803EAD-9169-4F78-B78B-1378CF9E0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34" y="5301368"/>
            <a:ext cx="5014286" cy="1440000"/>
          </a:xfrm>
          <a:prstGeom prst="rect">
            <a:avLst/>
          </a:prstGeom>
        </p:spPr>
      </p:pic>
      <p:pic>
        <p:nvPicPr>
          <p:cNvPr id="5" name="Picture 4" descr="Logo&#10;&#10;Description automatically generated">
            <a:extLst>
              <a:ext uri="{FF2B5EF4-FFF2-40B4-BE49-F238E27FC236}">
                <a16:creationId xmlns:a16="http://schemas.microsoft.com/office/drawing/2014/main" id="{CDF06760-C9B4-4364-BD1A-BA9A13BF3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3611" y="5301208"/>
            <a:ext cx="3606765" cy="1440000"/>
          </a:xfrm>
          <a:prstGeom prst="rect">
            <a:avLst/>
          </a:prstGeom>
        </p:spPr>
      </p:pic>
      <p:sp>
        <p:nvSpPr>
          <p:cNvPr id="14" name="Text Placeholder 1">
            <a:extLst>
              <a:ext uri="{FF2B5EF4-FFF2-40B4-BE49-F238E27FC236}">
                <a16:creationId xmlns:a16="http://schemas.microsoft.com/office/drawing/2014/main" id="{25760B96-5A1C-4D86-94F7-1EACCD600CC2}"/>
              </a:ext>
            </a:extLst>
          </p:cNvPr>
          <p:cNvSpPr>
            <a:spLocks noGrp="1"/>
          </p:cNvSpPr>
          <p:nvPr>
            <p:ph type="body" sz="quarter" idx="10"/>
          </p:nvPr>
        </p:nvSpPr>
        <p:spPr>
          <a:xfrm>
            <a:off x="839416" y="1916484"/>
            <a:ext cx="11233248" cy="2160588"/>
          </a:xfrm>
        </p:spPr>
        <p:txBody>
          <a:bodyPr>
            <a:normAutofit/>
          </a:bodyPr>
          <a:lstStyle/>
          <a:p>
            <a:pPr algn="ctr"/>
            <a:r>
              <a:rPr lang="de-DE" sz="40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3800" dirty="0">
              <a:solidFill>
                <a:schemeClr val="bg1"/>
              </a:solidFill>
              <a:latin typeface="Times New Roman" panose="02020603050405020304" pitchFamily="18" charset="0"/>
              <a:cs typeface="Times New Roman" panose="02020603050405020304" pitchFamily="18" charset="0"/>
            </a:endParaRPr>
          </a:p>
        </p:txBody>
      </p:sp>
      <p:sp>
        <p:nvSpPr>
          <p:cNvPr id="16" name="Text Placeholder 2">
            <a:extLst>
              <a:ext uri="{FF2B5EF4-FFF2-40B4-BE49-F238E27FC236}">
                <a16:creationId xmlns:a16="http://schemas.microsoft.com/office/drawing/2014/main" id="{A8EB5C3D-CE9F-426A-93D6-F9153B7A9C85}"/>
              </a:ext>
            </a:extLst>
          </p:cNvPr>
          <p:cNvSpPr txBox="1">
            <a:spLocks/>
          </p:cNvSpPr>
          <p:nvPr/>
        </p:nvSpPr>
        <p:spPr>
          <a:xfrm>
            <a:off x="1631504" y="3861048"/>
            <a:ext cx="8352928" cy="1152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chemeClr val="bg1"/>
                </a:solidFill>
                <a:latin typeface="Times New Roman" panose="02020603050405020304" pitchFamily="18" charset="0"/>
                <a:cs typeface="Times New Roman" panose="02020603050405020304" pitchFamily="18" charset="0"/>
              </a:rPr>
              <a:t>W.L. Chen</a:t>
            </a:r>
            <a:r>
              <a:rPr lang="en-GB" sz="1600" baseline="30000" dirty="0">
                <a:solidFill>
                  <a:schemeClr val="bg1"/>
                </a:solidFill>
                <a:latin typeface="Times New Roman" panose="02020603050405020304" pitchFamily="18" charset="0"/>
                <a:cs typeface="Times New Roman" panose="02020603050405020304" pitchFamily="18" charset="0"/>
              </a:rPr>
              <a:t>a</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 </a:t>
            </a:r>
            <a:r>
              <a:rPr lang="en-GB" sz="1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Grabowski</a:t>
            </a:r>
            <a:r>
              <a:rPr lang="en-GB" sz="1600" baseline="30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a</a:t>
            </a:r>
            <a:r>
              <a:rPr lang="en-GB" sz="1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 </a:t>
            </a:r>
            <a:r>
              <a:rPr lang="en-GB" sz="1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Goel</a:t>
            </a:r>
            <a:r>
              <a:rPr lang="en-GB" sz="1600" baseline="30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b,c,d</a:t>
            </a:r>
            <a:endParaRPr lang="en-GB" sz="1600" dirty="0">
              <a:solidFill>
                <a:schemeClr val="bg1"/>
              </a:solidFill>
              <a:latin typeface="Times New Roman" panose="02020603050405020304" pitchFamily="18" charset="0"/>
              <a:cs typeface="Times New Roman" panose="02020603050405020304" pitchFamily="18" charset="0"/>
            </a:endParaRPr>
          </a:p>
          <a:p>
            <a:pPr marL="0" indent="0" algn="ctr">
              <a:buNone/>
            </a:pPr>
            <a:r>
              <a:rPr lang="en-GB" sz="1400" baseline="30000" dirty="0" err="1">
                <a:solidFill>
                  <a:schemeClr val="bg1"/>
                </a:solidFill>
                <a:latin typeface="Times New Roman" panose="02020603050405020304" pitchFamily="18" charset="0"/>
                <a:cs typeface="Times New Roman" panose="02020603050405020304" pitchFamily="18" charset="0"/>
              </a:rPr>
              <a:t>a</a:t>
            </a:r>
            <a:r>
              <a:rPr lang="en-GB" sz="1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School</a:t>
            </a:r>
            <a:r>
              <a:rPr lang="en-GB"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of Water, Energy and Environment, Cranfield University</a:t>
            </a:r>
            <a:r>
              <a:rPr lang="en-GB" sz="1400" dirty="0">
                <a:solidFill>
                  <a:schemeClr val="bg1"/>
                </a:solidFill>
                <a:latin typeface="Times New Roman" panose="02020603050405020304" pitchFamily="18" charset="0"/>
                <a:cs typeface="Times New Roman" panose="02020603050405020304" pitchFamily="18" charset="0"/>
              </a:rPr>
              <a:t>; </a:t>
            </a:r>
            <a:r>
              <a:rPr lang="en-GB" sz="1400" baseline="30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a:t>
            </a:r>
            <a:r>
              <a:rPr lang="en-GB" sz="1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School</a:t>
            </a:r>
            <a:r>
              <a:rPr lang="en-GB"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of Engineering, London South Bank University; </a:t>
            </a:r>
            <a:r>
              <a:rPr lang="en-GB" sz="1400" baseline="30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r>
              <a:rPr lang="en-GB" sz="1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University</a:t>
            </a:r>
            <a:r>
              <a:rPr lang="en-GB"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of Petroleum and Energy Studies, Dehradun 248007, India; </a:t>
            </a:r>
            <a:r>
              <a:rPr lang="en-GB" sz="1400" baseline="30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a:t>
            </a:r>
            <a:r>
              <a:rPr lang="en-GB" sz="1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Indian</a:t>
            </a:r>
            <a:r>
              <a:rPr lang="en-GB"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Institute of Technology Guwahati, Guwahati 781039, India.</a:t>
            </a:r>
            <a:endParaRPr lang="en-GB" sz="1600" dirty="0">
              <a:solidFill>
                <a:schemeClr val="bg1"/>
              </a:solidFill>
              <a:latin typeface="Times New Roman" panose="02020603050405020304" pitchFamily="18" charset="0"/>
              <a:cs typeface="Times New Roman" panose="02020603050405020304" pitchFamily="18" charset="0"/>
            </a:endParaRPr>
          </a:p>
          <a:p>
            <a:endParaRPr lang="en-GB" sz="1600" dirty="0">
              <a:solidFill>
                <a:schemeClr val="bg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51CCBF9-5D73-46EE-83C8-691C9ABA559C}"/>
              </a:ext>
            </a:extLst>
          </p:cNvPr>
          <p:cNvPicPr>
            <a:picLocks noChangeAspect="1"/>
          </p:cNvPicPr>
          <p:nvPr/>
        </p:nvPicPr>
        <p:blipFill rotWithShape="1">
          <a:blip r:embed="rId6">
            <a:extLst>
              <a:ext uri="{28A0092B-C50C-407E-A947-70E740481C1C}">
                <a14:useLocalDpi xmlns:a14="http://schemas.microsoft.com/office/drawing/2010/main" val="0"/>
              </a:ext>
            </a:extLst>
          </a:blip>
          <a:srcRect l="27385" t="23991" r="29492" b="12001"/>
          <a:stretch/>
        </p:blipFill>
        <p:spPr>
          <a:xfrm>
            <a:off x="2495600" y="260848"/>
            <a:ext cx="1616944" cy="1800000"/>
          </a:xfrm>
          <a:prstGeom prst="rect">
            <a:avLst/>
          </a:prstGeom>
        </p:spPr>
      </p:pic>
      <p:pic>
        <p:nvPicPr>
          <p:cNvPr id="18" name="Picture 17">
            <a:extLst>
              <a:ext uri="{FF2B5EF4-FFF2-40B4-BE49-F238E27FC236}">
                <a16:creationId xmlns:a16="http://schemas.microsoft.com/office/drawing/2014/main" id="{D96E64B0-A0B2-4C60-8881-26A6A755AA4D}"/>
              </a:ext>
            </a:extLst>
          </p:cNvPr>
          <p:cNvPicPr>
            <a:picLocks noChangeAspect="1"/>
          </p:cNvPicPr>
          <p:nvPr/>
        </p:nvPicPr>
        <p:blipFill rotWithShape="1">
          <a:blip r:embed="rId7"/>
          <a:srcRect r="8263" b="39500"/>
          <a:stretch/>
        </p:blipFill>
        <p:spPr>
          <a:xfrm>
            <a:off x="6713969" y="260848"/>
            <a:ext cx="3639159" cy="1800000"/>
          </a:xfrm>
          <a:prstGeom prst="rect">
            <a:avLst/>
          </a:prstGeom>
        </p:spPr>
      </p:pic>
      <p:sp>
        <p:nvSpPr>
          <p:cNvPr id="19" name="Arrow: Right 18">
            <a:extLst>
              <a:ext uri="{FF2B5EF4-FFF2-40B4-BE49-F238E27FC236}">
                <a16:creationId xmlns:a16="http://schemas.microsoft.com/office/drawing/2014/main" id="{7F12F0E5-F600-4E9F-9791-99E16788B490}"/>
              </a:ext>
            </a:extLst>
          </p:cNvPr>
          <p:cNvSpPr/>
          <p:nvPr/>
        </p:nvSpPr>
        <p:spPr>
          <a:xfrm>
            <a:off x="4799856" y="1052736"/>
            <a:ext cx="1260000" cy="2160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250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Results: inhibition of salt on clay swell</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3F9C89C-98FC-473F-B322-A18A9912E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642" y="2133136"/>
            <a:ext cx="2389859" cy="2520000"/>
          </a:xfrm>
          <a:prstGeom prst="rect">
            <a:avLst/>
          </a:prstGeom>
          <a:ln>
            <a:solidFill>
              <a:schemeClr val="tx1"/>
            </a:solidFill>
          </a:ln>
        </p:spPr>
      </p:pic>
      <p:pic>
        <p:nvPicPr>
          <p:cNvPr id="6" name="Picture 5" descr="A picture containing cake, indoor, red, several&#10;&#10;Description automatically generated">
            <a:extLst>
              <a:ext uri="{FF2B5EF4-FFF2-40B4-BE49-F238E27FC236}">
                <a16:creationId xmlns:a16="http://schemas.microsoft.com/office/drawing/2014/main" id="{3301BFE0-53F7-48C6-9CEC-D0A0F8AEE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4010" y="2133136"/>
            <a:ext cx="2508494" cy="2520000"/>
          </a:xfrm>
          <a:prstGeom prst="rect">
            <a:avLst/>
          </a:prstGeom>
          <a:ln>
            <a:solidFill>
              <a:schemeClr val="tx1"/>
            </a:solidFill>
          </a:ln>
        </p:spPr>
      </p:pic>
      <p:pic>
        <p:nvPicPr>
          <p:cNvPr id="8" name="Picture 7" descr="A picture containing red&#10;&#10;Description automatically generated">
            <a:extLst>
              <a:ext uri="{FF2B5EF4-FFF2-40B4-BE49-F238E27FC236}">
                <a16:creationId xmlns:a16="http://schemas.microsoft.com/office/drawing/2014/main" id="{149E4327-F967-44C2-80D2-B6FA6E3F03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342" y="2133136"/>
            <a:ext cx="2664828" cy="2520000"/>
          </a:xfrm>
          <a:prstGeom prst="rect">
            <a:avLst/>
          </a:prstGeom>
          <a:ln>
            <a:solidFill>
              <a:schemeClr val="tx1"/>
            </a:solidFill>
          </a:ln>
        </p:spPr>
      </p:pic>
      <p:sp>
        <p:nvSpPr>
          <p:cNvPr id="10" name="TextBox 9">
            <a:extLst>
              <a:ext uri="{FF2B5EF4-FFF2-40B4-BE49-F238E27FC236}">
                <a16:creationId xmlns:a16="http://schemas.microsoft.com/office/drawing/2014/main" id="{038BE694-B14E-4C44-8C55-734FFC6389BE}"/>
              </a:ext>
            </a:extLst>
          </p:cNvPr>
          <p:cNvSpPr txBox="1"/>
          <p:nvPr/>
        </p:nvSpPr>
        <p:spPr>
          <a:xfrm>
            <a:off x="1836000" y="1619508"/>
            <a:ext cx="1091648" cy="369332"/>
          </a:xfrm>
          <a:prstGeom prst="rect">
            <a:avLst/>
          </a:prstGeom>
          <a:noFill/>
          <a:ln>
            <a:solidFill>
              <a:schemeClr val="tx1"/>
            </a:solidFill>
          </a:ln>
        </p:spPr>
        <p:txBody>
          <a:bodyPr wrap="square" rtlCol="0">
            <a:spAutoFit/>
          </a:bodyPr>
          <a:lstStyle/>
          <a:p>
            <a:r>
              <a:rPr lang="en-GB" dirty="0"/>
              <a:t>2% NaCl</a:t>
            </a:r>
          </a:p>
        </p:txBody>
      </p:sp>
      <p:sp>
        <p:nvSpPr>
          <p:cNvPr id="15" name="TextBox 14">
            <a:extLst>
              <a:ext uri="{FF2B5EF4-FFF2-40B4-BE49-F238E27FC236}">
                <a16:creationId xmlns:a16="http://schemas.microsoft.com/office/drawing/2014/main" id="{8E6741C8-09A0-4791-8528-4311BE34AFC7}"/>
              </a:ext>
            </a:extLst>
          </p:cNvPr>
          <p:cNvSpPr txBox="1"/>
          <p:nvPr/>
        </p:nvSpPr>
        <p:spPr>
          <a:xfrm>
            <a:off x="5315698" y="1618992"/>
            <a:ext cx="1270620" cy="369332"/>
          </a:xfrm>
          <a:prstGeom prst="rect">
            <a:avLst/>
          </a:prstGeom>
          <a:noFill/>
          <a:ln>
            <a:solidFill>
              <a:schemeClr val="tx1"/>
            </a:solidFill>
          </a:ln>
        </p:spPr>
        <p:txBody>
          <a:bodyPr wrap="square" rtlCol="0">
            <a:spAutoFit/>
          </a:bodyPr>
          <a:lstStyle/>
          <a:p>
            <a:r>
              <a:rPr lang="en-GB" dirty="0"/>
              <a:t>1% CaCl</a:t>
            </a:r>
            <a:r>
              <a:rPr lang="en-GB" baseline="-25000" dirty="0"/>
              <a:t>2</a:t>
            </a:r>
          </a:p>
        </p:txBody>
      </p:sp>
      <p:sp>
        <p:nvSpPr>
          <p:cNvPr id="17" name="TextBox 16">
            <a:extLst>
              <a:ext uri="{FF2B5EF4-FFF2-40B4-BE49-F238E27FC236}">
                <a16:creationId xmlns:a16="http://schemas.microsoft.com/office/drawing/2014/main" id="{A0A4DD7C-4E35-457A-BD1E-F984B9AC099E}"/>
              </a:ext>
            </a:extLst>
          </p:cNvPr>
          <p:cNvSpPr txBox="1"/>
          <p:nvPr/>
        </p:nvSpPr>
        <p:spPr>
          <a:xfrm>
            <a:off x="8916098" y="1618992"/>
            <a:ext cx="1008112" cy="369332"/>
          </a:xfrm>
          <a:prstGeom prst="rect">
            <a:avLst/>
          </a:prstGeom>
          <a:noFill/>
          <a:ln>
            <a:solidFill>
              <a:schemeClr val="tx1"/>
            </a:solidFill>
          </a:ln>
        </p:spPr>
        <p:txBody>
          <a:bodyPr wrap="square" rtlCol="0">
            <a:spAutoFit/>
          </a:bodyPr>
          <a:lstStyle/>
          <a:p>
            <a:r>
              <a:rPr lang="en-GB" dirty="0"/>
              <a:t>1% </a:t>
            </a:r>
            <a:r>
              <a:rPr lang="en-GB" dirty="0" err="1"/>
              <a:t>KCl</a:t>
            </a:r>
            <a:endParaRPr lang="en-GB" baseline="-25000" dirty="0"/>
          </a:p>
        </p:txBody>
      </p:sp>
      <p:sp>
        <p:nvSpPr>
          <p:cNvPr id="18" name="TextBox 17">
            <a:extLst>
              <a:ext uri="{FF2B5EF4-FFF2-40B4-BE49-F238E27FC236}">
                <a16:creationId xmlns:a16="http://schemas.microsoft.com/office/drawing/2014/main" id="{8383F8DB-4625-488A-8A3C-631C51A58022}"/>
              </a:ext>
            </a:extLst>
          </p:cNvPr>
          <p:cNvSpPr txBox="1"/>
          <p:nvPr/>
        </p:nvSpPr>
        <p:spPr>
          <a:xfrm>
            <a:off x="983432" y="5137447"/>
            <a:ext cx="9649072" cy="307777"/>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Resolved NaCl in water increased the interlayer Na cations, while resolved CaCl</a:t>
            </a:r>
            <a:r>
              <a:rPr lang="en-GB" sz="1400" baseline="-25000" dirty="0">
                <a:latin typeface="Times New Roman" panose="02020603050405020304" pitchFamily="18" charset="0"/>
                <a:cs typeface="Times New Roman" panose="02020603050405020304" pitchFamily="18" charset="0"/>
              </a:rPr>
              <a:t>2</a:t>
            </a:r>
            <a:r>
              <a:rPr lang="en-GB" sz="1400" dirty="0">
                <a:latin typeface="Times New Roman" panose="02020603050405020304" pitchFamily="18" charset="0"/>
                <a:cs typeface="Times New Roman" panose="02020603050405020304" pitchFamily="18" charset="0"/>
              </a:rPr>
              <a:t> and </a:t>
            </a:r>
            <a:r>
              <a:rPr lang="en-GB" sz="1400" dirty="0" err="1">
                <a:latin typeface="Times New Roman" panose="02020603050405020304" pitchFamily="18" charset="0"/>
                <a:cs typeface="Times New Roman" panose="02020603050405020304" pitchFamily="18" charset="0"/>
              </a:rPr>
              <a:t>KCl</a:t>
            </a:r>
            <a:r>
              <a:rPr lang="en-GB" sz="1400" dirty="0">
                <a:latin typeface="Times New Roman" panose="02020603050405020304" pitchFamily="18" charset="0"/>
                <a:cs typeface="Times New Roman" panose="02020603050405020304" pitchFamily="18" charset="0"/>
              </a:rPr>
              <a:t> replaced interlayer Na with Ca or K.  </a:t>
            </a:r>
          </a:p>
        </p:txBody>
      </p:sp>
    </p:spTree>
    <p:extLst>
      <p:ext uri="{BB962C8B-B14F-4D97-AF65-F5344CB8AC3E}">
        <p14:creationId xmlns:p14="http://schemas.microsoft.com/office/powerpoint/2010/main" val="138064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Results: clay interaction </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3" name="Picture 2" descr="Chart&#10;&#10;Description automatically generated">
            <a:extLst>
              <a:ext uri="{FF2B5EF4-FFF2-40B4-BE49-F238E27FC236}">
                <a16:creationId xmlns:a16="http://schemas.microsoft.com/office/drawing/2014/main" id="{AB7015AF-6FE2-460B-8136-9CC1A3CD0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3" t="4851" r="7849" b="56299"/>
          <a:stretch/>
        </p:blipFill>
        <p:spPr>
          <a:xfrm>
            <a:off x="263352" y="1341288"/>
            <a:ext cx="7272808" cy="46800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8463918-B19C-4D44-BAB8-45BD1C975EA3}"/>
                  </a:ext>
                </a:extLst>
              </p:cNvPr>
              <p:cNvSpPr txBox="1"/>
              <p:nvPr/>
            </p:nvSpPr>
            <p:spPr>
              <a:xfrm>
                <a:off x="7536160" y="1886427"/>
                <a:ext cx="4379129" cy="3414781"/>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van der Waals interaction</a:t>
                </a:r>
              </a:p>
              <a:p>
                <a:pPr/>
                <a14:m>
                  <m:oMathPara xmlns:m="http://schemas.openxmlformats.org/officeDocument/2006/math">
                    <m:oMathParaPr>
                      <m:jc m:val="centerGroup"/>
                    </m:oMathParaPr>
                    <m:oMath xmlns:m="http://schemas.openxmlformats.org/officeDocument/2006/math">
                      <m:sSub>
                        <m:sSubPr>
                          <m:ctrlPr>
                            <a:rPr lang="en-GB" sz="1600" i="1" smtClean="0">
                              <a:solidFill>
                                <a:srgbClr val="836967"/>
                              </a:solidFill>
                              <a:latin typeface="Cambria Math" panose="02040503050406030204" pitchFamily="18" charset="0"/>
                            </a:rPr>
                          </m:ctrlPr>
                        </m:sSubPr>
                        <m:e>
                          <m:r>
                            <a:rPr lang="en-GB" sz="1600" i="1">
                              <a:latin typeface="Cambria Math" panose="02040503050406030204" pitchFamily="18" charset="0"/>
                            </a:rPr>
                            <m:t>𝑃</m:t>
                          </m:r>
                        </m:e>
                        <m:sub>
                          <m:r>
                            <a:rPr lang="en-GB" sz="1600" i="1">
                              <a:latin typeface="Cambria Math" panose="02040503050406030204" pitchFamily="18" charset="0"/>
                            </a:rPr>
                            <m:t>𝑣𝑑𝑊</m:t>
                          </m:r>
                        </m:sub>
                      </m:sSub>
                      <m:r>
                        <a:rPr lang="en-GB" sz="1600" i="0">
                          <a:latin typeface="Cambria Math" panose="02040503050406030204" pitchFamily="18" charset="0"/>
                        </a:rPr>
                        <m:t>=−</m:t>
                      </m:r>
                      <m:f>
                        <m:fPr>
                          <m:ctrlPr>
                            <a:rPr lang="en-GB" sz="1600" i="1">
                              <a:solidFill>
                                <a:srgbClr val="836967"/>
                              </a:solidFill>
                              <a:latin typeface="Cambria Math" panose="02040503050406030204" pitchFamily="18" charset="0"/>
                            </a:rPr>
                          </m:ctrlPr>
                        </m:fPr>
                        <m:num>
                          <m:sSub>
                            <m:sSubPr>
                              <m:ctrlPr>
                                <a:rPr lang="en-GB" sz="1600" i="1">
                                  <a:solidFill>
                                    <a:srgbClr val="836967"/>
                                  </a:solidFill>
                                  <a:latin typeface="Cambria Math" panose="02040503050406030204" pitchFamily="18" charset="0"/>
                                </a:rPr>
                              </m:ctrlPr>
                            </m:sSubPr>
                            <m:e>
                              <m:r>
                                <a:rPr lang="en-GB" sz="1600" i="1">
                                  <a:latin typeface="Cambria Math" panose="02040503050406030204" pitchFamily="18" charset="0"/>
                                </a:rPr>
                                <m:t>𝐴</m:t>
                              </m:r>
                            </m:e>
                            <m:sub>
                              <m:r>
                                <a:rPr lang="en-GB" sz="1600" i="1">
                                  <a:latin typeface="Cambria Math" panose="02040503050406030204" pitchFamily="18" charset="0"/>
                                </a:rPr>
                                <m:t>h</m:t>
                              </m:r>
                            </m:sub>
                          </m:sSub>
                        </m:num>
                        <m:den>
                          <m:r>
                            <a:rPr lang="en-GB" sz="1600" i="0">
                              <a:latin typeface="Cambria Math" panose="02040503050406030204" pitchFamily="18" charset="0"/>
                            </a:rPr>
                            <m:t>6</m:t>
                          </m:r>
                          <m:r>
                            <m:rPr>
                              <m:sty m:val="p"/>
                            </m:rPr>
                            <a:rPr lang="en-GB" sz="1600" i="0">
                              <a:latin typeface="Cambria Math" panose="02040503050406030204" pitchFamily="18" charset="0"/>
                            </a:rPr>
                            <m:t>π</m:t>
                          </m:r>
                        </m:den>
                      </m:f>
                      <m:d>
                        <m:dPr>
                          <m:ctrlPr>
                            <a:rPr lang="en-GB" sz="1600" i="1">
                              <a:solidFill>
                                <a:srgbClr val="836967"/>
                              </a:solidFill>
                              <a:latin typeface="Cambria Math" panose="02040503050406030204" pitchFamily="18" charset="0"/>
                            </a:rPr>
                          </m:ctrlPr>
                        </m:dPr>
                        <m:e>
                          <m:f>
                            <m:fPr>
                              <m:ctrlPr>
                                <a:rPr lang="en-GB" sz="1600" i="1">
                                  <a:solidFill>
                                    <a:srgbClr val="836967"/>
                                  </a:solidFill>
                                  <a:latin typeface="Cambria Math" panose="02040503050406030204" pitchFamily="18" charset="0"/>
                                </a:rPr>
                              </m:ctrlPr>
                            </m:fPr>
                            <m:num>
                              <m:r>
                                <a:rPr lang="en-GB" sz="1600" i="0">
                                  <a:latin typeface="Cambria Math" panose="02040503050406030204" pitchFamily="18" charset="0"/>
                                </a:rPr>
                                <m:t>1</m:t>
                              </m:r>
                            </m:num>
                            <m:den>
                              <m:r>
                                <m:rPr>
                                  <m:sty m:val="p"/>
                                </m:rPr>
                                <a:rPr lang="en-GB" sz="1600" i="0">
                                  <a:latin typeface="Cambria Math" panose="02040503050406030204" pitchFamily="18" charset="0"/>
                                </a:rPr>
                                <m:t>δ</m:t>
                              </m:r>
                            </m:den>
                          </m:f>
                          <m:r>
                            <a:rPr lang="en-GB" sz="1600" i="0">
                              <a:latin typeface="Cambria Math" panose="02040503050406030204" pitchFamily="18" charset="0"/>
                            </a:rPr>
                            <m:t>+</m:t>
                          </m:r>
                          <m:f>
                            <m:fPr>
                              <m:ctrlPr>
                                <a:rPr lang="en-GB" sz="1600" i="1">
                                  <a:solidFill>
                                    <a:srgbClr val="836967"/>
                                  </a:solidFill>
                                  <a:latin typeface="Cambria Math" panose="02040503050406030204" pitchFamily="18" charset="0"/>
                                </a:rPr>
                              </m:ctrlPr>
                            </m:fPr>
                            <m:num>
                              <m:r>
                                <a:rPr lang="en-GB" sz="1600" i="0">
                                  <a:latin typeface="Cambria Math" panose="02040503050406030204" pitchFamily="18" charset="0"/>
                                </a:rPr>
                                <m:t>1</m:t>
                              </m:r>
                            </m:num>
                            <m:den>
                              <m:sSup>
                                <m:sSupPr>
                                  <m:ctrlPr>
                                    <a:rPr lang="en-GB" sz="1600" i="1">
                                      <a:solidFill>
                                        <a:srgbClr val="836967"/>
                                      </a:solidFill>
                                      <a:latin typeface="Cambria Math" panose="02040503050406030204" pitchFamily="18" charset="0"/>
                                    </a:rPr>
                                  </m:ctrlPr>
                                </m:sSupPr>
                                <m:e>
                                  <m:d>
                                    <m:dPr>
                                      <m:ctrlPr>
                                        <a:rPr lang="en-GB" sz="1600" i="1">
                                          <a:solidFill>
                                            <a:srgbClr val="836967"/>
                                          </a:solidFill>
                                          <a:latin typeface="Cambria Math" panose="02040503050406030204" pitchFamily="18" charset="0"/>
                                        </a:rPr>
                                      </m:ctrlPr>
                                    </m:dPr>
                                    <m:e>
                                      <m:r>
                                        <m:rPr>
                                          <m:sty m:val="p"/>
                                        </m:rPr>
                                        <a:rPr lang="en-GB" sz="1600" i="0">
                                          <a:latin typeface="Cambria Math" panose="02040503050406030204" pitchFamily="18" charset="0"/>
                                        </a:rPr>
                                        <m:t>δ</m:t>
                                      </m:r>
                                      <m:r>
                                        <a:rPr lang="en-GB" sz="1600" i="0">
                                          <a:latin typeface="Cambria Math" panose="02040503050406030204" pitchFamily="18" charset="0"/>
                                        </a:rPr>
                                        <m:t>+2</m:t>
                                      </m:r>
                                      <m:sSub>
                                        <m:sSubPr>
                                          <m:ctrlPr>
                                            <a:rPr lang="en-GB" sz="1600" i="1">
                                              <a:solidFill>
                                                <a:srgbClr val="836967"/>
                                              </a:solidFill>
                                              <a:latin typeface="Cambria Math" panose="02040503050406030204" pitchFamily="18" charset="0"/>
                                            </a:rPr>
                                          </m:ctrlPr>
                                        </m:sSubPr>
                                        <m:e>
                                          <m:r>
                                            <m:rPr>
                                              <m:sty m:val="p"/>
                                            </m:rPr>
                                            <a:rPr lang="en-GB" sz="1600" i="0">
                                              <a:latin typeface="Cambria Math" panose="02040503050406030204" pitchFamily="18" charset="0"/>
                                            </a:rPr>
                                            <m:t>δ</m:t>
                                          </m:r>
                                        </m:e>
                                        <m:sub>
                                          <m:r>
                                            <a:rPr lang="en-GB" sz="1600" i="1">
                                              <a:latin typeface="Cambria Math" panose="02040503050406030204" pitchFamily="18" charset="0"/>
                                            </a:rPr>
                                            <m:t>𝑐</m:t>
                                          </m:r>
                                        </m:sub>
                                      </m:sSub>
                                    </m:e>
                                  </m:d>
                                </m:e>
                                <m:sup>
                                  <m:r>
                                    <a:rPr lang="en-GB" sz="1600" i="0">
                                      <a:latin typeface="Cambria Math" panose="02040503050406030204" pitchFamily="18" charset="0"/>
                                    </a:rPr>
                                    <m:t>3</m:t>
                                  </m:r>
                                </m:sup>
                              </m:sSup>
                            </m:den>
                          </m:f>
                          <m:r>
                            <a:rPr lang="en-GB" sz="1600" i="0">
                              <a:latin typeface="Cambria Math" panose="02040503050406030204" pitchFamily="18" charset="0"/>
                            </a:rPr>
                            <m:t>−</m:t>
                          </m:r>
                          <m:f>
                            <m:fPr>
                              <m:ctrlPr>
                                <a:rPr lang="en-GB" sz="1600" i="1">
                                  <a:solidFill>
                                    <a:srgbClr val="836967"/>
                                  </a:solidFill>
                                  <a:latin typeface="Cambria Math" panose="02040503050406030204" pitchFamily="18" charset="0"/>
                                </a:rPr>
                              </m:ctrlPr>
                            </m:fPr>
                            <m:num>
                              <m:r>
                                <a:rPr lang="en-GB" sz="1600" i="0">
                                  <a:latin typeface="Cambria Math" panose="02040503050406030204" pitchFamily="18" charset="0"/>
                                </a:rPr>
                                <m:t>2</m:t>
                              </m:r>
                            </m:num>
                            <m:den>
                              <m:sSup>
                                <m:sSupPr>
                                  <m:ctrlPr>
                                    <a:rPr lang="en-GB" sz="1600" i="1">
                                      <a:solidFill>
                                        <a:srgbClr val="836967"/>
                                      </a:solidFill>
                                      <a:latin typeface="Cambria Math" panose="02040503050406030204" pitchFamily="18" charset="0"/>
                                    </a:rPr>
                                  </m:ctrlPr>
                                </m:sSupPr>
                                <m:e>
                                  <m:d>
                                    <m:dPr>
                                      <m:ctrlPr>
                                        <a:rPr lang="en-GB" sz="1600" i="1">
                                          <a:solidFill>
                                            <a:srgbClr val="836967"/>
                                          </a:solidFill>
                                          <a:latin typeface="Cambria Math" panose="02040503050406030204" pitchFamily="18" charset="0"/>
                                        </a:rPr>
                                      </m:ctrlPr>
                                    </m:dPr>
                                    <m:e>
                                      <m:r>
                                        <m:rPr>
                                          <m:sty m:val="p"/>
                                        </m:rPr>
                                        <a:rPr lang="en-GB" sz="1600" i="0">
                                          <a:latin typeface="Cambria Math" panose="02040503050406030204" pitchFamily="18" charset="0"/>
                                        </a:rPr>
                                        <m:t>δ</m:t>
                                      </m:r>
                                      <m:r>
                                        <a:rPr lang="en-GB" sz="1600" i="0">
                                          <a:latin typeface="Cambria Math" panose="02040503050406030204" pitchFamily="18" charset="0"/>
                                        </a:rPr>
                                        <m:t>+</m:t>
                                      </m:r>
                                      <m:sSub>
                                        <m:sSubPr>
                                          <m:ctrlPr>
                                            <a:rPr lang="en-GB" sz="1600" i="1">
                                              <a:solidFill>
                                                <a:srgbClr val="836967"/>
                                              </a:solidFill>
                                              <a:latin typeface="Cambria Math" panose="02040503050406030204" pitchFamily="18" charset="0"/>
                                            </a:rPr>
                                          </m:ctrlPr>
                                        </m:sSubPr>
                                        <m:e>
                                          <m:r>
                                            <m:rPr>
                                              <m:sty m:val="p"/>
                                            </m:rPr>
                                            <a:rPr lang="en-GB" sz="1600" i="0">
                                              <a:latin typeface="Cambria Math" panose="02040503050406030204" pitchFamily="18" charset="0"/>
                                            </a:rPr>
                                            <m:t>δ</m:t>
                                          </m:r>
                                        </m:e>
                                        <m:sub>
                                          <m:r>
                                            <a:rPr lang="en-GB" sz="1600" i="1">
                                              <a:latin typeface="Cambria Math" panose="02040503050406030204" pitchFamily="18" charset="0"/>
                                            </a:rPr>
                                            <m:t>𝑐</m:t>
                                          </m:r>
                                        </m:sub>
                                      </m:sSub>
                                    </m:e>
                                  </m:d>
                                </m:e>
                                <m:sup>
                                  <m:r>
                                    <a:rPr lang="en-GB" sz="1600" i="0">
                                      <a:latin typeface="Cambria Math" panose="02040503050406030204" pitchFamily="18" charset="0"/>
                                    </a:rPr>
                                    <m:t>3</m:t>
                                  </m:r>
                                </m:sup>
                              </m:sSup>
                            </m:den>
                          </m:f>
                        </m:e>
                      </m:d>
                    </m:oMath>
                  </m:oMathPara>
                </a14:m>
                <a:endParaRPr lang="en-GB" sz="1600" dirty="0"/>
              </a:p>
              <a:p>
                <a:r>
                  <a:rPr lang="en-GB" sz="1600" dirty="0"/>
                  <a:t>   where </a:t>
                </a:r>
                <a14:m>
                  <m:oMath xmlns:m="http://schemas.openxmlformats.org/officeDocument/2006/math">
                    <m:sSub>
                      <m:sSubPr>
                        <m:ctrlPr>
                          <a:rPr lang="en-GB" sz="1600" i="1" smtClean="0">
                            <a:solidFill>
                              <a:srgbClr val="836967"/>
                            </a:solidFill>
                            <a:latin typeface="Cambria Math" panose="02040503050406030204" pitchFamily="18" charset="0"/>
                          </a:rPr>
                        </m:ctrlPr>
                      </m:sSubPr>
                      <m:e>
                        <m:r>
                          <m:rPr>
                            <m:sty m:val="p"/>
                          </m:rPr>
                          <a:rPr lang="en-GB" sz="1600" i="0">
                            <a:latin typeface="Cambria Math" panose="02040503050406030204" pitchFamily="18" charset="0"/>
                          </a:rPr>
                          <m:t>δ</m:t>
                        </m:r>
                      </m:e>
                      <m:sub>
                        <m:r>
                          <a:rPr lang="en-GB" sz="1600" i="1">
                            <a:latin typeface="Cambria Math" panose="02040503050406030204" pitchFamily="18" charset="0"/>
                          </a:rPr>
                          <m:t>𝑐</m:t>
                        </m:r>
                      </m:sub>
                    </m:sSub>
                  </m:oMath>
                </a14:m>
                <a:r>
                  <a:rPr lang="en-GB" sz="1600" dirty="0"/>
                  <a:t> is the layer thickness </a:t>
                </a:r>
                <a:r>
                  <a:rPr lang="en-GB" sz="1400" dirty="0"/>
                  <a:t>(</a:t>
                </a:r>
                <a:r>
                  <a:rPr lang="en-GB" sz="1400" dirty="0">
                    <a:latin typeface="Times New Roman" panose="02020603050405020304" pitchFamily="18" charset="0"/>
                    <a:ea typeface="Times New Roman" panose="02020603050405020304" pitchFamily="18" charset="0"/>
                  </a:rPr>
                  <a:t>Hsiao 2017</a:t>
                </a:r>
                <a:r>
                  <a:rPr lang="en-GB" sz="1400" dirty="0"/>
                  <a:t>)</a:t>
                </a:r>
                <a:r>
                  <a:rPr lang="en-GB" sz="1600" dirty="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Newly proposed clay interaction relation</a:t>
                </a:r>
              </a:p>
              <a:p>
                <a:r>
                  <a:rPr lang="en-GB" sz="1600" dirty="0">
                    <a:effectLst/>
                    <a:ea typeface="SimSun" panose="02010600030101010101" pitchFamily="2" charset="-122"/>
                  </a:rPr>
                  <a:t>    </a:t>
                </a:r>
                <a14:m>
                  <m:oMath xmlns:m="http://schemas.openxmlformats.org/officeDocument/2006/math">
                    <m:sSub>
                      <m:sSubPr>
                        <m:ctrlPr>
                          <a:rPr lang="en-GB" sz="1600" i="1" smtClean="0">
                            <a:effectLst/>
                            <a:latin typeface="Cambria Math" panose="02040503050406030204" pitchFamily="18" charset="0"/>
                            <a:ea typeface="SimSun" panose="02010600030101010101" pitchFamily="2" charset="-122"/>
                          </a:rPr>
                        </m:ctrlPr>
                      </m:sSubPr>
                      <m:e>
                        <m:r>
                          <a:rPr lang="en-GB" sz="1600" i="1">
                            <a:effectLst/>
                            <a:latin typeface="Cambria Math" panose="02040503050406030204" pitchFamily="18" charset="0"/>
                            <a:ea typeface="SimSun" panose="02010600030101010101" pitchFamily="2" charset="-122"/>
                          </a:rPr>
                          <m:t>𝑃</m:t>
                        </m:r>
                      </m:e>
                      <m:sub>
                        <m:r>
                          <a:rPr lang="en-GB" sz="1600" i="1">
                            <a:effectLst/>
                            <a:latin typeface="Cambria Math" panose="02040503050406030204" pitchFamily="18" charset="0"/>
                            <a:ea typeface="SimSun" panose="02010600030101010101" pitchFamily="2" charset="-122"/>
                          </a:rPr>
                          <m:t>𝑐𝑙𝑎𝑦</m:t>
                        </m:r>
                      </m:sub>
                    </m:sSub>
                    <m:r>
                      <a:rPr lang="en-GB" sz="1600" i="1">
                        <a:effectLst/>
                        <a:latin typeface="Cambria Math" panose="02040503050406030204" pitchFamily="18" charset="0"/>
                        <a:ea typeface="SimSun" panose="02010600030101010101" pitchFamily="2" charset="-122"/>
                      </a:rPr>
                      <m:t>=−4.46</m:t>
                    </m:r>
                    <m:r>
                      <a:rPr lang="en-GB" sz="1600">
                        <a:effectLst/>
                        <a:latin typeface="Cambria Math" panose="02040503050406030204" pitchFamily="18" charset="0"/>
                        <a:ea typeface="SimSun" panose="02010600030101010101" pitchFamily="2" charset="-122"/>
                      </a:rPr>
                      <m:t>×</m:t>
                    </m:r>
                    <m:sSub>
                      <m:sSubPr>
                        <m:ctrlPr>
                          <a:rPr lang="en-GB" sz="1600" i="1">
                            <a:effectLst/>
                            <a:latin typeface="Cambria Math" panose="02040503050406030204" pitchFamily="18" charset="0"/>
                            <a:ea typeface="SimSun" panose="02010600030101010101" pitchFamily="2" charset="-122"/>
                          </a:rPr>
                        </m:ctrlPr>
                      </m:sSubPr>
                      <m:e>
                        <m:r>
                          <a:rPr lang="en-GB" sz="1600" i="1">
                            <a:effectLst/>
                            <a:latin typeface="Cambria Math" panose="02040503050406030204" pitchFamily="18" charset="0"/>
                            <a:ea typeface="SimSun" panose="02010600030101010101" pitchFamily="2" charset="-122"/>
                          </a:rPr>
                          <m:t>𝑃</m:t>
                        </m:r>
                      </m:e>
                      <m:sub>
                        <m:r>
                          <a:rPr lang="en-GB" sz="1600" i="1">
                            <a:effectLst/>
                            <a:latin typeface="Cambria Math" panose="02040503050406030204" pitchFamily="18" charset="0"/>
                            <a:ea typeface="SimSun" panose="02010600030101010101" pitchFamily="2" charset="-122"/>
                          </a:rPr>
                          <m:t>𝑟𝑒𝑠</m:t>
                        </m:r>
                      </m:sub>
                    </m:sSub>
                    <m:r>
                      <a:rPr lang="en-GB" sz="1600">
                        <a:effectLst/>
                        <a:latin typeface="Cambria Math" panose="02040503050406030204" pitchFamily="18" charset="0"/>
                        <a:ea typeface="SimSun" panose="02010600030101010101" pitchFamily="2" charset="-122"/>
                      </a:rPr>
                      <m:t>×</m:t>
                    </m:r>
                    <m:d>
                      <m:dPr>
                        <m:ctrlPr>
                          <a:rPr lang="en-GB" sz="1600" i="1">
                            <a:effectLst/>
                            <a:latin typeface="Cambria Math" panose="02040503050406030204" pitchFamily="18" charset="0"/>
                            <a:ea typeface="SimSun" panose="02010600030101010101" pitchFamily="2" charset="-122"/>
                          </a:rPr>
                        </m:ctrlPr>
                      </m:dPr>
                      <m:e>
                        <m:sSup>
                          <m:sSupPr>
                            <m:ctrlPr>
                              <a:rPr lang="en-GB" sz="1600" i="1">
                                <a:effectLst/>
                                <a:latin typeface="Cambria Math" panose="02040503050406030204" pitchFamily="18" charset="0"/>
                                <a:ea typeface="SimSun" panose="02010600030101010101" pitchFamily="2" charset="-122"/>
                              </a:rPr>
                            </m:ctrlPr>
                          </m:sSupPr>
                          <m:e>
                            <m:d>
                              <m:dPr>
                                <m:ctrlPr>
                                  <a:rPr lang="en-GB" sz="1600" i="1">
                                    <a:effectLst/>
                                    <a:latin typeface="Cambria Math" panose="02040503050406030204" pitchFamily="18" charset="0"/>
                                    <a:ea typeface="SimSun" panose="02010600030101010101" pitchFamily="2" charset="-122"/>
                                  </a:rPr>
                                </m:ctrlPr>
                              </m:dPr>
                              <m:e>
                                <m:f>
                                  <m:fPr>
                                    <m:ctrlPr>
                                      <a:rPr lang="en-GB" sz="1600" i="1">
                                        <a:effectLst/>
                                        <a:latin typeface="Cambria Math" panose="02040503050406030204" pitchFamily="18" charset="0"/>
                                        <a:ea typeface="SimSun" panose="02010600030101010101" pitchFamily="2" charset="-122"/>
                                      </a:rPr>
                                    </m:ctrlPr>
                                  </m:fPr>
                                  <m:num>
                                    <m:r>
                                      <m:rPr>
                                        <m:sty m:val="p"/>
                                      </m:rPr>
                                      <a:rPr lang="en-GB" sz="1600">
                                        <a:effectLst/>
                                        <a:latin typeface="Cambria Math" panose="02040503050406030204" pitchFamily="18" charset="0"/>
                                        <a:ea typeface="SimSun" panose="02010600030101010101" pitchFamily="2" charset="-122"/>
                                      </a:rPr>
                                      <m:t>σ</m:t>
                                    </m:r>
                                  </m:num>
                                  <m:den>
                                    <m:r>
                                      <m:rPr>
                                        <m:sty m:val="p"/>
                                      </m:rPr>
                                      <a:rPr lang="en-GB" sz="1600">
                                        <a:effectLst/>
                                        <a:latin typeface="Cambria Math" panose="02040503050406030204" pitchFamily="18" charset="0"/>
                                        <a:ea typeface="SimSun" panose="02010600030101010101" pitchFamily="2" charset="-122"/>
                                      </a:rPr>
                                      <m:t>δ</m:t>
                                    </m:r>
                                  </m:den>
                                </m:f>
                              </m:e>
                            </m:d>
                          </m:e>
                          <m:sup>
                            <m:r>
                              <a:rPr lang="en-GB" sz="1600" i="1">
                                <a:effectLst/>
                                <a:latin typeface="Cambria Math" panose="02040503050406030204" pitchFamily="18" charset="0"/>
                                <a:ea typeface="SimSun" panose="02010600030101010101" pitchFamily="2" charset="-122"/>
                              </a:rPr>
                              <m:t>13</m:t>
                            </m:r>
                          </m:sup>
                        </m:sSup>
                        <m:r>
                          <a:rPr lang="en-GB" sz="1600" i="1">
                            <a:effectLst/>
                            <a:latin typeface="Cambria Math" panose="02040503050406030204" pitchFamily="18" charset="0"/>
                            <a:ea typeface="SimSun" panose="02010600030101010101" pitchFamily="2" charset="-122"/>
                          </a:rPr>
                          <m:t>−</m:t>
                        </m:r>
                        <m:sSup>
                          <m:sSupPr>
                            <m:ctrlPr>
                              <a:rPr lang="en-GB" sz="1600" i="1">
                                <a:effectLst/>
                                <a:latin typeface="Cambria Math" panose="02040503050406030204" pitchFamily="18" charset="0"/>
                                <a:ea typeface="SimSun" panose="02010600030101010101" pitchFamily="2" charset="-122"/>
                              </a:rPr>
                            </m:ctrlPr>
                          </m:sSupPr>
                          <m:e>
                            <m:d>
                              <m:dPr>
                                <m:ctrlPr>
                                  <a:rPr lang="en-GB" sz="1600" i="1">
                                    <a:effectLst/>
                                    <a:latin typeface="Cambria Math" panose="02040503050406030204" pitchFamily="18" charset="0"/>
                                    <a:ea typeface="SimSun" panose="02010600030101010101" pitchFamily="2" charset="-122"/>
                                  </a:rPr>
                                </m:ctrlPr>
                              </m:dPr>
                              <m:e>
                                <m:f>
                                  <m:fPr>
                                    <m:ctrlPr>
                                      <a:rPr lang="en-GB" sz="1600" i="1">
                                        <a:effectLst/>
                                        <a:latin typeface="Cambria Math" panose="02040503050406030204" pitchFamily="18" charset="0"/>
                                        <a:ea typeface="SimSun" panose="02010600030101010101" pitchFamily="2" charset="-122"/>
                                      </a:rPr>
                                    </m:ctrlPr>
                                  </m:fPr>
                                  <m:num>
                                    <m:r>
                                      <m:rPr>
                                        <m:sty m:val="p"/>
                                      </m:rPr>
                                      <a:rPr lang="en-GB" sz="1600">
                                        <a:effectLst/>
                                        <a:latin typeface="Cambria Math" panose="02040503050406030204" pitchFamily="18" charset="0"/>
                                        <a:ea typeface="SimSun" panose="02010600030101010101" pitchFamily="2" charset="-122"/>
                                      </a:rPr>
                                      <m:t>σ</m:t>
                                    </m:r>
                                  </m:num>
                                  <m:den>
                                    <m:r>
                                      <m:rPr>
                                        <m:sty m:val="p"/>
                                      </m:rPr>
                                      <a:rPr lang="en-GB" sz="1600">
                                        <a:effectLst/>
                                        <a:latin typeface="Cambria Math" panose="02040503050406030204" pitchFamily="18" charset="0"/>
                                        <a:ea typeface="SimSun" panose="02010600030101010101" pitchFamily="2" charset="-122"/>
                                      </a:rPr>
                                      <m:t>δ</m:t>
                                    </m:r>
                                  </m:den>
                                </m:f>
                              </m:e>
                            </m:d>
                          </m:e>
                          <m:sup>
                            <m:r>
                              <a:rPr lang="en-GB" sz="1600" i="1">
                                <a:effectLst/>
                                <a:latin typeface="Cambria Math" panose="02040503050406030204" pitchFamily="18" charset="0"/>
                                <a:ea typeface="SimSun" panose="02010600030101010101" pitchFamily="2" charset="-122"/>
                              </a:rPr>
                              <m:t>7</m:t>
                            </m:r>
                          </m:sup>
                        </m:sSup>
                      </m:e>
                    </m:d>
                  </m:oMath>
                </a14:m>
                <a:r>
                  <a:rPr lang="en-GB" sz="1600" dirty="0">
                    <a:effectLst/>
                    <a:latin typeface="Times New Roman" panose="02020603050405020304" pitchFamily="18" charset="0"/>
                    <a:ea typeface="SimSun" panose="02010600030101010101" pitchFamily="2" charset="-122"/>
                  </a:rPr>
                  <a:t>,</a:t>
                </a:r>
              </a:p>
              <a:p>
                <a:r>
                  <a:rPr lang="en-GB" sz="1600" dirty="0">
                    <a:effectLst/>
                    <a:ea typeface="SimSun" panose="02010600030101010101" pitchFamily="2" charset="-122"/>
                    <a:cs typeface="Times New Roman" panose="02020603050405020304" pitchFamily="18" charset="0"/>
                  </a:rPr>
                  <a:t>    with </a:t>
                </a:r>
                <a14:m>
                  <m:oMath xmlns:m="http://schemas.openxmlformats.org/officeDocument/2006/math">
                    <m:r>
                      <m:rPr>
                        <m:sty m:val="p"/>
                      </m:rPr>
                      <a:rPr lang="en-GB" sz="1600" smtClean="0">
                        <a:effectLst/>
                        <a:latin typeface="Cambria Math" panose="02040503050406030204" pitchFamily="18" charset="0"/>
                        <a:ea typeface="SimSun" panose="02010600030101010101" pitchFamily="2" charset="-122"/>
                        <a:cs typeface="Times New Roman" panose="02020603050405020304" pitchFamily="18" charset="0"/>
                      </a:rPr>
                      <m:t>σ</m:t>
                    </m:r>
                    <m:r>
                      <a:rPr lang="en-GB" sz="1600" i="1">
                        <a:effectLst/>
                        <a:latin typeface="Cambria Math" panose="02040503050406030204" pitchFamily="18" charset="0"/>
                        <a:ea typeface="SimSun" panose="02010600030101010101" pitchFamily="2" charset="-122"/>
                        <a:cs typeface="Times New Roman" panose="02020603050405020304" pitchFamily="18" charset="0"/>
                      </a:rPr>
                      <m:t>=</m:t>
                    </m:r>
                    <m:sSub>
                      <m:sSubPr>
                        <m:ctrlPr>
                          <a:rPr lang="en-GB" sz="1600" i="1">
                            <a:effectLst/>
                            <a:latin typeface="Cambria Math" panose="02040503050406030204" pitchFamily="18" charset="0"/>
                          </a:rPr>
                        </m:ctrlPr>
                      </m:sSubPr>
                      <m:e>
                        <m:r>
                          <m:rPr>
                            <m:sty m:val="p"/>
                          </m:rPr>
                          <a:rPr lang="en-GB" sz="1600">
                            <a:effectLst/>
                            <a:latin typeface="Cambria Math" panose="02040503050406030204" pitchFamily="18" charset="0"/>
                            <a:ea typeface="SimSun" panose="02010600030101010101" pitchFamily="2" charset="-122"/>
                            <a:cs typeface="Times New Roman" panose="02020603050405020304" pitchFamily="18" charset="0"/>
                          </a:rPr>
                          <m:t>δ</m:t>
                        </m:r>
                      </m:e>
                      <m:sub>
                        <m:r>
                          <a:rPr lang="en-GB" sz="1600" i="1">
                            <a:effectLst/>
                            <a:latin typeface="Cambria Math" panose="02040503050406030204" pitchFamily="18" charset="0"/>
                            <a:ea typeface="SimSun" panose="02010600030101010101" pitchFamily="2" charset="-122"/>
                            <a:cs typeface="Times New Roman" panose="02020603050405020304" pitchFamily="18" charset="0"/>
                          </a:rPr>
                          <m:t>0</m:t>
                        </m:r>
                      </m:sub>
                    </m:sSub>
                    <m:r>
                      <a:rPr lang="en-GB" sz="1600">
                        <a:effectLst/>
                        <a:latin typeface="Cambria Math" panose="02040503050406030204" pitchFamily="18" charset="0"/>
                        <a:ea typeface="SimSun" panose="02010600030101010101" pitchFamily="2" charset="-122"/>
                        <a:cs typeface="Times New Roman" panose="02020603050405020304" pitchFamily="18" charset="0"/>
                      </a:rPr>
                      <m:t>×</m:t>
                    </m:r>
                    <m:r>
                      <a:rPr lang="en-GB" sz="1600" i="1">
                        <a:effectLst/>
                        <a:latin typeface="Cambria Math" panose="02040503050406030204" pitchFamily="18" charset="0"/>
                        <a:ea typeface="SimSun" panose="02010600030101010101" pitchFamily="2" charset="-122"/>
                        <a:cs typeface="Times New Roman" panose="02020603050405020304" pitchFamily="18" charset="0"/>
                      </a:rPr>
                      <m:t>0.902</m:t>
                    </m:r>
                  </m:oMath>
                </a14:m>
                <a:r>
                  <a:rPr lang="en-GB" sz="1600" dirty="0">
                    <a:effectLst/>
                    <a:latin typeface="Times New Roman" panose="02020603050405020304" pitchFamily="18" charset="0"/>
                    <a:ea typeface="SimSun" panose="02010600030101010101" pitchFamily="2" charset="-122"/>
                  </a:rPr>
                  <a:t>, and </a:t>
                </a:r>
                <a14:m>
                  <m:oMath xmlns:m="http://schemas.openxmlformats.org/officeDocument/2006/math">
                    <m:sSub>
                      <m:sSubPr>
                        <m:ctrlPr>
                          <a:rPr lang="en-GB" sz="1600" i="1">
                            <a:latin typeface="Cambria Math" panose="02040503050406030204" pitchFamily="18" charset="0"/>
                          </a:rPr>
                        </m:ctrlPr>
                      </m:sSubPr>
                      <m:e>
                        <m:r>
                          <m:rPr>
                            <m:sty m:val="p"/>
                          </m:rPr>
                          <a:rPr lang="en-GB" sz="1600">
                            <a:latin typeface="Cambria Math" panose="02040503050406030204" pitchFamily="18" charset="0"/>
                            <a:ea typeface="SimSun" panose="02010600030101010101" pitchFamily="2" charset="-122"/>
                            <a:cs typeface="Times New Roman" panose="02020603050405020304" pitchFamily="18" charset="0"/>
                          </a:rPr>
                          <m:t>δ</m:t>
                        </m:r>
                      </m:e>
                      <m:sub>
                        <m:r>
                          <a:rPr lang="en-GB" sz="1600" i="1">
                            <a:latin typeface="Cambria Math" panose="02040503050406030204" pitchFamily="18" charset="0"/>
                            <a:ea typeface="SimSun" panose="02010600030101010101" pitchFamily="2" charset="-122"/>
                            <a:cs typeface="Times New Roman" panose="02020603050405020304" pitchFamily="18" charset="0"/>
                          </a:rPr>
                          <m:t>0</m:t>
                        </m:r>
                      </m:sub>
                    </m:sSub>
                  </m:oMath>
                </a14:m>
                <a:r>
                  <a:rPr lang="en-GB" sz="1600" dirty="0">
                    <a:effectLst/>
                    <a:latin typeface="Times New Roman" panose="02020603050405020304" pitchFamily="18" charset="0"/>
                    <a:ea typeface="SimSun" panose="02010600030101010101" pitchFamily="2" charset="-122"/>
                  </a:rPr>
                  <a:t> the equilibrate     interlayer distance.</a:t>
                </a:r>
              </a:p>
              <a:p>
                <a:endParaRPr lang="en-GB" sz="1600" dirty="0">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GB" sz="1600" dirty="0">
                    <a:effectLst/>
                    <a:latin typeface="Times New Roman" panose="02020603050405020304" pitchFamily="18" charset="0"/>
                    <a:ea typeface="SimSun" panose="02010600030101010101" pitchFamily="2" charset="-122"/>
                  </a:rPr>
                  <a:t>Shear resistance and compression analysis were performed to obtain additional data points.</a:t>
                </a:r>
              </a:p>
            </p:txBody>
          </p:sp>
        </mc:Choice>
        <mc:Fallback xmlns="">
          <p:sp>
            <p:nvSpPr>
              <p:cNvPr id="11" name="TextBox 10">
                <a:extLst>
                  <a:ext uri="{FF2B5EF4-FFF2-40B4-BE49-F238E27FC236}">
                    <a16:creationId xmlns:a16="http://schemas.microsoft.com/office/drawing/2014/main" id="{88463918-B19C-4D44-BAB8-45BD1C975EA3}"/>
                  </a:ext>
                </a:extLst>
              </p:cNvPr>
              <p:cNvSpPr txBox="1">
                <a:spLocks noRot="1" noChangeAspect="1" noMove="1" noResize="1" noEditPoints="1" noAdjustHandles="1" noChangeArrowheads="1" noChangeShapeType="1" noTextEdit="1"/>
              </p:cNvSpPr>
              <p:nvPr/>
            </p:nvSpPr>
            <p:spPr>
              <a:xfrm>
                <a:off x="7536160" y="1886427"/>
                <a:ext cx="4379129" cy="3414781"/>
              </a:xfrm>
              <a:prstGeom prst="rect">
                <a:avLst/>
              </a:prstGeom>
              <a:blipFill>
                <a:blip r:embed="rId5"/>
                <a:stretch>
                  <a:fillRect l="-695" t="-535" r="-1669" b="-1248"/>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F30C47FC-86B2-4574-B9C5-E8C06A728F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197" t="26012" r="29144" b="13196"/>
          <a:stretch/>
        </p:blipFill>
        <p:spPr>
          <a:xfrm>
            <a:off x="814697" y="2400512"/>
            <a:ext cx="660226" cy="740336"/>
          </a:xfrm>
          <a:prstGeom prst="rect">
            <a:avLst/>
          </a:prstGeom>
        </p:spPr>
      </p:pic>
      <p:sp>
        <p:nvSpPr>
          <p:cNvPr id="8" name="Arrow: Right 7">
            <a:extLst>
              <a:ext uri="{FF2B5EF4-FFF2-40B4-BE49-F238E27FC236}">
                <a16:creationId xmlns:a16="http://schemas.microsoft.com/office/drawing/2014/main" id="{3E7B80B7-F8A6-4D2E-A8EC-0B1EC2DB8878}"/>
              </a:ext>
            </a:extLst>
          </p:cNvPr>
          <p:cNvSpPr/>
          <p:nvPr/>
        </p:nvSpPr>
        <p:spPr>
          <a:xfrm rot="5400000">
            <a:off x="1020705" y="2168679"/>
            <a:ext cx="286582" cy="2149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F864503-CA0D-43B2-9714-A80B0247CE9D}"/>
              </a:ext>
            </a:extLst>
          </p:cNvPr>
          <p:cNvSpPr/>
          <p:nvPr/>
        </p:nvSpPr>
        <p:spPr>
          <a:xfrm>
            <a:off x="915449" y="2472785"/>
            <a:ext cx="453754" cy="185132"/>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AF5FD27-E0D3-4126-938B-B4B4B7131962}"/>
              </a:ext>
            </a:extLst>
          </p:cNvPr>
          <p:cNvSpPr txBox="1"/>
          <p:nvPr/>
        </p:nvSpPr>
        <p:spPr>
          <a:xfrm>
            <a:off x="1259310" y="2060848"/>
            <a:ext cx="660226" cy="338554"/>
          </a:xfrm>
          <a:prstGeom prst="rect">
            <a:avLst/>
          </a:prstGeom>
          <a:noFill/>
        </p:spPr>
        <p:txBody>
          <a:bodyPr wrap="square" rtlCol="0">
            <a:spAutoFit/>
          </a:bodyPr>
          <a:lstStyle/>
          <a:p>
            <a:r>
              <a:rPr lang="en-GB" sz="1600" dirty="0">
                <a:solidFill>
                  <a:srgbClr val="FF0000"/>
                </a:solidFill>
                <a:latin typeface="Arial" panose="020B0604020202020204" pitchFamily="34" charset="0"/>
                <a:cs typeface="Arial" panose="020B0604020202020204" pitchFamily="34" charset="0"/>
              </a:rPr>
              <a:t>F</a:t>
            </a:r>
            <a:r>
              <a:rPr lang="en-GB" sz="1600" baseline="-25000" dirty="0">
                <a:solidFill>
                  <a:srgbClr val="FF0000"/>
                </a:solidFill>
                <a:latin typeface="Arial" panose="020B0604020202020204" pitchFamily="34" charset="0"/>
                <a:cs typeface="Arial" panose="020B0604020202020204" pitchFamily="34" charset="0"/>
              </a:rPr>
              <a:t>c</a:t>
            </a:r>
          </a:p>
        </p:txBody>
      </p:sp>
      <p:cxnSp>
        <p:nvCxnSpPr>
          <p:cNvPr id="5" name="Straight Arrow Connector 4">
            <a:extLst>
              <a:ext uri="{FF2B5EF4-FFF2-40B4-BE49-F238E27FC236}">
                <a16:creationId xmlns:a16="http://schemas.microsoft.com/office/drawing/2014/main" id="{01D0605C-B216-4396-8BCE-9FA6335EC134}"/>
              </a:ext>
            </a:extLst>
          </p:cNvPr>
          <p:cNvCxnSpPr>
            <a:cxnSpLocks/>
          </p:cNvCxnSpPr>
          <p:nvPr/>
        </p:nvCxnSpPr>
        <p:spPr>
          <a:xfrm flipV="1">
            <a:off x="1474923" y="2204864"/>
            <a:ext cx="1164693"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3FD480-08CA-466C-8664-8B7DB6F9D233}"/>
              </a:ext>
            </a:extLst>
          </p:cNvPr>
          <p:cNvCxnSpPr>
            <a:cxnSpLocks/>
          </p:cNvCxnSpPr>
          <p:nvPr/>
        </p:nvCxnSpPr>
        <p:spPr>
          <a:xfrm>
            <a:off x="1474923" y="2996952"/>
            <a:ext cx="1164693"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49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Conclusion</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13A43D-8F5C-4A90-9577-27AC069F3B70}"/>
                  </a:ext>
                </a:extLst>
              </p:cNvPr>
              <p:cNvSpPr txBox="1"/>
              <p:nvPr/>
            </p:nvSpPr>
            <p:spPr>
              <a:xfrm>
                <a:off x="767408" y="1292562"/>
                <a:ext cx="10369152" cy="5016758"/>
              </a:xfrm>
              <a:prstGeom prst="rect">
                <a:avLst/>
              </a:prstGeom>
              <a:noFill/>
            </p:spPr>
            <p:txBody>
              <a:bodyPr wrap="square" rtlCol="0">
                <a:spAutoFit/>
              </a:bodyPr>
              <a:lstStyle/>
              <a:p>
                <a:pPr marL="285750" indent="-285750">
                  <a:buFont typeface="Arial" panose="020B0604020202020204" pitchFamily="34" charset="0"/>
                  <a:buChar char="•"/>
                </a:pPr>
                <a:r>
                  <a:rPr lang="en-GB" sz="2000" dirty="0"/>
                  <a:t>A molecular dynamics model was developed to investigate clay/water interaction.</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Na-MMTs carrying mediate charge swell and have no stable structure.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Stable Na-MMT has either 0.3 nm (1W) or 0.6 nm (2W) equilibrate interlayer distance (</a:t>
                </a:r>
                <a14:m>
                  <m:oMath xmlns:m="http://schemas.openxmlformats.org/officeDocument/2006/math">
                    <m:sSub>
                      <m:sSubPr>
                        <m:ctrlPr>
                          <a:rPr lang="en-GB" sz="2000" i="1" smtClean="0">
                            <a:latin typeface="Cambria Math" panose="02040503050406030204" pitchFamily="18" charset="0"/>
                          </a:rPr>
                        </m:ctrlPr>
                      </m:sSubPr>
                      <m:e>
                        <m:r>
                          <m:rPr>
                            <m:sty m:val="p"/>
                          </m:rPr>
                          <a:rPr lang="en-GB" sz="2000">
                            <a:latin typeface="Cambria Math" panose="02040503050406030204" pitchFamily="18" charset="0"/>
                            <a:ea typeface="SimSun" panose="02010600030101010101" pitchFamily="2" charset="-122"/>
                            <a:cs typeface="Times New Roman" panose="02020603050405020304" pitchFamily="18" charset="0"/>
                          </a:rPr>
                          <m:t>δ</m:t>
                        </m:r>
                      </m:e>
                      <m:sub>
                        <m:r>
                          <a:rPr lang="en-GB" sz="2000" i="1">
                            <a:latin typeface="Cambria Math" panose="02040503050406030204" pitchFamily="18" charset="0"/>
                            <a:ea typeface="SimSun" panose="02010600030101010101" pitchFamily="2" charset="-122"/>
                            <a:cs typeface="Times New Roman" panose="02020603050405020304" pitchFamily="18" charset="0"/>
                          </a:rPr>
                          <m:t>0</m:t>
                        </m:r>
                      </m:sub>
                    </m:sSub>
                  </m:oMath>
                </a14:m>
                <a:r>
                  <a:rPr lang="en-GB" sz="2000" dirty="0"/>
                  <a:t>) depending on clay charge.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Stable Na-MMT can resist pull/compress/shear stress.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Salt solution could inhibit the swell of Na-MMTs, with salt concentration above 2% for NaCl and 0.5% for CaCl</a:t>
                </a:r>
                <a:r>
                  <a:rPr lang="en-GB" sz="2000" baseline="-25000" dirty="0"/>
                  <a:t>2</a:t>
                </a:r>
                <a:r>
                  <a:rPr lang="en-GB" sz="2000" dirty="0"/>
                  <a:t>, MgCl</a:t>
                </a:r>
                <a:r>
                  <a:rPr lang="en-GB" sz="2000" baseline="-25000" dirty="0"/>
                  <a:t>2</a:t>
                </a:r>
                <a:r>
                  <a:rPr lang="en-GB" sz="2000" dirty="0"/>
                  <a:t> and </a:t>
                </a:r>
                <a:r>
                  <a:rPr lang="en-GB" sz="2000" dirty="0" err="1"/>
                  <a:t>KCl</a:t>
                </a:r>
                <a:r>
                  <a:rPr lang="en-GB" sz="2000" dirty="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 new relation was proposed for clay interaction in water, which captures both attraction and repulsion in between clay particle at distance longer and shorter than </a:t>
                </a:r>
                <a14:m>
                  <m:oMath xmlns:m="http://schemas.openxmlformats.org/officeDocument/2006/math">
                    <m:sSub>
                      <m:sSubPr>
                        <m:ctrlPr>
                          <a:rPr lang="en-GB" sz="2000" i="1" smtClean="0">
                            <a:latin typeface="Cambria Math" panose="02040503050406030204" pitchFamily="18" charset="0"/>
                          </a:rPr>
                        </m:ctrlPr>
                      </m:sSubPr>
                      <m:e>
                        <m:r>
                          <m:rPr>
                            <m:sty m:val="p"/>
                          </m:rPr>
                          <a:rPr lang="en-GB" sz="2000">
                            <a:latin typeface="Cambria Math" panose="02040503050406030204" pitchFamily="18" charset="0"/>
                            <a:ea typeface="SimSun" panose="02010600030101010101" pitchFamily="2" charset="-122"/>
                            <a:cs typeface="Times New Roman" panose="02020603050405020304" pitchFamily="18" charset="0"/>
                          </a:rPr>
                          <m:t>δ</m:t>
                        </m:r>
                      </m:e>
                      <m:sub>
                        <m:r>
                          <a:rPr lang="en-GB" sz="2000" i="1">
                            <a:latin typeface="Cambria Math" panose="02040503050406030204" pitchFamily="18" charset="0"/>
                            <a:ea typeface="SimSun" panose="02010600030101010101" pitchFamily="2" charset="-122"/>
                            <a:cs typeface="Times New Roman" panose="02020603050405020304" pitchFamily="18" charset="0"/>
                          </a:rPr>
                          <m:t>0</m:t>
                        </m:r>
                      </m:sub>
                    </m:sSub>
                  </m:oMath>
                </a14:m>
                <a:r>
                  <a:rPr lang="en-GB" sz="2000" dirty="0"/>
                  <a:t>. The newly proposed relationship could be used in the particle resolved direct numerical simulation of sediment transport problem.</a:t>
                </a:r>
              </a:p>
            </p:txBody>
          </p:sp>
        </mc:Choice>
        <mc:Fallback xmlns="">
          <p:sp>
            <p:nvSpPr>
              <p:cNvPr id="2" name="TextBox 1">
                <a:extLst>
                  <a:ext uri="{FF2B5EF4-FFF2-40B4-BE49-F238E27FC236}">
                    <a16:creationId xmlns:a16="http://schemas.microsoft.com/office/drawing/2014/main" id="{3713A43D-8F5C-4A90-9577-27AC069F3B70}"/>
                  </a:ext>
                </a:extLst>
              </p:cNvPr>
              <p:cNvSpPr txBox="1">
                <a:spLocks noRot="1" noChangeAspect="1" noMove="1" noResize="1" noEditPoints="1" noAdjustHandles="1" noChangeArrowheads="1" noChangeShapeType="1" noTextEdit="1"/>
              </p:cNvSpPr>
              <p:nvPr/>
            </p:nvSpPr>
            <p:spPr>
              <a:xfrm>
                <a:off x="767408" y="1292562"/>
                <a:ext cx="10369152" cy="5016758"/>
              </a:xfrm>
              <a:prstGeom prst="rect">
                <a:avLst/>
              </a:prstGeom>
              <a:blipFill>
                <a:blip r:embed="rId4"/>
                <a:stretch>
                  <a:fillRect l="-529" t="-486" r="-647" b="-1337"/>
                </a:stretch>
              </a:blipFill>
            </p:spPr>
            <p:txBody>
              <a:bodyPr/>
              <a:lstStyle/>
              <a:p>
                <a:r>
                  <a:rPr lang="en-GB">
                    <a:noFill/>
                  </a:rPr>
                  <a:t> </a:t>
                </a:r>
              </a:p>
            </p:txBody>
          </p:sp>
        </mc:Fallback>
      </mc:AlternateContent>
    </p:spTree>
    <p:extLst>
      <p:ext uri="{BB962C8B-B14F-4D97-AF65-F5344CB8AC3E}">
        <p14:creationId xmlns:p14="http://schemas.microsoft.com/office/powerpoint/2010/main" val="3569264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Reference</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713A43D-8F5C-4A90-9577-27AC069F3B70}"/>
              </a:ext>
            </a:extLst>
          </p:cNvPr>
          <p:cNvSpPr txBox="1"/>
          <p:nvPr/>
        </p:nvSpPr>
        <p:spPr>
          <a:xfrm>
            <a:off x="720924" y="1412776"/>
            <a:ext cx="10369152" cy="4278094"/>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effectLst/>
                <a:latin typeface="Times New Roman" panose="02020603050405020304" pitchFamily="18" charset="0"/>
                <a:ea typeface="Times New Roman" panose="02020603050405020304" pitchFamily="18" charset="0"/>
              </a:rPr>
              <a:t>Israelachvili</a:t>
            </a:r>
            <a:r>
              <a:rPr lang="en-GB" sz="1600" dirty="0">
                <a:effectLst/>
                <a:latin typeface="Times New Roman" panose="02020603050405020304" pitchFamily="18" charset="0"/>
                <a:ea typeface="Times New Roman" panose="02020603050405020304" pitchFamily="18" charset="0"/>
              </a:rPr>
              <a:t>, J. N., &amp; Pashley, R. M. (1983). Molecular layering of water at surfaces and origin of repulsive hydration forces. </a:t>
            </a:r>
            <a:r>
              <a:rPr lang="en-GB" sz="1600" i="1" dirty="0">
                <a:effectLst/>
                <a:latin typeface="Times New Roman" panose="02020603050405020304" pitchFamily="18" charset="0"/>
                <a:ea typeface="Times New Roman" panose="02020603050405020304" pitchFamily="18" charset="0"/>
              </a:rPr>
              <a:t>Nature</a:t>
            </a:r>
            <a:r>
              <a:rPr lang="en-GB" sz="1600" dirty="0">
                <a:effectLst/>
                <a:latin typeface="Times New Roman" panose="02020603050405020304" pitchFamily="18" charset="0"/>
                <a:ea typeface="Times New Roman" panose="02020603050405020304" pitchFamily="18" charset="0"/>
              </a:rPr>
              <a:t>, </a:t>
            </a:r>
            <a:r>
              <a:rPr lang="en-GB" sz="1600" i="1" dirty="0">
                <a:effectLst/>
                <a:latin typeface="Times New Roman" panose="02020603050405020304" pitchFamily="18" charset="0"/>
                <a:ea typeface="Times New Roman" panose="02020603050405020304" pitchFamily="18" charset="0"/>
              </a:rPr>
              <a:t>306</a:t>
            </a:r>
            <a:r>
              <a:rPr lang="en-GB" sz="1600" dirty="0">
                <a:effectLst/>
                <a:latin typeface="Times New Roman" panose="02020603050405020304" pitchFamily="18" charset="0"/>
                <a:ea typeface="Times New Roman" panose="02020603050405020304" pitchFamily="18" charset="0"/>
              </a:rPr>
              <a:t>(5940), 249–250. </a:t>
            </a:r>
            <a:r>
              <a:rPr lang="en-GB" sz="1600" dirty="0">
                <a:effectLst/>
                <a:latin typeface="Times New Roman" panose="02020603050405020304" pitchFamily="18" charset="0"/>
                <a:ea typeface="Times New Roman" panose="02020603050405020304" pitchFamily="18" charset="0"/>
                <a:hlinkClick r:id="rId4"/>
              </a:rPr>
              <a:t>https://doi.org/10.1038/306249a0</a:t>
            </a:r>
            <a:endParaRPr lang="en-GB"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600" dirty="0">
                <a:effectLst/>
                <a:latin typeface="Times New Roman" panose="02020603050405020304" pitchFamily="18" charset="0"/>
                <a:ea typeface="Times New Roman" panose="02020603050405020304" pitchFamily="18" charset="0"/>
              </a:rPr>
              <a:t>Hsiao, Y. W., &amp; </a:t>
            </a:r>
            <a:r>
              <a:rPr lang="en-GB" sz="1600" dirty="0" err="1">
                <a:effectLst/>
                <a:latin typeface="Times New Roman" panose="02020603050405020304" pitchFamily="18" charset="0"/>
                <a:ea typeface="Times New Roman" panose="02020603050405020304" pitchFamily="18" charset="0"/>
              </a:rPr>
              <a:t>Hedström</a:t>
            </a:r>
            <a:r>
              <a:rPr lang="en-GB" sz="1600" dirty="0">
                <a:effectLst/>
                <a:latin typeface="Times New Roman" panose="02020603050405020304" pitchFamily="18" charset="0"/>
                <a:ea typeface="Times New Roman" panose="02020603050405020304" pitchFamily="18" charset="0"/>
              </a:rPr>
              <a:t>, M. (2017). Swelling Pressure in Systems with Na-Montmorillonite and Neutral Surfaces: A Molecular Dynamics Study. </a:t>
            </a:r>
            <a:r>
              <a:rPr lang="en-GB" sz="1600" i="1" dirty="0">
                <a:effectLst/>
                <a:latin typeface="Times New Roman" panose="02020603050405020304" pitchFamily="18" charset="0"/>
                <a:ea typeface="Times New Roman" panose="02020603050405020304" pitchFamily="18" charset="0"/>
              </a:rPr>
              <a:t>Journal of Physical Chemistry C</a:t>
            </a:r>
            <a:r>
              <a:rPr lang="en-GB" sz="1600" dirty="0">
                <a:effectLst/>
                <a:latin typeface="Times New Roman" panose="02020603050405020304" pitchFamily="18" charset="0"/>
                <a:ea typeface="Times New Roman" panose="02020603050405020304" pitchFamily="18" charset="0"/>
              </a:rPr>
              <a:t>, </a:t>
            </a:r>
            <a:r>
              <a:rPr lang="en-GB" sz="1600" i="1" dirty="0">
                <a:effectLst/>
                <a:latin typeface="Times New Roman" panose="02020603050405020304" pitchFamily="18" charset="0"/>
                <a:ea typeface="Times New Roman" panose="02020603050405020304" pitchFamily="18" charset="0"/>
              </a:rPr>
              <a:t>121</a:t>
            </a:r>
            <a:r>
              <a:rPr lang="en-GB" sz="1600" dirty="0">
                <a:effectLst/>
                <a:latin typeface="Times New Roman" panose="02020603050405020304" pitchFamily="18" charset="0"/>
                <a:ea typeface="Times New Roman" panose="02020603050405020304" pitchFamily="18" charset="0"/>
              </a:rPr>
              <a:t>(47), 26414–26423. https://doi.org/10.1021/acs.jpcc.7b09496</a:t>
            </a:r>
            <a:endParaRPr lang="en-GB" sz="16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GB" sz="1600" dirty="0" err="1">
                <a:effectLst/>
                <a:latin typeface="Times New Roman" panose="02020603050405020304" pitchFamily="18" charset="0"/>
                <a:ea typeface="Times New Roman" panose="02020603050405020304" pitchFamily="18" charset="0"/>
              </a:rPr>
              <a:t>Vowinckel</a:t>
            </a:r>
            <a:r>
              <a:rPr lang="en-GB" sz="1600" dirty="0">
                <a:effectLst/>
                <a:latin typeface="Times New Roman" panose="02020603050405020304" pitchFamily="18" charset="0"/>
                <a:ea typeface="Times New Roman" panose="02020603050405020304" pitchFamily="18" charset="0"/>
              </a:rPr>
              <a:t>, B. (2021). Incorporating grain-scale processes in macroscopic sediment transport models: A review and perspectives for environmental and geophysical applications. </a:t>
            </a:r>
            <a:r>
              <a:rPr lang="en-GB" sz="1600" i="1" dirty="0">
                <a:effectLst/>
                <a:latin typeface="Times New Roman" panose="02020603050405020304" pitchFamily="18" charset="0"/>
                <a:ea typeface="Times New Roman" panose="02020603050405020304" pitchFamily="18" charset="0"/>
              </a:rPr>
              <a:t>Acta </a:t>
            </a:r>
            <a:r>
              <a:rPr lang="en-GB" sz="1600" i="1" dirty="0" err="1">
                <a:effectLst/>
                <a:latin typeface="Times New Roman" panose="02020603050405020304" pitchFamily="18" charset="0"/>
                <a:ea typeface="Times New Roman" panose="02020603050405020304" pitchFamily="18" charset="0"/>
              </a:rPr>
              <a:t>Mechanica</a:t>
            </a:r>
            <a:r>
              <a:rPr lang="en-GB" sz="1600" dirty="0">
                <a:effectLst/>
                <a:latin typeface="Times New Roman" panose="02020603050405020304" pitchFamily="18" charset="0"/>
                <a:ea typeface="Times New Roman" panose="02020603050405020304" pitchFamily="18" charset="0"/>
              </a:rPr>
              <a:t>, </a:t>
            </a:r>
            <a:r>
              <a:rPr lang="en-GB" sz="1600" i="1" dirty="0">
                <a:effectLst/>
                <a:latin typeface="Times New Roman" panose="02020603050405020304" pitchFamily="18" charset="0"/>
                <a:ea typeface="Times New Roman" panose="02020603050405020304" pitchFamily="18" charset="0"/>
              </a:rPr>
              <a:t>232</a:t>
            </a:r>
            <a:r>
              <a:rPr lang="en-GB" sz="1600" dirty="0">
                <a:effectLst/>
                <a:latin typeface="Times New Roman" panose="02020603050405020304" pitchFamily="18" charset="0"/>
                <a:ea typeface="Times New Roman" panose="02020603050405020304" pitchFamily="18" charset="0"/>
              </a:rPr>
              <a:t>(6), 2023–2050. </a:t>
            </a:r>
            <a:r>
              <a:rPr lang="en-GB" sz="1600" dirty="0">
                <a:effectLst/>
                <a:latin typeface="Times New Roman" panose="02020603050405020304" pitchFamily="18" charset="0"/>
                <a:ea typeface="Times New Roman" panose="02020603050405020304" pitchFamily="18" charset="0"/>
                <a:hlinkClick r:id="rId5"/>
              </a:rPr>
              <a:t>https://doi.org/10.1007/s00707-021-02951-4</a:t>
            </a:r>
            <a:endParaRPr lang="en-GB"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600" dirty="0">
                <a:effectLst/>
                <a:latin typeface="Times New Roman" panose="02020603050405020304" pitchFamily="18" charset="0"/>
                <a:ea typeface="Times New Roman" panose="02020603050405020304" pitchFamily="18" charset="0"/>
              </a:rPr>
              <a:t>Chen, W. L., Grabowski, R. C., &amp; Goel, S. (2022). Clay Swelling: Role of Cations in Stabilizing/Destabilizing Mechanisms. </a:t>
            </a:r>
            <a:r>
              <a:rPr lang="en-GB" sz="1600" i="1" dirty="0">
                <a:effectLst/>
                <a:latin typeface="Times New Roman" panose="02020603050405020304" pitchFamily="18" charset="0"/>
                <a:ea typeface="Times New Roman" panose="02020603050405020304" pitchFamily="18" charset="0"/>
              </a:rPr>
              <a:t>ACS Omega</a:t>
            </a:r>
            <a:r>
              <a:rPr lang="en-GB" sz="1600" dirty="0">
                <a:effectLst/>
                <a:latin typeface="Times New Roman" panose="02020603050405020304" pitchFamily="18" charset="0"/>
                <a:ea typeface="Times New Roman" panose="02020603050405020304" pitchFamily="18" charset="0"/>
              </a:rPr>
              <a:t>, </a:t>
            </a:r>
            <a:r>
              <a:rPr lang="en-GB" sz="1600" i="1" dirty="0">
                <a:effectLst/>
                <a:latin typeface="Times New Roman" panose="02020603050405020304" pitchFamily="18" charset="0"/>
                <a:ea typeface="Times New Roman" panose="02020603050405020304" pitchFamily="18" charset="0"/>
              </a:rPr>
              <a:t>7</a:t>
            </a:r>
            <a:r>
              <a:rPr lang="en-GB" sz="1600" dirty="0">
                <a:effectLst/>
                <a:latin typeface="Times New Roman" panose="02020603050405020304" pitchFamily="18" charset="0"/>
                <a:ea typeface="Times New Roman" panose="02020603050405020304" pitchFamily="18" charset="0"/>
              </a:rPr>
              <a:t>(4), 3185–3191. https://doi.org/10.1021/acsomega.1c04384</a:t>
            </a:r>
            <a:endParaRPr lang="en-GB" sz="16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GB" sz="1600" dirty="0">
                <a:effectLst/>
                <a:latin typeface="Times New Roman" panose="02020603050405020304" pitchFamily="18" charset="0"/>
                <a:ea typeface="Times New Roman" panose="02020603050405020304" pitchFamily="18" charset="0"/>
              </a:rPr>
              <a:t>Chen, D., Zheng, J., Zhang, C., Guan, D., Li, Y., &amp; Wang, Y. (2021). Critical Shear Stress for Erosion of Sand-Mud Mixtures and Pure Mud. </a:t>
            </a:r>
            <a:r>
              <a:rPr lang="en-GB" sz="1600" i="1" dirty="0">
                <a:effectLst/>
                <a:latin typeface="Times New Roman" panose="02020603050405020304" pitchFamily="18" charset="0"/>
                <a:ea typeface="Times New Roman" panose="02020603050405020304" pitchFamily="18" charset="0"/>
              </a:rPr>
              <a:t>Frontiers in Marine Science</a:t>
            </a:r>
            <a:r>
              <a:rPr lang="en-GB" sz="1600" dirty="0">
                <a:effectLst/>
                <a:latin typeface="Times New Roman" panose="02020603050405020304" pitchFamily="18" charset="0"/>
                <a:ea typeface="Times New Roman" panose="02020603050405020304" pitchFamily="18" charset="0"/>
              </a:rPr>
              <a:t>, </a:t>
            </a:r>
            <a:r>
              <a:rPr lang="en-GB" sz="1600" i="1" dirty="0">
                <a:effectLst/>
                <a:latin typeface="Times New Roman" panose="02020603050405020304" pitchFamily="18" charset="0"/>
                <a:ea typeface="Times New Roman" panose="02020603050405020304" pitchFamily="18" charset="0"/>
              </a:rPr>
              <a:t>8</a:t>
            </a:r>
            <a:r>
              <a:rPr lang="en-GB" sz="1600" dirty="0">
                <a:effectLst/>
                <a:latin typeface="Times New Roman" panose="02020603050405020304" pitchFamily="18" charset="0"/>
                <a:ea typeface="Times New Roman" panose="02020603050405020304" pitchFamily="18" charset="0"/>
              </a:rPr>
              <a:t>(October), 1–19. </a:t>
            </a:r>
            <a:r>
              <a:rPr lang="en-GB" sz="1600" dirty="0">
                <a:effectLst/>
                <a:latin typeface="Times New Roman" panose="02020603050405020304" pitchFamily="18" charset="0"/>
                <a:ea typeface="Times New Roman" panose="02020603050405020304" pitchFamily="18" charset="0"/>
                <a:hlinkClick r:id="rId6"/>
              </a:rPr>
              <a:t>https://doi.org/10.3389/fmars.2021.713039</a:t>
            </a:r>
            <a:endParaRPr lang="en-GB"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1600" dirty="0">
                <a:effectLst/>
                <a:latin typeface="Times" panose="02020603050405020304" pitchFamily="18" charset="0"/>
                <a:ea typeface="Times New Roman" panose="02020603050405020304" pitchFamily="18" charset="0"/>
                <a:cs typeface="Times New Roman" panose="02020603050405020304" pitchFamily="18" charset="0"/>
              </a:rPr>
              <a:t>Plimpton, S. Fast Parallel Algorithms for Short-Range Molecular Dynamics. </a:t>
            </a:r>
            <a:r>
              <a:rPr lang="en-US" sz="1600" i="1" dirty="0">
                <a:effectLst/>
                <a:latin typeface="Times" panose="02020603050405020304" pitchFamily="18" charset="0"/>
                <a:ea typeface="Times New Roman" panose="02020603050405020304" pitchFamily="18" charset="0"/>
                <a:cs typeface="Times New Roman" panose="02020603050405020304" pitchFamily="18" charset="0"/>
              </a:rPr>
              <a:t>Journal of Computational Physics</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panose="02020603050405020304" pitchFamily="18" charset="0"/>
                <a:ea typeface="Times New Roman" panose="02020603050405020304" pitchFamily="18" charset="0"/>
                <a:cs typeface="Times New Roman" panose="02020603050405020304" pitchFamily="18" charset="0"/>
              </a:rPr>
              <a:t>1995</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a:t>
            </a:r>
            <a:r>
              <a:rPr lang="en-US" sz="1600" i="1" dirty="0">
                <a:effectLst/>
                <a:latin typeface="Times" panose="02020603050405020304" pitchFamily="18" charset="0"/>
                <a:ea typeface="Times New Roman" panose="02020603050405020304" pitchFamily="18" charset="0"/>
                <a:cs typeface="Times New Roman" panose="02020603050405020304" pitchFamily="18" charset="0"/>
              </a:rPr>
              <a:t>117</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(1), 1–19. </a:t>
            </a:r>
            <a:r>
              <a:rPr lang="en-US" sz="1600" dirty="0">
                <a:effectLst/>
                <a:latin typeface="Times" panose="02020603050405020304" pitchFamily="18" charset="0"/>
                <a:ea typeface="Times New Roman" panose="02020603050405020304" pitchFamily="18" charset="0"/>
                <a:cs typeface="Times New Roman" panose="02020603050405020304" pitchFamily="18" charset="0"/>
                <a:hlinkClick r:id="rId7"/>
              </a:rPr>
              <a:t>https://doi.org/https://doi.org/10.1006/jcph.1995.1039</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effectLst/>
                <a:latin typeface="Times" panose="02020603050405020304" pitchFamily="18" charset="0"/>
                <a:ea typeface="Times New Roman" panose="02020603050405020304" pitchFamily="18" charset="0"/>
                <a:cs typeface="Times New Roman" panose="02020603050405020304" pitchFamily="18" charset="0"/>
              </a:rPr>
              <a:t>Pouvreau</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M.; Greathouse, J. A.; </a:t>
            </a:r>
            <a:r>
              <a:rPr lang="en-US" sz="1600" dirty="0" err="1">
                <a:effectLst/>
                <a:latin typeface="Times" panose="02020603050405020304" pitchFamily="18" charset="0"/>
                <a:ea typeface="Times New Roman" panose="02020603050405020304" pitchFamily="18" charset="0"/>
                <a:cs typeface="Times New Roman" panose="02020603050405020304" pitchFamily="18" charset="0"/>
              </a:rPr>
              <a:t>Cygan</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R. T.; </a:t>
            </a:r>
            <a:r>
              <a:rPr lang="en-US" sz="1600" dirty="0" err="1">
                <a:effectLst/>
                <a:latin typeface="Times" panose="02020603050405020304" pitchFamily="18" charset="0"/>
                <a:ea typeface="Times New Roman" panose="02020603050405020304" pitchFamily="18" charset="0"/>
                <a:cs typeface="Times New Roman" panose="02020603050405020304" pitchFamily="18" charset="0"/>
              </a:rPr>
              <a:t>Kalinichev</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A. G. Structure of Hydrated Gibbsite and Brucite Edge Surfaces: DFT Results and Further Development of the </a:t>
            </a:r>
            <a:r>
              <a:rPr lang="en-US" sz="1600" dirty="0" err="1">
                <a:effectLst/>
                <a:latin typeface="Times" panose="02020603050405020304" pitchFamily="18" charset="0"/>
                <a:ea typeface="Times New Roman" panose="02020603050405020304" pitchFamily="18" charset="0"/>
                <a:cs typeface="Times New Roman" panose="02020603050405020304" pitchFamily="18" charset="0"/>
              </a:rPr>
              <a:t>ClayFF</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Classical Force Field with Metal-O-H Angle Bending Terms. </a:t>
            </a:r>
            <a:r>
              <a:rPr lang="en-US" sz="1600" i="1" dirty="0">
                <a:effectLst/>
                <a:latin typeface="Times" panose="02020603050405020304" pitchFamily="18" charset="0"/>
                <a:ea typeface="Times New Roman" panose="02020603050405020304" pitchFamily="18" charset="0"/>
                <a:cs typeface="Times New Roman" panose="02020603050405020304" pitchFamily="18" charset="0"/>
              </a:rPr>
              <a:t>Journal of Physical Chemistry C</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panose="02020603050405020304" pitchFamily="18" charset="0"/>
                <a:ea typeface="Times New Roman" panose="02020603050405020304" pitchFamily="18" charset="0"/>
                <a:cs typeface="Times New Roman" panose="02020603050405020304" pitchFamily="18" charset="0"/>
              </a:rPr>
              <a:t>2017</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a:t>
            </a:r>
            <a:r>
              <a:rPr lang="en-US" sz="1600" i="1" dirty="0">
                <a:effectLst/>
                <a:latin typeface="Times" panose="02020603050405020304" pitchFamily="18" charset="0"/>
                <a:ea typeface="Times New Roman" panose="02020603050405020304" pitchFamily="18" charset="0"/>
                <a:cs typeface="Times New Roman" panose="02020603050405020304" pitchFamily="18" charset="0"/>
              </a:rPr>
              <a:t>121</a:t>
            </a:r>
            <a:r>
              <a:rPr lang="en-US" sz="1600" dirty="0">
                <a:effectLst/>
                <a:latin typeface="Times" panose="02020603050405020304" pitchFamily="18" charset="0"/>
                <a:ea typeface="Times New Roman" panose="02020603050405020304" pitchFamily="18" charset="0"/>
                <a:cs typeface="Times New Roman" panose="02020603050405020304" pitchFamily="18" charset="0"/>
              </a:rPr>
              <a:t> (27), 14757–14771. https://doi.org/10.1021/acs.jpcc.7b05362.</a:t>
            </a:r>
            <a:endParaRPr lang="en-GB" sz="16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81816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Research goal and motivation</a:t>
            </a:r>
          </a:p>
        </p:txBody>
      </p:sp>
      <p:pic>
        <p:nvPicPr>
          <p:cNvPr id="8" name="Picture 7" descr="Diagram&#10;&#10;Description automatically generated">
            <a:extLst>
              <a:ext uri="{FF2B5EF4-FFF2-40B4-BE49-F238E27FC236}">
                <a16:creationId xmlns:a16="http://schemas.microsoft.com/office/drawing/2014/main" id="{E58A16C7-62AF-47CA-B67C-F5BD22B39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713" y="1557032"/>
            <a:ext cx="2555119" cy="2160000"/>
          </a:xfrm>
          <a:prstGeom prst="rect">
            <a:avLst/>
          </a:prstGeom>
        </p:spPr>
      </p:pic>
      <p:sp>
        <p:nvSpPr>
          <p:cNvPr id="10" name="TextBox 9">
            <a:extLst>
              <a:ext uri="{FF2B5EF4-FFF2-40B4-BE49-F238E27FC236}">
                <a16:creationId xmlns:a16="http://schemas.microsoft.com/office/drawing/2014/main" id="{BFAEBCA6-F78D-494A-9E0B-67DC1B519E68}"/>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FDDB7E-F70D-462B-A824-DAEBF74C8714}"/>
              </a:ext>
            </a:extLst>
          </p:cNvPr>
          <p:cNvPicPr>
            <a:picLocks noChangeAspect="1"/>
          </p:cNvPicPr>
          <p:nvPr/>
        </p:nvPicPr>
        <p:blipFill rotWithShape="1">
          <a:blip r:embed="rId5"/>
          <a:srcRect r="8263" b="39500"/>
          <a:stretch/>
        </p:blipFill>
        <p:spPr>
          <a:xfrm>
            <a:off x="5735960" y="1485024"/>
            <a:ext cx="4366991" cy="2160000"/>
          </a:xfrm>
          <a:prstGeom prst="rect">
            <a:avLst/>
          </a:prstGeom>
        </p:spPr>
      </p:pic>
      <p:cxnSp>
        <p:nvCxnSpPr>
          <p:cNvPr id="3" name="Straight Arrow Connector 2">
            <a:extLst>
              <a:ext uri="{FF2B5EF4-FFF2-40B4-BE49-F238E27FC236}">
                <a16:creationId xmlns:a16="http://schemas.microsoft.com/office/drawing/2014/main" id="{19D32B0B-52A2-4F69-B514-C8E5DECA31C7}"/>
              </a:ext>
            </a:extLst>
          </p:cNvPr>
          <p:cNvCxnSpPr>
            <a:cxnSpLocks/>
          </p:cNvCxnSpPr>
          <p:nvPr/>
        </p:nvCxnSpPr>
        <p:spPr>
          <a:xfrm flipH="1" flipV="1">
            <a:off x="4583832" y="2636912"/>
            <a:ext cx="3456385" cy="504056"/>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9" name="Picture 2" descr="Fig. 1">
            <a:extLst>
              <a:ext uri="{FF2B5EF4-FFF2-40B4-BE49-F238E27FC236}">
                <a16:creationId xmlns:a16="http://schemas.microsoft.com/office/drawing/2014/main" id="{BC82695D-C70F-4473-9A17-612C7340C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4" y="3897272"/>
            <a:ext cx="7406920"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24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Research goal and motivation</a:t>
            </a:r>
          </a:p>
        </p:txBody>
      </p:sp>
      <p:pic>
        <p:nvPicPr>
          <p:cNvPr id="8" name="Picture 7" descr="Diagram&#10;&#10;Description automatically generated">
            <a:extLst>
              <a:ext uri="{FF2B5EF4-FFF2-40B4-BE49-F238E27FC236}">
                <a16:creationId xmlns:a16="http://schemas.microsoft.com/office/drawing/2014/main" id="{E58A16C7-62AF-47CA-B67C-F5BD22B39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713" y="1557032"/>
            <a:ext cx="2555119" cy="2160000"/>
          </a:xfrm>
          <a:prstGeom prst="rect">
            <a:avLst/>
          </a:prstGeom>
        </p:spPr>
      </p:pic>
      <p:sp>
        <p:nvSpPr>
          <p:cNvPr id="10" name="TextBox 9">
            <a:extLst>
              <a:ext uri="{FF2B5EF4-FFF2-40B4-BE49-F238E27FC236}">
                <a16:creationId xmlns:a16="http://schemas.microsoft.com/office/drawing/2014/main" id="{BFAEBCA6-F78D-494A-9E0B-67DC1B519E68}"/>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FDDB7E-F70D-462B-A824-DAEBF74C8714}"/>
              </a:ext>
            </a:extLst>
          </p:cNvPr>
          <p:cNvPicPr>
            <a:picLocks noChangeAspect="1"/>
          </p:cNvPicPr>
          <p:nvPr/>
        </p:nvPicPr>
        <p:blipFill rotWithShape="1">
          <a:blip r:embed="rId5"/>
          <a:srcRect r="8263" b="39500"/>
          <a:stretch/>
        </p:blipFill>
        <p:spPr>
          <a:xfrm>
            <a:off x="5735960" y="1485024"/>
            <a:ext cx="4366991" cy="2160000"/>
          </a:xfrm>
          <a:prstGeom prst="rect">
            <a:avLst/>
          </a:prstGeom>
        </p:spPr>
      </p:pic>
      <p:cxnSp>
        <p:nvCxnSpPr>
          <p:cNvPr id="3" name="Straight Arrow Connector 2">
            <a:extLst>
              <a:ext uri="{FF2B5EF4-FFF2-40B4-BE49-F238E27FC236}">
                <a16:creationId xmlns:a16="http://schemas.microsoft.com/office/drawing/2014/main" id="{19D32B0B-52A2-4F69-B514-C8E5DECA31C7}"/>
              </a:ext>
            </a:extLst>
          </p:cNvPr>
          <p:cNvCxnSpPr>
            <a:cxnSpLocks/>
          </p:cNvCxnSpPr>
          <p:nvPr/>
        </p:nvCxnSpPr>
        <p:spPr>
          <a:xfrm flipH="1" flipV="1">
            <a:off x="4583832" y="2636912"/>
            <a:ext cx="3456385" cy="504056"/>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9C5E3FD-4BD5-4057-BB32-4D81ABD73694}"/>
              </a:ext>
            </a:extLst>
          </p:cNvPr>
          <p:cNvSpPr/>
          <p:nvPr/>
        </p:nvSpPr>
        <p:spPr>
          <a:xfrm>
            <a:off x="1055440" y="4365104"/>
            <a:ext cx="10225136" cy="16561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1"/>
                </a:solidFill>
                <a:latin typeface="Times" panose="02020603050405020304" pitchFamily="18" charset="0"/>
                <a:cs typeface="Times" panose="02020603050405020304" pitchFamily="18" charset="0"/>
              </a:rPr>
              <a:t>Sediment erodibility is a crucial property of sediment affecting many problems, i.e., pollutant transport, land deformation, bank failure and coastal erosion.</a:t>
            </a:r>
          </a:p>
          <a:p>
            <a:pPr marL="285750" indent="-285750">
              <a:buFont typeface="Arial" panose="020B0604020202020204" pitchFamily="34" charset="0"/>
              <a:buChar char="•"/>
            </a:pPr>
            <a:r>
              <a:rPr lang="en-GB" sz="1600" dirty="0">
                <a:solidFill>
                  <a:schemeClr val="tx1"/>
                </a:solidFill>
                <a:latin typeface="Times" panose="02020603050405020304" pitchFamily="18" charset="0"/>
                <a:cs typeface="Times" panose="02020603050405020304" pitchFamily="18" charset="0"/>
              </a:rPr>
              <a:t>Clay: size &lt; 2µm, negative charge, plate shape, physical-chemical active, provides adhesion and cohesion, and determines the stability of cohesive sediment.</a:t>
            </a:r>
          </a:p>
          <a:p>
            <a:pPr marL="285750" indent="-285750">
              <a:buFont typeface="Arial" panose="020B0604020202020204" pitchFamily="34" charset="0"/>
              <a:buChar char="•"/>
            </a:pPr>
            <a:r>
              <a:rPr lang="en-US" sz="1600" dirty="0">
                <a:solidFill>
                  <a:schemeClr val="tx1"/>
                </a:solidFill>
                <a:latin typeface="Times" panose="02020603050405020304" pitchFamily="18" charset="0"/>
                <a:cs typeface="Times" panose="02020603050405020304" pitchFamily="18" charset="0"/>
              </a:rPr>
              <a:t>No universal formula for the prediction of sediment erodibility. </a:t>
            </a:r>
          </a:p>
          <a:p>
            <a:pPr marL="285750" indent="-285750">
              <a:buFont typeface="Arial" panose="020B0604020202020204" pitchFamily="34" charset="0"/>
              <a:buChar char="•"/>
            </a:pPr>
            <a:r>
              <a:rPr lang="en-US" sz="1600" dirty="0">
                <a:solidFill>
                  <a:schemeClr val="tx1"/>
                </a:solidFill>
                <a:latin typeface="Times" panose="02020603050405020304" pitchFamily="18" charset="0"/>
                <a:cs typeface="Times" panose="02020603050405020304" pitchFamily="18" charset="0"/>
              </a:rPr>
              <a:t>Quantification the inter-particle interaction is essential (</a:t>
            </a:r>
            <a:r>
              <a:rPr lang="en-GB" sz="1600" dirty="0" err="1">
                <a:solidFill>
                  <a:schemeClr val="tx1"/>
                </a:solidFill>
                <a:latin typeface="Times" panose="02020603050405020304" pitchFamily="18" charset="0"/>
                <a:cs typeface="Times" panose="02020603050405020304" pitchFamily="18" charset="0"/>
              </a:rPr>
              <a:t>Vowinckel</a:t>
            </a:r>
            <a:r>
              <a:rPr lang="en-GB" sz="1600" dirty="0">
                <a:solidFill>
                  <a:schemeClr val="tx1"/>
                </a:solidFill>
                <a:latin typeface="Times" panose="02020603050405020304" pitchFamily="18" charset="0"/>
                <a:cs typeface="Times" panose="02020603050405020304" pitchFamily="18" charset="0"/>
              </a:rPr>
              <a:t> 2021</a:t>
            </a:r>
            <a:r>
              <a:rPr lang="en-US" sz="1600" dirty="0">
                <a:solidFill>
                  <a:schemeClr val="tx1"/>
                </a:solidFill>
                <a:latin typeface="Times" panose="02020603050405020304" pitchFamily="18" charset="0"/>
                <a:cs typeface="Times" panose="02020603050405020304" pitchFamily="18" charset="0"/>
              </a:rPr>
              <a:t>).</a:t>
            </a:r>
          </a:p>
          <a:p>
            <a:pPr marL="285750" indent="-285750">
              <a:buFont typeface="Arial" panose="020B0604020202020204" pitchFamily="34" charset="0"/>
              <a:buChar char="•"/>
            </a:pPr>
            <a:r>
              <a:rPr lang="en-GB" sz="1600" dirty="0">
                <a:solidFill>
                  <a:schemeClr val="tx1"/>
                </a:solidFill>
                <a:latin typeface="Times" panose="02020603050405020304" pitchFamily="18" charset="0"/>
                <a:cs typeface="Times" panose="02020603050405020304" pitchFamily="18" charset="0"/>
              </a:rPr>
              <a:t>We aim to use molecular dynamics to quantify inter-particle forces for clay of different charge. </a:t>
            </a:r>
          </a:p>
        </p:txBody>
      </p:sp>
    </p:spTree>
    <p:extLst>
      <p:ext uri="{BB962C8B-B14F-4D97-AF65-F5344CB8AC3E}">
        <p14:creationId xmlns:p14="http://schemas.microsoft.com/office/powerpoint/2010/main" val="39731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Method: montmorillonite (MMT) structure</a:t>
            </a:r>
          </a:p>
        </p:txBody>
      </p:sp>
      <p:sp>
        <p:nvSpPr>
          <p:cNvPr id="12" name="Rectangle 11">
            <a:extLst>
              <a:ext uri="{FF2B5EF4-FFF2-40B4-BE49-F238E27FC236}">
                <a16:creationId xmlns:a16="http://schemas.microsoft.com/office/drawing/2014/main" id="{078E2E64-4644-44B0-90B2-BB2C93DAAFF9}"/>
              </a:ext>
            </a:extLst>
          </p:cNvPr>
          <p:cNvSpPr/>
          <p:nvPr/>
        </p:nvSpPr>
        <p:spPr>
          <a:xfrm>
            <a:off x="8328248" y="2117727"/>
            <a:ext cx="2952328" cy="28954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latin typeface="Times New Roman" panose="02020603050405020304" pitchFamily="18" charset="0"/>
                <a:cs typeface="Times New Roman" panose="02020603050405020304" pitchFamily="18" charset="0"/>
              </a:rPr>
              <a:t>MMT plate has a typical T-O-T layered structure. </a:t>
            </a:r>
          </a:p>
          <a:p>
            <a:pPr marL="285750" indent="-285750">
              <a:buFont typeface="Arial" panose="020B0604020202020204" pitchFamily="34" charset="0"/>
              <a:buChar char="•"/>
            </a:pPr>
            <a:endParaRPr lang="en-US" sz="14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chemeClr val="tx1"/>
                </a:solidFill>
                <a:latin typeface="Times New Roman" panose="02020603050405020304" pitchFamily="18" charset="0"/>
                <a:cs typeface="Times New Roman" panose="02020603050405020304" pitchFamily="18" charset="0"/>
              </a:rPr>
              <a:t>Substitution of O-Al (3+) with Mg (2+) leads to negative charge in the center. </a:t>
            </a:r>
          </a:p>
          <a:p>
            <a:pPr marL="285750" indent="-285750">
              <a:buFont typeface="Arial" panose="020B0604020202020204" pitchFamily="34" charset="0"/>
              <a:buChar char="•"/>
            </a:pPr>
            <a:endParaRPr lang="en-US" sz="14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chemeClr val="tx1"/>
                </a:solidFill>
                <a:latin typeface="Times New Roman" panose="02020603050405020304" pitchFamily="18" charset="0"/>
                <a:cs typeface="Times New Roman" panose="02020603050405020304" pitchFamily="18" charset="0"/>
              </a:rPr>
              <a:t>Positively charged cations, i.e. Na (+), in the interlayer space balance the charge. </a:t>
            </a:r>
          </a:p>
        </p:txBody>
      </p:sp>
      <p:sp>
        <p:nvSpPr>
          <p:cNvPr id="10" name="TextBox 9">
            <a:extLst>
              <a:ext uri="{FF2B5EF4-FFF2-40B4-BE49-F238E27FC236}">
                <a16:creationId xmlns:a16="http://schemas.microsoft.com/office/drawing/2014/main" id="{D19BBE2B-4E60-419C-8B02-56DF67EBB8D9}"/>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75E4C17-92F6-4BFE-B8DC-F3C9E5D53666}"/>
              </a:ext>
            </a:extLst>
          </p:cNvPr>
          <p:cNvGrpSpPr/>
          <p:nvPr/>
        </p:nvGrpSpPr>
        <p:grpSpPr>
          <a:xfrm>
            <a:off x="1257104" y="1701248"/>
            <a:ext cx="5775000" cy="3960000"/>
            <a:chOff x="191344" y="1701248"/>
            <a:chExt cx="5775000" cy="3960000"/>
          </a:xfrm>
        </p:grpSpPr>
        <p:pic>
          <p:nvPicPr>
            <p:cNvPr id="9" name="Picture 8" descr="A picture containing graphical user interface&#10;&#10;Description automatically generated">
              <a:extLst>
                <a:ext uri="{FF2B5EF4-FFF2-40B4-BE49-F238E27FC236}">
                  <a16:creationId xmlns:a16="http://schemas.microsoft.com/office/drawing/2014/main" id="{02FB03E3-82AC-47DE-96A5-B3163994D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701248"/>
              <a:ext cx="5775000" cy="3960000"/>
            </a:xfrm>
            <a:prstGeom prst="rect">
              <a:avLst/>
            </a:prstGeom>
          </p:spPr>
        </p:pic>
        <p:cxnSp>
          <p:nvCxnSpPr>
            <p:cNvPr id="3" name="Straight Arrow Connector 2">
              <a:extLst>
                <a:ext uri="{FF2B5EF4-FFF2-40B4-BE49-F238E27FC236}">
                  <a16:creationId xmlns:a16="http://schemas.microsoft.com/office/drawing/2014/main" id="{D49CAF09-DAFD-4C36-993C-DCB4BDD847A2}"/>
                </a:ext>
              </a:extLst>
            </p:cNvPr>
            <p:cNvCxnSpPr>
              <a:cxnSpLocks/>
            </p:cNvCxnSpPr>
            <p:nvPr/>
          </p:nvCxnSpPr>
          <p:spPr>
            <a:xfrm flipV="1">
              <a:off x="3215680" y="3140968"/>
              <a:ext cx="0" cy="104388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E6AAF58-941A-41C3-A057-0274C2153D46}"/>
                    </a:ext>
                  </a:extLst>
                </p:cNvPr>
                <p:cNvSpPr txBox="1"/>
                <p:nvPr/>
              </p:nvSpPr>
              <p:spPr>
                <a:xfrm>
                  <a:off x="2711624" y="3501008"/>
                  <a:ext cx="43204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𝛿</m:t>
                        </m:r>
                      </m:oMath>
                    </m:oMathPara>
                  </a14:m>
                  <a:endParaRPr lang="en-GB" sz="2400" dirty="0">
                    <a:solidFill>
                      <a:schemeClr val="bg1"/>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5E6AAF58-941A-41C3-A057-0274C2153D46}"/>
                    </a:ext>
                  </a:extLst>
                </p:cNvPr>
                <p:cNvSpPr txBox="1">
                  <a:spLocks noRot="1" noChangeAspect="1" noMove="1" noResize="1" noEditPoints="1" noAdjustHandles="1" noChangeArrowheads="1" noChangeShapeType="1" noTextEdit="1"/>
                </p:cNvSpPr>
                <p:nvPr/>
              </p:nvSpPr>
              <p:spPr>
                <a:xfrm>
                  <a:off x="2711624" y="3501008"/>
                  <a:ext cx="432046" cy="461665"/>
                </a:xfrm>
                <a:prstGeom prst="rect">
                  <a:avLst/>
                </a:prstGeom>
                <a:blipFill>
                  <a:blip r:embed="rId5"/>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32235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Method: molecular dynamics simulation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0B6BB44-E890-4957-AF1A-2DFB1153DB57}"/>
                  </a:ext>
                </a:extLst>
              </p:cNvPr>
              <p:cNvSpPr txBox="1"/>
              <p:nvPr/>
            </p:nvSpPr>
            <p:spPr>
              <a:xfrm>
                <a:off x="1247136" y="2049229"/>
                <a:ext cx="3768744" cy="3323987"/>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Molecular dynamics simulation (LAMMPS, </a:t>
                </a:r>
                <a:r>
                  <a:rPr lang="en-US" sz="1400" dirty="0">
                    <a:effectLst/>
                    <a:latin typeface="Times" panose="02020603050405020304" pitchFamily="18" charset="0"/>
                    <a:ea typeface="Times New Roman" panose="02020603050405020304" pitchFamily="18" charset="0"/>
                    <a:cs typeface="Times New Roman" panose="02020603050405020304" pitchFamily="18" charset="0"/>
                  </a:rPr>
                  <a:t>Plimpton et al.,1995</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	F = ma; s = s</a:t>
                </a:r>
                <a:r>
                  <a:rPr lang="en-GB" sz="1400" baseline="-25000" dirty="0">
                    <a:latin typeface="Times New Roman" panose="02020603050405020304" pitchFamily="18" charset="0"/>
                    <a:cs typeface="Times New Roman" panose="02020603050405020304" pitchFamily="18" charset="0"/>
                  </a:rPr>
                  <a:t>0</a:t>
                </a:r>
                <a:r>
                  <a:rPr lang="en-GB" sz="1400" dirty="0">
                    <a:latin typeface="Times New Roman" panose="02020603050405020304" pitchFamily="18" charset="0"/>
                    <a:cs typeface="Times New Roman" panose="02020603050405020304" pitchFamily="18" charset="0"/>
                  </a:rPr>
                  <a:t> + v</a:t>
                </a:r>
                <a:r>
                  <a:rPr lang="en-GB" sz="1400" baseline="-25000" dirty="0">
                    <a:latin typeface="Times New Roman" panose="02020603050405020304" pitchFamily="18" charset="0"/>
                    <a:cs typeface="Times New Roman" panose="02020603050405020304" pitchFamily="18" charset="0"/>
                  </a:rPr>
                  <a:t>0</a:t>
                </a:r>
                <a:r>
                  <a:rPr lang="en-GB" sz="1400" dirty="0">
                    <a:latin typeface="Times New Roman" panose="02020603050405020304" pitchFamily="18" charset="0"/>
                    <a:cs typeface="Times New Roman" panose="02020603050405020304" pitchFamily="18" charset="0"/>
                  </a:rPr>
                  <a:t>t + 0.5at</a:t>
                </a:r>
                <a:r>
                  <a:rPr lang="en-GB" sz="1400" baseline="30000" dirty="0">
                    <a:latin typeface="Times New Roman" panose="02020603050405020304" pitchFamily="18" charset="0"/>
                    <a:cs typeface="Times New Roman" panose="02020603050405020304" pitchFamily="18" charset="0"/>
                  </a:rPr>
                  <a:t>2</a:t>
                </a:r>
              </a:p>
              <a:p>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Atom interactions described by CLAYFF forcefield (</a:t>
                </a:r>
                <a:r>
                  <a:rPr lang="en-US" sz="1400" dirty="0" err="1">
                    <a:effectLst/>
                    <a:latin typeface="Times" panose="02020603050405020304" pitchFamily="18" charset="0"/>
                    <a:ea typeface="Times New Roman" panose="02020603050405020304" pitchFamily="18" charset="0"/>
                    <a:cs typeface="Times New Roman" panose="02020603050405020304" pitchFamily="18" charset="0"/>
                  </a:rPr>
                  <a:t>Pouvreau</a:t>
                </a:r>
                <a:r>
                  <a:rPr lang="en-US" sz="1400" dirty="0">
                    <a:effectLst/>
                    <a:latin typeface="Times" panose="02020603050405020304" pitchFamily="18" charset="0"/>
                    <a:ea typeface="Times New Roman" panose="02020603050405020304" pitchFamily="18" charset="0"/>
                    <a:cs typeface="Times New Roman" panose="02020603050405020304" pitchFamily="18" charset="0"/>
                  </a:rPr>
                  <a:t> et a., 2017</a:t>
                </a:r>
                <a:r>
                  <a:rPr lang="en-GB" sz="1400" dirty="0">
                    <a:latin typeface="Times New Roman" panose="02020603050405020304" pitchFamily="18" charset="0"/>
                    <a:cs typeface="Times New Roman" panose="02020603050405020304" pitchFamily="18" charset="0"/>
                  </a:rPr>
                  <a:t>).</a:t>
                </a:r>
              </a:p>
              <a:p>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Fixed bottom layer, free vertical movement of top layer.</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Equilibrium interlayer distance (</a:t>
                </a:r>
                <a14:m>
                  <m:oMath xmlns:m="http://schemas.openxmlformats.org/officeDocument/2006/math">
                    <m:sSub>
                      <m:sSubPr>
                        <m:ctrlPr>
                          <a:rPr lang="en-GB" sz="1400" i="1" smtClean="0">
                            <a:latin typeface="Cambria Math" panose="02040503050406030204" pitchFamily="18" charset="0"/>
                          </a:rPr>
                        </m:ctrlPr>
                      </m:sSubPr>
                      <m:e>
                        <m:r>
                          <m:rPr>
                            <m:sty m:val="p"/>
                          </m:rPr>
                          <a:rPr lang="en-GB" sz="1400">
                            <a:latin typeface="Cambria Math" panose="02040503050406030204" pitchFamily="18" charset="0"/>
                            <a:ea typeface="SimSun" panose="02010600030101010101" pitchFamily="2" charset="-122"/>
                            <a:cs typeface="Times New Roman" panose="02020603050405020304" pitchFamily="18" charset="0"/>
                          </a:rPr>
                          <m:t>δ</m:t>
                        </m:r>
                      </m:e>
                      <m:sub>
                        <m:r>
                          <a:rPr lang="en-GB" sz="1400" i="1">
                            <a:latin typeface="Cambria Math" panose="02040503050406030204" pitchFamily="18" charset="0"/>
                            <a:ea typeface="SimSun" panose="02010600030101010101" pitchFamily="2" charset="-122"/>
                            <a:cs typeface="Times New Roman" panose="02020603050405020304" pitchFamily="18" charset="0"/>
                          </a:rPr>
                          <m:t>0</m:t>
                        </m:r>
                      </m:sub>
                    </m:sSub>
                  </m:oMath>
                </a14:m>
                <a:r>
                  <a:rPr lang="en-GB" sz="1400" dirty="0">
                    <a:latin typeface="Times New Roman" panose="02020603050405020304" pitchFamily="18" charset="0"/>
                    <a:cs typeface="Times New Roman" panose="02020603050405020304" pitchFamily="18" charset="0"/>
                  </a:rPr>
                  <a:t>) was measured .</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Inter-layer attraction was quantified as resistance to applied stress.</a:t>
                </a:r>
              </a:p>
            </p:txBody>
          </p:sp>
        </mc:Choice>
        <mc:Fallback xmlns="">
          <p:sp>
            <p:nvSpPr>
              <p:cNvPr id="11" name="TextBox 10">
                <a:extLst>
                  <a:ext uri="{FF2B5EF4-FFF2-40B4-BE49-F238E27FC236}">
                    <a16:creationId xmlns:a16="http://schemas.microsoft.com/office/drawing/2014/main" id="{D0B6BB44-E890-4957-AF1A-2DFB1153DB57}"/>
                  </a:ext>
                </a:extLst>
              </p:cNvPr>
              <p:cNvSpPr txBox="1">
                <a:spLocks noRot="1" noChangeAspect="1" noMove="1" noResize="1" noEditPoints="1" noAdjustHandles="1" noChangeArrowheads="1" noChangeShapeType="1" noTextEdit="1"/>
              </p:cNvSpPr>
              <p:nvPr/>
            </p:nvSpPr>
            <p:spPr>
              <a:xfrm>
                <a:off x="1247136" y="2049229"/>
                <a:ext cx="3768744" cy="3323987"/>
              </a:xfrm>
              <a:prstGeom prst="rect">
                <a:avLst/>
              </a:prstGeom>
              <a:blipFill>
                <a:blip r:embed="rId4"/>
                <a:stretch>
                  <a:fillRect l="-324" t="-367" r="-1133" b="-1101"/>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540E0C69-5E9F-4EFC-968D-066F791C209D}"/>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317F87EB-5A26-479D-9E46-035F9EC7AFF1}"/>
              </a:ext>
            </a:extLst>
          </p:cNvPr>
          <p:cNvGrpSpPr/>
          <p:nvPr/>
        </p:nvGrpSpPr>
        <p:grpSpPr>
          <a:xfrm>
            <a:off x="5735960" y="1737256"/>
            <a:ext cx="5328000" cy="3996000"/>
            <a:chOff x="6648328" y="1916832"/>
            <a:chExt cx="5328000" cy="3996000"/>
          </a:xfrm>
        </p:grpSpPr>
        <p:pic>
          <p:nvPicPr>
            <p:cNvPr id="23" name="Picture 22">
              <a:extLst>
                <a:ext uri="{FF2B5EF4-FFF2-40B4-BE49-F238E27FC236}">
                  <a16:creationId xmlns:a16="http://schemas.microsoft.com/office/drawing/2014/main" id="{E813F089-4B55-4ADF-9107-DFCC98F56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328" y="1916832"/>
              <a:ext cx="5328000" cy="3996000"/>
            </a:xfrm>
            <a:prstGeom prst="rect">
              <a:avLst/>
            </a:prstGeom>
          </p:spPr>
        </p:pic>
        <p:sp>
          <p:nvSpPr>
            <p:cNvPr id="24" name="Oval 23">
              <a:extLst>
                <a:ext uri="{FF2B5EF4-FFF2-40B4-BE49-F238E27FC236}">
                  <a16:creationId xmlns:a16="http://schemas.microsoft.com/office/drawing/2014/main" id="{0B70FDB2-D596-4E8A-ACFF-709C84A12198}"/>
                </a:ext>
              </a:extLst>
            </p:cNvPr>
            <p:cNvSpPr/>
            <p:nvPr/>
          </p:nvSpPr>
          <p:spPr>
            <a:xfrm>
              <a:off x="8580440" y="4401185"/>
              <a:ext cx="1476000" cy="6839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D863B50-3A36-4CC4-B5AC-7A682C2D2D2C}"/>
                </a:ext>
              </a:extLst>
            </p:cNvPr>
            <p:cNvSpPr txBox="1"/>
            <p:nvPr/>
          </p:nvSpPr>
          <p:spPr>
            <a:xfrm>
              <a:off x="10200456" y="4499828"/>
              <a:ext cx="1224136" cy="369332"/>
            </a:xfrm>
            <a:prstGeom prst="rect">
              <a:avLst/>
            </a:prstGeom>
            <a:solidFill>
              <a:schemeClr val="bg1">
                <a:alpha val="76000"/>
              </a:schemeClr>
            </a:solidFill>
          </p:spPr>
          <p:txBody>
            <a:bodyPr wrap="square" rtlCol="0">
              <a:spAutoFit/>
            </a:bodyPr>
            <a:lstStyle/>
            <a:p>
              <a:r>
                <a:rPr lang="en-GB" dirty="0">
                  <a:latin typeface="+mj-lt"/>
                  <a:cs typeface="Times New Roman" panose="02020603050405020304" pitchFamily="18" charset="0"/>
                </a:rPr>
                <a:t>Clay layer </a:t>
              </a:r>
            </a:p>
          </p:txBody>
        </p:sp>
        <p:sp>
          <p:nvSpPr>
            <p:cNvPr id="26" name="Oval 25">
              <a:extLst>
                <a:ext uri="{FF2B5EF4-FFF2-40B4-BE49-F238E27FC236}">
                  <a16:creationId xmlns:a16="http://schemas.microsoft.com/office/drawing/2014/main" id="{BA6B9C21-468F-468D-A152-E0BCCACB7ACB}"/>
                </a:ext>
              </a:extLst>
            </p:cNvPr>
            <p:cNvSpPr/>
            <p:nvPr/>
          </p:nvSpPr>
          <p:spPr>
            <a:xfrm>
              <a:off x="9048328" y="2565880"/>
              <a:ext cx="648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B3E844B3-46FA-4319-901A-137BA00BCD51}"/>
                </a:ext>
              </a:extLst>
            </p:cNvPr>
            <p:cNvSpPr txBox="1"/>
            <p:nvPr/>
          </p:nvSpPr>
          <p:spPr>
            <a:xfrm>
              <a:off x="9912424" y="2555612"/>
              <a:ext cx="648000" cy="369332"/>
            </a:xfrm>
            <a:prstGeom prst="rect">
              <a:avLst/>
            </a:prstGeom>
            <a:solidFill>
              <a:schemeClr val="bg1">
                <a:alpha val="82000"/>
              </a:schemeClr>
            </a:solidFill>
          </p:spPr>
          <p:txBody>
            <a:bodyPr wrap="square" rtlCol="0">
              <a:spAutoFit/>
            </a:bodyPr>
            <a:lstStyle/>
            <a:p>
              <a:r>
                <a:rPr lang="en-GB" dirty="0">
                  <a:latin typeface="+mj-lt"/>
                  <a:cs typeface="Times New Roman" panose="02020603050405020304" pitchFamily="18" charset="0"/>
                </a:rPr>
                <a:t>Na</a:t>
              </a:r>
              <a:r>
                <a:rPr lang="en-GB" baseline="30000" dirty="0">
                  <a:latin typeface="+mj-lt"/>
                  <a:cs typeface="Times New Roman" panose="02020603050405020304" pitchFamily="18" charset="0"/>
                </a:rPr>
                <a:t>+</a:t>
              </a:r>
            </a:p>
          </p:txBody>
        </p:sp>
        <p:sp>
          <p:nvSpPr>
            <p:cNvPr id="28" name="Oval 27">
              <a:extLst>
                <a:ext uri="{FF2B5EF4-FFF2-40B4-BE49-F238E27FC236}">
                  <a16:creationId xmlns:a16="http://schemas.microsoft.com/office/drawing/2014/main" id="{BB3ACC89-096E-45A2-AEE2-AE2BB87BF023}"/>
                </a:ext>
              </a:extLst>
            </p:cNvPr>
            <p:cNvSpPr/>
            <p:nvPr/>
          </p:nvSpPr>
          <p:spPr>
            <a:xfrm>
              <a:off x="7176120" y="2564904"/>
              <a:ext cx="57606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E91305E-98B7-4295-8A34-522FDE3629D4}"/>
                </a:ext>
              </a:extLst>
            </p:cNvPr>
            <p:cNvSpPr txBox="1"/>
            <p:nvPr/>
          </p:nvSpPr>
          <p:spPr>
            <a:xfrm>
              <a:off x="7824192" y="2420888"/>
              <a:ext cx="792088" cy="369332"/>
            </a:xfrm>
            <a:prstGeom prst="rect">
              <a:avLst/>
            </a:prstGeom>
            <a:solidFill>
              <a:schemeClr val="bg1">
                <a:alpha val="62000"/>
              </a:schemeClr>
            </a:solidFill>
            <a:effectLst/>
          </p:spPr>
          <p:txBody>
            <a:bodyPr wrap="square" rtlCol="0">
              <a:spAutoFit/>
            </a:bodyPr>
            <a:lstStyle/>
            <a:p>
              <a:r>
                <a:rPr lang="en-GB" dirty="0">
                  <a:latin typeface="+mj-lt"/>
                  <a:cs typeface="Times New Roman" panose="02020603050405020304" pitchFamily="18" charset="0"/>
                </a:rPr>
                <a:t>Water  </a:t>
              </a:r>
            </a:p>
          </p:txBody>
        </p:sp>
      </p:grpSp>
    </p:spTree>
    <p:extLst>
      <p:ext uri="{BB962C8B-B14F-4D97-AF65-F5344CB8AC3E}">
        <p14:creationId xmlns:p14="http://schemas.microsoft.com/office/powerpoint/2010/main" val="247191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Results: equilibrate of clay in water</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7" name="Picture 6" descr="Graphical user interface&#10;&#10;Description automatically generated">
            <a:extLst>
              <a:ext uri="{FF2B5EF4-FFF2-40B4-BE49-F238E27FC236}">
                <a16:creationId xmlns:a16="http://schemas.microsoft.com/office/drawing/2014/main" id="{B25A55F2-2C2D-4C8A-BFD1-E7EFD89EB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959" y="1268760"/>
            <a:ext cx="6719233" cy="5040000"/>
          </a:xfrm>
          <a:prstGeom prst="rect">
            <a:avLst/>
          </a:prstGeom>
        </p:spPr>
      </p:pic>
      <p:sp>
        <p:nvSpPr>
          <p:cNvPr id="9" name="TextBox 8">
            <a:extLst>
              <a:ext uri="{FF2B5EF4-FFF2-40B4-BE49-F238E27FC236}">
                <a16:creationId xmlns:a16="http://schemas.microsoft.com/office/drawing/2014/main" id="{AE8D2BD5-A5A2-447E-A389-F92857917029}"/>
              </a:ext>
            </a:extLst>
          </p:cNvPr>
          <p:cNvSpPr txBox="1"/>
          <p:nvPr/>
        </p:nvSpPr>
        <p:spPr>
          <a:xfrm>
            <a:off x="8184232" y="2120076"/>
            <a:ext cx="2880320" cy="2893100"/>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Unstable structure for Na-MMT carrying -0.375 e/unit, -0.5 e/unit and -0.625 e/unit.</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Stable structure for Na-MMT with -0.125, -0.25 and -0.75 e/unit, but at different distance, i.e., thickness of 1/2 water layer (1/2W) for low/high charge.</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Step wise 1W-2W swell and osmotic swell are reproduced for Na-MMT (Chen et al., 2022).</a:t>
            </a:r>
          </a:p>
        </p:txBody>
      </p:sp>
    </p:spTree>
    <p:extLst>
      <p:ext uri="{BB962C8B-B14F-4D97-AF65-F5344CB8AC3E}">
        <p14:creationId xmlns:p14="http://schemas.microsoft.com/office/powerpoint/2010/main" val="280016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Results: pull resistance analysis</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10" name="Content Placeholder 4" descr="Chart&#10;&#10;Description automatically generated">
            <a:extLst>
              <a:ext uri="{FF2B5EF4-FFF2-40B4-BE49-F238E27FC236}">
                <a16:creationId xmlns:a16="http://schemas.microsoft.com/office/drawing/2014/main" id="{682A2600-465D-448E-84A4-0E2B803CB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723" y="1277725"/>
            <a:ext cx="6674540" cy="5004000"/>
          </a:xfrm>
          <a:prstGeom prst="rect">
            <a:avLst/>
          </a:prstGeom>
        </p:spPr>
      </p:pic>
      <p:pic>
        <p:nvPicPr>
          <p:cNvPr id="11" name="Picture 10">
            <a:extLst>
              <a:ext uri="{FF2B5EF4-FFF2-40B4-BE49-F238E27FC236}">
                <a16:creationId xmlns:a16="http://schemas.microsoft.com/office/drawing/2014/main" id="{6DA783AF-8059-4669-9116-71DC0F4FA77F}"/>
              </a:ext>
            </a:extLst>
          </p:cNvPr>
          <p:cNvPicPr>
            <a:picLocks noChangeAspect="1"/>
          </p:cNvPicPr>
          <p:nvPr/>
        </p:nvPicPr>
        <p:blipFill rotWithShape="1">
          <a:blip r:embed="rId5">
            <a:extLst>
              <a:ext uri="{28A0092B-C50C-407E-A947-70E740481C1C}">
                <a14:useLocalDpi xmlns:a14="http://schemas.microsoft.com/office/drawing/2010/main" val="0"/>
              </a:ext>
            </a:extLst>
          </a:blip>
          <a:srcRect l="30197" t="26012" r="29144" b="13196"/>
          <a:stretch/>
        </p:blipFill>
        <p:spPr>
          <a:xfrm>
            <a:off x="814696" y="3084998"/>
            <a:ext cx="1990700" cy="2232248"/>
          </a:xfrm>
          <a:prstGeom prst="rect">
            <a:avLst/>
          </a:prstGeom>
        </p:spPr>
      </p:pic>
      <p:sp>
        <p:nvSpPr>
          <p:cNvPr id="4" name="Arrow: Right 3">
            <a:extLst>
              <a:ext uri="{FF2B5EF4-FFF2-40B4-BE49-F238E27FC236}">
                <a16:creationId xmlns:a16="http://schemas.microsoft.com/office/drawing/2014/main" id="{8F389B87-4AE3-4C21-9EFE-D3CAEE33E924}"/>
              </a:ext>
            </a:extLst>
          </p:cNvPr>
          <p:cNvSpPr/>
          <p:nvPr/>
        </p:nvSpPr>
        <p:spPr>
          <a:xfrm rot="16200000">
            <a:off x="1307468" y="2600909"/>
            <a:ext cx="864096" cy="6480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755F92C-3AE3-4BF8-B412-42B8CE91B725}"/>
              </a:ext>
            </a:extLst>
          </p:cNvPr>
          <p:cNvSpPr/>
          <p:nvPr/>
        </p:nvSpPr>
        <p:spPr>
          <a:xfrm>
            <a:off x="1118483" y="3302914"/>
            <a:ext cx="1368152" cy="558206"/>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490A5B7-32B7-448B-8B05-29E228DA2972}"/>
              </a:ext>
            </a:extLst>
          </p:cNvPr>
          <p:cNvSpPr txBox="1"/>
          <p:nvPr/>
        </p:nvSpPr>
        <p:spPr>
          <a:xfrm>
            <a:off x="1986168" y="2060848"/>
            <a:ext cx="869471" cy="707886"/>
          </a:xfrm>
          <a:prstGeom prst="rect">
            <a:avLst/>
          </a:prstGeom>
          <a:noFill/>
        </p:spPr>
        <p:txBody>
          <a:bodyPr wrap="square" rtlCol="0">
            <a:spAutoFit/>
          </a:bodyPr>
          <a:lstStyle/>
          <a:p>
            <a:r>
              <a:rPr lang="en-GB" sz="4000" dirty="0" err="1">
                <a:solidFill>
                  <a:srgbClr val="FF0000"/>
                </a:solidFill>
                <a:latin typeface="Arial" panose="020B0604020202020204" pitchFamily="34" charset="0"/>
                <a:cs typeface="Arial" panose="020B0604020202020204" pitchFamily="34" charset="0"/>
              </a:rPr>
              <a:t>F</a:t>
            </a:r>
            <a:r>
              <a:rPr lang="en-GB" sz="4000" baseline="-25000" dirty="0" err="1">
                <a:solidFill>
                  <a:srgbClr val="FF0000"/>
                </a:solidFill>
                <a:latin typeface="Arial" panose="020B0604020202020204" pitchFamily="34" charset="0"/>
                <a:cs typeface="Arial" panose="020B0604020202020204" pitchFamily="34" charset="0"/>
              </a:rPr>
              <a:t>p</a:t>
            </a:r>
            <a:endParaRPr lang="en-GB" sz="4000" baseline="-25000" dirty="0">
              <a:solidFill>
                <a:srgbClr val="FF00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B5E6074-79AD-4AC6-991C-17F992EECA75}"/>
              </a:ext>
            </a:extLst>
          </p:cNvPr>
          <p:cNvSpPr/>
          <p:nvPr/>
        </p:nvSpPr>
        <p:spPr>
          <a:xfrm>
            <a:off x="7680176" y="1916832"/>
            <a:ext cx="216024" cy="2160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12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Results: pull resistance analysis of stable Na-MMTs</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3" name="Picture 2" descr="Chart, bar chart&#10;&#10;Description automatically generated">
            <a:extLst>
              <a:ext uri="{FF2B5EF4-FFF2-40B4-BE49-F238E27FC236}">
                <a16:creationId xmlns:a16="http://schemas.microsoft.com/office/drawing/2014/main" id="{FCE088E2-D383-4459-965E-8CAF8A6B6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748" y="1449248"/>
            <a:ext cx="5967627" cy="4320000"/>
          </a:xfrm>
          <a:prstGeom prst="rect">
            <a:avLst/>
          </a:prstGeom>
        </p:spPr>
      </p:pic>
      <p:sp>
        <p:nvSpPr>
          <p:cNvPr id="7" name="TextBox 6">
            <a:extLst>
              <a:ext uri="{FF2B5EF4-FFF2-40B4-BE49-F238E27FC236}">
                <a16:creationId xmlns:a16="http://schemas.microsoft.com/office/drawing/2014/main" id="{BDA04838-3B4E-45F5-8013-63937EE0F3DA}"/>
              </a:ext>
            </a:extLst>
          </p:cNvPr>
          <p:cNvSpPr txBox="1"/>
          <p:nvPr/>
        </p:nvSpPr>
        <p:spPr>
          <a:xfrm>
            <a:off x="8472264" y="1904052"/>
            <a:ext cx="2664296" cy="2893100"/>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The maximum </a:t>
            </a:r>
            <a:r>
              <a:rPr lang="en-GB" sz="1400" dirty="0" err="1">
                <a:latin typeface="Times New Roman" panose="02020603050405020304" pitchFamily="18" charset="0"/>
                <a:cs typeface="Times New Roman" panose="02020603050405020304" pitchFamily="18" charset="0"/>
              </a:rPr>
              <a:t>F</a:t>
            </a:r>
            <a:r>
              <a:rPr lang="en-GB" sz="1400" baseline="-25000" dirty="0" err="1">
                <a:latin typeface="Times New Roman" panose="02020603050405020304" pitchFamily="18" charset="0"/>
                <a:cs typeface="Times New Roman" panose="02020603050405020304" pitchFamily="18" charset="0"/>
              </a:rPr>
              <a:t>p</a:t>
            </a:r>
            <a:r>
              <a:rPr lang="en-GB" sz="1400" dirty="0">
                <a:latin typeface="Times New Roman" panose="02020603050405020304" pitchFamily="18" charset="0"/>
                <a:cs typeface="Times New Roman" panose="02020603050405020304" pitchFamily="18" charset="0"/>
              </a:rPr>
              <a:t> obtained in the pull resistance analysis was normalized over the basal surface of the particle to obtain </a:t>
            </a:r>
            <a:r>
              <a:rPr lang="en-GB" sz="1400" i="1" dirty="0" err="1">
                <a:latin typeface="Times New Roman" panose="02020603050405020304" pitchFamily="18" charset="0"/>
                <a:cs typeface="Times New Roman" panose="02020603050405020304" pitchFamily="18" charset="0"/>
              </a:rPr>
              <a:t>P</a:t>
            </a:r>
            <a:r>
              <a:rPr lang="en-GB" sz="1400" i="1" baseline="-25000" dirty="0" err="1">
                <a:latin typeface="Times New Roman" panose="02020603050405020304" pitchFamily="18" charset="0"/>
                <a:cs typeface="Times New Roman" panose="02020603050405020304" pitchFamily="18" charset="0"/>
              </a:rPr>
              <a:t>res,p</a:t>
            </a:r>
            <a:r>
              <a:rPr lang="en-GB"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Greater resistance at lower charge  (-0.125 e/unit).</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Resistance correlates inversely with a inter-layer equilibrium distance (1W vs 2W).</a:t>
            </a:r>
          </a:p>
        </p:txBody>
      </p:sp>
    </p:spTree>
    <p:extLst>
      <p:ext uri="{BB962C8B-B14F-4D97-AF65-F5344CB8AC3E}">
        <p14:creationId xmlns:p14="http://schemas.microsoft.com/office/powerpoint/2010/main" val="297151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905500" y="6417518"/>
            <a:ext cx="381000" cy="323850"/>
          </a:xfrm>
          <a:prstGeom prst="rect">
            <a:avLst/>
          </a:prstGeom>
        </p:spPr>
      </p:pic>
      <p:sp>
        <p:nvSpPr>
          <p:cNvPr id="13" name="Text Placeholder 1">
            <a:extLst>
              <a:ext uri="{FF2B5EF4-FFF2-40B4-BE49-F238E27FC236}">
                <a16:creationId xmlns:a16="http://schemas.microsoft.com/office/drawing/2014/main" id="{B7CF7582-2881-4ACF-9A19-102413A40BDD}"/>
              </a:ext>
            </a:extLst>
          </p:cNvPr>
          <p:cNvSpPr>
            <a:spLocks noGrp="1"/>
          </p:cNvSpPr>
          <p:nvPr>
            <p:ph type="body" sz="quarter" idx="10"/>
          </p:nvPr>
        </p:nvSpPr>
        <p:spPr>
          <a:xfrm>
            <a:off x="0" y="404664"/>
            <a:ext cx="12192000" cy="864096"/>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txBody>
          <a:bodyPr/>
          <a:lstStyle/>
          <a:p>
            <a:r>
              <a:rPr lang="en-GB" dirty="0">
                <a:latin typeface="Times New Roman" panose="02020603050405020304" pitchFamily="18" charset="0"/>
                <a:cs typeface="Times New Roman" panose="02020603050405020304" pitchFamily="18" charset="0"/>
              </a:rPr>
              <a:t>Results: inhibition of salt on clay swell</a:t>
            </a:r>
          </a:p>
        </p:txBody>
      </p:sp>
      <p:sp>
        <p:nvSpPr>
          <p:cNvPr id="16" name="TextBox 15">
            <a:extLst>
              <a:ext uri="{FF2B5EF4-FFF2-40B4-BE49-F238E27FC236}">
                <a16:creationId xmlns:a16="http://schemas.microsoft.com/office/drawing/2014/main" id="{D5BA8335-B16F-4263-A851-B39589169326}"/>
              </a:ext>
            </a:extLst>
          </p:cNvPr>
          <p:cNvSpPr txBox="1"/>
          <p:nvPr/>
        </p:nvSpPr>
        <p:spPr>
          <a:xfrm>
            <a:off x="7112" y="6449221"/>
            <a:ext cx="7724495" cy="307777"/>
          </a:xfrm>
          <a:prstGeom prst="rect">
            <a:avLst/>
          </a:prstGeom>
          <a:noFill/>
        </p:spPr>
        <p:txBody>
          <a:bodyPr wrap="square" rtlCol="0">
            <a:spAutoFit/>
          </a:bodyPr>
          <a:lstStyle/>
          <a:p>
            <a:r>
              <a:rPr lang="de-DE" sz="1400" dirty="0">
                <a:solidFill>
                  <a:schemeClr val="bg1"/>
                </a:solidFill>
                <a:effectLst/>
                <a:latin typeface="Times New Roman" panose="02020603050405020304" pitchFamily="18" charset="0"/>
                <a:ea typeface="Times New Roman" panose="02020603050405020304" pitchFamily="18" charset="0"/>
              </a:rPr>
              <a:t>Modelling short-range interaction of clay particles to improve erodibility prediction</a:t>
            </a:r>
            <a:endParaRPr lang="en-GB" sz="14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Chart, line chart&#10;&#10;Description automatically generated">
            <a:extLst>
              <a:ext uri="{FF2B5EF4-FFF2-40B4-BE49-F238E27FC236}">
                <a16:creationId xmlns:a16="http://schemas.microsoft.com/office/drawing/2014/main" id="{178D7C70-1057-412B-8166-6BBEE1A60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200" y="1484784"/>
            <a:ext cx="7195500" cy="44280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B82839-2803-4335-8461-CEA19E5B95F9}"/>
                  </a:ext>
                </a:extLst>
              </p:cNvPr>
              <p:cNvSpPr txBox="1"/>
              <p:nvPr/>
            </p:nvSpPr>
            <p:spPr>
              <a:xfrm>
                <a:off x="8544272" y="1823913"/>
                <a:ext cx="2808312" cy="3323987"/>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Small amount of resolved salt inhibits the swell of Na-MMT (-0.5e/unit) at </a:t>
                </a:r>
                <a14:m>
                  <m:oMath xmlns:m="http://schemas.openxmlformats.org/officeDocument/2006/math">
                    <m:sSub>
                      <m:sSubPr>
                        <m:ctrlPr>
                          <a:rPr lang="en-GB" sz="1400" i="1" smtClean="0">
                            <a:latin typeface="Cambria Math" panose="02040503050406030204" pitchFamily="18" charset="0"/>
                          </a:rPr>
                        </m:ctrlPr>
                      </m:sSubPr>
                      <m:e>
                        <m:r>
                          <m:rPr>
                            <m:sty m:val="p"/>
                          </m:rPr>
                          <a:rPr lang="en-GB" sz="1400">
                            <a:latin typeface="Cambria Math" panose="02040503050406030204" pitchFamily="18" charset="0"/>
                            <a:ea typeface="SimSun" panose="02010600030101010101" pitchFamily="2" charset="-122"/>
                            <a:cs typeface="Times New Roman" panose="02020603050405020304" pitchFamily="18" charset="0"/>
                          </a:rPr>
                          <m:t>δ</m:t>
                        </m:r>
                      </m:e>
                      <m:sub>
                        <m:r>
                          <a:rPr lang="en-GB" sz="1400" i="1">
                            <a:latin typeface="Cambria Math" panose="02040503050406030204" pitchFamily="18" charset="0"/>
                            <a:ea typeface="SimSun" panose="02010600030101010101" pitchFamily="2" charset="-122"/>
                            <a:cs typeface="Times New Roman" panose="02020603050405020304" pitchFamily="18" charset="0"/>
                          </a:rPr>
                          <m:t>0</m:t>
                        </m:r>
                      </m:sub>
                    </m:sSub>
                  </m:oMath>
                </a14:m>
                <a:r>
                  <a:rPr lang="en-GB" sz="1400" dirty="0">
                    <a:latin typeface="Times New Roman" panose="02020603050405020304" pitchFamily="18" charset="0"/>
                    <a:cs typeface="Times New Roman" panose="02020603050405020304" pitchFamily="18" charset="0"/>
                  </a:rPr>
                  <a:t> of either 1W (</a:t>
                </a:r>
                <a:r>
                  <a:rPr lang="en-GB" sz="1400" dirty="0" err="1">
                    <a:latin typeface="Times New Roman" panose="02020603050405020304" pitchFamily="18" charset="0"/>
                    <a:cs typeface="Times New Roman" panose="02020603050405020304" pitchFamily="18" charset="0"/>
                  </a:rPr>
                  <a:t>KCl</a:t>
                </a:r>
                <a:r>
                  <a:rPr lang="en-GB" sz="1400" dirty="0">
                    <a:latin typeface="Times New Roman" panose="02020603050405020304" pitchFamily="18" charset="0"/>
                    <a:cs typeface="Times New Roman" panose="02020603050405020304" pitchFamily="18" charset="0"/>
                  </a:rPr>
                  <a:t>) or 2W (other salt) thickness.</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Critical concentration of the salt, i.e., above which the Na-MMTs swelling was inhibited, was identified as 2% for NaCl and 0.5% for other salts.</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Stabilized Na-MMTs have similar resistance as stable Na-MMTs.</a:t>
                </a:r>
              </a:p>
            </p:txBody>
          </p:sp>
        </mc:Choice>
        <mc:Fallback xmlns="">
          <p:sp>
            <p:nvSpPr>
              <p:cNvPr id="9" name="TextBox 8">
                <a:extLst>
                  <a:ext uri="{FF2B5EF4-FFF2-40B4-BE49-F238E27FC236}">
                    <a16:creationId xmlns:a16="http://schemas.microsoft.com/office/drawing/2014/main" id="{D1B82839-2803-4335-8461-CEA19E5B95F9}"/>
                  </a:ext>
                </a:extLst>
              </p:cNvPr>
              <p:cNvSpPr txBox="1">
                <a:spLocks noRot="1" noChangeAspect="1" noMove="1" noResize="1" noEditPoints="1" noAdjustHandles="1" noChangeArrowheads="1" noChangeShapeType="1" noTextEdit="1"/>
              </p:cNvSpPr>
              <p:nvPr/>
            </p:nvSpPr>
            <p:spPr>
              <a:xfrm>
                <a:off x="8544272" y="1823913"/>
                <a:ext cx="2808312" cy="3323987"/>
              </a:xfrm>
              <a:prstGeom prst="rect">
                <a:avLst/>
              </a:prstGeom>
              <a:blipFill>
                <a:blip r:embed="rId5"/>
                <a:stretch>
                  <a:fillRect l="-435" t="-367" r="-2391" b="-1101"/>
                </a:stretch>
              </a:blipFill>
            </p:spPr>
            <p:txBody>
              <a:bodyPr/>
              <a:lstStyle/>
              <a:p>
                <a:r>
                  <a:rPr lang="en-GB">
                    <a:noFill/>
                  </a:rPr>
                  <a:t> </a:t>
                </a:r>
              </a:p>
            </p:txBody>
          </p:sp>
        </mc:Fallback>
      </mc:AlternateContent>
    </p:spTree>
    <p:extLst>
      <p:ext uri="{BB962C8B-B14F-4D97-AF65-F5344CB8AC3E}">
        <p14:creationId xmlns:p14="http://schemas.microsoft.com/office/powerpoint/2010/main" val="36918257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1.2"/>
  <p:tag name="PPTVERSION" val="15"/>
  <p:tag name="TPOS" val="2"/>
</p:tagLst>
</file>

<file path=ppt/theme/theme1.xml><?xml version="1.0" encoding="utf-8"?>
<a:theme xmlns:a="http://schemas.openxmlformats.org/drawingml/2006/main" name="Aerospace-Academic-Template-16x9-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ademic-Template-16x9-01.potx" id="{908C94E3-22C6-4139-A6A3-B2A09E70D943}" vid="{B30CC2CE-3C96-45D2-ACF9-C202AF0CEE72}"/>
    </a:ext>
  </a:extLst>
</a:theme>
</file>

<file path=ppt/theme/theme2.xml><?xml version="1.0" encoding="utf-8"?>
<a:theme xmlns:a="http://schemas.openxmlformats.org/drawingml/2006/main" name="No Logo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ademic-Template-16x9-01.potx" id="{908C94E3-22C6-4139-A6A3-B2A09E70D943}" vid="{3B0D724B-6366-4764-9467-40AC6B8BC7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F9A780F40D6D43967DF6A0E4BBBC14" ma:contentTypeVersion="0" ma:contentTypeDescription="Create a new document." ma:contentTypeScope="" ma:versionID="c2295de274b44689669e832617063306">
  <xsd:schema xmlns:xsd="http://www.w3.org/2001/XMLSchema" xmlns:xs="http://www.w3.org/2001/XMLSchema" xmlns:p="http://schemas.microsoft.com/office/2006/metadata/properties" targetNamespace="http://schemas.microsoft.com/office/2006/metadata/properties" ma:root="true" ma:fieldsID="8022916f55ab85163ee9a5069dec31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110B63-47B5-4C04-AB4C-EA732A62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F2FDF69-5A1A-4E32-A5EE-49837B61342A}">
  <ds:schemaRefs>
    <ds:schemaRef ds:uri="http://schemas.microsoft.com/sharepoint/v3/contenttype/forms"/>
  </ds:schemaRefs>
</ds:datastoreItem>
</file>

<file path=customXml/itemProps3.xml><?xml version="1.0" encoding="utf-8"?>
<ds:datastoreItem xmlns:ds="http://schemas.openxmlformats.org/officeDocument/2006/customXml" ds:itemID="{6429D86A-3AF6-48A4-855F-0A95E6AF055E}">
  <ds:schemaRefs>
    <ds:schemaRef ds:uri="http://purl.org/dc/dcmitype/"/>
    <ds:schemaRef ds:uri="http://schemas.microsoft.com/office/2006/documentManagement/types"/>
    <ds:schemaRef ds:uri="http://purl.org/dc/term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Manufacturing-Academic-Template-16x9-01</Template>
  <TotalTime>19794</TotalTime>
  <Words>2988</Words>
  <Application>Microsoft Office PowerPoint</Application>
  <PresentationFormat>Widescreen</PresentationFormat>
  <Paragraphs>129</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Helvetica Neue</vt:lpstr>
      <vt:lpstr>Arial</vt:lpstr>
      <vt:lpstr>Calibri</vt:lpstr>
      <vt:lpstr>Cambria Math</vt:lpstr>
      <vt:lpstr>Times</vt:lpstr>
      <vt:lpstr>Times New Roman</vt:lpstr>
      <vt:lpstr>Aerospace-Academic-Template-16x9-01</vt:lpstr>
      <vt:lpstr>No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Cranfield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Moeller, Johnny</dc:creator>
  <cp:lastModifiedBy>Wenlong Chen</cp:lastModifiedBy>
  <cp:revision>250</cp:revision>
  <cp:lastPrinted>2022-05-17T14:56:10Z</cp:lastPrinted>
  <dcterms:created xsi:type="dcterms:W3CDTF">2017-02-07T21:07:06Z</dcterms:created>
  <dcterms:modified xsi:type="dcterms:W3CDTF">2022-05-19T08:20:38Z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0x01010029F9A780F40D6D43967DF6A0E4BBBC14</vt:lpwstr>
  </property>
</Properties>
</file>