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83" r:id="rId3"/>
    <p:sldId id="284" r:id="rId4"/>
    <p:sldId id="288" r:id="rId5"/>
    <p:sldId id="285" r:id="rId6"/>
    <p:sldId id="266" r:id="rId7"/>
    <p:sldId id="290" r:id="rId8"/>
    <p:sldId id="281" r:id="rId9"/>
    <p:sldId id="275" r:id="rId10"/>
    <p:sldId id="276" r:id="rId11"/>
    <p:sldId id="277" r:id="rId12"/>
    <p:sldId id="287" r:id="rId13"/>
    <p:sldId id="291" r:id="rId14"/>
    <p:sldId id="258" r:id="rId15"/>
    <p:sldId id="259" r:id="rId16"/>
    <p:sldId id="260" r:id="rId17"/>
    <p:sldId id="261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47"/>
    <p:restoredTop sz="96208"/>
  </p:normalViewPr>
  <p:slideViewPr>
    <p:cSldViewPr snapToGrid="0" snapToObjects="1">
      <p:cViewPr varScale="1">
        <p:scale>
          <a:sx n="116" d="100"/>
          <a:sy n="116" d="100"/>
        </p:scale>
        <p:origin x="19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F5346-2E73-9345-B969-7999CD1D3E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F84323-B57E-5245-A694-A948B42F73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41F55-28FB-874E-BD4E-39093C55F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571ED-FFBF-4941-9591-1A91B1C0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0BE6C-A9D7-DF40-B0DF-DE0CEB7D6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6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AAA05-5362-BC46-BC34-0973C423B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4AF012-DA08-A54D-9DC6-016208BE1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1F1377-C6FB-1B45-8682-96406F8E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FA5F0-AF9A-4644-B8EA-C92FA00F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26529-252C-5A41-A555-07ADB7B0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11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F23C6F-C54F-AA4C-84A0-5C9D62EF4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13E806-795C-0C4E-BFB3-0190985EA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8F972-E5C3-F643-932E-030B9CB34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C61ED-E07D-0A4A-885E-CE7C80FC6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3D470-93DC-6E4B-A4DB-4CF08F0F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125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0CE32-494F-5541-B957-837B13D7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6BEDC-049F-DA46-806D-0B8DF5E18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BCF3E-6CA8-6442-8F1B-2B198A4F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EB70A-C4B7-6A4F-A8E6-74C200340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30357-62DB-F549-ACCD-A1ECE39BE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473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3145F-D44D-BC4A-A12D-3C0697F08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6549B-4DE9-534A-9ADE-6516C78CF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9AE4E-6936-0047-A342-C6C76B7B8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ED23-6207-A541-B85E-C85781FB8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460C5A-6108-324F-8F39-A2D5CFFA9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9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D890-B009-4D4E-815C-1C8EFC81F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CC587-4629-9249-8A96-D8946AAD4B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6042D-924B-B448-85DB-80A0CA4814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742E7-AA95-3846-8644-5679D8E8B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804401-65E2-DB43-8AA8-407009D3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73946-6B55-1E4A-9505-B53F11658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85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DD1DB-B8AF-884E-A01A-0EAF3018D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886318-0550-7445-88CD-A674AEBD6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2F855-9C02-3047-9DBD-843F64D6E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D2D584-7BDB-BD44-AF21-B996EE3207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EBF740-8218-0A4E-9A21-B095E9E21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4FB1A1-1DDD-B045-9C8A-F924EC38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D5D475-F707-B649-9877-90B4DABB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4CE5DD-AEB4-B049-89F5-BDF1E72EF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8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D5C2A-5F16-A94C-BBB9-E1E7D5642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5986D9-358D-894D-B316-46133AD02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80D731-7CD0-C94D-9014-AB20F6EFC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046CF0-9142-5F4E-8646-5B80CE67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469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B91509-2D95-0147-81C4-6E71F7C5C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ACB540-62A4-BC4C-9620-45055DE91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A95535-A782-B741-9F1A-ED1F627AE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75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0655B-5544-FE46-8050-DC6CF4AA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4938D-4678-4841-B801-CB8AAE5E9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8D4D61-09BA-CF40-BDE7-B813C8804C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335B1-F5CD-C24D-85D8-FAB5AB3AE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645C76-E7DA-B443-9B59-96FB500AB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4856FC-8095-8541-BEF1-4D0EB315B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261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B46F7-A116-FF43-860A-2FAB016A8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87DDD9-068E-7145-8D9A-2AF871914B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CA7A82-A60F-E44D-A5A8-B8D74692D1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AC7264-292A-C94E-A92D-A966C8AC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3A295-D72D-054B-93D6-636DD97EC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C96C70-C52F-6647-B543-B44E375A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53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3F6DFD-35FA-7C47-8439-FA03928C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6EB28-FBBB-2B47-BCD6-87A775F37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4128C-FD9E-0A48-8A82-2A42F66C8D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2FDC4-D25E-3A49-A3D9-96E14BED26EA}" type="datetimeFigureOut">
              <a:rPr lang="en-US" smtClean="0"/>
              <a:t>5/22/22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BFA0E-5E90-E042-8F66-329802D2F2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9DD704-F49D-1E45-8B1A-442D1F3D1F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4D3BD-E783-F64E-9153-6F90D1446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640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1535D-1BF9-1940-B4CF-C0A981319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82374"/>
            <a:ext cx="12192000" cy="2387600"/>
          </a:xfrm>
        </p:spPr>
        <p:txBody>
          <a:bodyPr>
            <a:normAutofit/>
          </a:bodyPr>
          <a:lstStyle/>
          <a:p>
            <a:pPr algn="l"/>
            <a:r>
              <a:rPr lang="en-US" b="1" i="1" dirty="0">
                <a:solidFill>
                  <a:srgbClr val="002060"/>
                </a:solidFill>
              </a:rPr>
              <a:t>The channel source hypothesis: </a:t>
            </a:r>
            <a:br>
              <a:rPr lang="en-US" dirty="0"/>
            </a:br>
            <a:r>
              <a:rPr lang="en-US" sz="4400" dirty="0"/>
              <a:t>Empirical evidence for in-channel sourcing of solutes to explain hysteresis in a headwater mountain stream</a:t>
            </a:r>
            <a:endParaRPr lang="en-US" sz="44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5AAAD-E214-7B43-B541-A9DAF0AB7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152" y="4063988"/>
            <a:ext cx="5555848" cy="1655762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Adam S. Ward</a:t>
            </a:r>
          </a:p>
          <a:p>
            <a:pPr algn="l"/>
            <a:r>
              <a:rPr lang="en-US" sz="3600" dirty="0"/>
              <a:t>Steve M. </a:t>
            </a:r>
            <a:r>
              <a:rPr lang="en-US" sz="3600" dirty="0" err="1"/>
              <a:t>Wondzell</a:t>
            </a:r>
            <a:endParaRPr lang="en-US" sz="3600" dirty="0"/>
          </a:p>
        </p:txBody>
      </p:sp>
      <p:pic>
        <p:nvPicPr>
          <p:cNvPr id="5" name="Picture 2" descr="Oregon State University - Study Abroad with MACES-Education Consultancy">
            <a:extLst>
              <a:ext uri="{FF2B5EF4-FFF2-40B4-BE49-F238E27FC236}">
                <a16:creationId xmlns:a16="http://schemas.microsoft.com/office/drawing/2014/main" id="{69FA9AA3-02BA-6B7A-3A80-F61D3E39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445" y="3633726"/>
            <a:ext cx="4430178" cy="177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364D14F-780B-3CDA-E712-CCD2DB668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247" y="5405797"/>
            <a:ext cx="1320408" cy="145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58B409-4AB3-F12E-1D1F-E2566BCB8D7C}"/>
              </a:ext>
            </a:extLst>
          </p:cNvPr>
          <p:cNvSpPr txBox="1"/>
          <p:nvPr/>
        </p:nvSpPr>
        <p:spPr>
          <a:xfrm>
            <a:off x="-62958" y="6211669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Hydrological Processes, 2022</a:t>
            </a:r>
          </a:p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ChannelSourceHypothesis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02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anchor="t"/>
          <a:lstStyle/>
          <a:p>
            <a:r>
              <a:rPr lang="en-US" dirty="0"/>
              <a:t>…so why don’t hydrologists?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9B6795-5A6F-E84A-8640-668D6F841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4" t="15865" r="25176" b="7004"/>
          <a:stretch/>
        </p:blipFill>
        <p:spPr>
          <a:xfrm>
            <a:off x="5591281" y="533195"/>
            <a:ext cx="6435523" cy="6324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F4DBE5-F5B3-FE4E-86A7-03747574214F}"/>
              </a:ext>
            </a:extLst>
          </p:cNvPr>
          <p:cNvSpPr txBox="1"/>
          <p:nvPr/>
        </p:nvSpPr>
        <p:spPr>
          <a:xfrm>
            <a:off x="10680689" y="6488668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Horton (1931)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134110-0A12-F24A-A0D0-B21A85085C09}"/>
              </a:ext>
            </a:extLst>
          </p:cNvPr>
          <p:cNvSpPr/>
          <p:nvPr/>
        </p:nvSpPr>
        <p:spPr>
          <a:xfrm rot="2779717">
            <a:off x="6906687" y="3662791"/>
            <a:ext cx="1344935" cy="2947830"/>
          </a:xfrm>
          <a:prstGeom prst="ellipse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F24E2A-B80D-E544-B26B-8895D0B2D257}"/>
              </a:ext>
            </a:extLst>
          </p:cNvPr>
          <p:cNvSpPr txBox="1"/>
          <p:nvPr/>
        </p:nvSpPr>
        <p:spPr>
          <a:xfrm>
            <a:off x="165195" y="1325563"/>
            <a:ext cx="52608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The stream doesn’t generate significant runoff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C00000"/>
                </a:solidFill>
              </a:rPr>
              <a:t>Solute loads are classically associated with fluxes of water</a:t>
            </a:r>
          </a:p>
          <a:p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5632B0-90C0-8C42-9D72-83B3ED95F80A}"/>
              </a:ext>
            </a:extLst>
          </p:cNvPr>
          <p:cNvSpPr txBox="1"/>
          <p:nvPr/>
        </p:nvSpPr>
        <p:spPr>
          <a:xfrm>
            <a:off x="519977" y="3989954"/>
            <a:ext cx="43082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Consequently, hydrologists have not considered sources of solute </a:t>
            </a:r>
            <a:r>
              <a:rPr lang="en-US" sz="2800" b="1" i="1" dirty="0"/>
              <a:t>independent</a:t>
            </a:r>
            <a:r>
              <a:rPr lang="en-US" sz="2800" dirty="0"/>
              <a:t> from of sources of water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4817B-5E91-13F9-45E9-18953C21BA97}"/>
              </a:ext>
            </a:extLst>
          </p:cNvPr>
          <p:cNvSpPr txBox="1"/>
          <p:nvPr/>
        </p:nvSpPr>
        <p:spPr>
          <a:xfrm>
            <a:off x="-62958" y="6211669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Hydrological Processes, 2022</a:t>
            </a:r>
          </a:p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ChannelSourceHypothesis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93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 anchor="t"/>
          <a:lstStyle/>
          <a:p>
            <a:r>
              <a:rPr lang="en-US" dirty="0"/>
              <a:t>Conclusions.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9DAEC-332D-C74C-A05A-9FDB0B561E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81036"/>
            <a:ext cx="10515600" cy="558641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Careful reviews of the literature </a:t>
            </a:r>
            <a:r>
              <a:rPr lang="en-US" dirty="0">
                <a:sym typeface="Wingdings" pitchFamily="2" charset="2"/>
              </a:rPr>
              <a:t> conflicting conceptual models</a:t>
            </a:r>
            <a:endParaRPr lang="en-US" dirty="0"/>
          </a:p>
          <a:p>
            <a:pPr lvl="1"/>
            <a:r>
              <a:rPr lang="en-US" dirty="0"/>
              <a:t>The streambed is a significant and persistent source of DOC (per the stream ecosystem community) and sediment (</a:t>
            </a:r>
            <a:r>
              <a:rPr lang="en-US" dirty="0" err="1"/>
              <a:t>geomorph</a:t>
            </a:r>
            <a:r>
              <a:rPr lang="en-US" dirty="0"/>
              <a:t>.), but seldom considered by hydrologists</a:t>
            </a:r>
          </a:p>
          <a:p>
            <a:pPr lvl="1"/>
            <a:endParaRPr lang="en-US" dirty="0"/>
          </a:p>
          <a:p>
            <a:r>
              <a:rPr lang="en-US" dirty="0"/>
              <a:t>Disciplinary perspectives shape the way in-stream DOC sources are considered, with an existing body of work reflecting stark differences in their interests. </a:t>
            </a:r>
          </a:p>
          <a:p>
            <a:pPr lvl="1"/>
            <a:r>
              <a:rPr lang="en-US" dirty="0"/>
              <a:t>DOC as an indicator of hydrological sources vs. object of study</a:t>
            </a:r>
          </a:p>
          <a:p>
            <a:pPr lvl="1"/>
            <a:endParaRPr lang="en-US" dirty="0"/>
          </a:p>
          <a:p>
            <a:r>
              <a:rPr lang="en-US" dirty="0"/>
              <a:t>In-channel hysteresis and DOC dynamics may be explained by a host of potential mechanisms.</a:t>
            </a:r>
          </a:p>
          <a:p>
            <a:pPr lvl="1"/>
            <a:r>
              <a:rPr lang="en-US" dirty="0"/>
              <a:t>Observations in the catchment (not just at the outlet) are requisite to differentiate between them</a:t>
            </a:r>
          </a:p>
          <a:p>
            <a:pPr lvl="1"/>
            <a:r>
              <a:rPr lang="en-US" dirty="0"/>
              <a:t>Time to end our 28+ year (since Hornberger, 1994?) tradition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57E0A-AFB2-D097-189E-AA5580F9FB6A}"/>
              </a:ext>
            </a:extLst>
          </p:cNvPr>
          <p:cNvSpPr txBox="1"/>
          <p:nvPr/>
        </p:nvSpPr>
        <p:spPr>
          <a:xfrm>
            <a:off x="-62958" y="6211669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Hydrological Processes, 2022</a:t>
            </a:r>
          </a:p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ChannelSourceHypothesis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74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3B8797-88C6-54B1-E023-D1152CEB8612}"/>
              </a:ext>
            </a:extLst>
          </p:cNvPr>
          <p:cNvSpPr txBox="1"/>
          <p:nvPr/>
        </p:nvSpPr>
        <p:spPr>
          <a:xfrm>
            <a:off x="-62958" y="6211669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Hydrological Processes, 2022</a:t>
            </a:r>
          </a:p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ChannelSourceHypothesis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1B876-C2E1-2E7A-3FF3-0AE018166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778"/>
          <a:stretch/>
        </p:blipFill>
        <p:spPr>
          <a:xfrm>
            <a:off x="1810568" y="928254"/>
            <a:ext cx="9012984" cy="50014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64618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88FE1-3E97-8191-E759-203F3C323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/>
              <a:t>The following slides were not presented, but are shared here as relevant, related material</a:t>
            </a:r>
          </a:p>
        </p:txBody>
      </p:sp>
    </p:spTree>
    <p:extLst>
      <p:ext uri="{BB962C8B-B14F-4D97-AF65-F5344CB8AC3E}">
        <p14:creationId xmlns:p14="http://schemas.microsoft.com/office/powerpoint/2010/main" val="4116379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Concentration-discharge relationships results from mixing sources of water and solutes.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C1DA2-1CDF-F441-A122-1697413D6ED0}"/>
              </a:ext>
            </a:extLst>
          </p:cNvPr>
          <p:cNvSpPr txBox="1"/>
          <p:nvPr/>
        </p:nvSpPr>
        <p:spPr>
          <a:xfrm>
            <a:off x="9261198" y="6488668"/>
            <a:ext cx="293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Evans and Davies, 1998, WRR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C813B-E96B-6948-A569-DDF075DB95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08" t="27408" r="22106" b="14444"/>
          <a:stretch/>
        </p:blipFill>
        <p:spPr>
          <a:xfrm>
            <a:off x="2177504" y="1540947"/>
            <a:ext cx="7836991" cy="4732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2D957B-9627-0B4C-B4AC-BCEFE6D9370D}"/>
              </a:ext>
            </a:extLst>
          </p:cNvPr>
          <p:cNvSpPr txBox="1"/>
          <p:nvPr/>
        </p:nvSpPr>
        <p:spPr>
          <a:xfrm>
            <a:off x="7378996" y="2636874"/>
            <a:ext cx="104067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Soil Water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4CA6C86-0A38-C941-B024-3BC8680C68D1}"/>
              </a:ext>
            </a:extLst>
          </p:cNvPr>
          <p:cNvSpPr/>
          <p:nvPr/>
        </p:nvSpPr>
        <p:spPr>
          <a:xfrm>
            <a:off x="2775098" y="4477872"/>
            <a:ext cx="6996223" cy="748297"/>
          </a:xfrm>
          <a:custGeom>
            <a:avLst/>
            <a:gdLst>
              <a:gd name="connsiteX0" fmla="*/ 0 w 6996223"/>
              <a:gd name="connsiteY0" fmla="*/ 640883 h 688997"/>
              <a:gd name="connsiteX1" fmla="*/ 308344 w 6996223"/>
              <a:gd name="connsiteY1" fmla="*/ 672780 h 688997"/>
              <a:gd name="connsiteX2" fmla="*/ 680483 w 6996223"/>
              <a:gd name="connsiteY2" fmla="*/ 672780 h 688997"/>
              <a:gd name="connsiteX3" fmla="*/ 1063255 w 6996223"/>
              <a:gd name="connsiteY3" fmla="*/ 470762 h 688997"/>
              <a:gd name="connsiteX4" fmla="*/ 1499190 w 6996223"/>
              <a:gd name="connsiteY4" fmla="*/ 87990 h 688997"/>
              <a:gd name="connsiteX5" fmla="*/ 1786269 w 6996223"/>
              <a:gd name="connsiteY5" fmla="*/ 34827 h 688997"/>
              <a:gd name="connsiteX6" fmla="*/ 2094614 w 6996223"/>
              <a:gd name="connsiteY6" fmla="*/ 2929 h 688997"/>
              <a:gd name="connsiteX7" fmla="*/ 2573079 w 6996223"/>
              <a:gd name="connsiteY7" fmla="*/ 109255 h 688997"/>
              <a:gd name="connsiteX8" fmla="*/ 3125972 w 6996223"/>
              <a:gd name="connsiteY8" fmla="*/ 311274 h 688997"/>
              <a:gd name="connsiteX9" fmla="*/ 3721395 w 6996223"/>
              <a:gd name="connsiteY9" fmla="*/ 492027 h 688997"/>
              <a:gd name="connsiteX10" fmla="*/ 4327451 w 6996223"/>
              <a:gd name="connsiteY10" fmla="*/ 577087 h 688997"/>
              <a:gd name="connsiteX11" fmla="*/ 5135525 w 6996223"/>
              <a:gd name="connsiteY11" fmla="*/ 640883 h 688997"/>
              <a:gd name="connsiteX12" fmla="*/ 6081823 w 6996223"/>
              <a:gd name="connsiteY12" fmla="*/ 640883 h 688997"/>
              <a:gd name="connsiteX13" fmla="*/ 6996223 w 6996223"/>
              <a:gd name="connsiteY13" fmla="*/ 651515 h 688997"/>
              <a:gd name="connsiteX0" fmla="*/ 0 w 6996223"/>
              <a:gd name="connsiteY0" fmla="*/ 694030 h 742144"/>
              <a:gd name="connsiteX1" fmla="*/ 308344 w 6996223"/>
              <a:gd name="connsiteY1" fmla="*/ 725927 h 742144"/>
              <a:gd name="connsiteX2" fmla="*/ 680483 w 6996223"/>
              <a:gd name="connsiteY2" fmla="*/ 725927 h 742144"/>
              <a:gd name="connsiteX3" fmla="*/ 1063255 w 6996223"/>
              <a:gd name="connsiteY3" fmla="*/ 523909 h 742144"/>
              <a:gd name="connsiteX4" fmla="*/ 1499190 w 6996223"/>
              <a:gd name="connsiteY4" fmla="*/ 141137 h 742144"/>
              <a:gd name="connsiteX5" fmla="*/ 1796902 w 6996223"/>
              <a:gd name="connsiteY5" fmla="*/ 2914 h 742144"/>
              <a:gd name="connsiteX6" fmla="*/ 2094614 w 6996223"/>
              <a:gd name="connsiteY6" fmla="*/ 56076 h 742144"/>
              <a:gd name="connsiteX7" fmla="*/ 2573079 w 6996223"/>
              <a:gd name="connsiteY7" fmla="*/ 162402 h 742144"/>
              <a:gd name="connsiteX8" fmla="*/ 3125972 w 6996223"/>
              <a:gd name="connsiteY8" fmla="*/ 364421 h 742144"/>
              <a:gd name="connsiteX9" fmla="*/ 3721395 w 6996223"/>
              <a:gd name="connsiteY9" fmla="*/ 545174 h 742144"/>
              <a:gd name="connsiteX10" fmla="*/ 4327451 w 6996223"/>
              <a:gd name="connsiteY10" fmla="*/ 630234 h 742144"/>
              <a:gd name="connsiteX11" fmla="*/ 5135525 w 6996223"/>
              <a:gd name="connsiteY11" fmla="*/ 694030 h 742144"/>
              <a:gd name="connsiteX12" fmla="*/ 6081823 w 6996223"/>
              <a:gd name="connsiteY12" fmla="*/ 694030 h 742144"/>
              <a:gd name="connsiteX13" fmla="*/ 6996223 w 6996223"/>
              <a:gd name="connsiteY13" fmla="*/ 704662 h 742144"/>
              <a:gd name="connsiteX0" fmla="*/ 0 w 6996223"/>
              <a:gd name="connsiteY0" fmla="*/ 700183 h 748297"/>
              <a:gd name="connsiteX1" fmla="*/ 308344 w 6996223"/>
              <a:gd name="connsiteY1" fmla="*/ 732080 h 748297"/>
              <a:gd name="connsiteX2" fmla="*/ 680483 w 6996223"/>
              <a:gd name="connsiteY2" fmla="*/ 732080 h 748297"/>
              <a:gd name="connsiteX3" fmla="*/ 1063255 w 6996223"/>
              <a:gd name="connsiteY3" fmla="*/ 530062 h 748297"/>
              <a:gd name="connsiteX4" fmla="*/ 1499190 w 6996223"/>
              <a:gd name="connsiteY4" fmla="*/ 147290 h 748297"/>
              <a:gd name="connsiteX5" fmla="*/ 1796902 w 6996223"/>
              <a:gd name="connsiteY5" fmla="*/ 9067 h 748297"/>
              <a:gd name="connsiteX6" fmla="*/ 2179675 w 6996223"/>
              <a:gd name="connsiteY6" fmla="*/ 30332 h 748297"/>
              <a:gd name="connsiteX7" fmla="*/ 2573079 w 6996223"/>
              <a:gd name="connsiteY7" fmla="*/ 168555 h 748297"/>
              <a:gd name="connsiteX8" fmla="*/ 3125972 w 6996223"/>
              <a:gd name="connsiteY8" fmla="*/ 370574 h 748297"/>
              <a:gd name="connsiteX9" fmla="*/ 3721395 w 6996223"/>
              <a:gd name="connsiteY9" fmla="*/ 551327 h 748297"/>
              <a:gd name="connsiteX10" fmla="*/ 4327451 w 6996223"/>
              <a:gd name="connsiteY10" fmla="*/ 636387 h 748297"/>
              <a:gd name="connsiteX11" fmla="*/ 5135525 w 6996223"/>
              <a:gd name="connsiteY11" fmla="*/ 700183 h 748297"/>
              <a:gd name="connsiteX12" fmla="*/ 6081823 w 6996223"/>
              <a:gd name="connsiteY12" fmla="*/ 700183 h 748297"/>
              <a:gd name="connsiteX13" fmla="*/ 6996223 w 6996223"/>
              <a:gd name="connsiteY13" fmla="*/ 710815 h 74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96223" h="748297">
                <a:moveTo>
                  <a:pt x="0" y="700183"/>
                </a:moveTo>
                <a:cubicBezTo>
                  <a:pt x="97465" y="713473"/>
                  <a:pt x="194930" y="726764"/>
                  <a:pt x="308344" y="732080"/>
                </a:cubicBezTo>
                <a:cubicBezTo>
                  <a:pt x="421758" y="737396"/>
                  <a:pt x="554665" y="765750"/>
                  <a:pt x="680483" y="732080"/>
                </a:cubicBezTo>
                <a:cubicBezTo>
                  <a:pt x="806302" y="698410"/>
                  <a:pt x="926804" y="627527"/>
                  <a:pt x="1063255" y="530062"/>
                </a:cubicBezTo>
                <a:cubicBezTo>
                  <a:pt x="1199706" y="432597"/>
                  <a:pt x="1376916" y="234123"/>
                  <a:pt x="1499190" y="147290"/>
                </a:cubicBezTo>
                <a:cubicBezTo>
                  <a:pt x="1621465" y="60458"/>
                  <a:pt x="1683488" y="28560"/>
                  <a:pt x="1796902" y="9067"/>
                </a:cubicBezTo>
                <a:cubicBezTo>
                  <a:pt x="1910316" y="-10426"/>
                  <a:pt x="2050312" y="3751"/>
                  <a:pt x="2179675" y="30332"/>
                </a:cubicBezTo>
                <a:cubicBezTo>
                  <a:pt x="2309038" y="56913"/>
                  <a:pt x="2415363" y="111848"/>
                  <a:pt x="2573079" y="168555"/>
                </a:cubicBezTo>
                <a:cubicBezTo>
                  <a:pt x="2730795" y="225262"/>
                  <a:pt x="2934586" y="306779"/>
                  <a:pt x="3125972" y="370574"/>
                </a:cubicBezTo>
                <a:cubicBezTo>
                  <a:pt x="3317358" y="434369"/>
                  <a:pt x="3521149" y="507025"/>
                  <a:pt x="3721395" y="551327"/>
                </a:cubicBezTo>
                <a:cubicBezTo>
                  <a:pt x="3921641" y="595629"/>
                  <a:pt x="4091763" y="611578"/>
                  <a:pt x="4327451" y="636387"/>
                </a:cubicBezTo>
                <a:cubicBezTo>
                  <a:pt x="4563139" y="661196"/>
                  <a:pt x="4843130" y="689550"/>
                  <a:pt x="5135525" y="700183"/>
                </a:cubicBezTo>
                <a:cubicBezTo>
                  <a:pt x="5427920" y="710816"/>
                  <a:pt x="6081823" y="700183"/>
                  <a:pt x="6081823" y="700183"/>
                </a:cubicBezTo>
                <a:lnTo>
                  <a:pt x="6996223" y="710815"/>
                </a:lnTo>
              </a:path>
            </a:pathLst>
          </a:custGeom>
          <a:noFill/>
          <a:ln w="1143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979B90-4AEA-D048-98BB-B0B1251C44EE}"/>
              </a:ext>
            </a:extLst>
          </p:cNvPr>
          <p:cNvSpPr txBox="1"/>
          <p:nvPr/>
        </p:nvSpPr>
        <p:spPr>
          <a:xfrm>
            <a:off x="7378996" y="2298320"/>
            <a:ext cx="187429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Surface Event Water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F77CFD3-1F7F-E14E-B6AA-DE7B142244CE}"/>
              </a:ext>
            </a:extLst>
          </p:cNvPr>
          <p:cNvSpPr/>
          <p:nvPr/>
        </p:nvSpPr>
        <p:spPr>
          <a:xfrm>
            <a:off x="2775099" y="4687346"/>
            <a:ext cx="6932428" cy="505548"/>
          </a:xfrm>
          <a:custGeom>
            <a:avLst/>
            <a:gdLst>
              <a:gd name="connsiteX0" fmla="*/ 0 w 4476307"/>
              <a:gd name="connsiteY0" fmla="*/ 480077 h 543873"/>
              <a:gd name="connsiteX1" fmla="*/ 244549 w 4476307"/>
              <a:gd name="connsiteY1" fmla="*/ 490710 h 543873"/>
              <a:gd name="connsiteX2" fmla="*/ 637953 w 4476307"/>
              <a:gd name="connsiteY2" fmla="*/ 469445 h 543873"/>
              <a:gd name="connsiteX3" fmla="*/ 925032 w 4476307"/>
              <a:gd name="connsiteY3" fmla="*/ 86673 h 543873"/>
              <a:gd name="connsiteX4" fmla="*/ 1212111 w 4476307"/>
              <a:gd name="connsiteY4" fmla="*/ 1612 h 543873"/>
              <a:gd name="connsiteX5" fmla="*/ 1541721 w 4476307"/>
              <a:gd name="connsiteY5" fmla="*/ 129203 h 543873"/>
              <a:gd name="connsiteX6" fmla="*/ 1881962 w 4476307"/>
              <a:gd name="connsiteY6" fmla="*/ 320589 h 543873"/>
              <a:gd name="connsiteX7" fmla="*/ 2360428 w 4476307"/>
              <a:gd name="connsiteY7" fmla="*/ 480077 h 543873"/>
              <a:gd name="connsiteX8" fmla="*/ 3211032 w 4476307"/>
              <a:gd name="connsiteY8" fmla="*/ 522607 h 543873"/>
              <a:gd name="connsiteX9" fmla="*/ 4476307 w 4476307"/>
              <a:gd name="connsiteY9" fmla="*/ 543873 h 543873"/>
              <a:gd name="connsiteX0" fmla="*/ 0 w 4476307"/>
              <a:gd name="connsiteY0" fmla="*/ 480077 h 543873"/>
              <a:gd name="connsiteX1" fmla="*/ 244549 w 4476307"/>
              <a:gd name="connsiteY1" fmla="*/ 490710 h 543873"/>
              <a:gd name="connsiteX2" fmla="*/ 637953 w 4476307"/>
              <a:gd name="connsiteY2" fmla="*/ 469445 h 543873"/>
              <a:gd name="connsiteX3" fmla="*/ 925032 w 4476307"/>
              <a:gd name="connsiteY3" fmla="*/ 86673 h 543873"/>
              <a:gd name="connsiteX4" fmla="*/ 1212111 w 4476307"/>
              <a:gd name="connsiteY4" fmla="*/ 1612 h 543873"/>
              <a:gd name="connsiteX5" fmla="*/ 1541721 w 4476307"/>
              <a:gd name="connsiteY5" fmla="*/ 129203 h 543873"/>
              <a:gd name="connsiteX6" fmla="*/ 1881962 w 4476307"/>
              <a:gd name="connsiteY6" fmla="*/ 320589 h 543873"/>
              <a:gd name="connsiteX7" fmla="*/ 2477387 w 4476307"/>
              <a:gd name="connsiteY7" fmla="*/ 448179 h 543873"/>
              <a:gd name="connsiteX8" fmla="*/ 3211032 w 4476307"/>
              <a:gd name="connsiteY8" fmla="*/ 522607 h 543873"/>
              <a:gd name="connsiteX9" fmla="*/ 4476307 w 4476307"/>
              <a:gd name="connsiteY9" fmla="*/ 543873 h 543873"/>
              <a:gd name="connsiteX0" fmla="*/ 0 w 4476307"/>
              <a:gd name="connsiteY0" fmla="*/ 480077 h 543873"/>
              <a:gd name="connsiteX1" fmla="*/ 244549 w 4476307"/>
              <a:gd name="connsiteY1" fmla="*/ 490710 h 543873"/>
              <a:gd name="connsiteX2" fmla="*/ 637953 w 4476307"/>
              <a:gd name="connsiteY2" fmla="*/ 469445 h 543873"/>
              <a:gd name="connsiteX3" fmla="*/ 925032 w 4476307"/>
              <a:gd name="connsiteY3" fmla="*/ 86673 h 543873"/>
              <a:gd name="connsiteX4" fmla="*/ 1212111 w 4476307"/>
              <a:gd name="connsiteY4" fmla="*/ 1612 h 543873"/>
              <a:gd name="connsiteX5" fmla="*/ 1541721 w 4476307"/>
              <a:gd name="connsiteY5" fmla="*/ 129203 h 543873"/>
              <a:gd name="connsiteX6" fmla="*/ 1881962 w 4476307"/>
              <a:gd name="connsiteY6" fmla="*/ 320589 h 543873"/>
              <a:gd name="connsiteX7" fmla="*/ 2477387 w 4476307"/>
              <a:gd name="connsiteY7" fmla="*/ 448179 h 543873"/>
              <a:gd name="connsiteX8" fmla="*/ 3423683 w 4476307"/>
              <a:gd name="connsiteY8" fmla="*/ 501342 h 543873"/>
              <a:gd name="connsiteX9" fmla="*/ 4476307 w 4476307"/>
              <a:gd name="connsiteY9" fmla="*/ 543873 h 543873"/>
              <a:gd name="connsiteX0" fmla="*/ 0 w 6932428"/>
              <a:gd name="connsiteY0" fmla="*/ 480077 h 505548"/>
              <a:gd name="connsiteX1" fmla="*/ 244549 w 6932428"/>
              <a:gd name="connsiteY1" fmla="*/ 490710 h 505548"/>
              <a:gd name="connsiteX2" fmla="*/ 637953 w 6932428"/>
              <a:gd name="connsiteY2" fmla="*/ 469445 h 505548"/>
              <a:gd name="connsiteX3" fmla="*/ 925032 w 6932428"/>
              <a:gd name="connsiteY3" fmla="*/ 86673 h 505548"/>
              <a:gd name="connsiteX4" fmla="*/ 1212111 w 6932428"/>
              <a:gd name="connsiteY4" fmla="*/ 1612 h 505548"/>
              <a:gd name="connsiteX5" fmla="*/ 1541721 w 6932428"/>
              <a:gd name="connsiteY5" fmla="*/ 129203 h 505548"/>
              <a:gd name="connsiteX6" fmla="*/ 1881962 w 6932428"/>
              <a:gd name="connsiteY6" fmla="*/ 320589 h 505548"/>
              <a:gd name="connsiteX7" fmla="*/ 2477387 w 6932428"/>
              <a:gd name="connsiteY7" fmla="*/ 448179 h 505548"/>
              <a:gd name="connsiteX8" fmla="*/ 3423683 w 6932428"/>
              <a:gd name="connsiteY8" fmla="*/ 501342 h 505548"/>
              <a:gd name="connsiteX9" fmla="*/ 6932428 w 6932428"/>
              <a:gd name="connsiteY9" fmla="*/ 501343 h 50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32428" h="505548">
                <a:moveTo>
                  <a:pt x="0" y="480077"/>
                </a:moveTo>
                <a:cubicBezTo>
                  <a:pt x="69112" y="486279"/>
                  <a:pt x="138224" y="492482"/>
                  <a:pt x="244549" y="490710"/>
                </a:cubicBezTo>
                <a:cubicBezTo>
                  <a:pt x="350874" y="488938"/>
                  <a:pt x="524539" y="536785"/>
                  <a:pt x="637953" y="469445"/>
                </a:cubicBezTo>
                <a:cubicBezTo>
                  <a:pt x="751367" y="402105"/>
                  <a:pt x="829339" y="164645"/>
                  <a:pt x="925032" y="86673"/>
                </a:cubicBezTo>
                <a:cubicBezTo>
                  <a:pt x="1020725" y="8701"/>
                  <a:pt x="1109330" y="-5476"/>
                  <a:pt x="1212111" y="1612"/>
                </a:cubicBezTo>
                <a:cubicBezTo>
                  <a:pt x="1314892" y="8700"/>
                  <a:pt x="1430079" y="76040"/>
                  <a:pt x="1541721" y="129203"/>
                </a:cubicBezTo>
                <a:cubicBezTo>
                  <a:pt x="1653363" y="182366"/>
                  <a:pt x="1726018" y="267426"/>
                  <a:pt x="1881962" y="320589"/>
                </a:cubicBezTo>
                <a:cubicBezTo>
                  <a:pt x="2037906" y="373752"/>
                  <a:pt x="2220434" y="418054"/>
                  <a:pt x="2477387" y="448179"/>
                </a:cubicBezTo>
                <a:cubicBezTo>
                  <a:pt x="2734340" y="478304"/>
                  <a:pt x="3071037" y="490709"/>
                  <a:pt x="3423683" y="501342"/>
                </a:cubicBezTo>
                <a:cubicBezTo>
                  <a:pt x="3776330" y="511975"/>
                  <a:pt x="6476114" y="496026"/>
                  <a:pt x="6932428" y="501343"/>
                </a:cubicBezTo>
              </a:path>
            </a:pathLst>
          </a:custGeom>
          <a:noFill/>
          <a:ln w="1143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87738B-9078-424E-A529-54CF9825437A}"/>
              </a:ext>
            </a:extLst>
          </p:cNvPr>
          <p:cNvSpPr txBox="1"/>
          <p:nvPr/>
        </p:nvSpPr>
        <p:spPr>
          <a:xfrm>
            <a:off x="7377723" y="2921951"/>
            <a:ext cx="1297022" cy="3385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Groundwater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F9CD49F-A319-0947-A895-7A13407BB50E}"/>
              </a:ext>
            </a:extLst>
          </p:cNvPr>
          <p:cNvSpPr/>
          <p:nvPr/>
        </p:nvSpPr>
        <p:spPr>
          <a:xfrm>
            <a:off x="2764465" y="3054395"/>
            <a:ext cx="6985591" cy="2133509"/>
          </a:xfrm>
          <a:custGeom>
            <a:avLst/>
            <a:gdLst>
              <a:gd name="connsiteX0" fmla="*/ 0 w 6985591"/>
              <a:gd name="connsiteY0" fmla="*/ 2043328 h 2085075"/>
              <a:gd name="connsiteX1" fmla="*/ 350875 w 6985591"/>
              <a:gd name="connsiteY1" fmla="*/ 2053961 h 2085075"/>
              <a:gd name="connsiteX2" fmla="*/ 606056 w 6985591"/>
              <a:gd name="connsiteY2" fmla="*/ 2053961 h 2085075"/>
              <a:gd name="connsiteX3" fmla="*/ 765544 w 6985591"/>
              <a:gd name="connsiteY3" fmla="*/ 1639291 h 2085075"/>
              <a:gd name="connsiteX4" fmla="*/ 871870 w 6985591"/>
              <a:gd name="connsiteY4" fmla="*/ 1139561 h 2085075"/>
              <a:gd name="connsiteX5" fmla="*/ 1084521 w 6985591"/>
              <a:gd name="connsiteY5" fmla="*/ 395282 h 2085075"/>
              <a:gd name="connsiteX6" fmla="*/ 1403498 w 6985591"/>
              <a:gd name="connsiteY6" fmla="*/ 12510 h 2085075"/>
              <a:gd name="connsiteX7" fmla="*/ 1935126 w 6985591"/>
              <a:gd name="connsiteY7" fmla="*/ 129468 h 2085075"/>
              <a:gd name="connsiteX8" fmla="*/ 2317898 w 6985591"/>
              <a:gd name="connsiteY8" fmla="*/ 490975 h 2085075"/>
              <a:gd name="connsiteX9" fmla="*/ 2806995 w 6985591"/>
              <a:gd name="connsiteY9" fmla="*/ 980072 h 2085075"/>
              <a:gd name="connsiteX10" fmla="*/ 3381154 w 6985591"/>
              <a:gd name="connsiteY10" fmla="*/ 1394742 h 2085075"/>
              <a:gd name="connsiteX11" fmla="*/ 4199861 w 6985591"/>
              <a:gd name="connsiteY11" fmla="*/ 1745617 h 2085075"/>
              <a:gd name="connsiteX12" fmla="*/ 5220586 w 6985591"/>
              <a:gd name="connsiteY12" fmla="*/ 1894472 h 2085075"/>
              <a:gd name="connsiteX13" fmla="*/ 6134986 w 6985591"/>
              <a:gd name="connsiteY13" fmla="*/ 1905105 h 2085075"/>
              <a:gd name="connsiteX14" fmla="*/ 6985591 w 6985591"/>
              <a:gd name="connsiteY14" fmla="*/ 1915737 h 2085075"/>
              <a:gd name="connsiteX0" fmla="*/ 0 w 6985591"/>
              <a:gd name="connsiteY0" fmla="*/ 2040284 h 2082031"/>
              <a:gd name="connsiteX1" fmla="*/ 350875 w 6985591"/>
              <a:gd name="connsiteY1" fmla="*/ 2050917 h 2082031"/>
              <a:gd name="connsiteX2" fmla="*/ 606056 w 6985591"/>
              <a:gd name="connsiteY2" fmla="*/ 2050917 h 2082031"/>
              <a:gd name="connsiteX3" fmla="*/ 765544 w 6985591"/>
              <a:gd name="connsiteY3" fmla="*/ 1636247 h 2082031"/>
              <a:gd name="connsiteX4" fmla="*/ 871870 w 6985591"/>
              <a:gd name="connsiteY4" fmla="*/ 1136517 h 2082031"/>
              <a:gd name="connsiteX5" fmla="*/ 1084521 w 6985591"/>
              <a:gd name="connsiteY5" fmla="*/ 392238 h 2082031"/>
              <a:gd name="connsiteX6" fmla="*/ 1403498 w 6985591"/>
              <a:gd name="connsiteY6" fmla="*/ 9466 h 2082031"/>
              <a:gd name="connsiteX7" fmla="*/ 1924494 w 6985591"/>
              <a:gd name="connsiteY7" fmla="*/ 147689 h 2082031"/>
              <a:gd name="connsiteX8" fmla="*/ 2317898 w 6985591"/>
              <a:gd name="connsiteY8" fmla="*/ 487931 h 2082031"/>
              <a:gd name="connsiteX9" fmla="*/ 2806995 w 6985591"/>
              <a:gd name="connsiteY9" fmla="*/ 977028 h 2082031"/>
              <a:gd name="connsiteX10" fmla="*/ 3381154 w 6985591"/>
              <a:gd name="connsiteY10" fmla="*/ 1391698 h 2082031"/>
              <a:gd name="connsiteX11" fmla="*/ 4199861 w 6985591"/>
              <a:gd name="connsiteY11" fmla="*/ 1742573 h 2082031"/>
              <a:gd name="connsiteX12" fmla="*/ 5220586 w 6985591"/>
              <a:gd name="connsiteY12" fmla="*/ 1891428 h 2082031"/>
              <a:gd name="connsiteX13" fmla="*/ 6134986 w 6985591"/>
              <a:gd name="connsiteY13" fmla="*/ 1902061 h 2082031"/>
              <a:gd name="connsiteX14" fmla="*/ 6985591 w 6985591"/>
              <a:gd name="connsiteY14" fmla="*/ 1912693 h 2082031"/>
              <a:gd name="connsiteX0" fmla="*/ 0 w 6985591"/>
              <a:gd name="connsiteY0" fmla="*/ 2091105 h 2132852"/>
              <a:gd name="connsiteX1" fmla="*/ 350875 w 6985591"/>
              <a:gd name="connsiteY1" fmla="*/ 2101738 h 2132852"/>
              <a:gd name="connsiteX2" fmla="*/ 606056 w 6985591"/>
              <a:gd name="connsiteY2" fmla="*/ 2101738 h 2132852"/>
              <a:gd name="connsiteX3" fmla="*/ 765544 w 6985591"/>
              <a:gd name="connsiteY3" fmla="*/ 1687068 h 2132852"/>
              <a:gd name="connsiteX4" fmla="*/ 871870 w 6985591"/>
              <a:gd name="connsiteY4" fmla="*/ 1187338 h 2132852"/>
              <a:gd name="connsiteX5" fmla="*/ 1084521 w 6985591"/>
              <a:gd name="connsiteY5" fmla="*/ 443059 h 2132852"/>
              <a:gd name="connsiteX6" fmla="*/ 1467294 w 6985591"/>
              <a:gd name="connsiteY6" fmla="*/ 7124 h 2132852"/>
              <a:gd name="connsiteX7" fmla="*/ 1924494 w 6985591"/>
              <a:gd name="connsiteY7" fmla="*/ 198510 h 2132852"/>
              <a:gd name="connsiteX8" fmla="*/ 2317898 w 6985591"/>
              <a:gd name="connsiteY8" fmla="*/ 538752 h 2132852"/>
              <a:gd name="connsiteX9" fmla="*/ 2806995 w 6985591"/>
              <a:gd name="connsiteY9" fmla="*/ 1027849 h 2132852"/>
              <a:gd name="connsiteX10" fmla="*/ 3381154 w 6985591"/>
              <a:gd name="connsiteY10" fmla="*/ 1442519 h 2132852"/>
              <a:gd name="connsiteX11" fmla="*/ 4199861 w 6985591"/>
              <a:gd name="connsiteY11" fmla="*/ 1793394 h 2132852"/>
              <a:gd name="connsiteX12" fmla="*/ 5220586 w 6985591"/>
              <a:gd name="connsiteY12" fmla="*/ 1942249 h 2132852"/>
              <a:gd name="connsiteX13" fmla="*/ 6134986 w 6985591"/>
              <a:gd name="connsiteY13" fmla="*/ 1952882 h 2132852"/>
              <a:gd name="connsiteX14" fmla="*/ 6985591 w 6985591"/>
              <a:gd name="connsiteY14" fmla="*/ 1963514 h 2132852"/>
              <a:gd name="connsiteX0" fmla="*/ 0 w 6985591"/>
              <a:gd name="connsiteY0" fmla="*/ 2091683 h 2133430"/>
              <a:gd name="connsiteX1" fmla="*/ 350875 w 6985591"/>
              <a:gd name="connsiteY1" fmla="*/ 2102316 h 2133430"/>
              <a:gd name="connsiteX2" fmla="*/ 606056 w 6985591"/>
              <a:gd name="connsiteY2" fmla="*/ 2102316 h 2133430"/>
              <a:gd name="connsiteX3" fmla="*/ 765544 w 6985591"/>
              <a:gd name="connsiteY3" fmla="*/ 1687646 h 2133430"/>
              <a:gd name="connsiteX4" fmla="*/ 871870 w 6985591"/>
              <a:gd name="connsiteY4" fmla="*/ 1187916 h 2133430"/>
              <a:gd name="connsiteX5" fmla="*/ 1084521 w 6985591"/>
              <a:gd name="connsiteY5" fmla="*/ 443637 h 2133430"/>
              <a:gd name="connsiteX6" fmla="*/ 1467294 w 6985591"/>
              <a:gd name="connsiteY6" fmla="*/ 7702 h 2133430"/>
              <a:gd name="connsiteX7" fmla="*/ 1924494 w 6985591"/>
              <a:gd name="connsiteY7" fmla="*/ 199088 h 2133430"/>
              <a:gd name="connsiteX8" fmla="*/ 2339163 w 6985591"/>
              <a:gd name="connsiteY8" fmla="*/ 624390 h 2133430"/>
              <a:gd name="connsiteX9" fmla="*/ 2806995 w 6985591"/>
              <a:gd name="connsiteY9" fmla="*/ 1028427 h 2133430"/>
              <a:gd name="connsiteX10" fmla="*/ 3381154 w 6985591"/>
              <a:gd name="connsiteY10" fmla="*/ 1443097 h 2133430"/>
              <a:gd name="connsiteX11" fmla="*/ 4199861 w 6985591"/>
              <a:gd name="connsiteY11" fmla="*/ 1793972 h 2133430"/>
              <a:gd name="connsiteX12" fmla="*/ 5220586 w 6985591"/>
              <a:gd name="connsiteY12" fmla="*/ 1942827 h 2133430"/>
              <a:gd name="connsiteX13" fmla="*/ 6134986 w 6985591"/>
              <a:gd name="connsiteY13" fmla="*/ 1953460 h 2133430"/>
              <a:gd name="connsiteX14" fmla="*/ 6985591 w 6985591"/>
              <a:gd name="connsiteY14" fmla="*/ 1964092 h 2133430"/>
              <a:gd name="connsiteX0" fmla="*/ 0 w 6985591"/>
              <a:gd name="connsiteY0" fmla="*/ 2091762 h 2133509"/>
              <a:gd name="connsiteX1" fmla="*/ 350875 w 6985591"/>
              <a:gd name="connsiteY1" fmla="*/ 2102395 h 2133509"/>
              <a:gd name="connsiteX2" fmla="*/ 606056 w 6985591"/>
              <a:gd name="connsiteY2" fmla="*/ 2102395 h 2133509"/>
              <a:gd name="connsiteX3" fmla="*/ 765544 w 6985591"/>
              <a:gd name="connsiteY3" fmla="*/ 1687725 h 2133509"/>
              <a:gd name="connsiteX4" fmla="*/ 871870 w 6985591"/>
              <a:gd name="connsiteY4" fmla="*/ 1187995 h 2133509"/>
              <a:gd name="connsiteX5" fmla="*/ 1084521 w 6985591"/>
              <a:gd name="connsiteY5" fmla="*/ 443716 h 2133509"/>
              <a:gd name="connsiteX6" fmla="*/ 1467294 w 6985591"/>
              <a:gd name="connsiteY6" fmla="*/ 7781 h 2133509"/>
              <a:gd name="connsiteX7" fmla="*/ 1924494 w 6985591"/>
              <a:gd name="connsiteY7" fmla="*/ 199167 h 2133509"/>
              <a:gd name="connsiteX8" fmla="*/ 2371061 w 6985591"/>
              <a:gd name="connsiteY8" fmla="*/ 635101 h 2133509"/>
              <a:gd name="connsiteX9" fmla="*/ 2806995 w 6985591"/>
              <a:gd name="connsiteY9" fmla="*/ 1028506 h 2133509"/>
              <a:gd name="connsiteX10" fmla="*/ 3381154 w 6985591"/>
              <a:gd name="connsiteY10" fmla="*/ 1443176 h 2133509"/>
              <a:gd name="connsiteX11" fmla="*/ 4199861 w 6985591"/>
              <a:gd name="connsiteY11" fmla="*/ 1794051 h 2133509"/>
              <a:gd name="connsiteX12" fmla="*/ 5220586 w 6985591"/>
              <a:gd name="connsiteY12" fmla="*/ 1942906 h 2133509"/>
              <a:gd name="connsiteX13" fmla="*/ 6134986 w 6985591"/>
              <a:gd name="connsiteY13" fmla="*/ 1953539 h 2133509"/>
              <a:gd name="connsiteX14" fmla="*/ 6985591 w 6985591"/>
              <a:gd name="connsiteY14" fmla="*/ 1964171 h 213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85591" h="2133509">
                <a:moveTo>
                  <a:pt x="0" y="2091762"/>
                </a:moveTo>
                <a:lnTo>
                  <a:pt x="350875" y="2102395"/>
                </a:lnTo>
                <a:cubicBezTo>
                  <a:pt x="451884" y="2104167"/>
                  <a:pt x="536945" y="2171507"/>
                  <a:pt x="606056" y="2102395"/>
                </a:cubicBezTo>
                <a:cubicBezTo>
                  <a:pt x="675167" y="2033283"/>
                  <a:pt x="721242" y="1840125"/>
                  <a:pt x="765544" y="1687725"/>
                </a:cubicBezTo>
                <a:cubicBezTo>
                  <a:pt x="809846" y="1535325"/>
                  <a:pt x="818707" y="1395330"/>
                  <a:pt x="871870" y="1187995"/>
                </a:cubicBezTo>
                <a:cubicBezTo>
                  <a:pt x="925033" y="980660"/>
                  <a:pt x="985284" y="640418"/>
                  <a:pt x="1084521" y="443716"/>
                </a:cubicBezTo>
                <a:cubicBezTo>
                  <a:pt x="1183758" y="247014"/>
                  <a:pt x="1327299" y="48539"/>
                  <a:pt x="1467294" y="7781"/>
                </a:cubicBezTo>
                <a:cubicBezTo>
                  <a:pt x="1607289" y="-32977"/>
                  <a:pt x="1773866" y="94614"/>
                  <a:pt x="1924494" y="199167"/>
                </a:cubicBezTo>
                <a:cubicBezTo>
                  <a:pt x="2075122" y="303720"/>
                  <a:pt x="2223978" y="496878"/>
                  <a:pt x="2371061" y="635101"/>
                </a:cubicBezTo>
                <a:cubicBezTo>
                  <a:pt x="2518144" y="773324"/>
                  <a:pt x="2638646" y="893827"/>
                  <a:pt x="2806995" y="1028506"/>
                </a:cubicBezTo>
                <a:cubicBezTo>
                  <a:pt x="2975344" y="1163185"/>
                  <a:pt x="3149010" y="1315585"/>
                  <a:pt x="3381154" y="1443176"/>
                </a:cubicBezTo>
                <a:cubicBezTo>
                  <a:pt x="3613298" y="1570767"/>
                  <a:pt x="3893289" y="1710763"/>
                  <a:pt x="4199861" y="1794051"/>
                </a:cubicBezTo>
                <a:cubicBezTo>
                  <a:pt x="4506433" y="1877339"/>
                  <a:pt x="4898065" y="1916325"/>
                  <a:pt x="5220586" y="1942906"/>
                </a:cubicBezTo>
                <a:cubicBezTo>
                  <a:pt x="5543107" y="1969487"/>
                  <a:pt x="6134986" y="1953539"/>
                  <a:pt x="6134986" y="1953539"/>
                </a:cubicBezTo>
                <a:lnTo>
                  <a:pt x="6985591" y="1964171"/>
                </a:lnTo>
              </a:path>
            </a:pathLst>
          </a:custGeom>
          <a:noFill/>
          <a:ln w="1143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359F901-0305-4849-BB71-4287D2D659D7}"/>
              </a:ext>
            </a:extLst>
          </p:cNvPr>
          <p:cNvSpPr/>
          <p:nvPr/>
        </p:nvSpPr>
        <p:spPr>
          <a:xfrm>
            <a:off x="1642929" y="5531822"/>
            <a:ext cx="8702854" cy="1141512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What happens if </a:t>
            </a:r>
            <a:r>
              <a:rPr lang="en-US" sz="3600" dirty="0" err="1">
                <a:solidFill>
                  <a:schemeClr val="accent4">
                    <a:lumMod val="75000"/>
                  </a:schemeClr>
                </a:solidFill>
              </a:rPr>
              <a:t>C</a:t>
            </a:r>
            <a:r>
              <a:rPr lang="en-US" sz="3600" baseline="-25000" dirty="0" err="1">
                <a:solidFill>
                  <a:schemeClr val="accent4">
                    <a:lumMod val="75000"/>
                  </a:schemeClr>
                </a:solidFill>
              </a:rPr>
              <a:t>surface</a:t>
            </a:r>
            <a:r>
              <a:rPr lang="en-US" sz="3600" dirty="0">
                <a:solidFill>
                  <a:srgbClr val="002060"/>
                </a:solidFill>
              </a:rPr>
              <a:t> ≠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lang="en-US" sz="3600" baseline="-25000" dirty="0" err="1">
                <a:solidFill>
                  <a:schemeClr val="accent2">
                    <a:lumMod val="75000"/>
                  </a:schemeClr>
                </a:solidFill>
              </a:rPr>
              <a:t>soil</a:t>
            </a:r>
            <a:r>
              <a:rPr lang="en-US" sz="3600" dirty="0">
                <a:solidFill>
                  <a:srgbClr val="002060"/>
                </a:solidFill>
              </a:rPr>
              <a:t> ≠ </a:t>
            </a:r>
            <a:r>
              <a:rPr lang="en-US" sz="3600" dirty="0" err="1">
                <a:solidFill>
                  <a:srgbClr val="002060"/>
                </a:solidFill>
              </a:rPr>
              <a:t>C</a:t>
            </a:r>
            <a:r>
              <a:rPr lang="en-US" sz="3600" baseline="-25000" dirty="0" err="1">
                <a:solidFill>
                  <a:srgbClr val="002060"/>
                </a:solidFill>
              </a:rPr>
              <a:t>groundwater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88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r>
              <a:rPr lang="en-US" dirty="0"/>
              <a:t>Concentration-discharge relationships result from mixing sources of water and solutes.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C1DA2-1CDF-F441-A122-1697413D6ED0}"/>
              </a:ext>
            </a:extLst>
          </p:cNvPr>
          <p:cNvSpPr txBox="1"/>
          <p:nvPr/>
        </p:nvSpPr>
        <p:spPr>
          <a:xfrm>
            <a:off x="9261198" y="6488668"/>
            <a:ext cx="2930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Evans and Davies, 1998, WRR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06B856-1610-984F-8FF4-BDF6C55B81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20" t="25185" r="19907" b="7407"/>
          <a:stretch/>
        </p:blipFill>
        <p:spPr>
          <a:xfrm>
            <a:off x="4600571" y="1595715"/>
            <a:ext cx="7239000" cy="4622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D87726-9408-C44F-B006-24951AA4FE42}"/>
              </a:ext>
            </a:extLst>
          </p:cNvPr>
          <p:cNvGrpSpPr/>
          <p:nvPr/>
        </p:nvGrpSpPr>
        <p:grpSpPr>
          <a:xfrm>
            <a:off x="17938" y="2838506"/>
            <a:ext cx="3539343" cy="2137219"/>
            <a:chOff x="2177504" y="1540947"/>
            <a:chExt cx="7836991" cy="47323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D4D4A0-AE58-0140-85B6-284A7A593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708" t="27408" r="22106" b="14444"/>
            <a:stretch/>
          </p:blipFill>
          <p:spPr>
            <a:xfrm>
              <a:off x="2177504" y="1540947"/>
              <a:ext cx="7836991" cy="4732337"/>
            </a:xfrm>
            <a:prstGeom prst="rect">
              <a:avLst/>
            </a:prstGeom>
          </p:spPr>
        </p:pic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8AE6B68-60C0-0C46-83B1-BCDCA5275874}"/>
                </a:ext>
              </a:extLst>
            </p:cNvPr>
            <p:cNvSpPr/>
            <p:nvPr/>
          </p:nvSpPr>
          <p:spPr>
            <a:xfrm>
              <a:off x="2775098" y="4477872"/>
              <a:ext cx="6996223" cy="748297"/>
            </a:xfrm>
            <a:custGeom>
              <a:avLst/>
              <a:gdLst>
                <a:gd name="connsiteX0" fmla="*/ 0 w 6996223"/>
                <a:gd name="connsiteY0" fmla="*/ 640883 h 688997"/>
                <a:gd name="connsiteX1" fmla="*/ 308344 w 6996223"/>
                <a:gd name="connsiteY1" fmla="*/ 672780 h 688997"/>
                <a:gd name="connsiteX2" fmla="*/ 680483 w 6996223"/>
                <a:gd name="connsiteY2" fmla="*/ 672780 h 688997"/>
                <a:gd name="connsiteX3" fmla="*/ 1063255 w 6996223"/>
                <a:gd name="connsiteY3" fmla="*/ 470762 h 688997"/>
                <a:gd name="connsiteX4" fmla="*/ 1499190 w 6996223"/>
                <a:gd name="connsiteY4" fmla="*/ 87990 h 688997"/>
                <a:gd name="connsiteX5" fmla="*/ 1786269 w 6996223"/>
                <a:gd name="connsiteY5" fmla="*/ 34827 h 688997"/>
                <a:gd name="connsiteX6" fmla="*/ 2094614 w 6996223"/>
                <a:gd name="connsiteY6" fmla="*/ 2929 h 688997"/>
                <a:gd name="connsiteX7" fmla="*/ 2573079 w 6996223"/>
                <a:gd name="connsiteY7" fmla="*/ 109255 h 688997"/>
                <a:gd name="connsiteX8" fmla="*/ 3125972 w 6996223"/>
                <a:gd name="connsiteY8" fmla="*/ 311274 h 688997"/>
                <a:gd name="connsiteX9" fmla="*/ 3721395 w 6996223"/>
                <a:gd name="connsiteY9" fmla="*/ 492027 h 688997"/>
                <a:gd name="connsiteX10" fmla="*/ 4327451 w 6996223"/>
                <a:gd name="connsiteY10" fmla="*/ 577087 h 688997"/>
                <a:gd name="connsiteX11" fmla="*/ 5135525 w 6996223"/>
                <a:gd name="connsiteY11" fmla="*/ 640883 h 688997"/>
                <a:gd name="connsiteX12" fmla="*/ 6081823 w 6996223"/>
                <a:gd name="connsiteY12" fmla="*/ 640883 h 688997"/>
                <a:gd name="connsiteX13" fmla="*/ 6996223 w 6996223"/>
                <a:gd name="connsiteY13" fmla="*/ 651515 h 688997"/>
                <a:gd name="connsiteX0" fmla="*/ 0 w 6996223"/>
                <a:gd name="connsiteY0" fmla="*/ 694030 h 742144"/>
                <a:gd name="connsiteX1" fmla="*/ 308344 w 6996223"/>
                <a:gd name="connsiteY1" fmla="*/ 725927 h 742144"/>
                <a:gd name="connsiteX2" fmla="*/ 680483 w 6996223"/>
                <a:gd name="connsiteY2" fmla="*/ 725927 h 742144"/>
                <a:gd name="connsiteX3" fmla="*/ 1063255 w 6996223"/>
                <a:gd name="connsiteY3" fmla="*/ 523909 h 742144"/>
                <a:gd name="connsiteX4" fmla="*/ 1499190 w 6996223"/>
                <a:gd name="connsiteY4" fmla="*/ 141137 h 742144"/>
                <a:gd name="connsiteX5" fmla="*/ 1796902 w 6996223"/>
                <a:gd name="connsiteY5" fmla="*/ 2914 h 742144"/>
                <a:gd name="connsiteX6" fmla="*/ 2094614 w 6996223"/>
                <a:gd name="connsiteY6" fmla="*/ 56076 h 742144"/>
                <a:gd name="connsiteX7" fmla="*/ 2573079 w 6996223"/>
                <a:gd name="connsiteY7" fmla="*/ 162402 h 742144"/>
                <a:gd name="connsiteX8" fmla="*/ 3125972 w 6996223"/>
                <a:gd name="connsiteY8" fmla="*/ 364421 h 742144"/>
                <a:gd name="connsiteX9" fmla="*/ 3721395 w 6996223"/>
                <a:gd name="connsiteY9" fmla="*/ 545174 h 742144"/>
                <a:gd name="connsiteX10" fmla="*/ 4327451 w 6996223"/>
                <a:gd name="connsiteY10" fmla="*/ 630234 h 742144"/>
                <a:gd name="connsiteX11" fmla="*/ 5135525 w 6996223"/>
                <a:gd name="connsiteY11" fmla="*/ 694030 h 742144"/>
                <a:gd name="connsiteX12" fmla="*/ 6081823 w 6996223"/>
                <a:gd name="connsiteY12" fmla="*/ 694030 h 742144"/>
                <a:gd name="connsiteX13" fmla="*/ 6996223 w 6996223"/>
                <a:gd name="connsiteY13" fmla="*/ 704662 h 742144"/>
                <a:gd name="connsiteX0" fmla="*/ 0 w 6996223"/>
                <a:gd name="connsiteY0" fmla="*/ 700183 h 748297"/>
                <a:gd name="connsiteX1" fmla="*/ 308344 w 6996223"/>
                <a:gd name="connsiteY1" fmla="*/ 732080 h 748297"/>
                <a:gd name="connsiteX2" fmla="*/ 680483 w 6996223"/>
                <a:gd name="connsiteY2" fmla="*/ 732080 h 748297"/>
                <a:gd name="connsiteX3" fmla="*/ 1063255 w 6996223"/>
                <a:gd name="connsiteY3" fmla="*/ 530062 h 748297"/>
                <a:gd name="connsiteX4" fmla="*/ 1499190 w 6996223"/>
                <a:gd name="connsiteY4" fmla="*/ 147290 h 748297"/>
                <a:gd name="connsiteX5" fmla="*/ 1796902 w 6996223"/>
                <a:gd name="connsiteY5" fmla="*/ 9067 h 748297"/>
                <a:gd name="connsiteX6" fmla="*/ 2179675 w 6996223"/>
                <a:gd name="connsiteY6" fmla="*/ 30332 h 748297"/>
                <a:gd name="connsiteX7" fmla="*/ 2573079 w 6996223"/>
                <a:gd name="connsiteY7" fmla="*/ 168555 h 748297"/>
                <a:gd name="connsiteX8" fmla="*/ 3125972 w 6996223"/>
                <a:gd name="connsiteY8" fmla="*/ 370574 h 748297"/>
                <a:gd name="connsiteX9" fmla="*/ 3721395 w 6996223"/>
                <a:gd name="connsiteY9" fmla="*/ 551327 h 748297"/>
                <a:gd name="connsiteX10" fmla="*/ 4327451 w 6996223"/>
                <a:gd name="connsiteY10" fmla="*/ 636387 h 748297"/>
                <a:gd name="connsiteX11" fmla="*/ 5135525 w 6996223"/>
                <a:gd name="connsiteY11" fmla="*/ 700183 h 748297"/>
                <a:gd name="connsiteX12" fmla="*/ 6081823 w 6996223"/>
                <a:gd name="connsiteY12" fmla="*/ 700183 h 748297"/>
                <a:gd name="connsiteX13" fmla="*/ 6996223 w 6996223"/>
                <a:gd name="connsiteY13" fmla="*/ 710815 h 74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996223" h="748297">
                  <a:moveTo>
                    <a:pt x="0" y="700183"/>
                  </a:moveTo>
                  <a:cubicBezTo>
                    <a:pt x="97465" y="713473"/>
                    <a:pt x="194930" y="726764"/>
                    <a:pt x="308344" y="732080"/>
                  </a:cubicBezTo>
                  <a:cubicBezTo>
                    <a:pt x="421758" y="737396"/>
                    <a:pt x="554665" y="765750"/>
                    <a:pt x="680483" y="732080"/>
                  </a:cubicBezTo>
                  <a:cubicBezTo>
                    <a:pt x="806302" y="698410"/>
                    <a:pt x="926804" y="627527"/>
                    <a:pt x="1063255" y="530062"/>
                  </a:cubicBezTo>
                  <a:cubicBezTo>
                    <a:pt x="1199706" y="432597"/>
                    <a:pt x="1376916" y="234123"/>
                    <a:pt x="1499190" y="147290"/>
                  </a:cubicBezTo>
                  <a:cubicBezTo>
                    <a:pt x="1621465" y="60458"/>
                    <a:pt x="1683488" y="28560"/>
                    <a:pt x="1796902" y="9067"/>
                  </a:cubicBezTo>
                  <a:cubicBezTo>
                    <a:pt x="1910316" y="-10426"/>
                    <a:pt x="2050312" y="3751"/>
                    <a:pt x="2179675" y="30332"/>
                  </a:cubicBezTo>
                  <a:cubicBezTo>
                    <a:pt x="2309038" y="56913"/>
                    <a:pt x="2415363" y="111848"/>
                    <a:pt x="2573079" y="168555"/>
                  </a:cubicBezTo>
                  <a:cubicBezTo>
                    <a:pt x="2730795" y="225262"/>
                    <a:pt x="2934586" y="306779"/>
                    <a:pt x="3125972" y="370574"/>
                  </a:cubicBezTo>
                  <a:cubicBezTo>
                    <a:pt x="3317358" y="434369"/>
                    <a:pt x="3521149" y="507025"/>
                    <a:pt x="3721395" y="551327"/>
                  </a:cubicBezTo>
                  <a:cubicBezTo>
                    <a:pt x="3921641" y="595629"/>
                    <a:pt x="4091763" y="611578"/>
                    <a:pt x="4327451" y="636387"/>
                  </a:cubicBezTo>
                  <a:cubicBezTo>
                    <a:pt x="4563139" y="661196"/>
                    <a:pt x="4843130" y="689550"/>
                    <a:pt x="5135525" y="700183"/>
                  </a:cubicBezTo>
                  <a:cubicBezTo>
                    <a:pt x="5427920" y="710816"/>
                    <a:pt x="6081823" y="700183"/>
                    <a:pt x="6081823" y="700183"/>
                  </a:cubicBezTo>
                  <a:lnTo>
                    <a:pt x="6996223" y="710815"/>
                  </a:lnTo>
                </a:path>
              </a:pathLst>
            </a:custGeom>
            <a:noFill/>
            <a:ln w="889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CCAC4E2-6F77-DC49-AF92-9EDECB32AF68}"/>
                </a:ext>
              </a:extLst>
            </p:cNvPr>
            <p:cNvSpPr/>
            <p:nvPr/>
          </p:nvSpPr>
          <p:spPr>
            <a:xfrm>
              <a:off x="2775099" y="4687346"/>
              <a:ext cx="6932428" cy="505548"/>
            </a:xfrm>
            <a:custGeom>
              <a:avLst/>
              <a:gdLst>
                <a:gd name="connsiteX0" fmla="*/ 0 w 4476307"/>
                <a:gd name="connsiteY0" fmla="*/ 480077 h 543873"/>
                <a:gd name="connsiteX1" fmla="*/ 244549 w 4476307"/>
                <a:gd name="connsiteY1" fmla="*/ 490710 h 543873"/>
                <a:gd name="connsiteX2" fmla="*/ 637953 w 4476307"/>
                <a:gd name="connsiteY2" fmla="*/ 469445 h 543873"/>
                <a:gd name="connsiteX3" fmla="*/ 925032 w 4476307"/>
                <a:gd name="connsiteY3" fmla="*/ 86673 h 543873"/>
                <a:gd name="connsiteX4" fmla="*/ 1212111 w 4476307"/>
                <a:gd name="connsiteY4" fmla="*/ 1612 h 543873"/>
                <a:gd name="connsiteX5" fmla="*/ 1541721 w 4476307"/>
                <a:gd name="connsiteY5" fmla="*/ 129203 h 543873"/>
                <a:gd name="connsiteX6" fmla="*/ 1881962 w 4476307"/>
                <a:gd name="connsiteY6" fmla="*/ 320589 h 543873"/>
                <a:gd name="connsiteX7" fmla="*/ 2360428 w 4476307"/>
                <a:gd name="connsiteY7" fmla="*/ 480077 h 543873"/>
                <a:gd name="connsiteX8" fmla="*/ 3211032 w 4476307"/>
                <a:gd name="connsiteY8" fmla="*/ 522607 h 543873"/>
                <a:gd name="connsiteX9" fmla="*/ 4476307 w 4476307"/>
                <a:gd name="connsiteY9" fmla="*/ 543873 h 543873"/>
                <a:gd name="connsiteX0" fmla="*/ 0 w 4476307"/>
                <a:gd name="connsiteY0" fmla="*/ 480077 h 543873"/>
                <a:gd name="connsiteX1" fmla="*/ 244549 w 4476307"/>
                <a:gd name="connsiteY1" fmla="*/ 490710 h 543873"/>
                <a:gd name="connsiteX2" fmla="*/ 637953 w 4476307"/>
                <a:gd name="connsiteY2" fmla="*/ 469445 h 543873"/>
                <a:gd name="connsiteX3" fmla="*/ 925032 w 4476307"/>
                <a:gd name="connsiteY3" fmla="*/ 86673 h 543873"/>
                <a:gd name="connsiteX4" fmla="*/ 1212111 w 4476307"/>
                <a:gd name="connsiteY4" fmla="*/ 1612 h 543873"/>
                <a:gd name="connsiteX5" fmla="*/ 1541721 w 4476307"/>
                <a:gd name="connsiteY5" fmla="*/ 129203 h 543873"/>
                <a:gd name="connsiteX6" fmla="*/ 1881962 w 4476307"/>
                <a:gd name="connsiteY6" fmla="*/ 320589 h 543873"/>
                <a:gd name="connsiteX7" fmla="*/ 2477387 w 4476307"/>
                <a:gd name="connsiteY7" fmla="*/ 448179 h 543873"/>
                <a:gd name="connsiteX8" fmla="*/ 3211032 w 4476307"/>
                <a:gd name="connsiteY8" fmla="*/ 522607 h 543873"/>
                <a:gd name="connsiteX9" fmla="*/ 4476307 w 4476307"/>
                <a:gd name="connsiteY9" fmla="*/ 543873 h 543873"/>
                <a:gd name="connsiteX0" fmla="*/ 0 w 4476307"/>
                <a:gd name="connsiteY0" fmla="*/ 480077 h 543873"/>
                <a:gd name="connsiteX1" fmla="*/ 244549 w 4476307"/>
                <a:gd name="connsiteY1" fmla="*/ 490710 h 543873"/>
                <a:gd name="connsiteX2" fmla="*/ 637953 w 4476307"/>
                <a:gd name="connsiteY2" fmla="*/ 469445 h 543873"/>
                <a:gd name="connsiteX3" fmla="*/ 925032 w 4476307"/>
                <a:gd name="connsiteY3" fmla="*/ 86673 h 543873"/>
                <a:gd name="connsiteX4" fmla="*/ 1212111 w 4476307"/>
                <a:gd name="connsiteY4" fmla="*/ 1612 h 543873"/>
                <a:gd name="connsiteX5" fmla="*/ 1541721 w 4476307"/>
                <a:gd name="connsiteY5" fmla="*/ 129203 h 543873"/>
                <a:gd name="connsiteX6" fmla="*/ 1881962 w 4476307"/>
                <a:gd name="connsiteY6" fmla="*/ 320589 h 543873"/>
                <a:gd name="connsiteX7" fmla="*/ 2477387 w 4476307"/>
                <a:gd name="connsiteY7" fmla="*/ 448179 h 543873"/>
                <a:gd name="connsiteX8" fmla="*/ 3423683 w 4476307"/>
                <a:gd name="connsiteY8" fmla="*/ 501342 h 543873"/>
                <a:gd name="connsiteX9" fmla="*/ 4476307 w 4476307"/>
                <a:gd name="connsiteY9" fmla="*/ 543873 h 543873"/>
                <a:gd name="connsiteX0" fmla="*/ 0 w 6932428"/>
                <a:gd name="connsiteY0" fmla="*/ 480077 h 505548"/>
                <a:gd name="connsiteX1" fmla="*/ 244549 w 6932428"/>
                <a:gd name="connsiteY1" fmla="*/ 490710 h 505548"/>
                <a:gd name="connsiteX2" fmla="*/ 637953 w 6932428"/>
                <a:gd name="connsiteY2" fmla="*/ 469445 h 505548"/>
                <a:gd name="connsiteX3" fmla="*/ 925032 w 6932428"/>
                <a:gd name="connsiteY3" fmla="*/ 86673 h 505548"/>
                <a:gd name="connsiteX4" fmla="*/ 1212111 w 6932428"/>
                <a:gd name="connsiteY4" fmla="*/ 1612 h 505548"/>
                <a:gd name="connsiteX5" fmla="*/ 1541721 w 6932428"/>
                <a:gd name="connsiteY5" fmla="*/ 129203 h 505548"/>
                <a:gd name="connsiteX6" fmla="*/ 1881962 w 6932428"/>
                <a:gd name="connsiteY6" fmla="*/ 320589 h 505548"/>
                <a:gd name="connsiteX7" fmla="*/ 2477387 w 6932428"/>
                <a:gd name="connsiteY7" fmla="*/ 448179 h 505548"/>
                <a:gd name="connsiteX8" fmla="*/ 3423683 w 6932428"/>
                <a:gd name="connsiteY8" fmla="*/ 501342 h 505548"/>
                <a:gd name="connsiteX9" fmla="*/ 6932428 w 6932428"/>
                <a:gd name="connsiteY9" fmla="*/ 501343 h 50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32428" h="505548">
                  <a:moveTo>
                    <a:pt x="0" y="480077"/>
                  </a:moveTo>
                  <a:cubicBezTo>
                    <a:pt x="69112" y="486279"/>
                    <a:pt x="138224" y="492482"/>
                    <a:pt x="244549" y="490710"/>
                  </a:cubicBezTo>
                  <a:cubicBezTo>
                    <a:pt x="350874" y="488938"/>
                    <a:pt x="524539" y="536785"/>
                    <a:pt x="637953" y="469445"/>
                  </a:cubicBezTo>
                  <a:cubicBezTo>
                    <a:pt x="751367" y="402105"/>
                    <a:pt x="829339" y="164645"/>
                    <a:pt x="925032" y="86673"/>
                  </a:cubicBezTo>
                  <a:cubicBezTo>
                    <a:pt x="1020725" y="8701"/>
                    <a:pt x="1109330" y="-5476"/>
                    <a:pt x="1212111" y="1612"/>
                  </a:cubicBezTo>
                  <a:cubicBezTo>
                    <a:pt x="1314892" y="8700"/>
                    <a:pt x="1430079" y="76040"/>
                    <a:pt x="1541721" y="129203"/>
                  </a:cubicBezTo>
                  <a:cubicBezTo>
                    <a:pt x="1653363" y="182366"/>
                    <a:pt x="1726018" y="267426"/>
                    <a:pt x="1881962" y="320589"/>
                  </a:cubicBezTo>
                  <a:cubicBezTo>
                    <a:pt x="2037906" y="373752"/>
                    <a:pt x="2220434" y="418054"/>
                    <a:pt x="2477387" y="448179"/>
                  </a:cubicBezTo>
                  <a:cubicBezTo>
                    <a:pt x="2734340" y="478304"/>
                    <a:pt x="3071037" y="490709"/>
                    <a:pt x="3423683" y="501342"/>
                  </a:cubicBezTo>
                  <a:cubicBezTo>
                    <a:pt x="3776330" y="511975"/>
                    <a:pt x="6476114" y="496026"/>
                    <a:pt x="6932428" y="501343"/>
                  </a:cubicBezTo>
                </a:path>
              </a:pathLst>
            </a:custGeom>
            <a:noFill/>
            <a:ln w="889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E7E3ABBB-777F-5246-8CE0-5A0B64A12EFE}"/>
                </a:ext>
              </a:extLst>
            </p:cNvPr>
            <p:cNvSpPr/>
            <p:nvPr/>
          </p:nvSpPr>
          <p:spPr>
            <a:xfrm>
              <a:off x="2764465" y="3102830"/>
              <a:ext cx="6985591" cy="2085075"/>
            </a:xfrm>
            <a:custGeom>
              <a:avLst/>
              <a:gdLst>
                <a:gd name="connsiteX0" fmla="*/ 0 w 6985591"/>
                <a:gd name="connsiteY0" fmla="*/ 2043328 h 2085075"/>
                <a:gd name="connsiteX1" fmla="*/ 350875 w 6985591"/>
                <a:gd name="connsiteY1" fmla="*/ 2053961 h 2085075"/>
                <a:gd name="connsiteX2" fmla="*/ 606056 w 6985591"/>
                <a:gd name="connsiteY2" fmla="*/ 2053961 h 2085075"/>
                <a:gd name="connsiteX3" fmla="*/ 765544 w 6985591"/>
                <a:gd name="connsiteY3" fmla="*/ 1639291 h 2085075"/>
                <a:gd name="connsiteX4" fmla="*/ 871870 w 6985591"/>
                <a:gd name="connsiteY4" fmla="*/ 1139561 h 2085075"/>
                <a:gd name="connsiteX5" fmla="*/ 1084521 w 6985591"/>
                <a:gd name="connsiteY5" fmla="*/ 395282 h 2085075"/>
                <a:gd name="connsiteX6" fmla="*/ 1403498 w 6985591"/>
                <a:gd name="connsiteY6" fmla="*/ 12510 h 2085075"/>
                <a:gd name="connsiteX7" fmla="*/ 1935126 w 6985591"/>
                <a:gd name="connsiteY7" fmla="*/ 129468 h 2085075"/>
                <a:gd name="connsiteX8" fmla="*/ 2317898 w 6985591"/>
                <a:gd name="connsiteY8" fmla="*/ 490975 h 2085075"/>
                <a:gd name="connsiteX9" fmla="*/ 2806995 w 6985591"/>
                <a:gd name="connsiteY9" fmla="*/ 980072 h 2085075"/>
                <a:gd name="connsiteX10" fmla="*/ 3381154 w 6985591"/>
                <a:gd name="connsiteY10" fmla="*/ 1394742 h 2085075"/>
                <a:gd name="connsiteX11" fmla="*/ 4199861 w 6985591"/>
                <a:gd name="connsiteY11" fmla="*/ 1745617 h 2085075"/>
                <a:gd name="connsiteX12" fmla="*/ 5220586 w 6985591"/>
                <a:gd name="connsiteY12" fmla="*/ 1894472 h 2085075"/>
                <a:gd name="connsiteX13" fmla="*/ 6134986 w 6985591"/>
                <a:gd name="connsiteY13" fmla="*/ 1905105 h 2085075"/>
                <a:gd name="connsiteX14" fmla="*/ 6985591 w 6985591"/>
                <a:gd name="connsiteY14" fmla="*/ 1915737 h 2085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5591" h="2085075">
                  <a:moveTo>
                    <a:pt x="0" y="2043328"/>
                  </a:moveTo>
                  <a:lnTo>
                    <a:pt x="350875" y="2053961"/>
                  </a:lnTo>
                  <a:cubicBezTo>
                    <a:pt x="451884" y="2055733"/>
                    <a:pt x="536945" y="2123073"/>
                    <a:pt x="606056" y="2053961"/>
                  </a:cubicBezTo>
                  <a:cubicBezTo>
                    <a:pt x="675167" y="1984849"/>
                    <a:pt x="721242" y="1791691"/>
                    <a:pt x="765544" y="1639291"/>
                  </a:cubicBezTo>
                  <a:cubicBezTo>
                    <a:pt x="809846" y="1486891"/>
                    <a:pt x="818707" y="1346896"/>
                    <a:pt x="871870" y="1139561"/>
                  </a:cubicBezTo>
                  <a:cubicBezTo>
                    <a:pt x="925033" y="932226"/>
                    <a:pt x="995916" y="583124"/>
                    <a:pt x="1084521" y="395282"/>
                  </a:cubicBezTo>
                  <a:cubicBezTo>
                    <a:pt x="1173126" y="207440"/>
                    <a:pt x="1261731" y="56812"/>
                    <a:pt x="1403498" y="12510"/>
                  </a:cubicBezTo>
                  <a:cubicBezTo>
                    <a:pt x="1545266" y="-31792"/>
                    <a:pt x="1782726" y="49724"/>
                    <a:pt x="1935126" y="129468"/>
                  </a:cubicBezTo>
                  <a:cubicBezTo>
                    <a:pt x="2087526" y="209212"/>
                    <a:pt x="2172587" y="349208"/>
                    <a:pt x="2317898" y="490975"/>
                  </a:cubicBezTo>
                  <a:cubicBezTo>
                    <a:pt x="2463210" y="632742"/>
                    <a:pt x="2629786" y="829444"/>
                    <a:pt x="2806995" y="980072"/>
                  </a:cubicBezTo>
                  <a:cubicBezTo>
                    <a:pt x="2984204" y="1130700"/>
                    <a:pt x="3149010" y="1267151"/>
                    <a:pt x="3381154" y="1394742"/>
                  </a:cubicBezTo>
                  <a:cubicBezTo>
                    <a:pt x="3613298" y="1522333"/>
                    <a:pt x="3893289" y="1662329"/>
                    <a:pt x="4199861" y="1745617"/>
                  </a:cubicBezTo>
                  <a:cubicBezTo>
                    <a:pt x="4506433" y="1828905"/>
                    <a:pt x="4898065" y="1867891"/>
                    <a:pt x="5220586" y="1894472"/>
                  </a:cubicBezTo>
                  <a:cubicBezTo>
                    <a:pt x="5543107" y="1921053"/>
                    <a:pt x="6134986" y="1905105"/>
                    <a:pt x="6134986" y="1905105"/>
                  </a:cubicBezTo>
                  <a:lnTo>
                    <a:pt x="6985591" y="1915737"/>
                  </a:lnTo>
                </a:path>
              </a:pathLst>
            </a:cu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310BD8-12E9-CC46-93F3-C9C732911493}"/>
              </a:ext>
            </a:extLst>
          </p:cNvPr>
          <p:cNvGrpSpPr/>
          <p:nvPr/>
        </p:nvGrpSpPr>
        <p:grpSpPr>
          <a:xfrm>
            <a:off x="4476307" y="1403856"/>
            <a:ext cx="7499617" cy="4910588"/>
            <a:chOff x="4476307" y="1403856"/>
            <a:chExt cx="7499617" cy="491058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0E90695-D048-CF47-8AE8-0D2A194253FE}"/>
                </a:ext>
              </a:extLst>
            </p:cNvPr>
            <p:cNvGrpSpPr/>
            <p:nvPr/>
          </p:nvGrpSpPr>
          <p:grpSpPr>
            <a:xfrm>
              <a:off x="4476307" y="1499785"/>
              <a:ext cx="7499617" cy="4814659"/>
              <a:chOff x="4476307" y="1499785"/>
              <a:chExt cx="7499617" cy="4814659"/>
            </a:xfrm>
            <a:solidFill>
              <a:schemeClr val="bg1">
                <a:alpha val="61176"/>
              </a:schemeClr>
            </a:solidFill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5DCBC4A-88DB-1C46-9400-F38D740D47EA}"/>
                  </a:ext>
                </a:extLst>
              </p:cNvPr>
              <p:cNvSpPr/>
              <p:nvPr/>
            </p:nvSpPr>
            <p:spPr>
              <a:xfrm>
                <a:off x="4476307" y="1595715"/>
                <a:ext cx="2498651" cy="4622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03DA595-EBA0-DE46-965B-3E0430D8CB05}"/>
                  </a:ext>
                </a:extLst>
              </p:cNvPr>
              <p:cNvSpPr/>
              <p:nvPr/>
            </p:nvSpPr>
            <p:spPr>
              <a:xfrm>
                <a:off x="9477273" y="1499785"/>
                <a:ext cx="2498651" cy="471872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E7A72B3-9EB0-6643-9AEE-6F4E8A6F84E6}"/>
                  </a:ext>
                </a:extLst>
              </p:cNvPr>
              <p:cNvSpPr/>
              <p:nvPr/>
            </p:nvSpPr>
            <p:spPr>
              <a:xfrm>
                <a:off x="6970745" y="3689498"/>
                <a:ext cx="2506528" cy="262494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6A41931-0F3A-144E-9EDE-602F3818BCCB}"/>
                </a:ext>
              </a:extLst>
            </p:cNvPr>
            <p:cNvSpPr txBox="1"/>
            <p:nvPr/>
          </p:nvSpPr>
          <p:spPr>
            <a:xfrm>
              <a:off x="6096000" y="1403856"/>
              <a:ext cx="463983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</a:rPr>
                <a:t>C</a:t>
              </a:r>
              <a:r>
                <a:rPr lang="en-US" sz="3200" b="1" baseline="-25000" dirty="0" err="1">
                  <a:solidFill>
                    <a:schemeClr val="accent4">
                      <a:lumMod val="75000"/>
                    </a:schemeClr>
                  </a:solidFill>
                </a:rPr>
                <a:t>Surface</a:t>
              </a:r>
              <a:r>
                <a:rPr lang="en-US" sz="3200" b="1" dirty="0"/>
                <a:t> &gt; </a:t>
              </a:r>
              <a:r>
                <a:rPr lang="en-US" sz="3200" b="1" dirty="0" err="1">
                  <a:solidFill>
                    <a:schemeClr val="accent2">
                      <a:lumMod val="75000"/>
                    </a:schemeClr>
                  </a:solidFill>
                </a:rPr>
                <a:t>C</a:t>
              </a:r>
              <a:r>
                <a:rPr lang="en-US" sz="3200" b="1" baseline="-25000" dirty="0" err="1">
                  <a:solidFill>
                    <a:schemeClr val="accent2">
                      <a:lumMod val="75000"/>
                    </a:schemeClr>
                  </a:solidFill>
                </a:rPr>
                <a:t>Soil</a:t>
              </a:r>
              <a:r>
                <a:rPr lang="en-US" sz="3200" b="1" dirty="0"/>
                <a:t> &gt;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</a:rPr>
                <a:t>C</a:t>
              </a:r>
              <a:r>
                <a:rPr lang="en-US" sz="3200" b="1" baseline="-25000" dirty="0" err="1">
                  <a:solidFill>
                    <a:schemeClr val="accent5">
                      <a:lumMod val="75000"/>
                    </a:schemeClr>
                  </a:solidFill>
                </a:rPr>
                <a:t>Groundwater</a:t>
              </a:r>
              <a:endParaRPr lang="en-US" sz="3200" b="1" baseline="-25000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7911C7D4-27A7-174A-B1AC-46E87D26CF51}"/>
              </a:ext>
            </a:extLst>
          </p:cNvPr>
          <p:cNvSpPr/>
          <p:nvPr/>
        </p:nvSpPr>
        <p:spPr>
          <a:xfrm>
            <a:off x="5509534" y="3742443"/>
            <a:ext cx="5984261" cy="152076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rgbClr val="002060"/>
                </a:solidFill>
              </a:rPr>
              <a:t>Key elements for clockwise hysteresis:</a:t>
            </a:r>
          </a:p>
          <a:p>
            <a:pPr marL="342900" indent="-342900" algn="ctr">
              <a:buAutoNum type="arabicParenBoth"/>
            </a:pPr>
            <a:r>
              <a:rPr lang="en-US" sz="2400" dirty="0">
                <a:solidFill>
                  <a:srgbClr val="002060"/>
                </a:solidFill>
              </a:rPr>
              <a:t>Early runoff has high concentration</a:t>
            </a:r>
          </a:p>
          <a:p>
            <a:pPr marL="342900" indent="-342900" algn="ctr">
              <a:buAutoNum type="arabicParenBoth"/>
            </a:pPr>
            <a:r>
              <a:rPr lang="en-US" sz="2400" dirty="0">
                <a:solidFill>
                  <a:srgbClr val="002060"/>
                </a:solidFill>
              </a:rPr>
              <a:t>Later runoff has lower concentration</a:t>
            </a:r>
          </a:p>
        </p:txBody>
      </p:sp>
    </p:spTree>
    <p:extLst>
      <p:ext uri="{BB962C8B-B14F-4D97-AF65-F5344CB8AC3E}">
        <p14:creationId xmlns:p14="http://schemas.microsoft.com/office/powerpoint/2010/main" val="1546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anchor="t"/>
          <a:lstStyle/>
          <a:p>
            <a:r>
              <a:rPr lang="en-US" dirty="0"/>
              <a:t>27+ years of inferring process from the basin outlet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C1DA2-1CDF-F441-A122-1697413D6ED0}"/>
              </a:ext>
            </a:extLst>
          </p:cNvPr>
          <p:cNvSpPr txBox="1"/>
          <p:nvPr/>
        </p:nvSpPr>
        <p:spPr>
          <a:xfrm>
            <a:off x="8225106" y="6488668"/>
            <a:ext cx="404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Hornberger et al., 1994, Biogeochemistry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67F43D-F471-A04B-B8C7-F8EE8D52CA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41" t="25000" r="13889" b="33704"/>
          <a:stretch/>
        </p:blipFill>
        <p:spPr>
          <a:xfrm>
            <a:off x="2465982" y="1515030"/>
            <a:ext cx="7260035" cy="31194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9518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anchor="t"/>
          <a:lstStyle/>
          <a:p>
            <a:r>
              <a:rPr lang="en-US" dirty="0"/>
              <a:t>27+ years of inferring process from the basin outlet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C1DA2-1CDF-F441-A122-1697413D6ED0}"/>
              </a:ext>
            </a:extLst>
          </p:cNvPr>
          <p:cNvSpPr txBox="1"/>
          <p:nvPr/>
        </p:nvSpPr>
        <p:spPr>
          <a:xfrm>
            <a:off x="8225106" y="6488668"/>
            <a:ext cx="404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Hornberger et al., 1994, Biogeochemistry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7FB712-A61C-554F-AA3F-1E8935E1E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99" t="14074" r="23727"/>
          <a:stretch/>
        </p:blipFill>
        <p:spPr>
          <a:xfrm>
            <a:off x="91730" y="1742281"/>
            <a:ext cx="3200181" cy="4699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71367E43-877C-DC4F-95EC-96A3C8C7D051}"/>
              </a:ext>
            </a:extLst>
          </p:cNvPr>
          <p:cNvSpPr/>
          <p:nvPr/>
        </p:nvSpPr>
        <p:spPr>
          <a:xfrm>
            <a:off x="865469" y="2611538"/>
            <a:ext cx="2212805" cy="2949395"/>
          </a:xfrm>
          <a:custGeom>
            <a:avLst/>
            <a:gdLst>
              <a:gd name="connsiteX0" fmla="*/ 332 w 2212805"/>
              <a:gd name="connsiteY0" fmla="*/ 480515 h 2949395"/>
              <a:gd name="connsiteX1" fmla="*/ 152732 w 2212805"/>
              <a:gd name="connsiteY1" fmla="*/ 663395 h 2949395"/>
              <a:gd name="connsiteX2" fmla="*/ 343232 w 2212805"/>
              <a:gd name="connsiteY2" fmla="*/ 968195 h 2949395"/>
              <a:gd name="connsiteX3" fmla="*/ 419432 w 2212805"/>
              <a:gd name="connsiteY3" fmla="*/ 1120595 h 2949395"/>
              <a:gd name="connsiteX4" fmla="*/ 465152 w 2212805"/>
              <a:gd name="connsiteY4" fmla="*/ 1410155 h 2949395"/>
              <a:gd name="connsiteX5" fmla="*/ 358472 w 2212805"/>
              <a:gd name="connsiteY5" fmla="*/ 1638755 h 2949395"/>
              <a:gd name="connsiteX6" fmla="*/ 358472 w 2212805"/>
              <a:gd name="connsiteY6" fmla="*/ 1859735 h 2949395"/>
              <a:gd name="connsiteX7" fmla="*/ 305132 w 2212805"/>
              <a:gd name="connsiteY7" fmla="*/ 2118815 h 2949395"/>
              <a:gd name="connsiteX8" fmla="*/ 228932 w 2212805"/>
              <a:gd name="connsiteY8" fmla="*/ 2233115 h 2949395"/>
              <a:gd name="connsiteX9" fmla="*/ 68912 w 2212805"/>
              <a:gd name="connsiteY9" fmla="*/ 2355035 h 2949395"/>
              <a:gd name="connsiteX10" fmla="*/ 145112 w 2212805"/>
              <a:gd name="connsiteY10" fmla="*/ 2469335 h 2949395"/>
              <a:gd name="connsiteX11" fmla="*/ 251792 w 2212805"/>
              <a:gd name="connsiteY11" fmla="*/ 2621735 h 2949395"/>
              <a:gd name="connsiteX12" fmla="*/ 427052 w 2212805"/>
              <a:gd name="connsiteY12" fmla="*/ 2827475 h 2949395"/>
              <a:gd name="connsiteX13" fmla="*/ 754712 w 2212805"/>
              <a:gd name="connsiteY13" fmla="*/ 2949395 h 2949395"/>
              <a:gd name="connsiteX14" fmla="*/ 861392 w 2212805"/>
              <a:gd name="connsiteY14" fmla="*/ 2827475 h 2949395"/>
              <a:gd name="connsiteX15" fmla="*/ 1059512 w 2212805"/>
              <a:gd name="connsiteY15" fmla="*/ 2758895 h 2949395"/>
              <a:gd name="connsiteX16" fmla="*/ 1326212 w 2212805"/>
              <a:gd name="connsiteY16" fmla="*/ 2591255 h 2949395"/>
              <a:gd name="connsiteX17" fmla="*/ 1509092 w 2212805"/>
              <a:gd name="connsiteY17" fmla="*/ 2454095 h 2949395"/>
              <a:gd name="connsiteX18" fmla="*/ 1867232 w 2212805"/>
              <a:gd name="connsiteY18" fmla="*/ 2530295 h 2949395"/>
              <a:gd name="connsiteX19" fmla="*/ 1989152 w 2212805"/>
              <a:gd name="connsiteY19" fmla="*/ 2202635 h 2949395"/>
              <a:gd name="connsiteX20" fmla="*/ 2111072 w 2212805"/>
              <a:gd name="connsiteY20" fmla="*/ 2080715 h 2949395"/>
              <a:gd name="connsiteX21" fmla="*/ 2057732 w 2212805"/>
              <a:gd name="connsiteY21" fmla="*/ 1737815 h 2949395"/>
              <a:gd name="connsiteX22" fmla="*/ 2126312 w 2212805"/>
              <a:gd name="connsiteY22" fmla="*/ 1516835 h 2949395"/>
              <a:gd name="connsiteX23" fmla="*/ 2179652 w 2212805"/>
              <a:gd name="connsiteY23" fmla="*/ 1379675 h 2949395"/>
              <a:gd name="connsiteX24" fmla="*/ 2194892 w 2212805"/>
              <a:gd name="connsiteY24" fmla="*/ 1166315 h 2949395"/>
              <a:gd name="connsiteX25" fmla="*/ 1920572 w 2212805"/>
              <a:gd name="connsiteY25" fmla="*/ 1173935 h 2949395"/>
              <a:gd name="connsiteX26" fmla="*/ 1722452 w 2212805"/>
              <a:gd name="connsiteY26" fmla="*/ 952955 h 2949395"/>
              <a:gd name="connsiteX27" fmla="*/ 1570052 w 2212805"/>
              <a:gd name="connsiteY27" fmla="*/ 610055 h 2949395"/>
              <a:gd name="connsiteX28" fmla="*/ 1448132 w 2212805"/>
              <a:gd name="connsiteY28" fmla="*/ 343355 h 2949395"/>
              <a:gd name="connsiteX29" fmla="*/ 1326212 w 2212805"/>
              <a:gd name="connsiteY29" fmla="*/ 229055 h 2949395"/>
              <a:gd name="connsiteX30" fmla="*/ 1158572 w 2212805"/>
              <a:gd name="connsiteY30" fmla="*/ 152855 h 2949395"/>
              <a:gd name="connsiteX31" fmla="*/ 1097612 w 2212805"/>
              <a:gd name="connsiteY31" fmla="*/ 455 h 2949395"/>
              <a:gd name="connsiteX32" fmla="*/ 884252 w 2212805"/>
              <a:gd name="connsiteY32" fmla="*/ 107135 h 2949395"/>
              <a:gd name="connsiteX33" fmla="*/ 708992 w 2212805"/>
              <a:gd name="connsiteY33" fmla="*/ 145235 h 2949395"/>
              <a:gd name="connsiteX34" fmla="*/ 465152 w 2212805"/>
              <a:gd name="connsiteY34" fmla="*/ 229055 h 2949395"/>
              <a:gd name="connsiteX35" fmla="*/ 244172 w 2212805"/>
              <a:gd name="connsiteY35" fmla="*/ 305255 h 2949395"/>
              <a:gd name="connsiteX36" fmla="*/ 114632 w 2212805"/>
              <a:gd name="connsiteY36" fmla="*/ 411935 h 2949395"/>
              <a:gd name="connsiteX37" fmla="*/ 332 w 2212805"/>
              <a:gd name="connsiteY37" fmla="*/ 480515 h 2949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12805" h="2949395">
                <a:moveTo>
                  <a:pt x="332" y="480515"/>
                </a:moveTo>
                <a:cubicBezTo>
                  <a:pt x="6682" y="522425"/>
                  <a:pt x="95582" y="582115"/>
                  <a:pt x="152732" y="663395"/>
                </a:cubicBezTo>
                <a:cubicBezTo>
                  <a:pt x="209882" y="744675"/>
                  <a:pt x="298782" y="891995"/>
                  <a:pt x="343232" y="968195"/>
                </a:cubicBezTo>
                <a:cubicBezTo>
                  <a:pt x="387682" y="1044395"/>
                  <a:pt x="399112" y="1046935"/>
                  <a:pt x="419432" y="1120595"/>
                </a:cubicBezTo>
                <a:cubicBezTo>
                  <a:pt x="439752" y="1194255"/>
                  <a:pt x="475312" y="1323795"/>
                  <a:pt x="465152" y="1410155"/>
                </a:cubicBezTo>
                <a:cubicBezTo>
                  <a:pt x="454992" y="1496515"/>
                  <a:pt x="376252" y="1563825"/>
                  <a:pt x="358472" y="1638755"/>
                </a:cubicBezTo>
                <a:cubicBezTo>
                  <a:pt x="340692" y="1713685"/>
                  <a:pt x="367362" y="1779725"/>
                  <a:pt x="358472" y="1859735"/>
                </a:cubicBezTo>
                <a:cubicBezTo>
                  <a:pt x="349582" y="1939745"/>
                  <a:pt x="326722" y="2056585"/>
                  <a:pt x="305132" y="2118815"/>
                </a:cubicBezTo>
                <a:cubicBezTo>
                  <a:pt x="283542" y="2181045"/>
                  <a:pt x="268302" y="2193745"/>
                  <a:pt x="228932" y="2233115"/>
                </a:cubicBezTo>
                <a:cubicBezTo>
                  <a:pt x="189562" y="2272485"/>
                  <a:pt x="82882" y="2315665"/>
                  <a:pt x="68912" y="2355035"/>
                </a:cubicBezTo>
                <a:cubicBezTo>
                  <a:pt x="54942" y="2394405"/>
                  <a:pt x="114632" y="2424885"/>
                  <a:pt x="145112" y="2469335"/>
                </a:cubicBezTo>
                <a:cubicBezTo>
                  <a:pt x="175592" y="2513785"/>
                  <a:pt x="204802" y="2562045"/>
                  <a:pt x="251792" y="2621735"/>
                </a:cubicBezTo>
                <a:cubicBezTo>
                  <a:pt x="298782" y="2681425"/>
                  <a:pt x="343232" y="2772865"/>
                  <a:pt x="427052" y="2827475"/>
                </a:cubicBezTo>
                <a:cubicBezTo>
                  <a:pt x="510872" y="2882085"/>
                  <a:pt x="682322" y="2949395"/>
                  <a:pt x="754712" y="2949395"/>
                </a:cubicBezTo>
                <a:cubicBezTo>
                  <a:pt x="827102" y="2949395"/>
                  <a:pt x="810592" y="2859225"/>
                  <a:pt x="861392" y="2827475"/>
                </a:cubicBezTo>
                <a:cubicBezTo>
                  <a:pt x="912192" y="2795725"/>
                  <a:pt x="982042" y="2798265"/>
                  <a:pt x="1059512" y="2758895"/>
                </a:cubicBezTo>
                <a:cubicBezTo>
                  <a:pt x="1136982" y="2719525"/>
                  <a:pt x="1251282" y="2642055"/>
                  <a:pt x="1326212" y="2591255"/>
                </a:cubicBezTo>
                <a:cubicBezTo>
                  <a:pt x="1401142" y="2540455"/>
                  <a:pt x="1418922" y="2464255"/>
                  <a:pt x="1509092" y="2454095"/>
                </a:cubicBezTo>
                <a:cubicBezTo>
                  <a:pt x="1599262" y="2443935"/>
                  <a:pt x="1787222" y="2572205"/>
                  <a:pt x="1867232" y="2530295"/>
                </a:cubicBezTo>
                <a:cubicBezTo>
                  <a:pt x="1947242" y="2488385"/>
                  <a:pt x="1948512" y="2277565"/>
                  <a:pt x="1989152" y="2202635"/>
                </a:cubicBezTo>
                <a:cubicBezTo>
                  <a:pt x="2029792" y="2127705"/>
                  <a:pt x="2099642" y="2158185"/>
                  <a:pt x="2111072" y="2080715"/>
                </a:cubicBezTo>
                <a:cubicBezTo>
                  <a:pt x="2122502" y="2003245"/>
                  <a:pt x="2055192" y="1831795"/>
                  <a:pt x="2057732" y="1737815"/>
                </a:cubicBezTo>
                <a:cubicBezTo>
                  <a:pt x="2060272" y="1643835"/>
                  <a:pt x="2105992" y="1576525"/>
                  <a:pt x="2126312" y="1516835"/>
                </a:cubicBezTo>
                <a:cubicBezTo>
                  <a:pt x="2146632" y="1457145"/>
                  <a:pt x="2168222" y="1438095"/>
                  <a:pt x="2179652" y="1379675"/>
                </a:cubicBezTo>
                <a:cubicBezTo>
                  <a:pt x="2191082" y="1321255"/>
                  <a:pt x="2238072" y="1200605"/>
                  <a:pt x="2194892" y="1166315"/>
                </a:cubicBezTo>
                <a:cubicBezTo>
                  <a:pt x="2151712" y="1132025"/>
                  <a:pt x="1999312" y="1209495"/>
                  <a:pt x="1920572" y="1173935"/>
                </a:cubicBezTo>
                <a:cubicBezTo>
                  <a:pt x="1841832" y="1138375"/>
                  <a:pt x="1780872" y="1046935"/>
                  <a:pt x="1722452" y="952955"/>
                </a:cubicBezTo>
                <a:cubicBezTo>
                  <a:pt x="1664032" y="858975"/>
                  <a:pt x="1615772" y="711655"/>
                  <a:pt x="1570052" y="610055"/>
                </a:cubicBezTo>
                <a:cubicBezTo>
                  <a:pt x="1524332" y="508455"/>
                  <a:pt x="1488772" y="406855"/>
                  <a:pt x="1448132" y="343355"/>
                </a:cubicBezTo>
                <a:cubicBezTo>
                  <a:pt x="1407492" y="279855"/>
                  <a:pt x="1374472" y="260805"/>
                  <a:pt x="1326212" y="229055"/>
                </a:cubicBezTo>
                <a:cubicBezTo>
                  <a:pt x="1277952" y="197305"/>
                  <a:pt x="1196672" y="190955"/>
                  <a:pt x="1158572" y="152855"/>
                </a:cubicBezTo>
                <a:cubicBezTo>
                  <a:pt x="1120472" y="114755"/>
                  <a:pt x="1143332" y="8075"/>
                  <a:pt x="1097612" y="455"/>
                </a:cubicBezTo>
                <a:cubicBezTo>
                  <a:pt x="1051892" y="-7165"/>
                  <a:pt x="949022" y="83005"/>
                  <a:pt x="884252" y="107135"/>
                </a:cubicBezTo>
                <a:cubicBezTo>
                  <a:pt x="819482" y="131265"/>
                  <a:pt x="778842" y="124915"/>
                  <a:pt x="708992" y="145235"/>
                </a:cubicBezTo>
                <a:cubicBezTo>
                  <a:pt x="639142" y="165555"/>
                  <a:pt x="465152" y="229055"/>
                  <a:pt x="465152" y="229055"/>
                </a:cubicBezTo>
                <a:cubicBezTo>
                  <a:pt x="387682" y="255725"/>
                  <a:pt x="302592" y="274775"/>
                  <a:pt x="244172" y="305255"/>
                </a:cubicBezTo>
                <a:cubicBezTo>
                  <a:pt x="185752" y="335735"/>
                  <a:pt x="148922" y="381455"/>
                  <a:pt x="114632" y="411935"/>
                </a:cubicBezTo>
                <a:cubicBezTo>
                  <a:pt x="80342" y="442415"/>
                  <a:pt x="-6018" y="438605"/>
                  <a:pt x="332" y="480515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50000"/>
            </a:schemeClr>
          </a:solidFill>
          <a:ln w="254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34D4F7-C86B-984E-89D7-F110265D9470}"/>
              </a:ext>
            </a:extLst>
          </p:cNvPr>
          <p:cNvSpPr txBox="1"/>
          <p:nvPr/>
        </p:nvSpPr>
        <p:spPr>
          <a:xfrm>
            <a:off x="-15852" y="1372949"/>
            <a:ext cx="2550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 Pick a place to observe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B96839-152F-4D4C-9340-3D44748CF249}"/>
              </a:ext>
            </a:extLst>
          </p:cNvPr>
          <p:cNvGrpSpPr/>
          <p:nvPr/>
        </p:nvGrpSpPr>
        <p:grpSpPr>
          <a:xfrm>
            <a:off x="3463361" y="1372949"/>
            <a:ext cx="3131168" cy="5068332"/>
            <a:chOff x="3223331" y="1372949"/>
            <a:chExt cx="3131168" cy="50683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2D5D9D-C4F4-EB44-B4B4-79C2EAD3E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3705" t="31579" r="29501" b="2785"/>
            <a:stretch/>
          </p:blipFill>
          <p:spPr>
            <a:xfrm>
              <a:off x="3280128" y="1734184"/>
              <a:ext cx="3074371" cy="47070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0F2F33-772A-8D45-B54E-E6D80C1B17CD}"/>
                </a:ext>
              </a:extLst>
            </p:cNvPr>
            <p:cNvSpPr txBox="1"/>
            <p:nvPr/>
          </p:nvSpPr>
          <p:spPr>
            <a:xfrm>
              <a:off x="3223331" y="1372949"/>
              <a:ext cx="3126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 Measure Q(t) &amp; C(t) at outlet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780C19E-8574-F841-AFC6-FFACA629C3A4}"/>
              </a:ext>
            </a:extLst>
          </p:cNvPr>
          <p:cNvGrpSpPr/>
          <p:nvPr/>
        </p:nvGrpSpPr>
        <p:grpSpPr>
          <a:xfrm>
            <a:off x="6698306" y="1378469"/>
            <a:ext cx="5608887" cy="5062812"/>
            <a:chOff x="6698306" y="1378469"/>
            <a:chExt cx="5608887" cy="50628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8A09EC1-C2A2-4741-9381-7016B59E9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909" t="34431" r="26336" b="25405"/>
            <a:stretch/>
          </p:blipFill>
          <p:spPr>
            <a:xfrm>
              <a:off x="6829542" y="1734184"/>
              <a:ext cx="3084432" cy="229380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B3BFF2-B282-7947-A321-276B9852904F}"/>
                </a:ext>
              </a:extLst>
            </p:cNvPr>
            <p:cNvSpPr txBox="1"/>
            <p:nvPr/>
          </p:nvSpPr>
          <p:spPr>
            <a:xfrm>
              <a:off x="6698306" y="1378469"/>
              <a:ext cx="3002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3. Plot &amp; interpret C(t) vs. Q(t)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667D898-26B2-824F-AA30-511F2796F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120" t="36456" r="25387" b="23375"/>
            <a:stretch/>
          </p:blipFill>
          <p:spPr>
            <a:xfrm>
              <a:off x="6840638" y="4147474"/>
              <a:ext cx="3151576" cy="229380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BBE08F1-863A-7B46-AB86-32AC09DFA098}"/>
                </a:ext>
              </a:extLst>
            </p:cNvPr>
            <p:cNvSpPr txBox="1"/>
            <p:nvPr/>
          </p:nvSpPr>
          <p:spPr>
            <a:xfrm>
              <a:off x="9913974" y="5109711"/>
              <a:ext cx="21845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‘simple dilution’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D96A9-2833-FC40-9377-680C68AF4DA0}"/>
                </a:ext>
              </a:extLst>
            </p:cNvPr>
            <p:cNvSpPr txBox="1"/>
            <p:nvPr/>
          </p:nvSpPr>
          <p:spPr>
            <a:xfrm>
              <a:off x="9913974" y="2426872"/>
              <a:ext cx="2393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‘complex sources’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110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anchor="t"/>
          <a:lstStyle/>
          <a:p>
            <a:r>
              <a:rPr lang="en-US" dirty="0"/>
              <a:t>Hydrologists explain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3C1DA2-1CDF-F441-A122-1697413D6ED0}"/>
              </a:ext>
            </a:extLst>
          </p:cNvPr>
          <p:cNvSpPr txBox="1"/>
          <p:nvPr/>
        </p:nvSpPr>
        <p:spPr>
          <a:xfrm>
            <a:off x="8225106" y="6488668"/>
            <a:ext cx="404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Hornberger et al., 1994, Biogeochemistry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7389A59-0B02-0948-B108-CF752F00F3DF}"/>
              </a:ext>
            </a:extLst>
          </p:cNvPr>
          <p:cNvGrpSpPr/>
          <p:nvPr/>
        </p:nvGrpSpPr>
        <p:grpSpPr>
          <a:xfrm>
            <a:off x="127516" y="1265412"/>
            <a:ext cx="1638019" cy="2405193"/>
            <a:chOff x="23150" y="1742281"/>
            <a:chExt cx="3200181" cy="4699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47FB712-A61C-554F-AA3F-1E8935E1E9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9699" t="14074" r="23727"/>
            <a:stretch/>
          </p:blipFill>
          <p:spPr>
            <a:xfrm>
              <a:off x="23150" y="1742281"/>
              <a:ext cx="3200181" cy="4699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71367E43-877C-DC4F-95EC-96A3C8C7D051}"/>
                </a:ext>
              </a:extLst>
            </p:cNvPr>
            <p:cNvSpPr/>
            <p:nvPr/>
          </p:nvSpPr>
          <p:spPr>
            <a:xfrm>
              <a:off x="796889" y="2611538"/>
              <a:ext cx="2212805" cy="2949395"/>
            </a:xfrm>
            <a:custGeom>
              <a:avLst/>
              <a:gdLst>
                <a:gd name="connsiteX0" fmla="*/ 332 w 2212805"/>
                <a:gd name="connsiteY0" fmla="*/ 480515 h 2949395"/>
                <a:gd name="connsiteX1" fmla="*/ 152732 w 2212805"/>
                <a:gd name="connsiteY1" fmla="*/ 663395 h 2949395"/>
                <a:gd name="connsiteX2" fmla="*/ 343232 w 2212805"/>
                <a:gd name="connsiteY2" fmla="*/ 968195 h 2949395"/>
                <a:gd name="connsiteX3" fmla="*/ 419432 w 2212805"/>
                <a:gd name="connsiteY3" fmla="*/ 1120595 h 2949395"/>
                <a:gd name="connsiteX4" fmla="*/ 465152 w 2212805"/>
                <a:gd name="connsiteY4" fmla="*/ 1410155 h 2949395"/>
                <a:gd name="connsiteX5" fmla="*/ 358472 w 2212805"/>
                <a:gd name="connsiteY5" fmla="*/ 1638755 h 2949395"/>
                <a:gd name="connsiteX6" fmla="*/ 358472 w 2212805"/>
                <a:gd name="connsiteY6" fmla="*/ 1859735 h 2949395"/>
                <a:gd name="connsiteX7" fmla="*/ 305132 w 2212805"/>
                <a:gd name="connsiteY7" fmla="*/ 2118815 h 2949395"/>
                <a:gd name="connsiteX8" fmla="*/ 228932 w 2212805"/>
                <a:gd name="connsiteY8" fmla="*/ 2233115 h 2949395"/>
                <a:gd name="connsiteX9" fmla="*/ 68912 w 2212805"/>
                <a:gd name="connsiteY9" fmla="*/ 2355035 h 2949395"/>
                <a:gd name="connsiteX10" fmla="*/ 145112 w 2212805"/>
                <a:gd name="connsiteY10" fmla="*/ 2469335 h 2949395"/>
                <a:gd name="connsiteX11" fmla="*/ 251792 w 2212805"/>
                <a:gd name="connsiteY11" fmla="*/ 2621735 h 2949395"/>
                <a:gd name="connsiteX12" fmla="*/ 427052 w 2212805"/>
                <a:gd name="connsiteY12" fmla="*/ 2827475 h 2949395"/>
                <a:gd name="connsiteX13" fmla="*/ 754712 w 2212805"/>
                <a:gd name="connsiteY13" fmla="*/ 2949395 h 2949395"/>
                <a:gd name="connsiteX14" fmla="*/ 861392 w 2212805"/>
                <a:gd name="connsiteY14" fmla="*/ 2827475 h 2949395"/>
                <a:gd name="connsiteX15" fmla="*/ 1059512 w 2212805"/>
                <a:gd name="connsiteY15" fmla="*/ 2758895 h 2949395"/>
                <a:gd name="connsiteX16" fmla="*/ 1326212 w 2212805"/>
                <a:gd name="connsiteY16" fmla="*/ 2591255 h 2949395"/>
                <a:gd name="connsiteX17" fmla="*/ 1509092 w 2212805"/>
                <a:gd name="connsiteY17" fmla="*/ 2454095 h 2949395"/>
                <a:gd name="connsiteX18" fmla="*/ 1867232 w 2212805"/>
                <a:gd name="connsiteY18" fmla="*/ 2530295 h 2949395"/>
                <a:gd name="connsiteX19" fmla="*/ 1989152 w 2212805"/>
                <a:gd name="connsiteY19" fmla="*/ 2202635 h 2949395"/>
                <a:gd name="connsiteX20" fmla="*/ 2111072 w 2212805"/>
                <a:gd name="connsiteY20" fmla="*/ 2080715 h 2949395"/>
                <a:gd name="connsiteX21" fmla="*/ 2057732 w 2212805"/>
                <a:gd name="connsiteY21" fmla="*/ 1737815 h 2949395"/>
                <a:gd name="connsiteX22" fmla="*/ 2126312 w 2212805"/>
                <a:gd name="connsiteY22" fmla="*/ 1516835 h 2949395"/>
                <a:gd name="connsiteX23" fmla="*/ 2179652 w 2212805"/>
                <a:gd name="connsiteY23" fmla="*/ 1379675 h 2949395"/>
                <a:gd name="connsiteX24" fmla="*/ 2194892 w 2212805"/>
                <a:gd name="connsiteY24" fmla="*/ 1166315 h 2949395"/>
                <a:gd name="connsiteX25" fmla="*/ 1920572 w 2212805"/>
                <a:gd name="connsiteY25" fmla="*/ 1173935 h 2949395"/>
                <a:gd name="connsiteX26" fmla="*/ 1722452 w 2212805"/>
                <a:gd name="connsiteY26" fmla="*/ 952955 h 2949395"/>
                <a:gd name="connsiteX27" fmla="*/ 1570052 w 2212805"/>
                <a:gd name="connsiteY27" fmla="*/ 610055 h 2949395"/>
                <a:gd name="connsiteX28" fmla="*/ 1448132 w 2212805"/>
                <a:gd name="connsiteY28" fmla="*/ 343355 h 2949395"/>
                <a:gd name="connsiteX29" fmla="*/ 1326212 w 2212805"/>
                <a:gd name="connsiteY29" fmla="*/ 229055 h 2949395"/>
                <a:gd name="connsiteX30" fmla="*/ 1158572 w 2212805"/>
                <a:gd name="connsiteY30" fmla="*/ 152855 h 2949395"/>
                <a:gd name="connsiteX31" fmla="*/ 1097612 w 2212805"/>
                <a:gd name="connsiteY31" fmla="*/ 455 h 2949395"/>
                <a:gd name="connsiteX32" fmla="*/ 884252 w 2212805"/>
                <a:gd name="connsiteY32" fmla="*/ 107135 h 2949395"/>
                <a:gd name="connsiteX33" fmla="*/ 708992 w 2212805"/>
                <a:gd name="connsiteY33" fmla="*/ 145235 h 2949395"/>
                <a:gd name="connsiteX34" fmla="*/ 465152 w 2212805"/>
                <a:gd name="connsiteY34" fmla="*/ 229055 h 2949395"/>
                <a:gd name="connsiteX35" fmla="*/ 244172 w 2212805"/>
                <a:gd name="connsiteY35" fmla="*/ 305255 h 2949395"/>
                <a:gd name="connsiteX36" fmla="*/ 114632 w 2212805"/>
                <a:gd name="connsiteY36" fmla="*/ 411935 h 2949395"/>
                <a:gd name="connsiteX37" fmla="*/ 332 w 2212805"/>
                <a:gd name="connsiteY37" fmla="*/ 480515 h 2949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212805" h="2949395">
                  <a:moveTo>
                    <a:pt x="332" y="480515"/>
                  </a:moveTo>
                  <a:cubicBezTo>
                    <a:pt x="6682" y="522425"/>
                    <a:pt x="95582" y="582115"/>
                    <a:pt x="152732" y="663395"/>
                  </a:cubicBezTo>
                  <a:cubicBezTo>
                    <a:pt x="209882" y="744675"/>
                    <a:pt x="298782" y="891995"/>
                    <a:pt x="343232" y="968195"/>
                  </a:cubicBezTo>
                  <a:cubicBezTo>
                    <a:pt x="387682" y="1044395"/>
                    <a:pt x="399112" y="1046935"/>
                    <a:pt x="419432" y="1120595"/>
                  </a:cubicBezTo>
                  <a:cubicBezTo>
                    <a:pt x="439752" y="1194255"/>
                    <a:pt x="475312" y="1323795"/>
                    <a:pt x="465152" y="1410155"/>
                  </a:cubicBezTo>
                  <a:cubicBezTo>
                    <a:pt x="454992" y="1496515"/>
                    <a:pt x="376252" y="1563825"/>
                    <a:pt x="358472" y="1638755"/>
                  </a:cubicBezTo>
                  <a:cubicBezTo>
                    <a:pt x="340692" y="1713685"/>
                    <a:pt x="367362" y="1779725"/>
                    <a:pt x="358472" y="1859735"/>
                  </a:cubicBezTo>
                  <a:cubicBezTo>
                    <a:pt x="349582" y="1939745"/>
                    <a:pt x="326722" y="2056585"/>
                    <a:pt x="305132" y="2118815"/>
                  </a:cubicBezTo>
                  <a:cubicBezTo>
                    <a:pt x="283542" y="2181045"/>
                    <a:pt x="268302" y="2193745"/>
                    <a:pt x="228932" y="2233115"/>
                  </a:cubicBezTo>
                  <a:cubicBezTo>
                    <a:pt x="189562" y="2272485"/>
                    <a:pt x="82882" y="2315665"/>
                    <a:pt x="68912" y="2355035"/>
                  </a:cubicBezTo>
                  <a:cubicBezTo>
                    <a:pt x="54942" y="2394405"/>
                    <a:pt x="114632" y="2424885"/>
                    <a:pt x="145112" y="2469335"/>
                  </a:cubicBezTo>
                  <a:cubicBezTo>
                    <a:pt x="175592" y="2513785"/>
                    <a:pt x="204802" y="2562045"/>
                    <a:pt x="251792" y="2621735"/>
                  </a:cubicBezTo>
                  <a:cubicBezTo>
                    <a:pt x="298782" y="2681425"/>
                    <a:pt x="343232" y="2772865"/>
                    <a:pt x="427052" y="2827475"/>
                  </a:cubicBezTo>
                  <a:cubicBezTo>
                    <a:pt x="510872" y="2882085"/>
                    <a:pt x="682322" y="2949395"/>
                    <a:pt x="754712" y="2949395"/>
                  </a:cubicBezTo>
                  <a:cubicBezTo>
                    <a:pt x="827102" y="2949395"/>
                    <a:pt x="810592" y="2859225"/>
                    <a:pt x="861392" y="2827475"/>
                  </a:cubicBezTo>
                  <a:cubicBezTo>
                    <a:pt x="912192" y="2795725"/>
                    <a:pt x="982042" y="2798265"/>
                    <a:pt x="1059512" y="2758895"/>
                  </a:cubicBezTo>
                  <a:cubicBezTo>
                    <a:pt x="1136982" y="2719525"/>
                    <a:pt x="1251282" y="2642055"/>
                    <a:pt x="1326212" y="2591255"/>
                  </a:cubicBezTo>
                  <a:cubicBezTo>
                    <a:pt x="1401142" y="2540455"/>
                    <a:pt x="1418922" y="2464255"/>
                    <a:pt x="1509092" y="2454095"/>
                  </a:cubicBezTo>
                  <a:cubicBezTo>
                    <a:pt x="1599262" y="2443935"/>
                    <a:pt x="1787222" y="2572205"/>
                    <a:pt x="1867232" y="2530295"/>
                  </a:cubicBezTo>
                  <a:cubicBezTo>
                    <a:pt x="1947242" y="2488385"/>
                    <a:pt x="1948512" y="2277565"/>
                    <a:pt x="1989152" y="2202635"/>
                  </a:cubicBezTo>
                  <a:cubicBezTo>
                    <a:pt x="2029792" y="2127705"/>
                    <a:pt x="2099642" y="2158185"/>
                    <a:pt x="2111072" y="2080715"/>
                  </a:cubicBezTo>
                  <a:cubicBezTo>
                    <a:pt x="2122502" y="2003245"/>
                    <a:pt x="2055192" y="1831795"/>
                    <a:pt x="2057732" y="1737815"/>
                  </a:cubicBezTo>
                  <a:cubicBezTo>
                    <a:pt x="2060272" y="1643835"/>
                    <a:pt x="2105992" y="1576525"/>
                    <a:pt x="2126312" y="1516835"/>
                  </a:cubicBezTo>
                  <a:cubicBezTo>
                    <a:pt x="2146632" y="1457145"/>
                    <a:pt x="2168222" y="1438095"/>
                    <a:pt x="2179652" y="1379675"/>
                  </a:cubicBezTo>
                  <a:cubicBezTo>
                    <a:pt x="2191082" y="1321255"/>
                    <a:pt x="2238072" y="1200605"/>
                    <a:pt x="2194892" y="1166315"/>
                  </a:cubicBezTo>
                  <a:cubicBezTo>
                    <a:pt x="2151712" y="1132025"/>
                    <a:pt x="1999312" y="1209495"/>
                    <a:pt x="1920572" y="1173935"/>
                  </a:cubicBezTo>
                  <a:cubicBezTo>
                    <a:pt x="1841832" y="1138375"/>
                    <a:pt x="1780872" y="1046935"/>
                    <a:pt x="1722452" y="952955"/>
                  </a:cubicBezTo>
                  <a:cubicBezTo>
                    <a:pt x="1664032" y="858975"/>
                    <a:pt x="1615772" y="711655"/>
                    <a:pt x="1570052" y="610055"/>
                  </a:cubicBezTo>
                  <a:cubicBezTo>
                    <a:pt x="1524332" y="508455"/>
                    <a:pt x="1488772" y="406855"/>
                    <a:pt x="1448132" y="343355"/>
                  </a:cubicBezTo>
                  <a:cubicBezTo>
                    <a:pt x="1407492" y="279855"/>
                    <a:pt x="1374472" y="260805"/>
                    <a:pt x="1326212" y="229055"/>
                  </a:cubicBezTo>
                  <a:cubicBezTo>
                    <a:pt x="1277952" y="197305"/>
                    <a:pt x="1196672" y="190955"/>
                    <a:pt x="1158572" y="152855"/>
                  </a:cubicBezTo>
                  <a:cubicBezTo>
                    <a:pt x="1120472" y="114755"/>
                    <a:pt x="1143332" y="8075"/>
                    <a:pt x="1097612" y="455"/>
                  </a:cubicBezTo>
                  <a:cubicBezTo>
                    <a:pt x="1051892" y="-7165"/>
                    <a:pt x="949022" y="83005"/>
                    <a:pt x="884252" y="107135"/>
                  </a:cubicBezTo>
                  <a:cubicBezTo>
                    <a:pt x="819482" y="131265"/>
                    <a:pt x="778842" y="124915"/>
                    <a:pt x="708992" y="145235"/>
                  </a:cubicBezTo>
                  <a:cubicBezTo>
                    <a:pt x="639142" y="165555"/>
                    <a:pt x="465152" y="229055"/>
                    <a:pt x="465152" y="229055"/>
                  </a:cubicBezTo>
                  <a:cubicBezTo>
                    <a:pt x="387682" y="255725"/>
                    <a:pt x="302592" y="274775"/>
                    <a:pt x="244172" y="305255"/>
                  </a:cubicBezTo>
                  <a:cubicBezTo>
                    <a:pt x="185752" y="335735"/>
                    <a:pt x="148922" y="381455"/>
                    <a:pt x="114632" y="411935"/>
                  </a:cubicBezTo>
                  <a:cubicBezTo>
                    <a:pt x="80342" y="442415"/>
                    <a:pt x="-6018" y="438605"/>
                    <a:pt x="332" y="480515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50000"/>
              </a:schemeClr>
            </a:solidFill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2D5D9D-C4F4-EB44-B4B4-79C2EAD3E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705" t="31579" r="29501" b="2785"/>
          <a:stretch/>
        </p:blipFill>
        <p:spPr>
          <a:xfrm>
            <a:off x="877267" y="2719165"/>
            <a:ext cx="1424726" cy="218136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1531515-527E-734D-86F7-244C94D41AE9}"/>
              </a:ext>
            </a:extLst>
          </p:cNvPr>
          <p:cNvGrpSpPr/>
          <p:nvPr/>
        </p:nvGrpSpPr>
        <p:grpSpPr>
          <a:xfrm>
            <a:off x="102085" y="4398380"/>
            <a:ext cx="1639915" cy="2295606"/>
            <a:chOff x="4088906" y="2847372"/>
            <a:chExt cx="2207722" cy="309044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01908D-1626-9548-B52B-9F55B7DC4206}"/>
                </a:ext>
              </a:extLst>
            </p:cNvPr>
            <p:cNvSpPr/>
            <p:nvPr/>
          </p:nvSpPr>
          <p:spPr>
            <a:xfrm>
              <a:off x="4088906" y="2847372"/>
              <a:ext cx="2207722" cy="30904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5044F24-95A1-094D-ADA1-6DA39251FF11}"/>
                </a:ext>
              </a:extLst>
            </p:cNvPr>
            <p:cNvGrpSpPr/>
            <p:nvPr/>
          </p:nvGrpSpPr>
          <p:grpSpPr>
            <a:xfrm>
              <a:off x="4259962" y="2978392"/>
              <a:ext cx="1924779" cy="2864704"/>
              <a:chOff x="6829542" y="1734184"/>
              <a:chExt cx="3162672" cy="4707097"/>
            </a:xfrm>
            <a:solidFill>
              <a:schemeClr val="bg1"/>
            </a:solidFill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667D898-26B2-824F-AA30-511F2796FB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0120" t="36456" r="25387" b="23375"/>
              <a:stretch/>
            </p:blipFill>
            <p:spPr>
              <a:xfrm>
                <a:off x="6840638" y="4147474"/>
                <a:ext cx="3151576" cy="2293807"/>
              </a:xfrm>
              <a:prstGeom prst="rect">
                <a:avLst/>
              </a:prstGeom>
              <a:grpFill/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8A09EC1-C2A2-4741-9381-7016B59E9A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9909" t="34431" r="26336" b="25405"/>
              <a:stretch/>
            </p:blipFill>
            <p:spPr>
              <a:xfrm>
                <a:off x="6829542" y="1734184"/>
                <a:ext cx="3084432" cy="2293806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A47C66B-CA2E-2740-97F2-1496849086CC}"/>
              </a:ext>
            </a:extLst>
          </p:cNvPr>
          <p:cNvGrpSpPr/>
          <p:nvPr/>
        </p:nvGrpSpPr>
        <p:grpSpPr>
          <a:xfrm>
            <a:off x="2610727" y="1095040"/>
            <a:ext cx="4947250" cy="2333960"/>
            <a:chOff x="2610727" y="1095040"/>
            <a:chExt cx="4947250" cy="23339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485EA91-EC20-3D4C-8CF6-4EB12BB4EB1F}"/>
                </a:ext>
              </a:extLst>
            </p:cNvPr>
            <p:cNvGrpSpPr/>
            <p:nvPr/>
          </p:nvGrpSpPr>
          <p:grpSpPr>
            <a:xfrm>
              <a:off x="4449882" y="1095040"/>
              <a:ext cx="3108095" cy="2333960"/>
              <a:chOff x="4469621" y="920842"/>
              <a:chExt cx="3108095" cy="233396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698365B-96F4-2B49-A9B3-C9B1E16396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2546" t="17636" r="26969" b="48570"/>
              <a:stretch/>
            </p:blipFill>
            <p:spPr>
              <a:xfrm>
                <a:off x="4501782" y="1242212"/>
                <a:ext cx="2904875" cy="2012590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4B3057C-4487-C441-9B50-11CC5A9902F6}"/>
                  </a:ext>
                </a:extLst>
              </p:cNvPr>
              <p:cNvSpPr txBox="1"/>
              <p:nvPr/>
            </p:nvSpPr>
            <p:spPr>
              <a:xfrm>
                <a:off x="4469621" y="920842"/>
                <a:ext cx="31080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Conceptual / Perceptual Model</a:t>
                </a:r>
              </a:p>
            </p:txBody>
          </p:sp>
        </p:grp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0E9E389D-2E42-0640-8FB2-B20B2CE665CA}"/>
                </a:ext>
              </a:extLst>
            </p:cNvPr>
            <p:cNvSpPr/>
            <p:nvPr/>
          </p:nvSpPr>
          <p:spPr>
            <a:xfrm rot="20148588">
              <a:off x="2610727" y="2141026"/>
              <a:ext cx="1562582" cy="713658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13F64C0-94EE-EB4D-91FF-4CA5024556A4}"/>
              </a:ext>
            </a:extLst>
          </p:cNvPr>
          <p:cNvGrpSpPr/>
          <p:nvPr/>
        </p:nvGrpSpPr>
        <p:grpSpPr>
          <a:xfrm>
            <a:off x="2610264" y="3417858"/>
            <a:ext cx="4541306" cy="3377410"/>
            <a:chOff x="2610264" y="3417858"/>
            <a:chExt cx="4541306" cy="337741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5E0CD16-F292-8646-9143-86D8500C26D6}"/>
                </a:ext>
              </a:extLst>
            </p:cNvPr>
            <p:cNvGrpSpPr/>
            <p:nvPr/>
          </p:nvGrpSpPr>
          <p:grpSpPr>
            <a:xfrm>
              <a:off x="4660475" y="4029048"/>
              <a:ext cx="2491095" cy="2766220"/>
              <a:chOff x="8415055" y="1699131"/>
              <a:chExt cx="2491095" cy="276622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D40DCF7-3424-CE4A-84FA-F60CB4115F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42440" t="30477" r="28868" b="22995"/>
              <a:stretch/>
            </p:blipFill>
            <p:spPr>
              <a:xfrm>
                <a:off x="8517104" y="2044055"/>
                <a:ext cx="2389046" cy="242129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A57CBAA-57E7-F346-B4FB-343DD7751200}"/>
                  </a:ext>
                </a:extLst>
              </p:cNvPr>
              <p:cNvSpPr txBox="1"/>
              <p:nvPr/>
            </p:nvSpPr>
            <p:spPr>
              <a:xfrm>
                <a:off x="8415055" y="1699131"/>
                <a:ext cx="22383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Mathematical Models</a:t>
                </a:r>
              </a:p>
            </p:txBody>
          </p:sp>
        </p:grp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830A1998-BF96-C54D-8F5B-AB7E913D0332}"/>
                </a:ext>
              </a:extLst>
            </p:cNvPr>
            <p:cNvSpPr/>
            <p:nvPr/>
          </p:nvSpPr>
          <p:spPr>
            <a:xfrm rot="1357948">
              <a:off x="2610264" y="3883631"/>
              <a:ext cx="1562582" cy="713658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11A31335-CE9F-CB43-B254-B0BFAE0EA793}"/>
                </a:ext>
              </a:extLst>
            </p:cNvPr>
            <p:cNvSpPr/>
            <p:nvPr/>
          </p:nvSpPr>
          <p:spPr>
            <a:xfrm rot="5400000">
              <a:off x="5597692" y="3366624"/>
              <a:ext cx="611190" cy="713658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5D48B2-73D7-A241-B72D-896FC92C7C53}"/>
              </a:ext>
            </a:extLst>
          </p:cNvPr>
          <p:cNvGrpSpPr/>
          <p:nvPr/>
        </p:nvGrpSpPr>
        <p:grpSpPr>
          <a:xfrm>
            <a:off x="7325335" y="2141026"/>
            <a:ext cx="4892366" cy="2667238"/>
            <a:chOff x="7325335" y="2141026"/>
            <a:chExt cx="4892366" cy="266723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A034B3F-C43D-7F4F-90A3-7DBEDCF0E48E}"/>
                </a:ext>
              </a:extLst>
            </p:cNvPr>
            <p:cNvGrpSpPr/>
            <p:nvPr/>
          </p:nvGrpSpPr>
          <p:grpSpPr>
            <a:xfrm>
              <a:off x="8965529" y="2246678"/>
              <a:ext cx="3252172" cy="2561586"/>
              <a:chOff x="8710681" y="2256990"/>
              <a:chExt cx="3252172" cy="2561586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39B4080C-B949-5B47-B7ED-E6E5BEB93E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9592" t="32067" r="26858" b="27089"/>
              <a:stretch/>
            </p:blipFill>
            <p:spPr>
              <a:xfrm>
                <a:off x="8826428" y="2550869"/>
                <a:ext cx="2980363" cy="2267707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2BCA95A-A425-0E4D-8B46-453B0E680B0D}"/>
                  </a:ext>
                </a:extLst>
              </p:cNvPr>
              <p:cNvSpPr txBox="1"/>
              <p:nvPr/>
            </p:nvSpPr>
            <p:spPr>
              <a:xfrm>
                <a:off x="8710681" y="2256990"/>
                <a:ext cx="3252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Predictions that can be validated</a:t>
                </a:r>
              </a:p>
            </p:txBody>
          </p:sp>
        </p:grpSp>
        <p:sp>
          <p:nvSpPr>
            <p:cNvPr id="33" name="Right Arrow 32">
              <a:extLst>
                <a:ext uri="{FF2B5EF4-FFF2-40B4-BE49-F238E27FC236}">
                  <a16:creationId xmlns:a16="http://schemas.microsoft.com/office/drawing/2014/main" id="{9FA80F29-C7EB-3A42-B39F-6F07614BE8AD}"/>
                </a:ext>
              </a:extLst>
            </p:cNvPr>
            <p:cNvSpPr/>
            <p:nvPr/>
          </p:nvSpPr>
          <p:spPr>
            <a:xfrm rot="20148588">
              <a:off x="7325335" y="3883631"/>
              <a:ext cx="1562582" cy="713658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1C6A99D7-E258-5342-8410-DE03B9EFA643}"/>
                </a:ext>
              </a:extLst>
            </p:cNvPr>
            <p:cNvSpPr/>
            <p:nvPr/>
          </p:nvSpPr>
          <p:spPr>
            <a:xfrm rot="1357948">
              <a:off x="7464067" y="2141026"/>
              <a:ext cx="1562582" cy="713658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E460ADF-584B-6E48-84F7-775DDB634AD6}"/>
              </a:ext>
            </a:extLst>
          </p:cNvPr>
          <p:cNvGrpSpPr/>
          <p:nvPr/>
        </p:nvGrpSpPr>
        <p:grpSpPr>
          <a:xfrm>
            <a:off x="9762419" y="4835741"/>
            <a:ext cx="1705275" cy="1066250"/>
            <a:chOff x="9762419" y="4835741"/>
            <a:chExt cx="1705275" cy="1066250"/>
          </a:xfrm>
        </p:grpSpPr>
        <p:sp>
          <p:nvSpPr>
            <p:cNvPr id="35" name="Right Arrow 34">
              <a:extLst>
                <a:ext uri="{FF2B5EF4-FFF2-40B4-BE49-F238E27FC236}">
                  <a16:creationId xmlns:a16="http://schemas.microsoft.com/office/drawing/2014/main" id="{0B39DE58-EBE4-FF4A-9FCE-D94572241292}"/>
                </a:ext>
              </a:extLst>
            </p:cNvPr>
            <p:cNvSpPr/>
            <p:nvPr/>
          </p:nvSpPr>
          <p:spPr>
            <a:xfrm rot="5400000">
              <a:off x="10309462" y="4784507"/>
              <a:ext cx="611190" cy="713658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DEE0AD9-30BB-EB44-BA3D-8644232E0882}"/>
                </a:ext>
              </a:extLst>
            </p:cNvPr>
            <p:cNvSpPr txBox="1"/>
            <p:nvPr/>
          </p:nvSpPr>
          <p:spPr>
            <a:xfrm>
              <a:off x="9762419" y="5532659"/>
              <a:ext cx="1705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Back to the field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DE0C918-BAA1-044C-822C-EBCD4A551102}"/>
              </a:ext>
            </a:extLst>
          </p:cNvPr>
          <p:cNvSpPr txBox="1"/>
          <p:nvPr/>
        </p:nvSpPr>
        <p:spPr>
          <a:xfrm>
            <a:off x="9485030" y="4064398"/>
            <a:ext cx="11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</a:rPr>
              <a:t>simulated</a:t>
            </a:r>
          </a:p>
        </p:txBody>
      </p:sp>
    </p:spTree>
    <p:extLst>
      <p:ext uri="{BB962C8B-B14F-4D97-AF65-F5344CB8AC3E}">
        <p14:creationId xmlns:p14="http://schemas.microsoft.com/office/powerpoint/2010/main" val="5541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mage result for hj andrews">
            <a:extLst>
              <a:ext uri="{FF2B5EF4-FFF2-40B4-BE49-F238E27FC236}">
                <a16:creationId xmlns:a16="http://schemas.microsoft.com/office/drawing/2014/main" id="{2708A651-5914-A344-8230-5A9F16CF7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64" y="1104366"/>
            <a:ext cx="7562850" cy="5753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mage result for oregon">
            <a:extLst>
              <a:ext uri="{FF2B5EF4-FFF2-40B4-BE49-F238E27FC236}">
                <a16:creationId xmlns:a16="http://schemas.microsoft.com/office/drawing/2014/main" id="{C81DD145-25BE-AA46-B289-EE4A433C7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764" y="1143000"/>
            <a:ext cx="2185988" cy="24812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F04A54-35E3-0A43-B00D-B5B5B28FD102}"/>
              </a:ext>
            </a:extLst>
          </p:cNvPr>
          <p:cNvCxnSpPr/>
          <p:nvPr/>
        </p:nvCxnSpPr>
        <p:spPr>
          <a:xfrm>
            <a:off x="2588845" y="1612490"/>
            <a:ext cx="5191432" cy="108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10252FC-E9AA-D347-8388-35EAD966461E}"/>
              </a:ext>
            </a:extLst>
          </p:cNvPr>
          <p:cNvCxnSpPr/>
          <p:nvPr/>
        </p:nvCxnSpPr>
        <p:spPr>
          <a:xfrm flipH="1">
            <a:off x="2470857" y="1612490"/>
            <a:ext cx="117988" cy="38640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77904E67-F8F6-3047-BB20-54D427E772A7}"/>
              </a:ext>
            </a:extLst>
          </p:cNvPr>
          <p:cNvSpPr/>
          <p:nvPr/>
        </p:nvSpPr>
        <p:spPr>
          <a:xfrm rot="1953139">
            <a:off x="2884148" y="5654712"/>
            <a:ext cx="1409700" cy="7840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C0A9DA87-D7A0-FE47-981B-1293F64BBFBE}"/>
              </a:ext>
            </a:extLst>
          </p:cNvPr>
          <p:cNvSpPr/>
          <p:nvPr/>
        </p:nvSpPr>
        <p:spPr>
          <a:xfrm rot="18018192">
            <a:off x="2571902" y="5218768"/>
            <a:ext cx="509286" cy="1030147"/>
          </a:xfrm>
          <a:prstGeom prst="downArrow">
            <a:avLst/>
          </a:prstGeom>
          <a:solidFill>
            <a:srgbClr val="FF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anchor="t"/>
          <a:lstStyle/>
          <a:p>
            <a:r>
              <a:rPr lang="en-US" dirty="0"/>
              <a:t>Field campaign: </a:t>
            </a:r>
            <a:br>
              <a:rPr lang="en-US" dirty="0"/>
            </a:br>
            <a:r>
              <a:rPr lang="en-US" i="1" dirty="0"/>
              <a:t>WS01 at the HJ Andrews Experimental Forest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D77440-C3C9-1D2C-B9E0-3DCAF34E30E0}"/>
              </a:ext>
            </a:extLst>
          </p:cNvPr>
          <p:cNvSpPr txBox="1"/>
          <p:nvPr/>
        </p:nvSpPr>
        <p:spPr>
          <a:xfrm>
            <a:off x="-62958" y="6211669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Hydrological Processes, 2022</a:t>
            </a:r>
          </a:p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ChannelSourceHypothesis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95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DD61D9C6-FEFE-DC61-35FE-F1A98B2224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22" t="27879" r="17929" b="35556"/>
          <a:stretch/>
        </p:blipFill>
        <p:spPr>
          <a:xfrm>
            <a:off x="0" y="1265638"/>
            <a:ext cx="7352490" cy="28075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anchor="t"/>
          <a:lstStyle/>
          <a:p>
            <a:r>
              <a:rPr lang="en-US" dirty="0"/>
              <a:t>Initial objective: </a:t>
            </a:r>
            <a:br>
              <a:rPr lang="en-US" dirty="0"/>
            </a:br>
            <a:r>
              <a:rPr lang="en-US" i="1" dirty="0"/>
              <a:t>Confirm past observations &amp; mechanism for DOC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E6A7C8-3ED2-34A8-FD6A-D16E566C67CA}"/>
              </a:ext>
            </a:extLst>
          </p:cNvPr>
          <p:cNvSpPr txBox="1"/>
          <p:nvPr/>
        </p:nvSpPr>
        <p:spPr>
          <a:xfrm>
            <a:off x="249047" y="4064122"/>
            <a:ext cx="11693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Outlet-only measurements </a:t>
            </a:r>
            <a:r>
              <a:rPr lang="en-US" sz="3200" dirty="0">
                <a:sym typeface="Wingdings" pitchFamily="2" charset="2"/>
              </a:rPr>
              <a:t> </a:t>
            </a:r>
            <a:r>
              <a:rPr lang="en-US" sz="3200" dirty="0"/>
              <a:t>Inferred mechanism 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</a:rPr>
              <a:t>in our study basin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C74F1A-2D29-B031-88DA-EE5FA8F54A6D}"/>
              </a:ext>
            </a:extLst>
          </p:cNvPr>
          <p:cNvSpPr txBox="1"/>
          <p:nvPr/>
        </p:nvSpPr>
        <p:spPr>
          <a:xfrm>
            <a:off x="7061712" y="1831735"/>
            <a:ext cx="5292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Clockwise Hysteresis for DOC </a:t>
            </a:r>
          </a:p>
          <a:p>
            <a:r>
              <a:rPr lang="en-US" sz="2800" dirty="0">
                <a:sym typeface="Wingdings" pitchFamily="2" charset="2"/>
              </a:rPr>
              <a:t>	 Translatory flow displaces </a:t>
            </a:r>
          </a:p>
          <a:p>
            <a:r>
              <a:rPr lang="en-US" sz="2800" dirty="0">
                <a:sym typeface="Wingdings" pitchFamily="2" charset="2"/>
              </a:rPr>
              <a:t>	      DOC-rich riparian water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D42542-C7AD-0711-12A7-E73721F220D0}"/>
              </a:ext>
            </a:extLst>
          </p:cNvPr>
          <p:cNvSpPr txBox="1"/>
          <p:nvPr/>
        </p:nvSpPr>
        <p:spPr>
          <a:xfrm>
            <a:off x="-62958" y="6211669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Hydrological Processes, 2022</a:t>
            </a:r>
          </a:p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ChannelSourceHypothesis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E8E8EA-D44A-64C5-4DE6-18361563A94A}"/>
              </a:ext>
            </a:extLst>
          </p:cNvPr>
          <p:cNvSpPr txBox="1"/>
          <p:nvPr/>
        </p:nvSpPr>
        <p:spPr>
          <a:xfrm>
            <a:off x="9947603" y="3371397"/>
            <a:ext cx="224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Hood et al., JRG, 2004</a:t>
            </a:r>
          </a:p>
        </p:txBody>
      </p:sp>
    </p:spTree>
    <p:extLst>
      <p:ext uri="{BB962C8B-B14F-4D97-AF65-F5344CB8AC3E}">
        <p14:creationId xmlns:p14="http://schemas.microsoft.com/office/powerpoint/2010/main" val="2408205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anchor="t"/>
          <a:lstStyle/>
          <a:p>
            <a:r>
              <a:rPr lang="en-US" dirty="0"/>
              <a:t>Field campaign: </a:t>
            </a:r>
            <a:br>
              <a:rPr lang="en-US" dirty="0"/>
            </a:br>
            <a:r>
              <a:rPr lang="en-US" i="1" dirty="0"/>
              <a:t>WS01 at the HJ Andrews Experimental Forest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812DD8-5499-8444-8340-0AADD4924815}"/>
              </a:ext>
            </a:extLst>
          </p:cNvPr>
          <p:cNvSpPr txBox="1"/>
          <p:nvPr/>
        </p:nvSpPr>
        <p:spPr>
          <a:xfrm>
            <a:off x="7257327" y="2152891"/>
            <a:ext cx="4786951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/>
              <a:t>Key observations: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Chemistry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Stream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Hyporheic &amp; riparian wells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Hillslope subsurface flow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Saprolite flow</a:t>
            </a:r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879AAF72-F3C7-F264-2176-DBF026768B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19" t="17416" r="7995" b="2748"/>
          <a:stretch/>
        </p:blipFill>
        <p:spPr>
          <a:xfrm>
            <a:off x="0" y="1860332"/>
            <a:ext cx="6492872" cy="4367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778FDB-2C1F-ADCA-2DF8-B05F6B1F3F21}"/>
              </a:ext>
            </a:extLst>
          </p:cNvPr>
          <p:cNvSpPr txBox="1"/>
          <p:nvPr/>
        </p:nvSpPr>
        <p:spPr>
          <a:xfrm>
            <a:off x="-62958" y="6211669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Hydrological Processes, 2022</a:t>
            </a:r>
          </a:p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ChannelSourceHypothesis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456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anchor="t"/>
          <a:lstStyle/>
          <a:p>
            <a:r>
              <a:rPr lang="en-US" dirty="0"/>
              <a:t>Field campaign: </a:t>
            </a:r>
            <a:br>
              <a:rPr lang="en-US" dirty="0"/>
            </a:br>
            <a:r>
              <a:rPr lang="en-US" i="1" dirty="0"/>
              <a:t>WS01 at the HJ Andrews Experimental Forest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CD0B07-6B99-8145-A901-2B5C91E2E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080" y="1325563"/>
            <a:ext cx="9047840" cy="5532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805A80-B0AE-5C4C-92F1-01703510EBDA}"/>
              </a:ext>
            </a:extLst>
          </p:cNvPr>
          <p:cNvSpPr txBox="1"/>
          <p:nvPr/>
        </p:nvSpPr>
        <p:spPr>
          <a:xfrm>
            <a:off x="4327451" y="6262577"/>
            <a:ext cx="85491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Stream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81690-C8CF-EE4F-AC7C-33CAB355C40D}"/>
              </a:ext>
            </a:extLst>
          </p:cNvPr>
          <p:cNvSpPr txBox="1"/>
          <p:nvPr/>
        </p:nvSpPr>
        <p:spPr>
          <a:xfrm>
            <a:off x="4327451" y="6560289"/>
            <a:ext cx="16716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Hillslope Runoff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36F384-688A-4644-8B0A-946396BF10B3}"/>
              </a:ext>
            </a:extLst>
          </p:cNvPr>
          <p:cNvSpPr txBox="1"/>
          <p:nvPr/>
        </p:nvSpPr>
        <p:spPr>
          <a:xfrm>
            <a:off x="7403805" y="6273210"/>
            <a:ext cx="3101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2F92"/>
                </a:solidFill>
              </a:rPr>
              <a:t>Mean of riparian &amp; hyporheic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BF9DBA-5FE4-FA44-B693-A6BE7C2CB24F}"/>
              </a:ext>
            </a:extLst>
          </p:cNvPr>
          <p:cNvSpPr txBox="1"/>
          <p:nvPr/>
        </p:nvSpPr>
        <p:spPr>
          <a:xfrm>
            <a:off x="7403805" y="6560289"/>
            <a:ext cx="31011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Saprolite / Fracture Flow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FA15DE5-FDF4-DA48-9612-240ACC717EB6}"/>
              </a:ext>
            </a:extLst>
          </p:cNvPr>
          <p:cNvSpPr/>
          <p:nvPr/>
        </p:nvSpPr>
        <p:spPr>
          <a:xfrm>
            <a:off x="1446028" y="3615070"/>
            <a:ext cx="9526772" cy="3314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2CAB98-A8B1-9B47-BABE-7338C6772B59}"/>
              </a:ext>
            </a:extLst>
          </p:cNvPr>
          <p:cNvSpPr/>
          <p:nvPr/>
        </p:nvSpPr>
        <p:spPr>
          <a:xfrm>
            <a:off x="485865" y="1253942"/>
            <a:ext cx="11026393" cy="25455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We have: Clockwise hysteresis (early storm = rapid, high C)</a:t>
            </a:r>
          </a:p>
          <a:p>
            <a:pPr algn="ctr"/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But cannot find riparian sources invoked in past studies</a:t>
            </a:r>
          </a:p>
          <a:p>
            <a:pPr algn="ctr"/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en-US" sz="3200" b="1" i="1" dirty="0">
                <a:solidFill>
                  <a:schemeClr val="accent2">
                    <a:lumMod val="50000"/>
                  </a:schemeClr>
                </a:solidFill>
              </a:rPr>
              <a:t>…so what is happening in our basin?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EDEB6E-83CC-AF13-ACA9-1EBF652724F5}"/>
              </a:ext>
            </a:extLst>
          </p:cNvPr>
          <p:cNvSpPr txBox="1"/>
          <p:nvPr/>
        </p:nvSpPr>
        <p:spPr>
          <a:xfrm>
            <a:off x="-62958" y="6211669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Hydrological Processes, 2022</a:t>
            </a:r>
          </a:p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ChannelSourceHypothesis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anchor="t"/>
          <a:lstStyle/>
          <a:p>
            <a:r>
              <a:rPr lang="en-US" dirty="0"/>
              <a:t>9 previously published mechanisms for DOC:</a:t>
            </a:r>
            <a:br>
              <a:rPr lang="en-US" dirty="0"/>
            </a:br>
            <a:r>
              <a:rPr lang="en-US" i="1" dirty="0"/>
              <a:t>1. </a:t>
            </a:r>
            <a:r>
              <a:rPr lang="en-US" i="1" dirty="0" err="1"/>
              <a:t>Hortonian</a:t>
            </a:r>
            <a:r>
              <a:rPr lang="en-US" i="1" dirty="0"/>
              <a:t> (infiltration excess) Overland Flow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99DADBD0-312B-AB49-A770-75AD5E4C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02" y="1683601"/>
            <a:ext cx="4645152" cy="384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CE4F365-78FA-6047-A3EB-D4B729E0D112}"/>
              </a:ext>
            </a:extLst>
          </p:cNvPr>
          <p:cNvGraphicFramePr>
            <a:graphicFrameLocks noGrp="1"/>
          </p:cNvGraphicFramePr>
          <p:nvPr/>
        </p:nvGraphicFramePr>
        <p:xfrm>
          <a:off x="5165428" y="2414478"/>
          <a:ext cx="6414494" cy="2379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4458">
                  <a:extLst>
                    <a:ext uri="{9D8B030D-6E8A-4147-A177-3AD203B41FA5}">
                      <a16:colId xmlns:a16="http://schemas.microsoft.com/office/drawing/2014/main" val="2640090783"/>
                    </a:ext>
                  </a:extLst>
                </a:gridCol>
                <a:gridCol w="3260036">
                  <a:extLst>
                    <a:ext uri="{9D8B030D-6E8A-4147-A177-3AD203B41FA5}">
                      <a16:colId xmlns:a16="http://schemas.microsoft.com/office/drawing/2014/main" val="1132686388"/>
                    </a:ext>
                  </a:extLst>
                </a:gridCol>
              </a:tblGrid>
              <a:tr h="638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chemeClr val="tx1"/>
                          </a:solidFill>
                        </a:rPr>
                        <a:t>Hydrological Basis</a:t>
                      </a:r>
                    </a:p>
                  </a:txBody>
                  <a:tcPr marL="128753" marR="128753" marT="128753" marB="1287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chemeClr val="tx1"/>
                          </a:solidFill>
                        </a:rPr>
                        <a:t>DOC Requirements</a:t>
                      </a:r>
                    </a:p>
                  </a:txBody>
                  <a:tcPr marL="128753" marR="128753" marT="128753" marB="1287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579080"/>
                  </a:ext>
                </a:extLst>
              </a:tr>
              <a:tr h="17407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Infiltration excess overland flow generation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  <a:effectLst/>
                        </a:rPr>
                        <a:t>Evidence: Flow generation mechanism never observed nor reported at our study site.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53" marR="128753" marT="128753" marB="128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DOC source along land surface mobilized by runoff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  <a:effectLst/>
                        </a:rPr>
                        <a:t>Evidence: Not measured.</a:t>
                      </a:r>
                      <a:endParaRPr lang="en-US" sz="2400" b="0" i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8753" marR="128753" marT="128753" marB="12875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0986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908E249-F9D9-354C-8AEA-4B455E805A7F}"/>
              </a:ext>
            </a:extLst>
          </p:cNvPr>
          <p:cNvSpPr txBox="1"/>
          <p:nvPr/>
        </p:nvSpPr>
        <p:spPr>
          <a:xfrm>
            <a:off x="10764045" y="6488668"/>
            <a:ext cx="142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Horton, 1933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E9D851-BF5A-FB41-1690-B07B96ECCAAE}"/>
              </a:ext>
            </a:extLst>
          </p:cNvPr>
          <p:cNvSpPr txBox="1"/>
          <p:nvPr/>
        </p:nvSpPr>
        <p:spPr>
          <a:xfrm>
            <a:off x="-62958" y="6211669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Hydrological Processes, 2022</a:t>
            </a:r>
          </a:p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ChannelSourceHypothesis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91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anchor="t"/>
          <a:lstStyle/>
          <a:p>
            <a:r>
              <a:rPr lang="en-US"/>
              <a:t>9 </a:t>
            </a:r>
            <a:r>
              <a:rPr lang="en-US" dirty="0"/>
              <a:t>previously published mechanisms for DOC:</a:t>
            </a:r>
            <a:br>
              <a:rPr lang="en-US" dirty="0"/>
            </a:br>
            <a:r>
              <a:rPr lang="en-US" i="1" dirty="0"/>
              <a:t>(see evidence, literature in manuscript)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70AE6B-A422-C2C7-FF44-795FBD27C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32" t="15172" r="7279" b="5517"/>
          <a:stretch/>
        </p:blipFill>
        <p:spPr>
          <a:xfrm>
            <a:off x="677920" y="1261481"/>
            <a:ext cx="5418080" cy="5596519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FC3578-1217-B893-C03C-C1FD4EFCCE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49" t="18161" r="7663" b="20489"/>
          <a:stretch/>
        </p:blipFill>
        <p:spPr>
          <a:xfrm>
            <a:off x="6400800" y="1491879"/>
            <a:ext cx="5265685" cy="4207332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749D116-A76D-1053-579A-F4C0C9D07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32" t="15172" r="7279" b="80609"/>
          <a:stretch/>
        </p:blipFill>
        <p:spPr>
          <a:xfrm>
            <a:off x="6422177" y="1250003"/>
            <a:ext cx="5249917" cy="288492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63187C3-4F03-1451-1865-96F1772E9365}"/>
              </a:ext>
            </a:extLst>
          </p:cNvPr>
          <p:cNvSpPr/>
          <p:nvPr/>
        </p:nvSpPr>
        <p:spPr>
          <a:xfrm>
            <a:off x="582803" y="3844917"/>
            <a:ext cx="11026393" cy="15212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2">
                    <a:lumMod val="50000"/>
                  </a:schemeClr>
                </a:solidFill>
              </a:rPr>
              <a:t>We falsify the hypotheses of each pre-existing conceptual model for DOC hysteresis.</a:t>
            </a:r>
            <a:endParaRPr lang="en-US" sz="3200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3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4814-F44D-B14E-885B-1F2867DDF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/>
          <a:lstStyle/>
          <a:p>
            <a:r>
              <a:rPr lang="en-US" dirty="0"/>
              <a:t>A simpler, alternative explanation:</a:t>
            </a:r>
            <a:br>
              <a:rPr lang="en-US" dirty="0"/>
            </a:br>
            <a:r>
              <a:rPr lang="en-US" b="1" i="1" dirty="0"/>
              <a:t>The Channel Source Hypothesis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27CD5-4961-7E4A-B887-7363844D8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29" y="1822621"/>
            <a:ext cx="4607326" cy="382943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0554F57-B489-2045-8151-E60F14AB3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7929063"/>
              </p:ext>
            </p:extLst>
          </p:nvPr>
        </p:nvGraphicFramePr>
        <p:xfrm>
          <a:off x="5218437" y="3429000"/>
          <a:ext cx="6414494" cy="24116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4458">
                  <a:extLst>
                    <a:ext uri="{9D8B030D-6E8A-4147-A177-3AD203B41FA5}">
                      <a16:colId xmlns:a16="http://schemas.microsoft.com/office/drawing/2014/main" val="2640090783"/>
                    </a:ext>
                  </a:extLst>
                </a:gridCol>
                <a:gridCol w="3260036">
                  <a:extLst>
                    <a:ext uri="{9D8B030D-6E8A-4147-A177-3AD203B41FA5}">
                      <a16:colId xmlns:a16="http://schemas.microsoft.com/office/drawing/2014/main" val="1132686388"/>
                    </a:ext>
                  </a:extLst>
                </a:gridCol>
              </a:tblGrid>
              <a:tr h="638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chemeClr val="tx1"/>
                          </a:solidFill>
                        </a:rPr>
                        <a:t>Hydrological Basis</a:t>
                      </a:r>
                    </a:p>
                  </a:txBody>
                  <a:tcPr marL="128753" marR="128753" marT="128753" marB="1287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u="sng" dirty="0">
                          <a:solidFill>
                            <a:schemeClr val="tx1"/>
                          </a:solidFill>
                        </a:rPr>
                        <a:t>DOC Requirements</a:t>
                      </a:r>
                    </a:p>
                  </a:txBody>
                  <a:tcPr marL="128753" marR="128753" marT="128753" marB="12875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5790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Hydrological response generates high flow in stream channel</a:t>
                      </a:r>
                    </a:p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Evidence: observed in-channel hydrograph regardless of runoff generation mechanism(s)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Mobilization of DOC from in-channel </a:t>
                      </a:r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leafpacks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en-US" sz="1800" i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Evidence: Large store of in-channel leaf litter, seasonally high DOC at start of rainy season.</a:t>
                      </a:r>
                      <a:r>
                        <a:rPr lang="en-US" dirty="0">
                          <a:effectLst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309867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B3B9B4-13D7-AC4D-9F75-EEC71135CBB9}"/>
              </a:ext>
            </a:extLst>
          </p:cNvPr>
          <p:cNvSpPr txBox="1"/>
          <p:nvPr/>
        </p:nvSpPr>
        <p:spPr>
          <a:xfrm>
            <a:off x="9710531" y="5934670"/>
            <a:ext cx="248175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Meyer and Tate, 1983; 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Meyer 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et al.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1998; 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Buffam </a:t>
            </a:r>
            <a:r>
              <a:rPr lang="en-US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et al.</a:t>
            </a: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2001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9EA075D-B057-444E-BD9C-218F7502DAC4}"/>
              </a:ext>
            </a:extLst>
          </p:cNvPr>
          <p:cNvSpPr/>
          <p:nvPr/>
        </p:nvSpPr>
        <p:spPr>
          <a:xfrm>
            <a:off x="5218437" y="1550504"/>
            <a:ext cx="6414494" cy="164327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u="sng" dirty="0">
                <a:solidFill>
                  <a:schemeClr val="accent2">
                    <a:lumMod val="50000"/>
                  </a:schemeClr>
                </a:solidFill>
              </a:rPr>
              <a:t>DECOUPLE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 sources of </a:t>
            </a:r>
          </a:p>
          <a:p>
            <a:pPr algn="ctr"/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water and DOC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8E9EAC-0BB8-C27F-D2B0-35FD2EA3C1AA}"/>
              </a:ext>
            </a:extLst>
          </p:cNvPr>
          <p:cNvSpPr txBox="1"/>
          <p:nvPr/>
        </p:nvSpPr>
        <p:spPr>
          <a:xfrm>
            <a:off x="-62958" y="6211669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Hydrological Processes, 2022</a:t>
            </a:r>
          </a:p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ChannelSourceHypothesis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66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B8B37-A64C-C245-9D17-2A08D59D0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anchor="t"/>
          <a:lstStyle/>
          <a:p>
            <a:r>
              <a:rPr lang="en-US" dirty="0"/>
              <a:t>Other disciplines allow for channel sources…</a:t>
            </a:r>
          </a:p>
        </p:txBody>
      </p:sp>
      <p:pic>
        <p:nvPicPr>
          <p:cNvPr id="3074" name="Picture 2" descr="Streambank Erosion - Warren Co SWCD">
            <a:extLst>
              <a:ext uri="{FF2B5EF4-FFF2-40B4-BE49-F238E27FC236}">
                <a16:creationId xmlns:a16="http://schemas.microsoft.com/office/drawing/2014/main" id="{AF684A1A-A8EC-C74A-BE43-EC6358387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76" y="2237156"/>
            <a:ext cx="4268789" cy="28411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en a tree falls in a stream, there's always something around to make use  of it. | Highly Allochthonous">
            <a:extLst>
              <a:ext uri="{FF2B5EF4-FFF2-40B4-BE49-F238E27FC236}">
                <a16:creationId xmlns:a16="http://schemas.microsoft.com/office/drawing/2014/main" id="{916C398A-271B-7847-A4E4-24525896B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761" y="662781"/>
            <a:ext cx="4106963" cy="598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496498-0D99-140A-9AFE-88F715C906A3}"/>
              </a:ext>
            </a:extLst>
          </p:cNvPr>
          <p:cNvSpPr txBox="1"/>
          <p:nvPr/>
        </p:nvSpPr>
        <p:spPr>
          <a:xfrm>
            <a:off x="-62958" y="6211669"/>
            <a:ext cx="63800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Hydrological Processes, 2022</a:t>
            </a:r>
          </a:p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ChannelSourceHypothesis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0886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791</Words>
  <Application>Microsoft Macintosh PowerPoint</Application>
  <PresentationFormat>Widescreen</PresentationFormat>
  <Paragraphs>121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The channel source hypothesis:  Empirical evidence for in-channel sourcing of solutes to explain hysteresis in a headwater mountain stream</vt:lpstr>
      <vt:lpstr>Field campaign:  WS01 at the HJ Andrews Experimental Forest</vt:lpstr>
      <vt:lpstr>Initial objective:  Confirm past observations &amp; mechanism for DOC</vt:lpstr>
      <vt:lpstr>Field campaign:  WS01 at the HJ Andrews Experimental Forest</vt:lpstr>
      <vt:lpstr>Field campaign:  WS01 at the HJ Andrews Experimental Forest</vt:lpstr>
      <vt:lpstr>9 previously published mechanisms for DOC: 1. Hortonian (infiltration excess) Overland Flow</vt:lpstr>
      <vt:lpstr>9 previously published mechanisms for DOC: (see evidence, literature in manuscript)</vt:lpstr>
      <vt:lpstr>A simpler, alternative explanation: The Channel Source Hypothesis</vt:lpstr>
      <vt:lpstr>Other disciplines allow for channel sources…</vt:lpstr>
      <vt:lpstr>…so why don’t hydrologists? </vt:lpstr>
      <vt:lpstr>Conclusions.</vt:lpstr>
      <vt:lpstr>PowerPoint Presentation</vt:lpstr>
      <vt:lpstr>The following slides were not presented, but are shared here as relevant, related material</vt:lpstr>
      <vt:lpstr>Concentration-discharge relationships results from mixing sources of water and solutes. </vt:lpstr>
      <vt:lpstr>Concentration-discharge relationships result from mixing sources of water and solutes. </vt:lpstr>
      <vt:lpstr>27+ years of inferring process from the basin outlet</vt:lpstr>
      <vt:lpstr>27+ years of inferring process from the basin outlet</vt:lpstr>
      <vt:lpstr>Hydrologists explain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the window of detection:  Using multi-scale solute tracer studies to assess mass recovery at the detection limit</dc:title>
  <dc:creator>Ward, Adam Scott</dc:creator>
  <cp:lastModifiedBy>Ward, Adam Scott</cp:lastModifiedBy>
  <cp:revision>27</cp:revision>
  <dcterms:created xsi:type="dcterms:W3CDTF">2021-12-08T02:19:48Z</dcterms:created>
  <dcterms:modified xsi:type="dcterms:W3CDTF">2022-05-22T18:37:15Z</dcterms:modified>
</cp:coreProperties>
</file>