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4" r:id="rId1"/>
  </p:sldMasterIdLst>
  <p:notesMasterIdLst>
    <p:notesMasterId r:id="rId17"/>
  </p:notesMasterIdLst>
  <p:sldIdLst>
    <p:sldId id="274" r:id="rId2"/>
    <p:sldId id="303" r:id="rId3"/>
    <p:sldId id="332" r:id="rId4"/>
    <p:sldId id="338" r:id="rId5"/>
    <p:sldId id="337" r:id="rId6"/>
    <p:sldId id="346" r:id="rId7"/>
    <p:sldId id="353" r:id="rId8"/>
    <p:sldId id="374" r:id="rId9"/>
    <p:sldId id="360" r:id="rId10"/>
    <p:sldId id="362" r:id="rId11"/>
    <p:sldId id="385" r:id="rId12"/>
    <p:sldId id="386" r:id="rId13"/>
    <p:sldId id="390" r:id="rId14"/>
    <p:sldId id="290" r:id="rId15"/>
    <p:sldId id="30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 Corzo Perez" initials="GCP" lastIdx="2" clrIdx="0">
    <p:extLst>
      <p:ext uri="{19B8F6BF-5375-455C-9EA6-DF929625EA0E}">
        <p15:presenceInfo xmlns:p15="http://schemas.microsoft.com/office/powerpoint/2012/main" userId="f55ad0e563f92c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EEF56-8360-4EA4-BE3B-65AD639D5EF1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C4D2E-C257-4245-BE6E-AD10FA80A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C4D2E-C257-4245-BE6E-AD10FA80AB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6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Half Frame 10"/>
          <p:cNvSpPr/>
          <p:nvPr userDrawn="1"/>
        </p:nvSpPr>
        <p:spPr>
          <a:xfrm>
            <a:off x="0" y="-1"/>
            <a:ext cx="1038578" cy="3081867"/>
          </a:xfrm>
          <a:prstGeom prst="halfFrame">
            <a:avLst>
              <a:gd name="adj1" fmla="val 14762"/>
              <a:gd name="adj2" fmla="val 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11153422" y="3776133"/>
            <a:ext cx="1038578" cy="3081867"/>
          </a:xfrm>
          <a:prstGeom prst="halfFrame">
            <a:avLst>
              <a:gd name="adj1" fmla="val 14762"/>
              <a:gd name="adj2" fmla="val 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4FDD-0973-44B9-92C4-95EC1A2ED466}" type="datetime4">
              <a:rPr lang="en-GB" smtClean="0"/>
              <a:t>23 May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AE9-94A3-45F8-B563-45C2240DA45A}" type="datetime4">
              <a:rPr lang="en-GB" smtClean="0"/>
              <a:t>23 May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1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31"/>
          </a:xfrm>
        </p:spPr>
        <p:txBody>
          <a:bodyPr/>
          <a:lstStyle>
            <a:lvl1pPr>
              <a:defRPr b="1" u="sng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106"/>
            <a:ext cx="10515600" cy="47708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DBAD-8C0C-4143-AEC9-FA8AA4410FC5}" type="datetime4">
              <a:rPr lang="en-GB" smtClean="0"/>
              <a:t>23 May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9831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9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98BE-5594-46B5-B488-B89E2291C9AD}" type="datetime4">
              <a:rPr lang="en-GB" smtClean="0"/>
              <a:t>23 May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5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BAA7-617D-4B09-B3F5-1C345829FC26}" type="datetime4">
              <a:rPr lang="en-GB" smtClean="0"/>
              <a:t>23 May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2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48C-C76A-44CB-B5A2-B05868B25D5F}" type="datetime4">
              <a:rPr lang="en-GB" smtClean="0"/>
              <a:t>23 May 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0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3669-18D7-4A35-A89D-1DDFBCEADDA3}" type="datetime4">
              <a:rPr lang="en-GB" smtClean="0"/>
              <a:t>23 May 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EDC5-8040-4746-9B88-05EAA86D10AA}" type="datetime4">
              <a:rPr lang="en-GB" smtClean="0"/>
              <a:t>23 May 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3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59-FED5-49E0-9E56-B44AC090144F}" type="datetime4">
              <a:rPr lang="en-GB" smtClean="0"/>
              <a:t>23 May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1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76B1-3C72-4743-953D-7AF32113B016}" type="datetime4">
              <a:rPr lang="en-GB" smtClean="0"/>
              <a:t>23 May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BD4A-D729-404F-A5ED-01559630449B}" type="datetime4">
              <a:rPr lang="en-GB" smtClean="0"/>
              <a:t>23 May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Morphological Analysis of Koshi River using Automated Image Processing Tool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4AEA-878D-4221-91A4-74A099B8F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1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jfr3.120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15" y="1167632"/>
            <a:ext cx="11320272" cy="16262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Machine Learning Model to Reproduce Nature-Based Solution for Flood and Drought Mitigation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15" y="2883159"/>
            <a:ext cx="10945368" cy="3974841"/>
          </a:xfrm>
        </p:spPr>
        <p:txBody>
          <a:bodyPr>
            <a:normAutofit/>
          </a:bodyPr>
          <a:lstStyle/>
          <a:p>
            <a:r>
              <a:rPr lang="en-US" sz="2800" b="1" dirty="0"/>
              <a:t>Kabita Gautam</a:t>
            </a:r>
            <a:r>
              <a:rPr lang="en-US" sz="2800" b="1" baseline="30000" dirty="0"/>
              <a:t>1</a:t>
            </a:r>
            <a:r>
              <a:rPr lang="en-US" sz="2800" b="1" dirty="0"/>
              <a:t>, Gerald Corzo</a:t>
            </a:r>
            <a:r>
              <a:rPr lang="en-US" sz="2800" b="1" baseline="30000" dirty="0"/>
              <a:t>1</a:t>
            </a:r>
            <a:r>
              <a:rPr lang="en-US" sz="2800" b="1" dirty="0"/>
              <a:t>, </a:t>
            </a:r>
            <a:r>
              <a:rPr lang="en-US" sz="2800" b="1" dirty="0" err="1"/>
              <a:t>Shreedhar</a:t>
            </a:r>
            <a:r>
              <a:rPr lang="en-US" sz="2800" b="1" dirty="0"/>
              <a:t> Maskey</a:t>
            </a:r>
            <a:r>
              <a:rPr lang="en-US" sz="2800" b="1" baseline="30000" dirty="0"/>
              <a:t>1</a:t>
            </a:r>
            <a:r>
              <a:rPr lang="en-US" sz="2800" b="1" dirty="0"/>
              <a:t>, Dimitri Solomatine</a:t>
            </a:r>
            <a:r>
              <a:rPr lang="en-US" sz="2800" b="1" baseline="30000" dirty="0"/>
              <a:t>1</a:t>
            </a:r>
          </a:p>
          <a:p>
            <a:endParaRPr lang="en-US" sz="3200" b="1" baseline="30000" dirty="0"/>
          </a:p>
          <a:p>
            <a:endParaRPr lang="en-US" sz="3200" b="1" baseline="30000" dirty="0"/>
          </a:p>
          <a:p>
            <a:endParaRPr lang="en-US" sz="3200" b="1" baseline="30000" dirty="0"/>
          </a:p>
          <a:p>
            <a:endParaRPr lang="en-US" sz="3200" b="1" baseline="30000" dirty="0"/>
          </a:p>
          <a:p>
            <a:endParaRPr lang="en-US" sz="3200" b="1" baseline="30000" dirty="0"/>
          </a:p>
          <a:p>
            <a:endParaRPr lang="en-US" sz="3200" b="1" baseline="30000" dirty="0"/>
          </a:p>
          <a:p>
            <a:r>
              <a:rPr lang="en-US" dirty="0"/>
              <a:t>1 IHE Delft Institute for Water Education, 2611AX, Delft, The Netherlands</a:t>
            </a:r>
          </a:p>
          <a:p>
            <a:pPr algn="l"/>
            <a:r>
              <a:rPr lang="en-US" b="1" dirty="0"/>
              <a:t>					25 May 2022</a:t>
            </a:r>
            <a:endParaRPr lang="en-US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14AD6-D65C-4D07-8091-E773DE42874A}"/>
              </a:ext>
            </a:extLst>
          </p:cNvPr>
          <p:cNvSpPr txBox="1"/>
          <p:nvPr/>
        </p:nvSpPr>
        <p:spPr>
          <a:xfrm>
            <a:off x="623315" y="261534"/>
            <a:ext cx="11320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EGU General Assembly 2022</a:t>
            </a:r>
          </a:p>
          <a:p>
            <a:pPr algn="ctr"/>
            <a:endParaRPr lang="en-US" b="1" dirty="0"/>
          </a:p>
          <a:p>
            <a:r>
              <a:rPr lang="en-US" dirty="0"/>
              <a:t>HS3.3 </a:t>
            </a:r>
            <a:r>
              <a:rPr lang="en-US" dirty="0" err="1"/>
              <a:t>Spatio</a:t>
            </a:r>
            <a:r>
              <a:rPr lang="en-US" dirty="0"/>
              <a:t>-temporal and/or (geo)statistical analysis of hydrological events, floods, extremes, and related hazards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EB409-1C80-4A65-B538-E96CF4EB1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9" y="3186060"/>
            <a:ext cx="2513643" cy="25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A11D-AD84-46C0-BB41-64CDE7F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30F3A-6420-4CA6-AECD-8AC5E46530B8}"/>
              </a:ext>
            </a:extLst>
          </p:cNvPr>
          <p:cNvSpPr txBox="1"/>
          <p:nvPr/>
        </p:nvSpPr>
        <p:spPr>
          <a:xfrm>
            <a:off x="734857" y="355975"/>
            <a:ext cx="6556509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>
                <a:solidFill>
                  <a:srgbClr val="002060"/>
                </a:solidFill>
              </a:rPr>
              <a:t>Statistical Performance Analysis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(Random Forest and Regression Tree)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BCD26-92F1-454F-AEF6-3755B7228EDE}"/>
              </a:ext>
            </a:extLst>
          </p:cNvPr>
          <p:cNvSpPr txBox="1"/>
          <p:nvPr/>
        </p:nvSpPr>
        <p:spPr>
          <a:xfrm>
            <a:off x="1194318" y="5187821"/>
            <a:ext cx="466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Prediction for Surface Runoff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Random Forest superior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33DBEE-310E-4F7C-9EF3-80638791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93" y="1683711"/>
            <a:ext cx="4865030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9A1AB0-0372-48D0-A169-5666DBBC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601" y="501650"/>
            <a:ext cx="4865030" cy="2749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24BDC-7F9F-4EF9-9E93-8A27B5A57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601" y="3606817"/>
            <a:ext cx="485893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A11D-AD84-46C0-BB41-64CDE7F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11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30F3A-6420-4CA6-AECD-8AC5E46530B8}"/>
              </a:ext>
            </a:extLst>
          </p:cNvPr>
          <p:cNvSpPr txBox="1"/>
          <p:nvPr/>
        </p:nvSpPr>
        <p:spPr>
          <a:xfrm>
            <a:off x="696757" y="0"/>
            <a:ext cx="655650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>
                <a:solidFill>
                  <a:srgbClr val="002060"/>
                </a:solidFill>
              </a:rPr>
              <a:t>Time Series Analysis (Surface Runoff)</a:t>
            </a:r>
            <a:endParaRPr lang="en-GB" sz="3200" u="sng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28745-C7EB-4B0D-82FE-C6BD97FFC336}"/>
              </a:ext>
            </a:extLst>
          </p:cNvPr>
          <p:cNvSpPr txBox="1"/>
          <p:nvPr/>
        </p:nvSpPr>
        <p:spPr>
          <a:xfrm>
            <a:off x="841015" y="982283"/>
            <a:ext cx="1022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Time series graph  given by  SWAT+ and Random Forest  for </a:t>
            </a:r>
            <a:r>
              <a:rPr lang="en-GB" i="1" dirty="0">
                <a:solidFill>
                  <a:srgbClr val="FF0000"/>
                </a:solidFill>
              </a:rPr>
              <a:t>surface runoff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1EC83-1921-4503-84BF-ED6E46D008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5" y="2050709"/>
            <a:ext cx="5171009" cy="335869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07CE3E-B6AD-4C51-A4D1-ECE45C372C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048373"/>
            <a:ext cx="5781675" cy="335869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747FAB-0D53-4426-9977-3EBB3451F3AE}"/>
              </a:ext>
            </a:extLst>
          </p:cNvPr>
          <p:cNvSpPr/>
          <p:nvPr/>
        </p:nvSpPr>
        <p:spPr>
          <a:xfrm>
            <a:off x="8341750" y="1645541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HRU 2246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E808EA-6E97-4082-A31B-7F8E74CD3626}"/>
              </a:ext>
            </a:extLst>
          </p:cNvPr>
          <p:cNvSpPr/>
          <p:nvPr/>
        </p:nvSpPr>
        <p:spPr>
          <a:xfrm>
            <a:off x="2381266" y="1662581"/>
            <a:ext cx="112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HRU 1718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945A4-2111-4180-9B2C-1EDE1FF05D22}"/>
              </a:ext>
            </a:extLst>
          </p:cNvPr>
          <p:cNvSpPr txBox="1"/>
          <p:nvPr/>
        </p:nvSpPr>
        <p:spPr>
          <a:xfrm>
            <a:off x="1408919" y="5428203"/>
            <a:ext cx="385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Good consistency, minor variance, slightly overpredicted peaks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02A57-C1C5-4922-BF46-6863F36647E2}"/>
              </a:ext>
            </a:extLst>
          </p:cNvPr>
          <p:cNvSpPr txBox="1"/>
          <p:nvPr/>
        </p:nvSpPr>
        <p:spPr>
          <a:xfrm>
            <a:off x="7144142" y="5535114"/>
            <a:ext cx="351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Mixed peak prediction, captures the trend of variation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E161D-EDC8-4A3E-9091-05A0931276D1}"/>
              </a:ext>
            </a:extLst>
          </p:cNvPr>
          <p:cNvSpPr txBox="1"/>
          <p:nvPr/>
        </p:nvSpPr>
        <p:spPr>
          <a:xfrm>
            <a:off x="8051998" y="353478"/>
            <a:ext cx="398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Random Forest considered for this analysis as it showed comparatively better performance than regression tree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51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A11D-AD84-46C0-BB41-64CDE7F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12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30F3A-6420-4CA6-AECD-8AC5E46530B8}"/>
              </a:ext>
            </a:extLst>
          </p:cNvPr>
          <p:cNvSpPr txBox="1"/>
          <p:nvPr/>
        </p:nvSpPr>
        <p:spPr>
          <a:xfrm>
            <a:off x="696757" y="0"/>
            <a:ext cx="655650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>
                <a:solidFill>
                  <a:srgbClr val="002060"/>
                </a:solidFill>
              </a:rPr>
              <a:t>Time Series Analysis (Soil Moisture)</a:t>
            </a:r>
            <a:endParaRPr lang="en-GB" sz="3200" u="sng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28745-C7EB-4B0D-82FE-C6BD97FFC336}"/>
              </a:ext>
            </a:extLst>
          </p:cNvPr>
          <p:cNvSpPr txBox="1"/>
          <p:nvPr/>
        </p:nvSpPr>
        <p:spPr>
          <a:xfrm>
            <a:off x="1509712" y="751963"/>
            <a:ext cx="1022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Time series graph  given by  SWAT+ and Random Forest  for </a:t>
            </a:r>
            <a:r>
              <a:rPr lang="en-GB" i="1" dirty="0">
                <a:solidFill>
                  <a:srgbClr val="FF0000"/>
                </a:solidFill>
              </a:rPr>
              <a:t>soil moisture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47FAB-0D53-4426-9977-3EBB3451F3AE}"/>
              </a:ext>
            </a:extLst>
          </p:cNvPr>
          <p:cNvSpPr/>
          <p:nvPr/>
        </p:nvSpPr>
        <p:spPr>
          <a:xfrm>
            <a:off x="8131256" y="1170037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HRU 2246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E808EA-6E97-4082-A31B-7F8E74CD3626}"/>
              </a:ext>
            </a:extLst>
          </p:cNvPr>
          <p:cNvSpPr/>
          <p:nvPr/>
        </p:nvSpPr>
        <p:spPr>
          <a:xfrm>
            <a:off x="2530556" y="1121295"/>
            <a:ext cx="112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HRU 1718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3246A0-E3F5-4FE3-8D12-89A8A3A60F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87896"/>
            <a:ext cx="5260326" cy="3535046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B488FA-554B-484C-9DC0-1FDF250F9A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6" y="1487896"/>
            <a:ext cx="5493066" cy="353504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22380-4F99-425C-9D5F-37817615A46D}"/>
              </a:ext>
            </a:extLst>
          </p:cNvPr>
          <p:cNvSpPr txBox="1"/>
          <p:nvPr/>
        </p:nvSpPr>
        <p:spPr>
          <a:xfrm>
            <a:off x="1501041" y="5035600"/>
            <a:ext cx="485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Fair fit until 2005, overpredicts the peak values in the later years, trend of the variation captured well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EB3C4-B94F-4DAB-9BE5-648F3708C18F}"/>
              </a:ext>
            </a:extLst>
          </p:cNvPr>
          <p:cNvSpPr txBox="1"/>
          <p:nvPr/>
        </p:nvSpPr>
        <p:spPr>
          <a:xfrm>
            <a:off x="7514305" y="5035600"/>
            <a:ext cx="326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Significantly overestimates the peak values in all years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D698A-11EB-4342-B27C-7DF1531CF05D}"/>
              </a:ext>
            </a:extLst>
          </p:cNvPr>
          <p:cNvSpPr txBox="1"/>
          <p:nvPr/>
        </p:nvSpPr>
        <p:spPr>
          <a:xfrm>
            <a:off x="3455741" y="6156295"/>
            <a:ext cx="515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May overlook the monthly drought conditions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351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A11D-AD84-46C0-BB41-64CDE7F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5B38E7-0CEB-494A-9E22-14E6AEDB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36" y="12700"/>
            <a:ext cx="11190514" cy="987996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83C8E-1D53-413F-812E-A652A87D9925}"/>
              </a:ext>
            </a:extLst>
          </p:cNvPr>
          <p:cNvSpPr txBox="1"/>
          <p:nvPr/>
        </p:nvSpPr>
        <p:spPr>
          <a:xfrm>
            <a:off x="811091" y="911704"/>
            <a:ext cx="10720803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/>
              <a:t>As a surrogate, Machine Learning model has a </a:t>
            </a:r>
            <a:r>
              <a:rPr lang="en-US" sz="2000" dirty="0">
                <a:solidFill>
                  <a:srgbClr val="FF0000"/>
                </a:solidFill>
              </a:rPr>
              <a:t>good potential </a:t>
            </a:r>
            <a:r>
              <a:rPr lang="en-US" sz="2000" dirty="0"/>
              <a:t>to represent NBS such as ponds however, further research and analysis is necessary to establish ML as a popular tool in this area.</a:t>
            </a:r>
          </a:p>
          <a:p>
            <a:pPr lvl="0" algn="just">
              <a:lnSpc>
                <a:spcPct val="150000"/>
              </a:lnSpc>
            </a:pPr>
            <a:endParaRPr lang="en-US" sz="2000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GB" sz="2000" dirty="0" err="1"/>
              <a:t>onds</a:t>
            </a:r>
            <a:r>
              <a:rPr lang="en-GB" sz="2000" dirty="0"/>
              <a:t> have the potential to </a:t>
            </a:r>
            <a:r>
              <a:rPr lang="en-GB" sz="2000" dirty="0">
                <a:solidFill>
                  <a:srgbClr val="FF0000"/>
                </a:solidFill>
              </a:rPr>
              <a:t>attenuate</a:t>
            </a:r>
            <a:r>
              <a:rPr lang="en-GB" sz="2000" dirty="0"/>
              <a:t> both </a:t>
            </a:r>
            <a:r>
              <a:rPr lang="en-GB" sz="2000" dirty="0">
                <a:solidFill>
                  <a:srgbClr val="FF0000"/>
                </a:solidFill>
              </a:rPr>
              <a:t>flood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FF0000"/>
                </a:solidFill>
              </a:rPr>
              <a:t>drought</a:t>
            </a:r>
            <a:r>
              <a:rPr lang="en-GB" sz="2000" dirty="0"/>
              <a:t> to a certain degree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GB" sz="2000" dirty="0"/>
              <a:t>hey have a </a:t>
            </a:r>
            <a:r>
              <a:rPr lang="en-GB" sz="2000" dirty="0">
                <a:solidFill>
                  <a:srgbClr val="FF0000"/>
                </a:solidFill>
              </a:rPr>
              <a:t>local effect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FF0000"/>
                </a:solidFill>
              </a:rPr>
              <a:t>effectiveness</a:t>
            </a:r>
            <a:r>
              <a:rPr lang="en-GB" sz="2000" dirty="0"/>
              <a:t> increases with an </a:t>
            </a:r>
            <a:r>
              <a:rPr lang="en-GB" sz="2000" dirty="0">
                <a:solidFill>
                  <a:srgbClr val="FF0000"/>
                </a:solidFill>
              </a:rPr>
              <a:t>increase</a:t>
            </a:r>
            <a:r>
              <a:rPr lang="en-GB" sz="2000" dirty="0"/>
              <a:t> in the </a:t>
            </a:r>
            <a:r>
              <a:rPr lang="en-GB" sz="2000" dirty="0">
                <a:solidFill>
                  <a:srgbClr val="FF0000"/>
                </a:solidFill>
              </a:rPr>
              <a:t>area of intervention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Performance of ML models in the prediction of </a:t>
            </a:r>
            <a:r>
              <a:rPr lang="en-GB" sz="2000" dirty="0">
                <a:solidFill>
                  <a:srgbClr val="FF0000"/>
                </a:solidFill>
              </a:rPr>
              <a:t>surface runoff </a:t>
            </a:r>
            <a:r>
              <a:rPr lang="en-GB" sz="2000" dirty="0"/>
              <a:t>in HRU level </a:t>
            </a:r>
            <a:r>
              <a:rPr lang="en-GB" sz="2000" dirty="0">
                <a:solidFill>
                  <a:srgbClr val="FF0000"/>
                </a:solidFill>
              </a:rPr>
              <a:t>high</a:t>
            </a:r>
            <a:r>
              <a:rPr lang="en-GB" sz="2000" dirty="0"/>
              <a:t>- surface runoff or excess runoff closely related to precipitation-one of the inputs to ML, soil moisture could not be modelled as effectively- further research needed to develop a justified conclusion</a:t>
            </a:r>
          </a:p>
        </p:txBody>
      </p:sp>
    </p:spTree>
    <p:extLst>
      <p:ext uri="{BB962C8B-B14F-4D97-AF65-F5344CB8AC3E}">
        <p14:creationId xmlns:p14="http://schemas.microsoft.com/office/powerpoint/2010/main" val="131835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D5A8-A455-40D5-8AE1-705B9A0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5E87-70B2-444A-8013-0673A96E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14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0A8E7-EB6F-4DF6-A9BE-80115552CD79}"/>
              </a:ext>
            </a:extLst>
          </p:cNvPr>
          <p:cNvSpPr/>
          <p:nvPr/>
        </p:nvSpPr>
        <p:spPr>
          <a:xfrm>
            <a:off x="838200" y="1245856"/>
            <a:ext cx="9974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Dhital</a:t>
            </a:r>
            <a:r>
              <a:rPr lang="en-US" sz="1200" dirty="0"/>
              <a:t> YP, </a:t>
            </a:r>
            <a:r>
              <a:rPr lang="en-US" sz="1200" dirty="0" err="1"/>
              <a:t>Kayastha</a:t>
            </a:r>
            <a:r>
              <a:rPr lang="en-US" sz="1200" dirty="0"/>
              <a:t> RB (2013) Frequency analysis, causes and impacts of flooding in the Bagmati River Basin, Nepal. Journal of Flood Risk Management 6: 253-260 DOI </a:t>
            </a:r>
            <a:r>
              <a:rPr lang="en-US" sz="1200" u="sng" dirty="0">
                <a:hlinkClick r:id="rId2"/>
              </a:rPr>
              <a:t>https://doi.org/10.1111/jfr3.12013</a:t>
            </a: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Ruangpan</a:t>
            </a:r>
            <a:r>
              <a:rPr lang="en-US" sz="1200" dirty="0"/>
              <a:t> L, </a:t>
            </a:r>
            <a:r>
              <a:rPr lang="en-US" sz="1200" dirty="0" err="1"/>
              <a:t>Vojinovic</a:t>
            </a:r>
            <a:r>
              <a:rPr lang="en-US" sz="1200" dirty="0"/>
              <a:t> Z, Di </a:t>
            </a:r>
            <a:r>
              <a:rPr lang="en-US" sz="1200" dirty="0" err="1"/>
              <a:t>Sabatino</a:t>
            </a:r>
            <a:r>
              <a:rPr lang="en-US" sz="1200" dirty="0"/>
              <a:t> S, Leo LS, Capobianco V, </a:t>
            </a:r>
            <a:r>
              <a:rPr lang="en-US" sz="1200" dirty="0" err="1"/>
              <a:t>Oen</a:t>
            </a:r>
            <a:r>
              <a:rPr lang="en-US" sz="1200" dirty="0"/>
              <a:t> AMP, McClain ME, Lopez-Gunn E (2020) Nature-based solutions for hydro-meteorological risk reduction: a state-of-the-art review of the research area. Nat Hazards Earth Syst Sci 20: 243-270 DOI 10.5194/nhess-20-243-2020</a:t>
            </a:r>
            <a:endParaRPr lang="en-GB" sz="1200" dirty="0"/>
          </a:p>
          <a:p>
            <a:pPr algn="just"/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UCL, CRED, USAID (2017) Natural Disasters 2017</a:t>
            </a:r>
          </a:p>
        </p:txBody>
      </p:sp>
    </p:spTree>
    <p:extLst>
      <p:ext uri="{BB962C8B-B14F-4D97-AF65-F5344CB8AC3E}">
        <p14:creationId xmlns:p14="http://schemas.microsoft.com/office/powerpoint/2010/main" val="1619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D5A8-A455-40D5-8AE1-705B9A0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550" y="858867"/>
            <a:ext cx="6148526" cy="2422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u="none" dirty="0"/>
              <a:t>Thank You</a:t>
            </a:r>
            <a:endParaRPr lang="en-GB" sz="7200" u="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15E87-70B2-444A-8013-0673A96E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301B27-3997-421A-90D8-0CC51AAA9754}"/>
              </a:ext>
            </a:extLst>
          </p:cNvPr>
          <p:cNvSpPr txBox="1">
            <a:spLocks/>
          </p:cNvSpPr>
          <p:nvPr/>
        </p:nvSpPr>
        <p:spPr>
          <a:xfrm>
            <a:off x="1012221" y="3107465"/>
            <a:ext cx="6018246" cy="93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sng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u="none" dirty="0">
                <a:solidFill>
                  <a:schemeClr val="accent6">
                    <a:lumMod val="75000"/>
                  </a:schemeClr>
                </a:solidFill>
              </a:rPr>
              <a:t>Questions??</a:t>
            </a:r>
            <a:endParaRPr lang="en-GB" sz="5400" u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41263-5B6A-46AA-8D01-DA4FA399A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0" y="722442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0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8BE3-7482-4B63-AF29-391850E1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2</a:t>
            </a:fld>
            <a:endParaRPr lang="en-GB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285526B7-8E02-4A7D-8D69-2290FE0B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86"/>
            <a:ext cx="10515600" cy="694445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EA56A9-AEA9-4015-ABEB-0EDF137C5814}"/>
              </a:ext>
            </a:extLst>
          </p:cNvPr>
          <p:cNvGrpSpPr/>
          <p:nvPr/>
        </p:nvGrpSpPr>
        <p:grpSpPr>
          <a:xfrm>
            <a:off x="691380" y="1199156"/>
            <a:ext cx="4523475" cy="2579045"/>
            <a:chOff x="624093" y="771984"/>
            <a:chExt cx="4523475" cy="25790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419B6E-D619-4D60-A10A-AACD5D6158A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755" y="771984"/>
              <a:ext cx="4330813" cy="1994270"/>
            </a:xfrm>
            <a:prstGeom prst="rect">
              <a:avLst/>
            </a:prstGeom>
            <a:noFill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3DF1C3-C493-451F-85D3-67105654EA29}"/>
                </a:ext>
              </a:extLst>
            </p:cNvPr>
            <p:cNvSpPr/>
            <p:nvPr/>
          </p:nvSpPr>
          <p:spPr>
            <a:xfrm>
              <a:off x="624093" y="2766254"/>
              <a:ext cx="44461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500"/>
                </a:spcBef>
                <a:spcAft>
                  <a:spcPts val="1000"/>
                </a:spcAft>
              </a:pPr>
              <a:r>
                <a:rPr lang="en-GB" sz="1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Number of Flood and Drought Occurrences worldwide in 2017 compared to 2007-2016 </a:t>
              </a:r>
              <a:r>
                <a:rPr lang="en-US" dirty="0"/>
                <a:t>(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UCL et al., 2017)</a:t>
              </a:r>
              <a:endParaRPr lang="en-GB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3F725-377C-44BB-92D8-445E4535C69A}"/>
              </a:ext>
            </a:extLst>
          </p:cNvPr>
          <p:cNvGrpSpPr/>
          <p:nvPr/>
        </p:nvGrpSpPr>
        <p:grpSpPr>
          <a:xfrm>
            <a:off x="4742592" y="4226888"/>
            <a:ext cx="3137334" cy="2236819"/>
            <a:chOff x="8870042" y="414451"/>
            <a:chExt cx="3137334" cy="22368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3AE693-BBE0-4EEC-8491-35CEAC8E7842}"/>
                </a:ext>
              </a:extLst>
            </p:cNvPr>
            <p:cNvGrpSpPr/>
            <p:nvPr/>
          </p:nvGrpSpPr>
          <p:grpSpPr>
            <a:xfrm>
              <a:off x="8870042" y="466387"/>
              <a:ext cx="3137334" cy="2184883"/>
              <a:chOff x="8348650" y="651895"/>
              <a:chExt cx="3629486" cy="261784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DF9D1D-3FB0-4F2D-AD4B-38BFEEFC9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650" y="651895"/>
                <a:ext cx="3593115" cy="2617841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713D8A-3896-49AA-A1A8-32D8BE1E19C1}"/>
                  </a:ext>
                </a:extLst>
              </p:cNvPr>
              <p:cNvSpPr/>
              <p:nvPr/>
            </p:nvSpPr>
            <p:spPr>
              <a:xfrm>
                <a:off x="8385020" y="2744126"/>
                <a:ext cx="35931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https://www.howardcountymd.gov/public-works/stormwater-management-facilities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4659E8-D6A4-4B57-968A-C7E26602D3A7}"/>
                </a:ext>
              </a:extLst>
            </p:cNvPr>
            <p:cNvSpPr txBox="1"/>
            <p:nvPr/>
          </p:nvSpPr>
          <p:spPr>
            <a:xfrm>
              <a:off x="9516289" y="414451"/>
              <a:ext cx="1813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Pond as NBS</a:t>
              </a:r>
              <a:endParaRPr lang="en-GB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0B1311-73AC-4A5C-B2A8-7861375326DB}"/>
              </a:ext>
            </a:extLst>
          </p:cNvPr>
          <p:cNvSpPr/>
          <p:nvPr/>
        </p:nvSpPr>
        <p:spPr>
          <a:xfrm>
            <a:off x="816755" y="4314247"/>
            <a:ext cx="38601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</a:rPr>
              <a:t>Sustainable solutions- </a:t>
            </a:r>
            <a:r>
              <a:rPr lang="en-GB" b="1" dirty="0">
                <a:ea typeface="Calibri" panose="020F0502020204030204" pitchFamily="34" charset="0"/>
              </a:rPr>
              <a:t>Nature-Based Solution (NBS)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</a:rPr>
              <a:t>Understanding of how to model NBS is limited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</a:rPr>
              <a:t>M</a:t>
            </a:r>
            <a:r>
              <a:rPr lang="en-GB" b="1" dirty="0" err="1">
                <a:ea typeface="Calibri" panose="020F0502020204030204" pitchFamily="34" charset="0"/>
              </a:rPr>
              <a:t>achine</a:t>
            </a:r>
            <a:r>
              <a:rPr lang="en-GB" b="1" dirty="0">
                <a:ea typeface="Calibri" panose="020F0502020204030204" pitchFamily="34" charset="0"/>
              </a:rPr>
              <a:t> Learning (ML) </a:t>
            </a:r>
            <a:r>
              <a:rPr lang="en-GB" dirty="0">
                <a:ea typeface="Calibri" panose="020F0502020204030204" pitchFamily="34" charset="0"/>
              </a:rPr>
              <a:t>approach can be useful for replicating such complex system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45FA56-F2CC-472B-AA22-726EFA511C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7" t="653" r="8183" b="-2042"/>
          <a:stretch/>
        </p:blipFill>
        <p:spPr>
          <a:xfrm>
            <a:off x="8815695" y="77844"/>
            <a:ext cx="3353756" cy="28844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D8FAE0-E0E3-4AA6-8E14-B1EDC63FE778}"/>
              </a:ext>
            </a:extLst>
          </p:cNvPr>
          <p:cNvSpPr/>
          <p:nvPr/>
        </p:nvSpPr>
        <p:spPr>
          <a:xfrm>
            <a:off x="5308762" y="922039"/>
            <a:ext cx="3786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Bagmati River Basin of Nepal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9DDB95-DD98-49C6-AAE4-9C3CA66BF3CA}"/>
              </a:ext>
            </a:extLst>
          </p:cNvPr>
          <p:cNvGrpSpPr/>
          <p:nvPr/>
        </p:nvGrpSpPr>
        <p:grpSpPr>
          <a:xfrm>
            <a:off x="5789513" y="2135344"/>
            <a:ext cx="3234119" cy="1939502"/>
            <a:chOff x="4213083" y="1070110"/>
            <a:chExt cx="3631163" cy="242662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163616-74CD-411F-A6ED-A960174B9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083" y="1070110"/>
              <a:ext cx="3600336" cy="242662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2727A3-653A-48D8-AD05-1362CDA66DAA}"/>
                </a:ext>
              </a:extLst>
            </p:cNvPr>
            <p:cNvSpPr/>
            <p:nvPr/>
          </p:nvSpPr>
          <p:spPr>
            <a:xfrm>
              <a:off x="4213083" y="3126478"/>
              <a:ext cx="3631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dirty="0">
                  <a:solidFill>
                    <a:srgbClr val="FF0000"/>
                  </a:solidFill>
                </a:rPr>
                <a:t>https://www.spotlightnepal.com/2019/07/12/water-level-bagmati-river-and-its-tributaries-above-danger-mark/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2AF7F9-8CB8-4952-AEBE-1B7B87BF8CC7}"/>
                </a:ext>
              </a:extLst>
            </p:cNvPr>
            <p:cNvSpPr txBox="1"/>
            <p:nvPr/>
          </p:nvSpPr>
          <p:spPr>
            <a:xfrm>
              <a:off x="4330777" y="1159538"/>
              <a:ext cx="1539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2019</a:t>
              </a:r>
              <a:endParaRPr lang="en-GB" dirty="0">
                <a:solidFill>
                  <a:schemeClr val="bg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8F4FC63-960B-4970-82D8-A2DCCA8B4899}"/>
              </a:ext>
            </a:extLst>
          </p:cNvPr>
          <p:cNvSpPr txBox="1"/>
          <p:nvPr/>
        </p:nvSpPr>
        <p:spPr>
          <a:xfrm>
            <a:off x="8004110" y="4194833"/>
            <a:ext cx="38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Floods most common natural disasters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Droughts not widely studied, few papers published indicate the occurrence of droughts of different intensity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9AB2A6-E664-42CD-AABA-FE05C3072EC1}"/>
              </a:ext>
            </a:extLst>
          </p:cNvPr>
          <p:cNvSpPr txBox="1"/>
          <p:nvPr/>
        </p:nvSpPr>
        <p:spPr>
          <a:xfrm>
            <a:off x="10408280" y="2866832"/>
            <a:ext cx="1614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>
                <a:cs typeface="Times New Roman" panose="02020603050405020304" pitchFamily="18" charset="0"/>
              </a:rPr>
              <a:t>Fig: Bagmati River basin</a:t>
            </a:r>
          </a:p>
          <a:p>
            <a:pPr algn="just"/>
            <a:r>
              <a:rPr lang="en-US" sz="1100" i="1" dirty="0">
                <a:cs typeface="Times New Roman" panose="02020603050405020304" pitchFamily="18" charset="0"/>
              </a:rPr>
              <a:t>(Source: </a:t>
            </a:r>
            <a:r>
              <a:rPr lang="en-US" sz="1100" i="1" dirty="0" err="1">
                <a:cs typeface="Times New Roman" panose="02020603050405020304" pitchFamily="18" charset="0"/>
              </a:rPr>
              <a:t>Kayastha</a:t>
            </a:r>
            <a:r>
              <a:rPr lang="en-US" sz="1100" i="1" dirty="0">
                <a:cs typeface="Times New Roman" panose="02020603050405020304" pitchFamily="18" charset="0"/>
              </a:rPr>
              <a:t>, 2014)</a:t>
            </a:r>
            <a:endParaRPr lang="en-GB" sz="11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3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E49A-2ECB-4230-9A72-E4C7D77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60" y="11656"/>
            <a:ext cx="5354883" cy="640174"/>
          </a:xfrm>
        </p:spPr>
        <p:txBody>
          <a:bodyPr>
            <a:normAutofit/>
          </a:bodyPr>
          <a:lstStyle/>
          <a:p>
            <a:r>
              <a:rPr lang="en-US" sz="3600" dirty="0"/>
              <a:t>Research Methodology</a:t>
            </a:r>
            <a:endParaRPr lang="en-GB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A11D-AD84-46C0-BB41-64CDE7F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A049A-B7BB-4937-8720-FC1988E9B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9" y="-11656"/>
            <a:ext cx="733926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A81EF7-9E83-43D2-9C88-48EF4D6BC0A6}"/>
              </a:ext>
            </a:extLst>
          </p:cNvPr>
          <p:cNvSpPr txBox="1"/>
          <p:nvPr/>
        </p:nvSpPr>
        <p:spPr>
          <a:xfrm>
            <a:off x="659201" y="3044032"/>
            <a:ext cx="445323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SWAT+ Output for Agricultural HRUs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Correlation Analysis-Pearson Correlation Coefficient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Decision Tree (Regression Tree) and Random Forest (RF)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0A3FD-E27A-462F-AC3E-D45CAB107747}"/>
              </a:ext>
            </a:extLst>
          </p:cNvPr>
          <p:cNvSpPr txBox="1"/>
          <p:nvPr/>
        </p:nvSpPr>
        <p:spPr>
          <a:xfrm>
            <a:off x="755779" y="2674700"/>
            <a:ext cx="35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F19B6-7E05-47DC-B7EE-663292B8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385D-C6AB-4C78-97BB-74118472EABC}" type="slidenum">
              <a:rPr lang="en-GB" smtClean="0"/>
              <a:t>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A9109C-E9BD-4D5D-A35F-085328F030E3}"/>
              </a:ext>
            </a:extLst>
          </p:cNvPr>
          <p:cNvSpPr/>
          <p:nvPr/>
        </p:nvSpPr>
        <p:spPr>
          <a:xfrm>
            <a:off x="792679" y="1358793"/>
            <a:ext cx="6118346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Scenario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: Ponds in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pper catchment</a:t>
            </a:r>
          </a:p>
          <a:p>
            <a:pPr algn="just"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Scenario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: Ponds in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iddle catchment</a:t>
            </a:r>
          </a:p>
          <a:p>
            <a:pPr algn="just"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Scenario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: Ponds in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ower catchment</a:t>
            </a:r>
          </a:p>
          <a:p>
            <a:pPr algn="just"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Scenario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: Ponds in 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pper+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iddle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catchment</a:t>
            </a:r>
          </a:p>
          <a:p>
            <a:pPr algn="just"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Scenario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: Ponds in 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iddle+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ower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catchment</a:t>
            </a:r>
          </a:p>
          <a:p>
            <a:pPr algn="just"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Scenario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UML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: Ponds in 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pper+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iddle+</a:t>
            </a:r>
            <a:r>
              <a:rPr lang="en-GB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ower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catchment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3E8427-9052-449D-9338-4473FBEAB802}"/>
              </a:ext>
            </a:extLst>
          </p:cNvPr>
          <p:cNvGrpSpPr/>
          <p:nvPr/>
        </p:nvGrpSpPr>
        <p:grpSpPr>
          <a:xfrm>
            <a:off x="7394524" y="1101163"/>
            <a:ext cx="4126095" cy="3442824"/>
            <a:chOff x="7756277" y="1156834"/>
            <a:chExt cx="4298874" cy="37783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84F56A-F871-4D30-8F25-A65F0BD4D4E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56277" y="1156834"/>
              <a:ext cx="4298874" cy="377836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B74957-BD82-4EC8-86BE-1C3FD21BBC9F}"/>
                </a:ext>
              </a:extLst>
            </p:cNvPr>
            <p:cNvSpPr txBox="1"/>
            <p:nvPr/>
          </p:nvSpPr>
          <p:spPr>
            <a:xfrm>
              <a:off x="11353800" y="1632857"/>
              <a:ext cx="393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U</a:t>
              </a:r>
              <a:endParaRPr lang="en-GB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6FFFD1-1991-4011-BD0F-6AD98065785A}"/>
                </a:ext>
              </a:extLst>
            </p:cNvPr>
            <p:cNvSpPr txBox="1"/>
            <p:nvPr/>
          </p:nvSpPr>
          <p:spPr>
            <a:xfrm>
              <a:off x="11550520" y="2461243"/>
              <a:ext cx="393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M</a:t>
              </a:r>
              <a:endParaRPr lang="en-GB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C80EB9-2153-4899-9A5A-B0F7C1C0488B}"/>
                </a:ext>
              </a:extLst>
            </p:cNvPr>
            <p:cNvSpPr txBox="1"/>
            <p:nvPr/>
          </p:nvSpPr>
          <p:spPr>
            <a:xfrm>
              <a:off x="8217160" y="3530081"/>
              <a:ext cx="393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L</a:t>
              </a:r>
              <a:endParaRPr lang="en-GB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3146FD8-D96A-409B-A498-CC063B70E9BE}"/>
              </a:ext>
            </a:extLst>
          </p:cNvPr>
          <p:cNvSpPr txBox="1"/>
          <p:nvPr/>
        </p:nvSpPr>
        <p:spPr>
          <a:xfrm>
            <a:off x="671381" y="98132"/>
            <a:ext cx="9433672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Scenarios for Ponds (Agricultural HRUs)</a:t>
            </a:r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187382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475ED7-8BD2-4CC9-933B-22FDA4B03381}"/>
              </a:ext>
            </a:extLst>
          </p:cNvPr>
          <p:cNvSpPr txBox="1"/>
          <p:nvPr/>
        </p:nvSpPr>
        <p:spPr>
          <a:xfrm>
            <a:off x="748518" y="1460776"/>
            <a:ext cx="106949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Results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DF77B-2CB9-4B2D-813A-98DDF764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385D-C6AB-4C78-97BB-74118472EABC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D1240-1E21-4A35-A917-71E60B4BF488}"/>
              </a:ext>
            </a:extLst>
          </p:cNvPr>
          <p:cNvSpPr txBox="1"/>
          <p:nvPr/>
        </p:nvSpPr>
        <p:spPr>
          <a:xfrm>
            <a:off x="2118049" y="2499304"/>
            <a:ext cx="9041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SWAT+ model (with NBS compared to the baseline model)</a:t>
            </a:r>
            <a:endParaRPr lang="en-GB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99DD3-1DCA-4970-919B-1D180C880344}"/>
              </a:ext>
            </a:extLst>
          </p:cNvPr>
          <p:cNvSpPr txBox="1"/>
          <p:nvPr/>
        </p:nvSpPr>
        <p:spPr>
          <a:xfrm>
            <a:off x="603928" y="136525"/>
            <a:ext cx="8633377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Flood Peak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Analysis  </a:t>
            </a:r>
            <a:endParaRPr kumimoji="0" lang="en-GB" sz="18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F19B6-7E05-47DC-B7EE-663292B8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2385D-C6AB-4C78-97BB-74118472EA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09A14-CA52-4C13-8FF1-EC7A33B2DB56}"/>
              </a:ext>
            </a:extLst>
          </p:cNvPr>
          <p:cNvGrpSpPr/>
          <p:nvPr/>
        </p:nvGrpSpPr>
        <p:grpSpPr>
          <a:xfrm>
            <a:off x="5726671" y="16265"/>
            <a:ext cx="6392966" cy="4378019"/>
            <a:chOff x="5734881" y="65897"/>
            <a:chExt cx="6392966" cy="43780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C892E-ACB6-408D-A860-0EE2994C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4881" y="939418"/>
              <a:ext cx="5853191" cy="350449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4BB5B1-008F-4493-B436-F5B8D93CD2E1}"/>
                </a:ext>
              </a:extLst>
            </p:cNvPr>
            <p:cNvGrpSpPr/>
            <p:nvPr/>
          </p:nvGrpSpPr>
          <p:grpSpPr>
            <a:xfrm>
              <a:off x="8752114" y="65897"/>
              <a:ext cx="3375733" cy="2005498"/>
              <a:chOff x="26112" y="0"/>
              <a:chExt cx="2792617" cy="170327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0E1292E-5DDB-427E-9EF8-01CEABA99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283" y="0"/>
                <a:ext cx="2417445" cy="1553210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7823F24-D293-4218-A481-CB92AA8758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12" y="0"/>
                <a:ext cx="375171" cy="162806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D7624B8-EC6D-4BB7-9F6B-D9216859CE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559" y="1552859"/>
                <a:ext cx="2725170" cy="1504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D7FA16-3AC0-4DAB-B186-1AC066F91B0F}"/>
              </a:ext>
            </a:extLst>
          </p:cNvPr>
          <p:cNvSpPr txBox="1"/>
          <p:nvPr/>
        </p:nvSpPr>
        <p:spPr>
          <a:xfrm>
            <a:off x="527951" y="1439375"/>
            <a:ext cx="526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Analyzed at the main outlet (P3)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impact with the increase in the intervention area and proximity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so effective for higher return period range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75E5A4-9806-4672-8CDE-C1F46B5003B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15878" y="3461444"/>
            <a:ext cx="2925392" cy="257631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065B85-A442-4FC4-A878-E25F6AED5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2248"/>
              </p:ext>
            </p:extLst>
          </p:nvPr>
        </p:nvGraphicFramePr>
        <p:xfrm>
          <a:off x="4226767" y="4394284"/>
          <a:ext cx="6753412" cy="2286000"/>
        </p:xfrm>
        <a:graphic>
          <a:graphicData uri="http://schemas.openxmlformats.org/drawingml/2006/table">
            <a:tbl>
              <a:tblPr firstRow="1" firstCol="1" bandRow="1"/>
              <a:tblGrid>
                <a:gridCol w="1121148">
                  <a:extLst>
                    <a:ext uri="{9D8B030D-6E8A-4147-A177-3AD203B41FA5}">
                      <a16:colId xmlns:a16="http://schemas.microsoft.com/office/drawing/2014/main" val="670504121"/>
                    </a:ext>
                  </a:extLst>
                </a:gridCol>
                <a:gridCol w="1241128">
                  <a:extLst>
                    <a:ext uri="{9D8B030D-6E8A-4147-A177-3AD203B41FA5}">
                      <a16:colId xmlns:a16="http://schemas.microsoft.com/office/drawing/2014/main" val="2598908339"/>
                    </a:ext>
                  </a:extLst>
                </a:gridCol>
                <a:gridCol w="685295">
                  <a:extLst>
                    <a:ext uri="{9D8B030D-6E8A-4147-A177-3AD203B41FA5}">
                      <a16:colId xmlns:a16="http://schemas.microsoft.com/office/drawing/2014/main" val="1997860573"/>
                    </a:ext>
                  </a:extLst>
                </a:gridCol>
                <a:gridCol w="650426">
                  <a:extLst>
                    <a:ext uri="{9D8B030D-6E8A-4147-A177-3AD203B41FA5}">
                      <a16:colId xmlns:a16="http://schemas.microsoft.com/office/drawing/2014/main" val="866301030"/>
                    </a:ext>
                  </a:extLst>
                </a:gridCol>
                <a:gridCol w="796605">
                  <a:extLst>
                    <a:ext uri="{9D8B030D-6E8A-4147-A177-3AD203B41FA5}">
                      <a16:colId xmlns:a16="http://schemas.microsoft.com/office/drawing/2014/main" val="1909018049"/>
                    </a:ext>
                  </a:extLst>
                </a:gridCol>
                <a:gridCol w="796605">
                  <a:extLst>
                    <a:ext uri="{9D8B030D-6E8A-4147-A177-3AD203B41FA5}">
                      <a16:colId xmlns:a16="http://schemas.microsoft.com/office/drawing/2014/main" val="539116660"/>
                    </a:ext>
                  </a:extLst>
                </a:gridCol>
                <a:gridCol w="764361">
                  <a:extLst>
                    <a:ext uri="{9D8B030D-6E8A-4147-A177-3AD203B41FA5}">
                      <a16:colId xmlns:a16="http://schemas.microsoft.com/office/drawing/2014/main" val="1941838684"/>
                    </a:ext>
                  </a:extLst>
                </a:gridCol>
                <a:gridCol w="697844">
                  <a:extLst>
                    <a:ext uri="{9D8B030D-6E8A-4147-A177-3AD203B41FA5}">
                      <a16:colId xmlns:a16="http://schemas.microsoft.com/office/drawing/2014/main" val="266089207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Return period (</a:t>
                      </a: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Peaks (Baseline)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Reduced Peaks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905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66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073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Q2-Q5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175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Q5-Q10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08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&gt;Q10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927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93935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Reduction (m3/sec)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283981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64B861-92DE-48B9-8625-B2F249470B4B}"/>
              </a:ext>
            </a:extLst>
          </p:cNvPr>
          <p:cNvCxnSpPr/>
          <p:nvPr/>
        </p:nvCxnSpPr>
        <p:spPr>
          <a:xfrm>
            <a:off x="5969130" y="6521100"/>
            <a:ext cx="365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5B52C0-2290-4CE7-B809-4827969B22E7}"/>
              </a:ext>
            </a:extLst>
          </p:cNvPr>
          <p:cNvCxnSpPr/>
          <p:nvPr/>
        </p:nvCxnSpPr>
        <p:spPr>
          <a:xfrm>
            <a:off x="4835773" y="6037763"/>
            <a:ext cx="363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0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99DD3-1DCA-4970-919B-1D180C880344}"/>
              </a:ext>
            </a:extLst>
          </p:cNvPr>
          <p:cNvSpPr txBox="1"/>
          <p:nvPr/>
        </p:nvSpPr>
        <p:spPr>
          <a:xfrm>
            <a:off x="657396" y="0"/>
            <a:ext cx="726429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Drought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Analysis (Hydrological)</a:t>
            </a:r>
            <a:endParaRPr kumimoji="0" lang="en-GB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F19B6-7E05-47DC-B7EE-663292B8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2385D-C6AB-4C78-97BB-74118472EA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D4C3-8E1F-4181-8C4F-7F785CE8E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57061" y="24284"/>
            <a:ext cx="3596732" cy="322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302AA-0C3A-4D27-A569-345174808E4B}"/>
              </a:ext>
            </a:extLst>
          </p:cNvPr>
          <p:cNvSpPr txBox="1"/>
          <p:nvPr/>
        </p:nvSpPr>
        <p:spPr>
          <a:xfrm>
            <a:off x="567107" y="2728652"/>
            <a:ext cx="980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GB" dirty="0" err="1"/>
              <a:t>ixed</a:t>
            </a:r>
            <a:r>
              <a:rPr lang="en-GB" dirty="0"/>
              <a:t> results for either a rise in event, a decrease in it or no change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3BE3D8-A08F-4D3F-ACFA-6F2700E7E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57380"/>
              </p:ext>
            </p:extLst>
          </p:nvPr>
        </p:nvGraphicFramePr>
        <p:xfrm>
          <a:off x="847533" y="1003031"/>
          <a:ext cx="741939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167879">
                  <a:extLst>
                    <a:ext uri="{9D8B030D-6E8A-4147-A177-3AD203B41FA5}">
                      <a16:colId xmlns:a16="http://schemas.microsoft.com/office/drawing/2014/main" val="3432015896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2086917555"/>
                    </a:ext>
                  </a:extLst>
                </a:gridCol>
                <a:gridCol w="923731">
                  <a:extLst>
                    <a:ext uri="{9D8B030D-6E8A-4147-A177-3AD203B41FA5}">
                      <a16:colId xmlns:a16="http://schemas.microsoft.com/office/drawing/2014/main" val="1677326716"/>
                    </a:ext>
                  </a:extLst>
                </a:gridCol>
                <a:gridCol w="811763">
                  <a:extLst>
                    <a:ext uri="{9D8B030D-6E8A-4147-A177-3AD203B41FA5}">
                      <a16:colId xmlns:a16="http://schemas.microsoft.com/office/drawing/2014/main" val="717611437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289582865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944653587"/>
                    </a:ext>
                  </a:extLst>
                </a:gridCol>
                <a:gridCol w="718458">
                  <a:extLst>
                    <a:ext uri="{9D8B030D-6E8A-4147-A177-3AD203B41FA5}">
                      <a16:colId xmlns:a16="http://schemas.microsoft.com/office/drawing/2014/main" val="164241127"/>
                    </a:ext>
                  </a:extLst>
                </a:gridCol>
                <a:gridCol w="774442">
                  <a:extLst>
                    <a:ext uri="{9D8B030D-6E8A-4147-A177-3AD203B41FA5}">
                      <a16:colId xmlns:a16="http://schemas.microsoft.com/office/drawing/2014/main" val="2153529326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Scenarios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1022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197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8558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38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37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081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716105-5CA7-454E-B76A-F496B11064D6}"/>
              </a:ext>
            </a:extLst>
          </p:cNvPr>
          <p:cNvSpPr txBox="1"/>
          <p:nvPr/>
        </p:nvSpPr>
        <p:spPr>
          <a:xfrm>
            <a:off x="567107" y="2981382"/>
            <a:ext cx="1172130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Monthly mean of the variation of water balance components (Upper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Catchment)</a:t>
            </a:r>
            <a:endParaRPr kumimoji="0" lang="en-GB" sz="12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F6593-3A92-4310-8B1A-2AC8B02B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91" y="3770438"/>
            <a:ext cx="5551419" cy="2728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3665E5-88CE-4DC1-AD3A-1F39DFA52231}"/>
              </a:ext>
            </a:extLst>
          </p:cNvPr>
          <p:cNvSpPr txBox="1"/>
          <p:nvPr/>
        </p:nvSpPr>
        <p:spPr>
          <a:xfrm>
            <a:off x="6596742" y="3780672"/>
            <a:ext cx="5001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Decrease in surface runoff in the monsoon season helps in the reduction of flood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Soil retains more water during the rainy season (June-September) compared to the baseline scenario, improves the drought situation in the immediate dry months.</a:t>
            </a:r>
          </a:p>
        </p:txBody>
      </p:sp>
    </p:spTree>
    <p:extLst>
      <p:ext uri="{BB962C8B-B14F-4D97-AF65-F5344CB8AC3E}">
        <p14:creationId xmlns:p14="http://schemas.microsoft.com/office/powerpoint/2010/main" val="305206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99DD3-1DCA-4970-919B-1D180C880344}"/>
              </a:ext>
            </a:extLst>
          </p:cNvPr>
          <p:cNvSpPr txBox="1"/>
          <p:nvPr/>
        </p:nvSpPr>
        <p:spPr>
          <a:xfrm>
            <a:off x="1457326" y="2312692"/>
            <a:ext cx="10215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Results (Machine Learning model-</a:t>
            </a:r>
            <a:r>
              <a:rPr lang="en-US" sz="4400" b="1" dirty="0">
                <a:solidFill>
                  <a:srgbClr val="FF0000"/>
                </a:solidFill>
              </a:rPr>
              <a:t>Random Forest and Regression Tree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F19B6-7E05-47DC-B7EE-663292B8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385D-C6AB-4C78-97BB-74118472EA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A11D-AD84-46C0-BB41-64CDE7F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AEA-878D-4221-91A4-74A099B8FFA6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9A0C8-1E5C-42F7-A1DE-5D8977C26AA1}"/>
              </a:ext>
            </a:extLst>
          </p:cNvPr>
          <p:cNvSpPr txBox="1"/>
          <p:nvPr/>
        </p:nvSpPr>
        <p:spPr>
          <a:xfrm>
            <a:off x="611421" y="54379"/>
            <a:ext cx="1128297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u="sng" dirty="0">
                <a:solidFill>
                  <a:srgbClr val="002060"/>
                </a:solidFill>
              </a:rPr>
              <a:t>Selection of Inputs</a:t>
            </a:r>
            <a:endParaRPr lang="en-GB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138C4-CB4B-4A3A-801E-6B46659E0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33" y="2491451"/>
            <a:ext cx="5885767" cy="4162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9518F1-3FEB-41D9-91C4-DF2FE071409F}"/>
              </a:ext>
            </a:extLst>
          </p:cNvPr>
          <p:cNvSpPr txBox="1"/>
          <p:nvPr/>
        </p:nvSpPr>
        <p:spPr>
          <a:xfrm>
            <a:off x="971435" y="3587598"/>
            <a:ext cx="2644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Distribution throughout the Catchment</a:t>
            </a:r>
          </a:p>
          <a:p>
            <a:r>
              <a:rPr lang="en-US" sz="2000" dirty="0"/>
              <a:t>(235 HRUs for training 100 HRUs for testing)</a:t>
            </a:r>
            <a:endParaRPr lang="en-GB" sz="20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0F27532-8293-4A69-9695-59B120CB7436}"/>
              </a:ext>
            </a:extLst>
          </p:cNvPr>
          <p:cNvSpPr/>
          <p:nvPr/>
        </p:nvSpPr>
        <p:spPr>
          <a:xfrm>
            <a:off x="3939309" y="3899821"/>
            <a:ext cx="141922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2F8723-CE44-4707-AF83-6C535AFE254E}"/>
              </a:ext>
            </a:extLst>
          </p:cNvPr>
          <p:cNvSpPr txBox="1"/>
          <p:nvPr/>
        </p:nvSpPr>
        <p:spPr>
          <a:xfrm>
            <a:off x="771371" y="2161766"/>
            <a:ext cx="1128297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u="sng" dirty="0">
                <a:solidFill>
                  <a:srgbClr val="002060"/>
                </a:solidFill>
              </a:rPr>
              <a:t>Training and Testing Sets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92CC0-BF2D-4935-B0F5-DE01120B8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09" y="84080"/>
            <a:ext cx="6782460" cy="2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23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38488</TotalTime>
  <Words>907</Words>
  <Application>Microsoft Office PowerPoint</Application>
  <PresentationFormat>Widescreen</PresentationFormat>
  <Paragraphs>196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1_Office Theme</vt:lpstr>
      <vt:lpstr>Machine Learning Model to Reproduce Nature-Based Solution for Flood and Drought Mitigation</vt:lpstr>
      <vt:lpstr>Background</vt:lpstr>
      <vt:lpstr>Research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Kabita Gautam</dc:creator>
  <cp:lastModifiedBy>Kabita Gautam</cp:lastModifiedBy>
  <cp:revision>556</cp:revision>
  <dcterms:created xsi:type="dcterms:W3CDTF">2021-09-30T05:58:03Z</dcterms:created>
  <dcterms:modified xsi:type="dcterms:W3CDTF">2022-05-23T09:46:50Z</dcterms:modified>
</cp:coreProperties>
</file>