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39" r:id="rId1"/>
  </p:sldMasterIdLst>
  <p:sldIdLst>
    <p:sldId id="256" r:id="rId2"/>
    <p:sldId id="274" r:id="rId3"/>
    <p:sldId id="263" r:id="rId4"/>
    <p:sldId id="273" r:id="rId5"/>
    <p:sldId id="257" r:id="rId6"/>
    <p:sldId id="264" r:id="rId7"/>
    <p:sldId id="269" r:id="rId8"/>
    <p:sldId id="265" r:id="rId9"/>
    <p:sldId id="272" r:id="rId10"/>
    <p:sldId id="268" r:id="rId11"/>
    <p:sldId id="270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C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123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8267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52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73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503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52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989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004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52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443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5/23/2022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7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5/23/2022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785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2" r:id="rId6"/>
    <p:sldLayoutId id="2147483728" r:id="rId7"/>
    <p:sldLayoutId id="2147483729" r:id="rId8"/>
    <p:sldLayoutId id="2147483730" r:id="rId9"/>
    <p:sldLayoutId id="2147483731" r:id="rId10"/>
    <p:sldLayoutId id="2147483733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0.JPG"/><Relationship Id="rId7" Type="http://schemas.openxmlformats.org/officeDocument/2006/relationships/image" Target="../media/image13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2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14854" y="2327540"/>
            <a:ext cx="6756904" cy="356616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4800" dirty="0"/>
              <a:t>A way-out from the maze of mid Miocene </a:t>
            </a:r>
            <a:r>
              <a:rPr lang="en-US" sz="4800" dirty="0" err="1"/>
              <a:t>Sphaeroidinellopsis</a:t>
            </a:r>
            <a:r>
              <a:rPr lang="en-US" sz="4800" dirty="0"/>
              <a:t> (planktonic  Foraminifera)</a:t>
            </a:r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12862" y="4611580"/>
            <a:ext cx="6251111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u="sng" dirty="0"/>
              <a:t>Alessio Fabbrini</a:t>
            </a:r>
            <a:r>
              <a:rPr lang="en-US" sz="2000" dirty="0"/>
              <a:t>, </a:t>
            </a:r>
            <a:r>
              <a:rPr lang="en-US" sz="2400" dirty="0" err="1"/>
              <a:t>Zamininga</a:t>
            </a:r>
            <a:r>
              <a:rPr lang="en-US" sz="2400" dirty="0"/>
              <a:t> I., </a:t>
            </a:r>
            <a:r>
              <a:rPr lang="en-US" sz="2400" dirty="0" err="1"/>
              <a:t>Ezard</a:t>
            </a:r>
            <a:r>
              <a:rPr lang="en-US" sz="2400" dirty="0"/>
              <a:t> T. &amp; Wade B.</a:t>
            </a:r>
            <a:endParaRPr lang="en-US" sz="2000" dirty="0"/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7B47A"/>
          </a:solidFill>
          <a:ln w="38100" cap="rnd">
            <a:solidFill>
              <a:srgbClr val="47B47A"/>
            </a:solidFill>
            <a:round/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359634-5D00-4198-94A5-5F2EE3F789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931"/>
          <a:stretch/>
        </p:blipFill>
        <p:spPr>
          <a:xfrm>
            <a:off x="0" y="738837"/>
            <a:ext cx="5026560" cy="5380326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C91F76-FBBE-48DB-A2E5-03B66C9589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1986" y="737820"/>
            <a:ext cx="765878" cy="8954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2101B0-B20B-43E1-AAE9-3852F8280F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4454" y="906242"/>
            <a:ext cx="2203993" cy="730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D0253-1276-4954-A6FD-B7F36D369E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91626" y="5225789"/>
            <a:ext cx="1936238" cy="8933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FE3610C-2C5D-4754-ABF2-829BD61CA450}"/>
              </a:ext>
            </a:extLst>
          </p:cNvPr>
          <p:cNvSpPr txBox="1"/>
          <p:nvPr/>
        </p:nvSpPr>
        <p:spPr>
          <a:xfrm>
            <a:off x="6094476" y="5702909"/>
            <a:ext cx="163628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25/05/2022 Vienna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1040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615B26-75A5-4459-8771-8A4E79829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496" y="2934049"/>
            <a:ext cx="7781544" cy="3392424"/>
          </a:xfrm>
        </p:spPr>
        <p:txBody>
          <a:bodyPr>
            <a:normAutofit/>
          </a:bodyPr>
          <a:lstStyle/>
          <a:p>
            <a:r>
              <a:rPr lang="en-US" sz="8000" dirty="0" err="1">
                <a:solidFill>
                  <a:srgbClr val="C00000"/>
                </a:solidFill>
              </a:rPr>
              <a:t>Grazie</a:t>
            </a:r>
            <a:r>
              <a:rPr lang="en-US" sz="8000" dirty="0">
                <a:solidFill>
                  <a:srgbClr val="C00000"/>
                </a:solidFill>
              </a:rPr>
              <a:t>!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C43DAA-C931-4D84-BF7F-F9A08CFB4005}"/>
              </a:ext>
            </a:extLst>
          </p:cNvPr>
          <p:cNvGrpSpPr/>
          <p:nvPr/>
        </p:nvGrpSpPr>
        <p:grpSpPr>
          <a:xfrm>
            <a:off x="760724" y="406051"/>
            <a:ext cx="4866021" cy="4744304"/>
            <a:chOff x="790889" y="338582"/>
            <a:chExt cx="4866021" cy="474430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993335F7-590E-4894-8C1B-56CD0F79CC8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0934537">
              <a:off x="810248" y="908253"/>
              <a:ext cx="4806616" cy="3604962"/>
            </a:xfrm>
            <a:prstGeom prst="rect">
              <a:avLst/>
            </a:prstGeom>
          </p:spPr>
        </p:pic>
        <p:sp>
          <p:nvSpPr>
            <p:cNvPr id="5" name="Rectangle: Diagonal Corners Rounded 4">
              <a:extLst>
                <a:ext uri="{FF2B5EF4-FFF2-40B4-BE49-F238E27FC236}">
                  <a16:creationId xmlns:a16="http://schemas.microsoft.com/office/drawing/2014/main" id="{69C5F2FF-3557-4D5C-BC66-9020441E7D7F}"/>
                </a:ext>
              </a:extLst>
            </p:cNvPr>
            <p:cNvSpPr/>
            <p:nvPr/>
          </p:nvSpPr>
          <p:spPr>
            <a:xfrm rot="1512382">
              <a:off x="4631648" y="338582"/>
              <a:ext cx="1025262" cy="352337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: Diagonal Corners Rounded 5">
              <a:extLst>
                <a:ext uri="{FF2B5EF4-FFF2-40B4-BE49-F238E27FC236}">
                  <a16:creationId xmlns:a16="http://schemas.microsoft.com/office/drawing/2014/main" id="{B25694D5-82EB-4953-A53B-69BC306DD8D3}"/>
                </a:ext>
              </a:extLst>
            </p:cNvPr>
            <p:cNvSpPr/>
            <p:nvPr/>
          </p:nvSpPr>
          <p:spPr>
            <a:xfrm rot="1512382">
              <a:off x="790889" y="4730549"/>
              <a:ext cx="1025262" cy="352337"/>
            </a:xfrm>
            <a:prstGeom prst="round2Diag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0405735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FF9822-3925-4A07-867C-8398D9931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693" y="0"/>
            <a:ext cx="4989353" cy="66524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8F8FC6B-FD18-41E4-9A24-6E8A352A2897}"/>
              </a:ext>
            </a:extLst>
          </p:cNvPr>
          <p:cNvSpPr txBox="1"/>
          <p:nvPr/>
        </p:nvSpPr>
        <p:spPr>
          <a:xfrm>
            <a:off x="1149292" y="5944584"/>
            <a:ext cx="2130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Assemblage</a:t>
            </a:r>
            <a:endParaRPr lang="en-GB" sz="4000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37046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9CE7B-8B3D-4518-9F51-2E11BBA772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3499822"/>
            <a:ext cx="4586429" cy="1211873"/>
          </a:xfrm>
        </p:spPr>
        <p:txBody>
          <a:bodyPr/>
          <a:lstStyle/>
          <a:p>
            <a:r>
              <a:rPr lang="en-US" sz="5400" dirty="0"/>
              <a:t>Why Taxonomy?</a:t>
            </a:r>
            <a:endParaRPr lang="en-GB" sz="54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D57A8C8-3013-419A-91D9-9704ABFC76ED}"/>
              </a:ext>
            </a:extLst>
          </p:cNvPr>
          <p:cNvSpPr txBox="1">
            <a:spLocks/>
          </p:cNvSpPr>
          <p:nvPr/>
        </p:nvSpPr>
        <p:spPr>
          <a:xfrm>
            <a:off x="5427677" y="339563"/>
            <a:ext cx="2788578" cy="83728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9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dirty="0">
                <a:solidFill>
                  <a:srgbClr val="00B050"/>
                </a:solidFill>
              </a:rPr>
              <a:t>Biostratigraphy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34DBAD1-40B4-4015-BEFD-0690FEC63189}"/>
              </a:ext>
            </a:extLst>
          </p:cNvPr>
          <p:cNvGrpSpPr/>
          <p:nvPr/>
        </p:nvGrpSpPr>
        <p:grpSpPr>
          <a:xfrm>
            <a:off x="5150841" y="1283516"/>
            <a:ext cx="5176008" cy="5000338"/>
            <a:chOff x="5100505" y="1011077"/>
            <a:chExt cx="6963699" cy="466107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0CC3DF2-C2CD-4E43-8738-F2248F8EB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695"/>
            <a:stretch/>
          </p:blipFill>
          <p:spPr>
            <a:xfrm>
              <a:off x="5100505" y="1011077"/>
              <a:ext cx="6963699" cy="465988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FC9B26-9A2B-4EC2-AF20-CF0483C4311F}"/>
                </a:ext>
              </a:extLst>
            </p:cNvPr>
            <p:cNvSpPr txBox="1"/>
            <p:nvPr/>
          </p:nvSpPr>
          <p:spPr>
            <a:xfrm>
              <a:off x="5889071" y="4840448"/>
              <a:ext cx="307777" cy="831699"/>
            </a:xfrm>
            <a:custGeom>
              <a:avLst/>
              <a:gdLst>
                <a:gd name="connsiteX0" fmla="*/ 0 w 323165"/>
                <a:gd name="connsiteY0" fmla="*/ 0 h 1024646"/>
                <a:gd name="connsiteX1" fmla="*/ 323165 w 323165"/>
                <a:gd name="connsiteY1" fmla="*/ 0 h 1024646"/>
                <a:gd name="connsiteX2" fmla="*/ 323165 w 323165"/>
                <a:gd name="connsiteY2" fmla="*/ 1024646 h 1024646"/>
                <a:gd name="connsiteX3" fmla="*/ 0 w 323165"/>
                <a:gd name="connsiteY3" fmla="*/ 1024646 h 1024646"/>
                <a:gd name="connsiteX4" fmla="*/ 0 w 323165"/>
                <a:gd name="connsiteY4" fmla="*/ 0 h 1024646"/>
                <a:gd name="connsiteX0" fmla="*/ 0 w 323165"/>
                <a:gd name="connsiteY0" fmla="*/ 0 h 1024646"/>
                <a:gd name="connsiteX1" fmla="*/ 239275 w 323165"/>
                <a:gd name="connsiteY1" fmla="*/ 8389 h 1024646"/>
                <a:gd name="connsiteX2" fmla="*/ 323165 w 323165"/>
                <a:gd name="connsiteY2" fmla="*/ 1024646 h 1024646"/>
                <a:gd name="connsiteX3" fmla="*/ 0 w 323165"/>
                <a:gd name="connsiteY3" fmla="*/ 1024646 h 1024646"/>
                <a:gd name="connsiteX4" fmla="*/ 0 w 323165"/>
                <a:gd name="connsiteY4" fmla="*/ 0 h 1024646"/>
                <a:gd name="connsiteX0" fmla="*/ 0 w 256053"/>
                <a:gd name="connsiteY0" fmla="*/ 0 h 1024646"/>
                <a:gd name="connsiteX1" fmla="*/ 239275 w 256053"/>
                <a:gd name="connsiteY1" fmla="*/ 8389 h 1024646"/>
                <a:gd name="connsiteX2" fmla="*/ 256053 w 256053"/>
                <a:gd name="connsiteY2" fmla="*/ 1016257 h 1024646"/>
                <a:gd name="connsiteX3" fmla="*/ 0 w 256053"/>
                <a:gd name="connsiteY3" fmla="*/ 1024646 h 1024646"/>
                <a:gd name="connsiteX4" fmla="*/ 0 w 256053"/>
                <a:gd name="connsiteY4" fmla="*/ 0 h 1024646"/>
                <a:gd name="connsiteX0" fmla="*/ 0 w 256053"/>
                <a:gd name="connsiteY0" fmla="*/ 0 h 1024646"/>
                <a:gd name="connsiteX1" fmla="*/ 256053 w 256053"/>
                <a:gd name="connsiteY1" fmla="*/ 444616 h 1024646"/>
                <a:gd name="connsiteX2" fmla="*/ 256053 w 256053"/>
                <a:gd name="connsiteY2" fmla="*/ 1016257 h 1024646"/>
                <a:gd name="connsiteX3" fmla="*/ 0 w 256053"/>
                <a:gd name="connsiteY3" fmla="*/ 1024646 h 1024646"/>
                <a:gd name="connsiteX4" fmla="*/ 0 w 256053"/>
                <a:gd name="connsiteY4" fmla="*/ 0 h 1024646"/>
                <a:gd name="connsiteX0" fmla="*/ 75500 w 256053"/>
                <a:gd name="connsiteY0" fmla="*/ 0 h 831699"/>
                <a:gd name="connsiteX1" fmla="*/ 256053 w 256053"/>
                <a:gd name="connsiteY1" fmla="*/ 251669 h 831699"/>
                <a:gd name="connsiteX2" fmla="*/ 256053 w 256053"/>
                <a:gd name="connsiteY2" fmla="*/ 823310 h 831699"/>
                <a:gd name="connsiteX3" fmla="*/ 0 w 256053"/>
                <a:gd name="connsiteY3" fmla="*/ 831699 h 831699"/>
                <a:gd name="connsiteX4" fmla="*/ 75500 w 256053"/>
                <a:gd name="connsiteY4" fmla="*/ 0 h 8316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6053" h="831699">
                  <a:moveTo>
                    <a:pt x="75500" y="0"/>
                  </a:moveTo>
                  <a:lnTo>
                    <a:pt x="256053" y="251669"/>
                  </a:lnTo>
                  <a:lnTo>
                    <a:pt x="256053" y="823310"/>
                  </a:lnTo>
                  <a:lnTo>
                    <a:pt x="0" y="831699"/>
                  </a:lnTo>
                  <a:lnTo>
                    <a:pt x="75500" y="0"/>
                  </a:lnTo>
                  <a:close/>
                </a:path>
              </a:pathLst>
            </a:custGeom>
            <a:solidFill>
              <a:srgbClr val="A7CC1A"/>
            </a:solidFill>
          </p:spPr>
          <p:txBody>
            <a:bodyPr vert="vert270" wrap="square" rtlCol="0">
              <a:spAutoFit/>
            </a:bodyPr>
            <a:lstStyle/>
            <a:p>
              <a:r>
                <a:rPr lang="en-US" sz="800" b="1" dirty="0">
                  <a:latin typeface="Arial" panose="020B0604020202020204" pitchFamily="34" charset="0"/>
                  <a:cs typeface="Arial" panose="020B0604020202020204" pitchFamily="34" charset="0"/>
                </a:rPr>
                <a:t>MIOCENE</a:t>
              </a:r>
              <a:endParaRPr lang="en-GB" sz="8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C26CC7FB-E2B4-4B98-BB81-5FAD890F72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9678"/>
          <a:stretch/>
        </p:blipFill>
        <p:spPr>
          <a:xfrm>
            <a:off x="10737251" y="1635852"/>
            <a:ext cx="1281200" cy="16798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936B37E-0F5E-4DA9-B0CF-D5C6A75047F4}"/>
              </a:ext>
            </a:extLst>
          </p:cNvPr>
          <p:cNvSpPr txBox="1"/>
          <p:nvPr/>
        </p:nvSpPr>
        <p:spPr>
          <a:xfrm>
            <a:off x="10836106" y="3262925"/>
            <a:ext cx="13558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Ss </a:t>
            </a:r>
            <a:r>
              <a:rPr lang="en-US" sz="2400" i="1" dirty="0" err="1"/>
              <a:t>seminulina</a:t>
            </a:r>
            <a:endParaRPr lang="en-GB" i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B06D223-8E70-44B6-BCA4-33E9D740206F}"/>
              </a:ext>
            </a:extLst>
          </p:cNvPr>
          <p:cNvCxnSpPr>
            <a:cxnSpLocks/>
          </p:cNvCxnSpPr>
          <p:nvPr/>
        </p:nvCxnSpPr>
        <p:spPr>
          <a:xfrm>
            <a:off x="9026553" y="2628685"/>
            <a:ext cx="11486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4035DC-7A61-41E4-88A7-AE8C9473DEA5}"/>
              </a:ext>
            </a:extLst>
          </p:cNvPr>
          <p:cNvCxnSpPr>
            <a:cxnSpLocks/>
          </p:cNvCxnSpPr>
          <p:nvPr/>
        </p:nvCxnSpPr>
        <p:spPr>
          <a:xfrm>
            <a:off x="9019562" y="2772696"/>
            <a:ext cx="114869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34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676FDB-43B8-41E7-BC84-2F079152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</a:t>
            </a:r>
            <a:r>
              <a:rPr lang="en-US" i="1" dirty="0">
                <a:solidFill>
                  <a:srgbClr val="C00000"/>
                </a:solidFill>
              </a:rPr>
              <a:t>S. </a:t>
            </a:r>
            <a:r>
              <a:rPr lang="en-US" i="1" dirty="0" err="1">
                <a:solidFill>
                  <a:srgbClr val="C00000"/>
                </a:solidFill>
              </a:rPr>
              <a:t>Seminulina</a:t>
            </a:r>
            <a:r>
              <a:rPr lang="en-US" i="1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72ED3-D207-444D-950A-B000782A42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Schwager</a:t>
            </a:r>
            <a:r>
              <a:rPr lang="en-US" dirty="0"/>
              <a:t> 1866, </a:t>
            </a:r>
            <a:r>
              <a:rPr lang="en-US" dirty="0">
                <a:highlight>
                  <a:srgbClr val="FFFF00"/>
                </a:highlight>
              </a:rPr>
              <a:t>Neotype Banner &amp; Blow 1960</a:t>
            </a:r>
          </a:p>
          <a:p>
            <a:r>
              <a:rPr lang="en-US" dirty="0"/>
              <a:t>Biozone M4-PL3</a:t>
            </a:r>
          </a:p>
          <a:p>
            <a:r>
              <a:rPr lang="en-US" dirty="0"/>
              <a:t>3 chambers (+ cortex)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CD8C27-D031-4D27-BA28-D6ED2E206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8954" y="3929380"/>
            <a:ext cx="5109856" cy="255492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A35E9F4-3F2A-4AF2-A454-DC0B8C1D1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8954" y="1828716"/>
            <a:ext cx="5118245" cy="20349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DFCC0EE-3920-4AEB-9E9C-34B80B9211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084" y="4503829"/>
            <a:ext cx="1188681" cy="130536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CCB38F-C080-46DF-89C2-DEA1014B5D7F}"/>
              </a:ext>
            </a:extLst>
          </p:cNvPr>
          <p:cNvSpPr txBox="1"/>
          <p:nvPr/>
        </p:nvSpPr>
        <p:spPr>
          <a:xfrm>
            <a:off x="2437787" y="5891856"/>
            <a:ext cx="15351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Holotype</a:t>
            </a:r>
            <a:endParaRPr lang="en-GB" b="1" dirty="0"/>
          </a:p>
        </p:txBody>
      </p:sp>
      <p:sp>
        <p:nvSpPr>
          <p:cNvPr id="4" name="Not Equal 3">
            <a:extLst>
              <a:ext uri="{FF2B5EF4-FFF2-40B4-BE49-F238E27FC236}">
                <a16:creationId xmlns:a16="http://schemas.microsoft.com/office/drawing/2014/main" id="{E9E1B0CE-682D-4B73-A371-792721394B75}"/>
              </a:ext>
            </a:extLst>
          </p:cNvPr>
          <p:cNvSpPr/>
          <p:nvPr/>
        </p:nvSpPr>
        <p:spPr>
          <a:xfrm>
            <a:off x="3517213" y="4737561"/>
            <a:ext cx="1770077" cy="796954"/>
          </a:xfrm>
          <a:prstGeom prst="mathNotEqual">
            <a:avLst/>
          </a:prstGeom>
          <a:solidFill>
            <a:srgbClr val="C00000">
              <a:alpha val="7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08428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116170A-34C5-4305-8AC4-D0EF1A66BF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641" y="4531045"/>
            <a:ext cx="4358790" cy="1871571"/>
          </a:xfrm>
          <a:prstGeom prst="rect">
            <a:avLst/>
          </a:prstGeom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3F7CFE80-7EDB-4878-973F-8B8A64C31E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55"/>
          <a:stretch/>
        </p:blipFill>
        <p:spPr>
          <a:xfrm>
            <a:off x="400670" y="3955048"/>
            <a:ext cx="4200929" cy="19089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A439D89-EC45-4B06-B9AF-A2BF10C759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4000"/>
                    </a14:imgEffect>
                    <a14:imgEffect>
                      <a14:brightnessContrast bright="-7000"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6629" y="2622920"/>
            <a:ext cx="1147568" cy="135935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BC4D16-99C1-40C0-8F80-74B1B52D7E3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70"/>
          <a:stretch/>
        </p:blipFill>
        <p:spPr>
          <a:xfrm>
            <a:off x="633232" y="118519"/>
            <a:ext cx="3452555" cy="19923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FD6DA0-3E08-4BD7-B91B-B34702F766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7068" y="221277"/>
            <a:ext cx="2969888" cy="1477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EA415F6-3D4C-4893-9AB9-FDB3FE9C01DC}"/>
              </a:ext>
            </a:extLst>
          </p:cNvPr>
          <p:cNvSpPr txBox="1"/>
          <p:nvPr/>
        </p:nvSpPr>
        <p:spPr>
          <a:xfrm>
            <a:off x="1821815" y="2023936"/>
            <a:ext cx="9579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Ss </a:t>
            </a:r>
            <a:r>
              <a:rPr lang="en-US" sz="2800" i="1" dirty="0" err="1"/>
              <a:t>kochi</a:t>
            </a:r>
            <a:r>
              <a:rPr lang="en-US" sz="2800" i="1" dirty="0"/>
              <a:t> </a:t>
            </a:r>
            <a:endParaRPr lang="en-GB" sz="28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2AB6D7D-60D5-4272-ADF1-B9E938E4AB41}"/>
              </a:ext>
            </a:extLst>
          </p:cNvPr>
          <p:cNvSpPr txBox="1"/>
          <p:nvPr/>
        </p:nvSpPr>
        <p:spPr>
          <a:xfrm>
            <a:off x="9847546" y="1698833"/>
            <a:ext cx="11961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Ss </a:t>
            </a:r>
            <a:r>
              <a:rPr lang="en-US" sz="2800" i="1" dirty="0" err="1"/>
              <a:t>multiloba</a:t>
            </a:r>
            <a:endParaRPr lang="en-GB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5AE892C-D5C4-4E4B-9215-83636544A190}"/>
              </a:ext>
            </a:extLst>
          </p:cNvPr>
          <p:cNvSpPr txBox="1"/>
          <p:nvPr/>
        </p:nvSpPr>
        <p:spPr>
          <a:xfrm>
            <a:off x="7173464" y="6295609"/>
            <a:ext cx="989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Ss </a:t>
            </a:r>
            <a:r>
              <a:rPr lang="en-US" sz="2800" i="1" dirty="0" err="1"/>
              <a:t>rutschi</a:t>
            </a:r>
            <a:endParaRPr lang="en-GB" sz="2800" i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D96E366-1E2D-40E7-984F-675C2C92F84D}"/>
              </a:ext>
            </a:extLst>
          </p:cNvPr>
          <p:cNvSpPr txBox="1"/>
          <p:nvPr/>
        </p:nvSpPr>
        <p:spPr>
          <a:xfrm>
            <a:off x="1742778" y="5888724"/>
            <a:ext cx="1116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/>
              <a:t>Ss </a:t>
            </a:r>
            <a:r>
              <a:rPr lang="en-US" sz="2400" i="1" dirty="0" err="1"/>
              <a:t>grimsdalei</a:t>
            </a:r>
            <a:endParaRPr lang="en-GB" sz="2400" i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E0E78A4-E1B1-4BF7-A982-12CA3A1F31FA}"/>
              </a:ext>
            </a:extLst>
          </p:cNvPr>
          <p:cNvSpPr txBox="1"/>
          <p:nvPr/>
        </p:nvSpPr>
        <p:spPr>
          <a:xfrm>
            <a:off x="10376345" y="3982272"/>
            <a:ext cx="1135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/>
              <a:t>Ss </a:t>
            </a:r>
            <a:r>
              <a:rPr lang="en-US" sz="2800" i="1" dirty="0" err="1"/>
              <a:t>hancocki</a:t>
            </a:r>
            <a:endParaRPr lang="en-GB" sz="2800" i="1" dirty="0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213E1026-2C29-440A-9EBB-1C467E3F32B9}"/>
              </a:ext>
            </a:extLst>
          </p:cNvPr>
          <p:cNvSpPr txBox="1">
            <a:spLocks/>
          </p:cNvSpPr>
          <p:nvPr/>
        </p:nvSpPr>
        <p:spPr>
          <a:xfrm>
            <a:off x="5128115" y="568658"/>
            <a:ext cx="284434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rgbClr val="00B050"/>
                </a:solidFill>
              </a:rPr>
              <a:t>A real maze….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76BCBD9-34B3-4CCC-85CE-715CEF6EA9D5}"/>
              </a:ext>
            </a:extLst>
          </p:cNvPr>
          <p:cNvGrpSpPr/>
          <p:nvPr/>
        </p:nvGrpSpPr>
        <p:grpSpPr>
          <a:xfrm>
            <a:off x="4819981" y="1583717"/>
            <a:ext cx="3452554" cy="2373930"/>
            <a:chOff x="4777047" y="1848256"/>
            <a:chExt cx="3452554" cy="237393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3E564B9-A78E-49ED-8821-BF0DE20E7B0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87994" y="1947541"/>
              <a:ext cx="3251430" cy="1625715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0CE9924-09F4-4B08-B3FF-C047500C80AD}"/>
                </a:ext>
              </a:extLst>
            </p:cNvPr>
            <p:cNvSpPr/>
            <p:nvPr/>
          </p:nvSpPr>
          <p:spPr>
            <a:xfrm>
              <a:off x="4777047" y="1848256"/>
              <a:ext cx="3452554" cy="2373930"/>
            </a:xfrm>
            <a:prstGeom prst="rect">
              <a:avLst/>
            </a:prstGeom>
            <a:noFill/>
            <a:ln w="349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4C143C2-A0F3-4B64-BBF3-39AF445CFE46}"/>
                </a:ext>
              </a:extLst>
            </p:cNvPr>
            <p:cNvSpPr txBox="1"/>
            <p:nvPr/>
          </p:nvSpPr>
          <p:spPr>
            <a:xfrm>
              <a:off x="6240271" y="3573256"/>
              <a:ext cx="52610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???</a:t>
              </a:r>
              <a:endParaRPr lang="en-GB" sz="2400" b="1" dirty="0"/>
            </a:p>
          </p:txBody>
        </p:sp>
      </p:grpSp>
      <p:sp>
        <p:nvSpPr>
          <p:cNvPr id="19" name="Arrow: Left 18">
            <a:extLst>
              <a:ext uri="{FF2B5EF4-FFF2-40B4-BE49-F238E27FC236}">
                <a16:creationId xmlns:a16="http://schemas.microsoft.com/office/drawing/2014/main" id="{789D1FFE-625E-4901-8C7C-4694BA20454F}"/>
              </a:ext>
            </a:extLst>
          </p:cNvPr>
          <p:cNvSpPr/>
          <p:nvPr/>
        </p:nvSpPr>
        <p:spPr>
          <a:xfrm rot="1589058" flipV="1">
            <a:off x="3632280" y="1886400"/>
            <a:ext cx="1082198" cy="166582"/>
          </a:xfrm>
          <a:prstGeom prst="leftArrow">
            <a:avLst>
              <a:gd name="adj1" fmla="val 42982"/>
              <a:gd name="adj2" fmla="val 12719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Arrow: Left 19">
            <a:extLst>
              <a:ext uri="{FF2B5EF4-FFF2-40B4-BE49-F238E27FC236}">
                <a16:creationId xmlns:a16="http://schemas.microsoft.com/office/drawing/2014/main" id="{F494FC88-B8DE-41BF-9860-14993A1E199C}"/>
              </a:ext>
            </a:extLst>
          </p:cNvPr>
          <p:cNvSpPr/>
          <p:nvPr/>
        </p:nvSpPr>
        <p:spPr>
          <a:xfrm rot="19830720" flipV="1">
            <a:off x="3641735" y="3358260"/>
            <a:ext cx="1082198" cy="166582"/>
          </a:xfrm>
          <a:prstGeom prst="leftArrow">
            <a:avLst>
              <a:gd name="adj1" fmla="val 42982"/>
              <a:gd name="adj2" fmla="val 12719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Arrow: Left 20">
            <a:extLst>
              <a:ext uri="{FF2B5EF4-FFF2-40B4-BE49-F238E27FC236}">
                <a16:creationId xmlns:a16="http://schemas.microsoft.com/office/drawing/2014/main" id="{FD324A7F-CDF2-4E74-97AA-BEE9D5B1122E}"/>
              </a:ext>
            </a:extLst>
          </p:cNvPr>
          <p:cNvSpPr/>
          <p:nvPr/>
        </p:nvSpPr>
        <p:spPr>
          <a:xfrm rot="8250082" flipV="1">
            <a:off x="8325043" y="2260429"/>
            <a:ext cx="1082198" cy="166582"/>
          </a:xfrm>
          <a:prstGeom prst="leftArrow">
            <a:avLst>
              <a:gd name="adj1" fmla="val 42982"/>
              <a:gd name="adj2" fmla="val 12719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Arrow: Left 21">
            <a:extLst>
              <a:ext uri="{FF2B5EF4-FFF2-40B4-BE49-F238E27FC236}">
                <a16:creationId xmlns:a16="http://schemas.microsoft.com/office/drawing/2014/main" id="{D3AC577C-9BAF-4C7B-AECF-FAD7FAC29443}"/>
              </a:ext>
            </a:extLst>
          </p:cNvPr>
          <p:cNvSpPr/>
          <p:nvPr/>
        </p:nvSpPr>
        <p:spPr>
          <a:xfrm rot="11500875" flipV="1">
            <a:off x="8416581" y="3076438"/>
            <a:ext cx="1082198" cy="166582"/>
          </a:xfrm>
          <a:prstGeom prst="leftArrow">
            <a:avLst>
              <a:gd name="adj1" fmla="val 42982"/>
              <a:gd name="adj2" fmla="val 12719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Arrow: Left 22">
            <a:extLst>
              <a:ext uri="{FF2B5EF4-FFF2-40B4-BE49-F238E27FC236}">
                <a16:creationId xmlns:a16="http://schemas.microsoft.com/office/drawing/2014/main" id="{A7CE8B8D-B5DD-4FEA-8A9D-5FDC75260917}"/>
              </a:ext>
            </a:extLst>
          </p:cNvPr>
          <p:cNvSpPr/>
          <p:nvPr/>
        </p:nvSpPr>
        <p:spPr>
          <a:xfrm rot="16200000" flipV="1">
            <a:off x="6252275" y="4254091"/>
            <a:ext cx="598999" cy="146309"/>
          </a:xfrm>
          <a:prstGeom prst="leftArrow">
            <a:avLst>
              <a:gd name="adj1" fmla="val 42982"/>
              <a:gd name="adj2" fmla="val 127194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2605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3CB15-D2A9-4713-99FE-DA9E9EA4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156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Locations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C9FE47-2CA2-4955-8B60-E84A1F0D2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6022" y="1777811"/>
            <a:ext cx="6636346" cy="4676072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A2A5052-23DB-4D00-A6BA-0168A1303871}"/>
              </a:ext>
            </a:extLst>
          </p:cNvPr>
          <p:cNvSpPr txBox="1"/>
          <p:nvPr/>
        </p:nvSpPr>
        <p:spPr>
          <a:xfrm>
            <a:off x="531273" y="2556435"/>
            <a:ext cx="210790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Leg 154-</a:t>
            </a:r>
            <a:r>
              <a:rPr lang="en-US" sz="2800" dirty="0">
                <a:ea typeface="+mn-lt"/>
                <a:cs typeface="+mn-lt"/>
              </a:rPr>
              <a:t>Ceara Rise</a:t>
            </a:r>
          </a:p>
          <a:p>
            <a:r>
              <a:rPr lang="en-US" sz="2800" dirty="0">
                <a:ea typeface="+mn-lt"/>
                <a:cs typeface="+mn-lt"/>
              </a:rPr>
              <a:t>3041 m water depth</a:t>
            </a:r>
          </a:p>
          <a:p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AC2686E-4684-4EBB-970B-B2CDCE51C60B}"/>
              </a:ext>
            </a:extLst>
          </p:cNvPr>
          <p:cNvSpPr txBox="1"/>
          <p:nvPr/>
        </p:nvSpPr>
        <p:spPr>
          <a:xfrm>
            <a:off x="9307912" y="2741100"/>
            <a:ext cx="24722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Leg 159-</a:t>
            </a:r>
            <a:r>
              <a:rPr lang="en-US" sz="2800" dirty="0">
                <a:ea typeface="+mn-lt"/>
                <a:cs typeface="+mn-lt"/>
              </a:rPr>
              <a:t>Deep Ivorian Basin</a:t>
            </a:r>
          </a:p>
          <a:p>
            <a:r>
              <a:rPr lang="en-US" sz="2800" dirty="0">
                <a:ea typeface="+mn-lt"/>
                <a:cs typeface="+mn-lt"/>
              </a:rPr>
              <a:t>2090 m water depth </a:t>
            </a:r>
            <a:endParaRPr lang="en-GB" sz="2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F38AA3A-B0F2-477A-B4C0-AA3F9CA4AE44}"/>
              </a:ext>
            </a:extLst>
          </p:cNvPr>
          <p:cNvSpPr txBox="1"/>
          <p:nvPr/>
        </p:nvSpPr>
        <p:spPr>
          <a:xfrm>
            <a:off x="5340004" y="6351864"/>
            <a:ext cx="14237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Fabbrini et al. (2021)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1464454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C803F5-B696-4D7D-BAC8-21194206D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300733-3512-4209-82E6-184BAAFFF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732" y="2931034"/>
            <a:ext cx="2462138" cy="29541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err="1"/>
              <a:t>Caudri</a:t>
            </a:r>
            <a:r>
              <a:rPr lang="en-US" dirty="0"/>
              <a:t> 1934</a:t>
            </a:r>
          </a:p>
          <a:p>
            <a:r>
              <a:rPr lang="en-US" dirty="0"/>
              <a:t>M6-PL1</a:t>
            </a:r>
          </a:p>
          <a:p>
            <a:r>
              <a:rPr lang="en-US" dirty="0"/>
              <a:t>Cortex (0-90%)</a:t>
            </a:r>
          </a:p>
          <a:p>
            <a:r>
              <a:rPr lang="en-US" dirty="0"/>
              <a:t>&gt; 3 ½ chambers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F4729A-034E-422E-978A-E7B8E0278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7745" y="528505"/>
            <a:ext cx="4283671" cy="57115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6C9572-AD53-437D-99F7-E57B901296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9790" y="528507"/>
            <a:ext cx="4283670" cy="57115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246FAF-649E-4879-A31B-B7B1E3D894D6}"/>
              </a:ext>
            </a:extLst>
          </p:cNvPr>
          <p:cNvSpPr txBox="1"/>
          <p:nvPr/>
        </p:nvSpPr>
        <p:spPr>
          <a:xfrm>
            <a:off x="9950433" y="6217153"/>
            <a:ext cx="1919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Fabbrini et al. (2021)</a:t>
            </a:r>
            <a:endParaRPr lang="en-GB" sz="28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8AA408-9F25-4C2C-92AB-469B1EC2AA8F}"/>
              </a:ext>
            </a:extLst>
          </p:cNvPr>
          <p:cNvSpPr txBox="1"/>
          <p:nvPr/>
        </p:nvSpPr>
        <p:spPr>
          <a:xfrm>
            <a:off x="838200" y="1956918"/>
            <a:ext cx="14785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/>
              <a:t>Ss </a:t>
            </a:r>
            <a:r>
              <a:rPr lang="en-US" sz="4000" i="1" dirty="0" err="1"/>
              <a:t>kochi</a:t>
            </a:r>
            <a:r>
              <a:rPr lang="en-US" sz="4000" i="1" dirty="0"/>
              <a:t> </a:t>
            </a:r>
            <a:endParaRPr lang="en-GB" sz="4000" i="1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A77804F-1D6E-4922-AC49-1AF02FA1A9C5}"/>
              </a:ext>
            </a:extLst>
          </p:cNvPr>
          <p:cNvSpPr/>
          <p:nvPr/>
        </p:nvSpPr>
        <p:spPr>
          <a:xfrm>
            <a:off x="7551515" y="3403833"/>
            <a:ext cx="2011934" cy="143661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55FDF20-26FC-4487-8342-35EDC72D6DED}"/>
              </a:ext>
            </a:extLst>
          </p:cNvPr>
          <p:cNvSpPr/>
          <p:nvPr/>
        </p:nvSpPr>
        <p:spPr>
          <a:xfrm>
            <a:off x="7636803" y="4848139"/>
            <a:ext cx="2011934" cy="143661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7C8786E-209D-4A39-9B88-B5180CFAC3AB}"/>
              </a:ext>
            </a:extLst>
          </p:cNvPr>
          <p:cNvSpPr/>
          <p:nvPr/>
        </p:nvSpPr>
        <p:spPr>
          <a:xfrm>
            <a:off x="9767609" y="1995879"/>
            <a:ext cx="2011934" cy="143661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F14B7CFC-374B-49BE-8DFC-A986531821B2}"/>
              </a:ext>
            </a:extLst>
          </p:cNvPr>
          <p:cNvSpPr/>
          <p:nvPr/>
        </p:nvSpPr>
        <p:spPr>
          <a:xfrm>
            <a:off x="3316468" y="1911989"/>
            <a:ext cx="2011934" cy="143661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9E7691A-C743-4A6C-A145-6D1AF493F360}"/>
              </a:ext>
            </a:extLst>
          </p:cNvPr>
          <p:cNvSpPr/>
          <p:nvPr/>
        </p:nvSpPr>
        <p:spPr>
          <a:xfrm>
            <a:off x="3383580" y="4705526"/>
            <a:ext cx="2011934" cy="143661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1932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48DBB-F194-446D-A853-80D9AD06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699" y="365125"/>
            <a:ext cx="2451625" cy="1325563"/>
          </a:xfrm>
        </p:spPr>
        <p:txBody>
          <a:bodyPr/>
          <a:lstStyle/>
          <a:p>
            <a:r>
              <a:rPr lang="en-US" dirty="0"/>
              <a:t>transition</a:t>
            </a:r>
            <a:endParaRPr lang="en-GB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201B10-98FA-4112-A77E-0E4B35B029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9865" b="609"/>
          <a:stretch/>
        </p:blipFill>
        <p:spPr>
          <a:xfrm>
            <a:off x="2892853" y="2710625"/>
            <a:ext cx="4299424" cy="2839097"/>
          </a:xfr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E290EBC-2CF3-4100-B329-7CA9228DCD9E}"/>
              </a:ext>
            </a:extLst>
          </p:cNvPr>
          <p:cNvGrpSpPr/>
          <p:nvPr/>
        </p:nvGrpSpPr>
        <p:grpSpPr>
          <a:xfrm>
            <a:off x="762699" y="2332139"/>
            <a:ext cx="1648287" cy="3452599"/>
            <a:chOff x="419274" y="2193872"/>
            <a:chExt cx="1762791" cy="369244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F505DFE-6347-44E6-95C7-0850DECD70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50" r="65590" b="4706"/>
            <a:stretch/>
          </p:blipFill>
          <p:spPr>
            <a:xfrm rot="18851190">
              <a:off x="670619" y="1942527"/>
              <a:ext cx="1260101" cy="1762791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FE61F90-D09C-4172-AF9D-C089089765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7936"/>
            <a:stretch/>
          </p:blipFill>
          <p:spPr>
            <a:xfrm>
              <a:off x="737532" y="4551028"/>
              <a:ext cx="1143055" cy="1335291"/>
            </a:xfrm>
            <a:prstGeom prst="rect">
              <a:avLst/>
            </a:prstGeom>
          </p:spPr>
        </p:pic>
        <p:sp>
          <p:nvSpPr>
            <p:cNvPr id="12" name="Arrow: Chevron 11">
              <a:extLst>
                <a:ext uri="{FF2B5EF4-FFF2-40B4-BE49-F238E27FC236}">
                  <a16:creationId xmlns:a16="http://schemas.microsoft.com/office/drawing/2014/main" id="{0EAADF50-0862-499C-BFF7-E3777D10123F}"/>
                </a:ext>
              </a:extLst>
            </p:cNvPr>
            <p:cNvSpPr/>
            <p:nvPr/>
          </p:nvSpPr>
          <p:spPr>
            <a:xfrm rot="16200000">
              <a:off x="1040235" y="3743505"/>
              <a:ext cx="704675" cy="746619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54938C5-BBD9-4497-A765-8523D52076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2752" y="562717"/>
            <a:ext cx="4299424" cy="57325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3FC16C-915A-480B-BC75-A89F2536C18E}"/>
              </a:ext>
            </a:extLst>
          </p:cNvPr>
          <p:cNvSpPr txBox="1"/>
          <p:nvPr/>
        </p:nvSpPr>
        <p:spPr>
          <a:xfrm>
            <a:off x="5272905" y="5873813"/>
            <a:ext cx="1919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Fabbrini et al. (2021)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099094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3EA2B-113D-4E43-BDB9-F8E380445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7866" y="57520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Conclusions: A new phylogeny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9561E2-5C81-496A-BFEA-1707BCF67F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  <a:p>
            <a:pPr marL="0" indent="0">
              <a:buNone/>
            </a:pP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E80907-82C7-4AC2-98D2-2AD4B517DC61}"/>
              </a:ext>
            </a:extLst>
          </p:cNvPr>
          <p:cNvSpPr txBox="1"/>
          <p:nvPr/>
        </p:nvSpPr>
        <p:spPr>
          <a:xfrm>
            <a:off x="8668667" y="6180915"/>
            <a:ext cx="2003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Fabbrini et al. (2021)</a:t>
            </a:r>
            <a:endParaRPr lang="en-GB" sz="14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ECD715E-B15A-4F1B-B4B4-185227B1BE01}"/>
              </a:ext>
            </a:extLst>
          </p:cNvPr>
          <p:cNvGrpSpPr/>
          <p:nvPr/>
        </p:nvGrpSpPr>
        <p:grpSpPr>
          <a:xfrm>
            <a:off x="9801600" y="2236732"/>
            <a:ext cx="1648287" cy="3452599"/>
            <a:chOff x="419274" y="2193872"/>
            <a:chExt cx="1762791" cy="3692447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E029ADC-607B-4110-8EA1-B90357CAD4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350" r="65590" b="4706"/>
            <a:stretch/>
          </p:blipFill>
          <p:spPr>
            <a:xfrm rot="18851190">
              <a:off x="670619" y="1942527"/>
              <a:ext cx="1260101" cy="1762791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CB8999B-05BD-490B-BDDF-5434A9422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7936"/>
            <a:stretch/>
          </p:blipFill>
          <p:spPr>
            <a:xfrm>
              <a:off x="737532" y="4551028"/>
              <a:ext cx="1143055" cy="1335291"/>
            </a:xfrm>
            <a:prstGeom prst="rect">
              <a:avLst/>
            </a:prstGeom>
          </p:spPr>
        </p:pic>
        <p:sp>
          <p:nvSpPr>
            <p:cNvPr id="10" name="Arrow: Chevron 9">
              <a:extLst>
                <a:ext uri="{FF2B5EF4-FFF2-40B4-BE49-F238E27FC236}">
                  <a16:creationId xmlns:a16="http://schemas.microsoft.com/office/drawing/2014/main" id="{6D18EB73-1EB4-407A-9198-36E0C7B0F92C}"/>
                </a:ext>
              </a:extLst>
            </p:cNvPr>
            <p:cNvSpPr/>
            <p:nvPr/>
          </p:nvSpPr>
          <p:spPr>
            <a:xfrm rot="16200000">
              <a:off x="1040235" y="3733101"/>
              <a:ext cx="704675" cy="746620"/>
            </a:xfrm>
            <a:prstGeom prst="chevron">
              <a:avLst/>
            </a:prstGeom>
            <a:solidFill>
              <a:schemeClr val="accent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2A91E23-0C0E-44B1-8332-CD1384ED9735}"/>
              </a:ext>
            </a:extLst>
          </p:cNvPr>
          <p:cNvGrpSpPr/>
          <p:nvPr/>
        </p:nvGrpSpPr>
        <p:grpSpPr>
          <a:xfrm>
            <a:off x="4160940" y="2166835"/>
            <a:ext cx="5689832" cy="3931961"/>
            <a:chOff x="1362103" y="1803549"/>
            <a:chExt cx="7529435" cy="490764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0470988-C95C-4CB2-AA80-F5D6410CEC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62103" y="1803549"/>
              <a:ext cx="7529435" cy="4907644"/>
            </a:xfrm>
            <a:prstGeom prst="rect">
              <a:avLst/>
            </a:prstGeom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AFB5DFB-CE74-42A2-84AB-028233A7956C}"/>
                </a:ext>
              </a:extLst>
            </p:cNvPr>
            <p:cNvSpPr/>
            <p:nvPr/>
          </p:nvSpPr>
          <p:spPr>
            <a:xfrm>
              <a:off x="6713173" y="4211688"/>
              <a:ext cx="277621" cy="2856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23A7491-1A1C-460E-A04D-50941FD097F2}"/>
              </a:ext>
            </a:extLst>
          </p:cNvPr>
          <p:cNvGrpSpPr/>
          <p:nvPr/>
        </p:nvGrpSpPr>
        <p:grpSpPr>
          <a:xfrm>
            <a:off x="431457" y="2393612"/>
            <a:ext cx="3226028" cy="2933398"/>
            <a:chOff x="423068" y="2385222"/>
            <a:chExt cx="3516130" cy="3087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09F58FE6-7660-4DF7-ADBE-C624ACD282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3068" y="2385222"/>
              <a:ext cx="3516130" cy="3087665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6DCC599-BB15-481A-803D-94079BF8EC3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961315" y="3655163"/>
              <a:ext cx="0" cy="50122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9E414E3-BB02-4D97-860D-F61CECE60604}"/>
              </a:ext>
            </a:extLst>
          </p:cNvPr>
          <p:cNvSpPr txBox="1"/>
          <p:nvPr/>
        </p:nvSpPr>
        <p:spPr>
          <a:xfrm>
            <a:off x="406290" y="5388809"/>
            <a:ext cx="23325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Kennett &amp; Srinivasan (1983)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61070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26D78-6077-43C3-9BEB-B824B24326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4247" y="623277"/>
            <a:ext cx="2542563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What’s </a:t>
            </a:r>
            <a:r>
              <a:rPr lang="en-US" dirty="0">
                <a:solidFill>
                  <a:srgbClr val="00B050"/>
                </a:solidFill>
              </a:rPr>
              <a:t>next</a:t>
            </a:r>
            <a:r>
              <a:rPr lang="en-US" dirty="0"/>
              <a:t>?</a:t>
            </a:r>
            <a:endParaRPr lang="en-GB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84AD6C74-9BCB-4E2A-AC93-A9264141FF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brightnessContrast bright="-1000" contrast="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92" t="17870" r="31224" b="8151"/>
          <a:stretch/>
        </p:blipFill>
        <p:spPr>
          <a:xfrm rot="1627158">
            <a:off x="8956388" y="1080158"/>
            <a:ext cx="2366080" cy="30687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16A3EAA-D629-4068-BF79-C3F1B8779A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25" t="11010" r="35591" b="16319"/>
          <a:stretch/>
        </p:blipFill>
        <p:spPr>
          <a:xfrm>
            <a:off x="782056" y="1093469"/>
            <a:ext cx="2901995" cy="3629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EA8B53-8322-4BF9-B7A2-A97E08AAEC9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8000"/>
                    </a14:imgEffect>
                    <a14:imgEffect>
                      <a14:brightnessContrast bright="22000" contrast="21000"/>
                    </a14:imgEffect>
                  </a14:imgLayer>
                </a14:imgProps>
              </a:ext>
            </a:extLst>
          </a:blip>
          <a:srcRect l="32855" t="6659" r="25410" b="8717"/>
          <a:stretch/>
        </p:blipFill>
        <p:spPr>
          <a:xfrm>
            <a:off x="5013907" y="2456376"/>
            <a:ext cx="2809366" cy="32061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6960D0-5867-4211-82C9-4A91E39DA97D}"/>
              </a:ext>
            </a:extLst>
          </p:cNvPr>
          <p:cNvSpPr txBox="1"/>
          <p:nvPr/>
        </p:nvSpPr>
        <p:spPr>
          <a:xfrm>
            <a:off x="7930470" y="5484671"/>
            <a:ext cx="21008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highlight>
                  <a:srgbClr val="FFFF00"/>
                </a:highlight>
              </a:rPr>
              <a:t>Fabbrini et al. (</a:t>
            </a:r>
            <a:r>
              <a:rPr lang="en-US" sz="2800" i="1" dirty="0">
                <a:highlight>
                  <a:srgbClr val="FFFF00"/>
                </a:highlight>
              </a:rPr>
              <a:t>in prep</a:t>
            </a:r>
            <a:r>
              <a:rPr lang="en-US" sz="2800" dirty="0">
                <a:highlight>
                  <a:srgbClr val="FFFF00"/>
                </a:highlight>
              </a:rPr>
              <a:t>)</a:t>
            </a:r>
            <a:endParaRPr lang="en-GB" sz="2800" dirty="0">
              <a:highlight>
                <a:srgbClr val="FFFF00"/>
              </a:highlight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25FA95-06C0-44E9-8A9C-4D3827C26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476" y="897784"/>
            <a:ext cx="776547" cy="77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695413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DarkSeedLeftStep">
      <a:dk1>
        <a:srgbClr val="000000"/>
      </a:dk1>
      <a:lt1>
        <a:srgbClr val="FFFFFF"/>
      </a:lt1>
      <a:dk2>
        <a:srgbClr val="3F3424"/>
      </a:dk2>
      <a:lt2>
        <a:srgbClr val="E8E2E5"/>
      </a:lt2>
      <a:accent1>
        <a:srgbClr val="47B47A"/>
      </a:accent1>
      <a:accent2>
        <a:srgbClr val="3BB141"/>
      </a:accent2>
      <a:accent3>
        <a:srgbClr val="6DB146"/>
      </a:accent3>
      <a:accent4>
        <a:srgbClr val="92AB39"/>
      </a:accent4>
      <a:accent5>
        <a:srgbClr val="B59F47"/>
      </a:accent5>
      <a:accent6>
        <a:srgbClr val="B1683B"/>
      </a:accent6>
      <a:hlink>
        <a:srgbClr val="88852D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2591</TotalTime>
  <Words>158</Words>
  <Application>Microsoft Office PowerPoint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The Hand Bold</vt:lpstr>
      <vt:lpstr>The Serif Hand Black</vt:lpstr>
      <vt:lpstr>SketchyVTI</vt:lpstr>
      <vt:lpstr>A way-out from the maze of mid Miocene Sphaeroidinellopsis (planktonic  Foraminifera) </vt:lpstr>
      <vt:lpstr>Why Taxonomy?</vt:lpstr>
      <vt:lpstr>What is S. Seminulina?</vt:lpstr>
      <vt:lpstr>PowerPoint Presentation</vt:lpstr>
      <vt:lpstr>Locations</vt:lpstr>
      <vt:lpstr>results</vt:lpstr>
      <vt:lpstr>transition</vt:lpstr>
      <vt:lpstr>Conclusions: A new phylogeny</vt:lpstr>
      <vt:lpstr>What’s next?</vt:lpstr>
      <vt:lpstr>Grazie!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Alessio Fabbrini</dc:creator>
  <cp:lastModifiedBy>Alessio Fabbrini</cp:lastModifiedBy>
  <cp:revision>221</cp:revision>
  <dcterms:created xsi:type="dcterms:W3CDTF">2021-05-24T08:12:14Z</dcterms:created>
  <dcterms:modified xsi:type="dcterms:W3CDTF">2022-05-23T11:21:09Z</dcterms:modified>
</cp:coreProperties>
</file>